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69E1-0002-4470-8C8B-C69B1DD6A8A4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4261B-4E49-4BEB-BAA7-C03067D40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4261B-4E49-4BEB-BAA7-C03067D404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170F-B74B-4DB7-8126-18CFCBBD72C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E290-0802-4B76-811A-4A325504A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html5roc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mldo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HTML5_Logo_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Cache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Cache is very useful to create offline website.</a:t>
            </a:r>
          </a:p>
          <a:p>
            <a:r>
              <a:rPr lang="en-US" dirty="0" smtClean="0"/>
              <a:t>Very speed loading</a:t>
            </a:r>
          </a:p>
          <a:p>
            <a:r>
              <a:rPr lang="en-US" dirty="0" smtClean="0"/>
              <a:t>Reduce server load</a:t>
            </a:r>
          </a:p>
          <a:p>
            <a:r>
              <a:rPr lang="en-US" dirty="0" smtClean="0"/>
              <a:t>Internet Explorer 10, Firefox, Chrome, Safari and Opera support Application cache.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Using </a:t>
            </a:r>
            <a:r>
              <a:rPr lang="en-US" b="1" dirty="0" err="1" smtClean="0"/>
              <a:t>appcache</a:t>
            </a: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&lt;!DOCTYPE HTML&gt;</a:t>
            </a:r>
          </a:p>
          <a:p>
            <a:pPr>
              <a:buNone/>
            </a:pPr>
            <a:r>
              <a:rPr lang="en-US" sz="2000" dirty="0" smtClean="0"/>
              <a:t>&lt;html manifest=“</a:t>
            </a:r>
            <a:r>
              <a:rPr lang="en-US" sz="2000" dirty="0" err="1" smtClean="0"/>
              <a:t>myapp.appcache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  <a:br>
              <a:rPr lang="en-US" sz="2000" dirty="0" smtClean="0"/>
            </a:br>
            <a:r>
              <a:rPr lang="en-US" sz="2000" dirty="0" smtClean="0"/>
              <a:t>The content of the document......</a:t>
            </a:r>
          </a:p>
          <a:p>
            <a:pPr>
              <a:buNone/>
            </a:pPr>
            <a:r>
              <a:rPr lang="en-US" sz="2000" dirty="0" smtClean="0"/>
              <a:t>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r>
              <a:rPr lang="en-US" b="1" dirty="0" err="1" smtClean="0"/>
              <a:t>myapp.appcache</a:t>
            </a:r>
            <a:endParaRPr lang="en-US" b="1" dirty="0" smtClean="0"/>
          </a:p>
          <a:p>
            <a:pPr>
              <a:buNone/>
            </a:pPr>
            <a:r>
              <a:rPr lang="en-US" sz="2600" dirty="0" smtClean="0"/>
              <a:t>#comments</a:t>
            </a:r>
            <a:endParaRPr lang="en-US" sz="2600" b="1" dirty="0" smtClean="0"/>
          </a:p>
          <a:p>
            <a:pPr>
              <a:buNone/>
            </a:pPr>
            <a:r>
              <a:rPr lang="en-US" sz="2400" b="1" dirty="0" smtClean="0"/>
              <a:t>CACHE MANIFEST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/theme.css</a:t>
            </a:r>
            <a:br>
              <a:rPr lang="en-US" sz="2400" dirty="0" smtClean="0"/>
            </a:br>
            <a:r>
              <a:rPr lang="en-US" sz="2400" dirty="0" smtClean="0"/>
              <a:t>/logo.gif</a:t>
            </a:r>
            <a:br>
              <a:rPr lang="en-US" sz="2400" dirty="0" smtClean="0"/>
            </a:br>
            <a:r>
              <a:rPr lang="en-US" sz="2400" dirty="0" smtClean="0"/>
              <a:t>/main.js</a:t>
            </a:r>
          </a:p>
          <a:p>
            <a:pPr>
              <a:buNone/>
            </a:pPr>
            <a:r>
              <a:rPr lang="en-US" sz="2400" b="1" dirty="0" smtClean="0"/>
              <a:t>NETWORK: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login.asp</a:t>
            </a:r>
          </a:p>
          <a:p>
            <a:pPr>
              <a:buNone/>
            </a:pPr>
            <a:r>
              <a:rPr lang="en-US" sz="2400" b="1" dirty="0" smtClean="0"/>
              <a:t>FALLBACK: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/html/ /offline.html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the help of SSE we will get the updates from server with out sending any request to the server.</a:t>
            </a:r>
          </a:p>
          <a:p>
            <a:pPr>
              <a:buNone/>
            </a:pPr>
            <a:r>
              <a:rPr lang="en-US" dirty="0" smtClean="0"/>
              <a:t>Snippet: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typeof</a:t>
            </a:r>
            <a:r>
              <a:rPr lang="en-US" sz="2800" dirty="0" smtClean="0"/>
              <a:t>(</a:t>
            </a:r>
            <a:r>
              <a:rPr lang="en-US" sz="2800" dirty="0" err="1" smtClean="0"/>
              <a:t>EventSource</a:t>
            </a:r>
            <a:r>
              <a:rPr lang="en-US" sz="2800" dirty="0" smtClean="0"/>
              <a:t>)!=="undefined"){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7030A0"/>
                </a:solidFill>
              </a:rPr>
              <a:t> </a:t>
            </a:r>
            <a:r>
              <a:rPr lang="en-US" sz="2800" dirty="0" err="1" smtClean="0">
                <a:solidFill>
                  <a:srgbClr val="7030A0"/>
                </a:solidFill>
              </a:rPr>
              <a:t>var</a:t>
            </a:r>
            <a:r>
              <a:rPr lang="en-US" sz="2800" dirty="0" smtClean="0">
                <a:solidFill>
                  <a:srgbClr val="7030A0"/>
                </a:solidFill>
              </a:rPr>
              <a:t> source=new </a:t>
            </a:r>
            <a:r>
              <a:rPr lang="en-US" sz="2800" dirty="0" err="1" smtClean="0">
                <a:solidFill>
                  <a:srgbClr val="7030A0"/>
                </a:solidFill>
              </a:rPr>
              <a:t>EventSource</a:t>
            </a:r>
            <a:r>
              <a:rPr lang="en-US" sz="2800" dirty="0" smtClean="0">
                <a:solidFill>
                  <a:srgbClr val="7030A0"/>
                </a:solidFill>
              </a:rPr>
              <a:t>("demo_sse.php");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source.onmessage</a:t>
            </a:r>
            <a:r>
              <a:rPr lang="en-US" sz="2800" dirty="0" smtClean="0">
                <a:solidFill>
                  <a:srgbClr val="7030A0"/>
                </a:solidFill>
              </a:rPr>
              <a:t>=function(event) {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  	alert(</a:t>
            </a:r>
            <a:r>
              <a:rPr lang="en-US" sz="2800" dirty="0" err="1" smtClean="0">
                <a:solidFill>
                  <a:srgbClr val="7030A0"/>
                </a:solidFill>
              </a:rPr>
              <a:t>event.data</a:t>
            </a:r>
            <a:r>
              <a:rPr lang="en-US" sz="2800" dirty="0" smtClean="0">
                <a:solidFill>
                  <a:srgbClr val="7030A0"/>
                </a:solidFill>
              </a:rPr>
              <a:t>);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  };</a:t>
            </a:r>
            <a:endParaRPr lang="en-US" sz="2800" i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800" dirty="0" smtClean="0"/>
              <a:t>}else{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7030A0"/>
                </a:solidFill>
              </a:rPr>
              <a:t>  alert(‘Sorry! No server-sent events support..’);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use web workers to run our JavaScript code with out effecting the performance of the page.</a:t>
            </a:r>
          </a:p>
          <a:p>
            <a:pPr>
              <a:buNone/>
            </a:pPr>
            <a:r>
              <a:rPr lang="en-US" b="1" dirty="0" smtClean="0"/>
              <a:t>Using Web workers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typeof</a:t>
            </a:r>
            <a:r>
              <a:rPr lang="en-US" dirty="0" smtClean="0"/>
              <a:t>(Worker)!=="undefined"){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w=new Worker("demoWorkers.js");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w.onmessage</a:t>
            </a:r>
            <a:r>
              <a:rPr lang="en-US" dirty="0" smtClean="0"/>
              <a:t>=function(event){</a:t>
            </a:r>
          </a:p>
          <a:p>
            <a:pPr>
              <a:buNone/>
            </a:pPr>
            <a:r>
              <a:rPr lang="en-US" dirty="0" smtClean="0"/>
              <a:t>    alert(</a:t>
            </a:r>
            <a:r>
              <a:rPr lang="en-US" dirty="0" err="1" smtClean="0"/>
              <a:t>event.data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else{</a:t>
            </a:r>
          </a:p>
          <a:p>
            <a:pPr>
              <a:buNone/>
            </a:pPr>
            <a:r>
              <a:rPr lang="en-US" dirty="0" smtClean="0"/>
              <a:t>  alert('Sorry! No Web Worker support..');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demoWorkers.js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(function(){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=i+1;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postMessage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);//Post Message back to html page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setTimeout</a:t>
            </a:r>
            <a:r>
              <a:rPr lang="en-US" dirty="0" smtClean="0"/>
              <a:t>("</a:t>
            </a:r>
            <a:r>
              <a:rPr lang="en-US" dirty="0" err="1" smtClean="0"/>
              <a:t>timedCount</a:t>
            </a:r>
            <a:r>
              <a:rPr lang="en-US" dirty="0" smtClean="0"/>
              <a:t>()",500);</a:t>
            </a:r>
          </a:p>
          <a:p>
            <a:pPr>
              <a:buNone/>
            </a:pPr>
            <a:r>
              <a:rPr lang="en-US" dirty="0" smtClean="0"/>
              <a:t>})();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HTML5 </a:t>
            </a:r>
            <a:r>
              <a:rPr lang="en-US" dirty="0" err="1" smtClean="0"/>
              <a:t>Geolocation</a:t>
            </a:r>
            <a:r>
              <a:rPr lang="en-US" dirty="0" smtClean="0"/>
              <a:t> is used to locate a user's position</a:t>
            </a:r>
          </a:p>
          <a:p>
            <a:pPr>
              <a:buNone/>
            </a:pPr>
            <a:r>
              <a:rPr lang="en-US" b="1" dirty="0" smtClean="0"/>
              <a:t>Snippet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getLocation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navigator.geolocation</a:t>
            </a:r>
            <a:r>
              <a:rPr lang="en-US" dirty="0" smtClean="0"/>
              <a:t>) 	</a:t>
            </a:r>
            <a:r>
              <a:rPr lang="en-US" dirty="0" err="1" smtClean="0"/>
              <a:t>navigator.geolocation.getCurrentPosition</a:t>
            </a:r>
            <a:r>
              <a:rPr lang="en-US" dirty="0" smtClean="0"/>
              <a:t>(</a:t>
            </a:r>
            <a:r>
              <a:rPr lang="en-US" dirty="0" err="1" smtClean="0"/>
              <a:t>showPosition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}</a:t>
            </a:r>
            <a:br>
              <a:rPr lang="en-US" dirty="0" smtClean="0"/>
            </a:br>
            <a:r>
              <a:rPr lang="en-US" dirty="0" smtClean="0"/>
              <a:t> else{</a:t>
            </a:r>
          </a:p>
          <a:p>
            <a:pPr>
              <a:buNone/>
            </a:pPr>
            <a:r>
              <a:rPr lang="en-US" dirty="0" smtClean="0"/>
              <a:t>		alert(“</a:t>
            </a:r>
            <a:r>
              <a:rPr lang="en-US" dirty="0" err="1" smtClean="0"/>
              <a:t>Geolocation</a:t>
            </a:r>
            <a:r>
              <a:rPr lang="en-US" dirty="0" smtClean="0"/>
              <a:t> is not supported by this browser.”);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showPosition</a:t>
            </a:r>
            <a:r>
              <a:rPr lang="en-US" dirty="0" smtClean="0"/>
              <a:t>(position) {</a:t>
            </a:r>
            <a:br>
              <a:rPr lang="en-US" dirty="0" smtClean="0"/>
            </a:br>
            <a:r>
              <a:rPr lang="en-US" dirty="0" smtClean="0"/>
              <a:t>  alert("Latitude: " + </a:t>
            </a:r>
            <a:r>
              <a:rPr lang="en-US" dirty="0" err="1" smtClean="0"/>
              <a:t>position.coords.latitude</a:t>
            </a:r>
            <a:r>
              <a:rPr lang="en-US" dirty="0" smtClean="0"/>
              <a:t> + </a:t>
            </a:r>
            <a:br>
              <a:rPr lang="en-US" dirty="0" smtClean="0"/>
            </a:br>
            <a:r>
              <a:rPr lang="en-US" dirty="0" smtClean="0"/>
              <a:t>  "&lt;</a:t>
            </a:r>
            <a:r>
              <a:rPr lang="en-US" dirty="0" err="1" smtClean="0"/>
              <a:t>br</a:t>
            </a:r>
            <a:r>
              <a:rPr lang="en-US" dirty="0" smtClean="0"/>
              <a:t>&gt;Longitude: " + </a:t>
            </a:r>
            <a:r>
              <a:rPr lang="en-US" dirty="0" err="1" smtClean="0"/>
              <a:t>position.coords.longitude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b="1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Drag/Drop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&lt;!DOCTYPE HTML&gt;</a:t>
            </a:r>
          </a:p>
          <a:p>
            <a:pPr>
              <a:buNone/>
            </a:pPr>
            <a:r>
              <a:rPr lang="en-US" sz="1600" dirty="0" smtClean="0"/>
              <a:t>&lt;html&gt;</a:t>
            </a:r>
          </a:p>
          <a:p>
            <a:pPr>
              <a:buNone/>
            </a:pPr>
            <a:r>
              <a:rPr lang="en-US" sz="1600" dirty="0" smtClean="0"/>
              <a:t>&lt;head&gt;</a:t>
            </a:r>
          </a:p>
          <a:p>
            <a:pPr>
              <a:buNone/>
            </a:pPr>
            <a:r>
              <a:rPr lang="en-US" sz="1600" dirty="0" smtClean="0"/>
              <a:t>  &lt;script&gt;</a:t>
            </a:r>
          </a:p>
          <a:p>
            <a:pPr>
              <a:buNone/>
            </a:pPr>
            <a:r>
              <a:rPr lang="en-US" sz="1600" dirty="0" smtClean="0"/>
              <a:t>    function </a:t>
            </a:r>
            <a:r>
              <a:rPr lang="en-US" sz="1600" dirty="0" err="1" smtClean="0"/>
              <a:t>allowDrop</a:t>
            </a:r>
            <a:r>
              <a:rPr lang="en-US" sz="1600" dirty="0" smtClean="0"/>
              <a:t>(</a:t>
            </a:r>
            <a:r>
              <a:rPr lang="en-US" sz="1600" dirty="0" err="1" smtClean="0"/>
              <a:t>ev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ev.preventDefault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    function drag(</a:t>
            </a:r>
            <a:r>
              <a:rPr lang="en-US" sz="1600" dirty="0" err="1" smtClean="0"/>
              <a:t>ev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ev.dataTransfer.setData</a:t>
            </a:r>
            <a:r>
              <a:rPr lang="en-US" sz="1600" dirty="0" smtClean="0"/>
              <a:t>("</a:t>
            </a:r>
            <a:r>
              <a:rPr lang="en-US" sz="1600" dirty="0" err="1" smtClean="0"/>
              <a:t>Text",ev.target.id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    function drop(</a:t>
            </a:r>
            <a:r>
              <a:rPr lang="en-US" sz="1600" dirty="0" err="1" smtClean="0"/>
              <a:t>ev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ev.preventDefault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data=</a:t>
            </a:r>
            <a:r>
              <a:rPr lang="en-US" sz="1600" dirty="0" err="1" smtClean="0"/>
              <a:t>ev.dataTransfer.getData</a:t>
            </a:r>
            <a:r>
              <a:rPr lang="en-US" sz="1600" dirty="0" smtClean="0"/>
              <a:t>("Text");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ev.target.appendChild</a:t>
            </a:r>
            <a:r>
              <a:rPr lang="en-US" sz="1600" dirty="0" smtClean="0"/>
              <a:t>(document.getElementById(data));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  &lt;/script&gt;</a:t>
            </a:r>
          </a:p>
          <a:p>
            <a:pPr>
              <a:buNone/>
            </a:pPr>
            <a:r>
              <a:rPr lang="en-US" sz="1600" dirty="0" smtClean="0"/>
              <a:t>&lt;/head&gt;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038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&lt;div id="div1" </a:t>
            </a:r>
            <a:r>
              <a:rPr lang="en-US" dirty="0" err="1" smtClean="0"/>
              <a:t>ondrop</a:t>
            </a:r>
            <a:r>
              <a:rPr lang="en-US" dirty="0" smtClean="0"/>
              <a:t>="drop(event)"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ondragover</a:t>
            </a:r>
            <a:r>
              <a:rPr lang="en-US" dirty="0" smtClean="0"/>
              <a:t>="</a:t>
            </a:r>
            <a:r>
              <a:rPr lang="en-US" dirty="0" err="1" smtClean="0"/>
              <a:t>allowDrop</a:t>
            </a:r>
            <a:r>
              <a:rPr lang="en-US" dirty="0" smtClean="0"/>
              <a:t>(event)"&gt;&lt;/div&gt;</a:t>
            </a:r>
          </a:p>
          <a:p>
            <a:pPr>
              <a:buNone/>
            </a:pPr>
            <a:r>
              <a:rPr lang="en-US" dirty="0" smtClean="0"/>
              <a:t>  &lt;div id="drag1" </a:t>
            </a:r>
            <a:r>
              <a:rPr lang="en-US" dirty="0" err="1" smtClean="0"/>
              <a:t>src</a:t>
            </a:r>
            <a:r>
              <a:rPr lang="en-US" dirty="0" smtClean="0"/>
              <a:t>="img_logo.gif" </a:t>
            </a:r>
            <a:r>
              <a:rPr lang="en-US" dirty="0" err="1" smtClean="0"/>
              <a:t>draggable</a:t>
            </a:r>
            <a:r>
              <a:rPr lang="en-US" dirty="0" smtClean="0"/>
              <a:t>="true"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ondragstart</a:t>
            </a:r>
            <a:r>
              <a:rPr lang="en-US" dirty="0" smtClean="0"/>
              <a:t>="drag(event)" width="336" height="69"&gt;Please drag Message&lt;/div&gt;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        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&lt;canvas&gt; element is used to draw graphics, on the fly, on a web page.</a:t>
            </a:r>
          </a:p>
          <a:p>
            <a:r>
              <a:rPr lang="en-US" dirty="0" smtClean="0"/>
              <a:t>We can draw a rectangle, a gradient, a multicolor, and some multicolor text onto the canvas</a:t>
            </a:r>
          </a:p>
          <a:p>
            <a:r>
              <a:rPr lang="en-US" dirty="0" smtClean="0"/>
              <a:t>Canvas will be very useful to create online game.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JS code for writing on canvas</a:t>
            </a:r>
          </a:p>
          <a:p>
            <a:pPr>
              <a:buNone/>
            </a:pPr>
            <a:r>
              <a:rPr lang="en-US" dirty="0" smtClean="0"/>
              <a:t>&lt;canvas id=“</a:t>
            </a:r>
            <a:r>
              <a:rPr lang="en-US" dirty="0" err="1" smtClean="0"/>
              <a:t>myCanvas</a:t>
            </a:r>
            <a:r>
              <a:rPr lang="en-US" dirty="0" smtClean="0"/>
              <a:t>”&gt;&lt;/canvas&gt;</a:t>
            </a:r>
          </a:p>
          <a:p>
            <a:pPr>
              <a:buNone/>
            </a:pP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c=document.getElementById("</a:t>
            </a:r>
            <a:r>
              <a:rPr lang="en-US" dirty="0" err="1" smtClean="0">
                <a:solidFill>
                  <a:srgbClr val="7030A0"/>
                </a:solidFill>
              </a:rPr>
              <a:t>myCanvas</a:t>
            </a:r>
            <a:r>
              <a:rPr lang="en-US" dirty="0" smtClean="0">
                <a:solidFill>
                  <a:srgbClr val="7030A0"/>
                </a:solidFill>
              </a:rPr>
              <a:t>");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ctx</a:t>
            </a:r>
            <a:r>
              <a:rPr lang="en-US" dirty="0" smtClean="0">
                <a:solidFill>
                  <a:srgbClr val="7030A0"/>
                </a:solidFill>
              </a:rPr>
              <a:t>=</a:t>
            </a:r>
            <a:r>
              <a:rPr lang="en-US" dirty="0" err="1" smtClean="0">
                <a:solidFill>
                  <a:srgbClr val="7030A0"/>
                </a:solidFill>
              </a:rPr>
              <a:t>c.getContext</a:t>
            </a:r>
            <a:r>
              <a:rPr lang="en-US" dirty="0" smtClean="0">
                <a:solidFill>
                  <a:srgbClr val="7030A0"/>
                </a:solidFill>
              </a:rPr>
              <a:t>("2d");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ctx.fillStyle</a:t>
            </a:r>
            <a:r>
              <a:rPr lang="en-US" dirty="0" smtClean="0">
                <a:solidFill>
                  <a:srgbClr val="7030A0"/>
                </a:solidFill>
              </a:rPr>
              <a:t>="#FF0000";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ctx.fillRect</a:t>
            </a:r>
            <a:r>
              <a:rPr lang="en-US" dirty="0" smtClean="0">
                <a:solidFill>
                  <a:srgbClr val="7030A0"/>
                </a:solidFill>
              </a:rPr>
              <a:t>(0,0,150,75);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Is newest version of html</a:t>
            </a:r>
          </a:p>
          <a:p>
            <a:r>
              <a:rPr lang="en-US" dirty="0" smtClean="0"/>
              <a:t>HTML5 Is cooperation between w3c and WHATWG(Web Hypertext Application Technology Working Group)</a:t>
            </a:r>
          </a:p>
          <a:p>
            <a:r>
              <a:rPr lang="en-US" dirty="0" smtClean="0"/>
              <a:t>In 2006 they decided to create new version of HTML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400" b="1" dirty="0" smtClean="0"/>
              <a:t>What is SVG?</a:t>
            </a:r>
          </a:p>
          <a:p>
            <a:r>
              <a:rPr lang="en-US" dirty="0" smtClean="0"/>
              <a:t>SVG stands for Scalable Vector Graphics</a:t>
            </a:r>
          </a:p>
          <a:p>
            <a:r>
              <a:rPr lang="en-US" dirty="0" smtClean="0"/>
              <a:t>SVG is used to define vector-based graphics for the Web</a:t>
            </a:r>
          </a:p>
          <a:p>
            <a:r>
              <a:rPr lang="en-US" dirty="0" smtClean="0"/>
              <a:t>SVG defines the graphics in XML format</a:t>
            </a:r>
          </a:p>
          <a:p>
            <a:r>
              <a:rPr lang="en-US" dirty="0" smtClean="0"/>
              <a:t>SVG graphics do NOT lose any quality if they are zoomed or resized</a:t>
            </a:r>
          </a:p>
          <a:p>
            <a:r>
              <a:rPr lang="en-US" dirty="0" smtClean="0"/>
              <a:t>Every element and every attribute in SVG files can be animated</a:t>
            </a:r>
          </a:p>
          <a:p>
            <a:r>
              <a:rPr lang="en-US" dirty="0" smtClean="0"/>
              <a:t>SVG is a W3C recommendation</a:t>
            </a:r>
          </a:p>
          <a:p>
            <a:pPr>
              <a:buNone/>
            </a:pPr>
            <a:r>
              <a:rPr lang="en-US" sz="4400" b="1" dirty="0" smtClean="0"/>
              <a:t>SVG Advantages</a:t>
            </a:r>
          </a:p>
          <a:p>
            <a:r>
              <a:rPr lang="en-US" dirty="0" smtClean="0"/>
              <a:t>SVG images can be created and edited with any text editor</a:t>
            </a:r>
          </a:p>
          <a:p>
            <a:r>
              <a:rPr lang="en-US" dirty="0" smtClean="0"/>
              <a:t>SVG images can be searched, indexed, scripted, and compressed</a:t>
            </a:r>
          </a:p>
          <a:p>
            <a:r>
              <a:rPr lang="en-US" dirty="0" smtClean="0"/>
              <a:t>SVG images are scalable</a:t>
            </a:r>
          </a:p>
          <a:p>
            <a:r>
              <a:rPr lang="en-US" dirty="0" smtClean="0"/>
              <a:t>SVG images can be printed with high quality at any resolution</a:t>
            </a:r>
          </a:p>
          <a:p>
            <a:r>
              <a:rPr lang="en-US" dirty="0" smtClean="0"/>
              <a:t>SVG images are </a:t>
            </a:r>
            <a:r>
              <a:rPr lang="en-US" dirty="0" err="1" smtClean="0"/>
              <a:t>zoomable</a:t>
            </a:r>
            <a:r>
              <a:rPr lang="en-US" dirty="0" smtClean="0"/>
              <a:t> (and the image can be zoomed without degradation)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sz="2200" dirty="0" smtClean="0"/>
              <a:t>&lt;!DOCTYPE html&gt;</a:t>
            </a:r>
          </a:p>
          <a:p>
            <a:pPr>
              <a:buNone/>
            </a:pPr>
            <a:r>
              <a:rPr lang="en-US" sz="2200" dirty="0" smtClean="0"/>
              <a:t>&lt;html&gt;</a:t>
            </a:r>
          </a:p>
          <a:p>
            <a:pPr>
              <a:buNone/>
            </a:pPr>
            <a:r>
              <a:rPr lang="en-US" sz="2200" dirty="0" smtClean="0"/>
              <a:t>&lt;body&gt;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svg</a:t>
            </a:r>
            <a:r>
              <a:rPr lang="en-US" sz="2200" dirty="0"/>
              <a:t> id="</a:t>
            </a:r>
            <a:r>
              <a:rPr lang="en-US" sz="2200" dirty="0" err="1"/>
              <a:t>svgelem</a:t>
            </a:r>
            <a:r>
              <a:rPr lang="en-US" sz="2200" dirty="0"/>
              <a:t>" height="200" </a:t>
            </a:r>
            <a:r>
              <a:rPr lang="en-US" sz="2200" dirty="0" err="1"/>
              <a:t>xmlns</a:t>
            </a:r>
            <a:r>
              <a:rPr lang="en-US" sz="2200" dirty="0"/>
              <a:t>="http://www.w3.org/2000/svg"&gt;</a:t>
            </a:r>
          </a:p>
          <a:p>
            <a:pPr>
              <a:buNone/>
            </a:pPr>
            <a:r>
              <a:rPr lang="en-US" sz="2200" dirty="0"/>
              <a:t>    &lt;circle id="</a:t>
            </a:r>
            <a:r>
              <a:rPr lang="en-US" sz="2200" dirty="0" err="1"/>
              <a:t>redcircle</a:t>
            </a:r>
            <a:r>
              <a:rPr lang="en-US" sz="2200" dirty="0"/>
              <a:t>" cx="50" cy="50" r="50" fill="red" /&gt;</a:t>
            </a:r>
          </a:p>
          <a:p>
            <a:pPr>
              <a:buNone/>
            </a:pPr>
            <a:r>
              <a:rPr lang="en-US" sz="2200" dirty="0"/>
              <a:t>&lt;/</a:t>
            </a:r>
            <a:r>
              <a:rPr lang="en-US" sz="2200" dirty="0" err="1"/>
              <a:t>svg</a:t>
            </a:r>
            <a:r>
              <a:rPr lang="en-US" sz="2200" dirty="0"/>
              <a:t>&gt;&lt;/</a:t>
            </a:r>
            <a:r>
              <a:rPr lang="en-US" sz="2200" dirty="0" smtClean="0"/>
              <a:t>body&gt;</a:t>
            </a:r>
          </a:p>
          <a:p>
            <a:pPr>
              <a:buNone/>
            </a:pPr>
            <a:r>
              <a:rPr lang="en-US" sz="2200" dirty="0" smtClean="0"/>
              <a:t>&lt;/html</a:t>
            </a:r>
            <a:r>
              <a:rPr lang="en-US" sz="2200" dirty="0"/>
              <a:t>&gt;</a:t>
            </a:r>
            <a:endParaRPr lang="en-US" sz="2200" b="1" dirty="0" smtClean="0"/>
          </a:p>
          <a:p>
            <a:pPr>
              <a:buNone/>
            </a:pPr>
            <a:endParaRPr lang="en-US" sz="2200" b="1" dirty="0"/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Reference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https</a:t>
            </a:r>
            <a:r>
              <a:rPr lang="en-US" sz="2000" smtClean="0"/>
              <a:t>://</a:t>
            </a:r>
            <a:r>
              <a:rPr lang="en-US" sz="2000" smtClean="0"/>
              <a:t>developer.mozilla.org/en-US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http://diveintohtml5.info/‎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http://www.html5rocks.com/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3"/>
              </a:rPr>
              <a:t>http://www.tutorialspoint.com/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4"/>
              </a:rPr>
              <a:t>http://www.htmldog.com/</a:t>
            </a:r>
            <a:endParaRPr lang="en-US" sz="2000" b="1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Thank you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   HTML5</a:t>
            </a:r>
          </a:p>
          <a:p>
            <a:pPr>
              <a:buNone/>
            </a:pPr>
            <a:r>
              <a:rPr lang="en-US" dirty="0" smtClean="0"/>
              <a:t>Elements        Multimedia  Web Apps    Graphics</a:t>
            </a:r>
          </a:p>
          <a:p>
            <a:pPr>
              <a:buNone/>
            </a:pPr>
            <a:r>
              <a:rPr lang="en-US" sz="1800" dirty="0" smtClean="0"/>
              <a:t>1)Semantic Elements     1)video                             1)Web storage             1)Canvas</a:t>
            </a:r>
          </a:p>
          <a:p>
            <a:pPr>
              <a:buNone/>
            </a:pPr>
            <a:r>
              <a:rPr lang="en-US" sz="1800" dirty="0" smtClean="0"/>
              <a:t>2)Web forms                    2)audio                            2)App </a:t>
            </a:r>
            <a:r>
              <a:rPr lang="en-US" sz="1800" dirty="0"/>
              <a:t>cache                 </a:t>
            </a:r>
            <a:r>
              <a:rPr lang="en-US" sz="1800" dirty="0" smtClean="0"/>
              <a:t>2)SVG</a:t>
            </a:r>
          </a:p>
          <a:p>
            <a:pPr>
              <a:buNone/>
            </a:pPr>
            <a:r>
              <a:rPr lang="en-US" sz="1800" dirty="0" smtClean="0"/>
              <a:t>					               3)Web worker              3)CSS3 2D/3D                                                             </a:t>
            </a:r>
          </a:p>
          <a:p>
            <a:pPr>
              <a:buNone/>
            </a:pPr>
            <a:r>
              <a:rPr lang="en-US" sz="1800" dirty="0" smtClean="0"/>
              <a:t>					               4)Geolocations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5)Drag/Drop</a:t>
            </a:r>
          </a:p>
          <a:p>
            <a:pPr>
              <a:buNone/>
            </a:pPr>
            <a:r>
              <a:rPr lang="en-US" sz="1800" dirty="0" smtClean="0"/>
              <a:t>																		    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&lt;article&gt; – this tag defines an article, a user comment or a post, so an independent item of content</a:t>
            </a:r>
          </a:p>
          <a:p>
            <a:r>
              <a:rPr lang="en-US" dirty="0" smtClean="0"/>
              <a:t>&lt;aside&gt; – the aside tag marks content aside from the page content, which for example could be a lateral sidebar</a:t>
            </a:r>
          </a:p>
          <a:p>
            <a:r>
              <a:rPr lang="en-US" dirty="0" smtClean="0"/>
              <a:t>&lt;header&gt;, &lt;footer&gt; – you won’t need to manually name IDs for headers and footers, as now you have a pre-defined tag for them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 – the navigation can now be placed in the markup in between the </a:t>
            </a:r>
            <a:r>
              <a:rPr lang="en-US" dirty="0" err="1" smtClean="0"/>
              <a:t>nav</a:t>
            </a:r>
            <a:r>
              <a:rPr lang="en-US" dirty="0" smtClean="0"/>
              <a:t> tags, which will automatically make your lists act like navigation</a:t>
            </a:r>
          </a:p>
          <a:p>
            <a:r>
              <a:rPr lang="en-US" dirty="0" smtClean="0"/>
              <a:t>&lt;section&gt; – this is another important new syntax, as it can define any kind of sections in your document. It works pretty much like a div which separates different sections.</a:t>
            </a:r>
          </a:p>
          <a:p>
            <a:r>
              <a:rPr lang="en-US" dirty="0" smtClean="0"/>
              <a:t>&lt;audio&gt;, &lt;video&gt; – these two obviously mark sound or video content, which will now be easier to run by devices.</a:t>
            </a:r>
          </a:p>
          <a:p>
            <a:r>
              <a:rPr lang="en-US" dirty="0" smtClean="0"/>
              <a:t>&lt;embed&gt; – this new tag defines a container for interactive content (</a:t>
            </a:r>
            <a:r>
              <a:rPr lang="en-US" dirty="0" err="1" smtClean="0"/>
              <a:t>plugin</a:t>
            </a:r>
            <a:r>
              <a:rPr lang="en-US" dirty="0" smtClean="0"/>
              <a:t>) or external application</a:t>
            </a:r>
          </a:p>
          <a:p>
            <a:r>
              <a:rPr lang="en-US" dirty="0" smtClean="0"/>
              <a:t>&lt;canvas&gt; – the canvas tag is quite exciting, as it allows drawing graphics via scripting (mostly JavaScript, but some others can be employed as well)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New attributes for &lt;form&gt;: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Autocomplete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novalidate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New attributes for &lt;input&gt;: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err="1" smtClean="0"/>
              <a:t>Autocomplete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Autofocus,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Formnovalidate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min and max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Placeholder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type=“text, search, </a:t>
            </a:r>
            <a:r>
              <a:rPr lang="en-US" sz="2000" dirty="0" err="1" smtClean="0"/>
              <a:t>url</a:t>
            </a:r>
            <a:r>
              <a:rPr lang="en-US" sz="2000" dirty="0" smtClean="0"/>
              <a:t>, </a:t>
            </a:r>
            <a:r>
              <a:rPr lang="en-US" sz="2000" dirty="0" err="1" smtClean="0"/>
              <a:t>tel</a:t>
            </a:r>
            <a:r>
              <a:rPr lang="en-US" sz="2000" dirty="0" smtClean="0"/>
              <a:t>, email, </a:t>
            </a:r>
            <a:r>
              <a:rPr lang="en-US" sz="2000" dirty="0" err="1" smtClean="0"/>
              <a:t>password,datepickers</a:t>
            </a:r>
            <a:r>
              <a:rPr lang="en-US" sz="2000" dirty="0" smtClean="0"/>
              <a:t>, range, and color”</a:t>
            </a:r>
            <a:endParaRPr lang="en-US" sz="20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Snippet: </a:t>
            </a:r>
          </a:p>
          <a:p>
            <a:pPr>
              <a:buNone/>
            </a:pPr>
            <a:r>
              <a:rPr lang="en-US" sz="1800" dirty="0" smtClean="0"/>
              <a:t>&lt;video width="320" height="240" controls&gt;</a:t>
            </a:r>
            <a:br>
              <a:rPr lang="en-US" sz="1800" dirty="0" smtClean="0"/>
            </a:br>
            <a:r>
              <a:rPr lang="en-US" sz="1800" dirty="0" smtClean="0"/>
              <a:t>  &lt;source </a:t>
            </a:r>
            <a:r>
              <a:rPr lang="en-US" sz="1800" dirty="0" err="1" smtClean="0"/>
              <a:t>src</a:t>
            </a:r>
            <a:r>
              <a:rPr lang="en-US" sz="1800" dirty="0" smtClean="0"/>
              <a:t>="movie.mp4" type="video/mp4"&gt;</a:t>
            </a:r>
            <a:br>
              <a:rPr lang="en-US" sz="1800" dirty="0" smtClean="0"/>
            </a:br>
            <a:r>
              <a:rPr lang="en-US" sz="1800" dirty="0" smtClean="0"/>
              <a:t>  &lt;source </a:t>
            </a:r>
            <a:r>
              <a:rPr lang="en-US" sz="1800" dirty="0" err="1" smtClean="0"/>
              <a:t>src</a:t>
            </a:r>
            <a:r>
              <a:rPr lang="en-US" sz="1800" dirty="0" smtClean="0"/>
              <a:t>="movie.ogg" type="video/</a:t>
            </a:r>
            <a:r>
              <a:rPr lang="en-US" sz="1800" dirty="0" err="1" smtClean="0"/>
              <a:t>ogg</a:t>
            </a:r>
            <a:r>
              <a:rPr lang="en-US" sz="1800" dirty="0" smtClean="0"/>
              <a:t>"&gt;</a:t>
            </a:r>
            <a:br>
              <a:rPr lang="en-US" sz="1800" dirty="0" smtClean="0"/>
            </a:br>
            <a:r>
              <a:rPr lang="en-US" sz="1800" dirty="0" smtClean="0"/>
              <a:t>Your browser does not support the video tag.</a:t>
            </a:r>
          </a:p>
          <a:p>
            <a:pPr>
              <a:buNone/>
            </a:pPr>
            <a:r>
              <a:rPr lang="en-US" sz="1800" dirty="0" smtClean="0"/>
              <a:t>&lt;/video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2800" dirty="0" smtClean="0"/>
              <a:t>Video Formats and Browser Support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4" name="Picture 3" descr="video sup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6982800" cy="246738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Snippet:</a:t>
            </a:r>
          </a:p>
          <a:p>
            <a:pPr>
              <a:buNone/>
            </a:pPr>
            <a:r>
              <a:rPr lang="en-US" sz="1800" dirty="0" smtClean="0"/>
              <a:t>&lt;audio controls&gt;</a:t>
            </a:r>
            <a:br>
              <a:rPr lang="en-US" sz="1800" dirty="0" smtClean="0"/>
            </a:br>
            <a:r>
              <a:rPr lang="en-US" sz="1800" dirty="0" smtClean="0"/>
              <a:t>  &lt;source </a:t>
            </a:r>
            <a:r>
              <a:rPr lang="en-US" sz="1800" dirty="0" err="1" smtClean="0"/>
              <a:t>src</a:t>
            </a:r>
            <a:r>
              <a:rPr lang="en-US" sz="1800" dirty="0" smtClean="0"/>
              <a:t>="horse.ogg" type="audio/</a:t>
            </a:r>
            <a:r>
              <a:rPr lang="en-US" sz="1800" dirty="0" err="1" smtClean="0"/>
              <a:t>ogg</a:t>
            </a:r>
            <a:r>
              <a:rPr lang="en-US" sz="1800" dirty="0" smtClean="0"/>
              <a:t>"&gt;</a:t>
            </a:r>
            <a:br>
              <a:rPr lang="en-US" sz="1800" dirty="0" smtClean="0"/>
            </a:br>
            <a:r>
              <a:rPr lang="en-US" sz="1800" dirty="0" smtClean="0"/>
              <a:t>  &lt;source </a:t>
            </a:r>
            <a:r>
              <a:rPr lang="en-US" sz="1800" dirty="0" err="1" smtClean="0"/>
              <a:t>src</a:t>
            </a:r>
            <a:r>
              <a:rPr lang="en-US" sz="1800" dirty="0" smtClean="0"/>
              <a:t>="horse.mp3" type="audio/mpeg"&gt;</a:t>
            </a:r>
            <a:br>
              <a:rPr lang="en-US" sz="1800" dirty="0" smtClean="0"/>
            </a:br>
            <a:r>
              <a:rPr lang="en-US" sz="1800" dirty="0" smtClean="0"/>
              <a:t>Your browser does not support the audio element.</a:t>
            </a:r>
          </a:p>
          <a:p>
            <a:pPr>
              <a:buNone/>
            </a:pPr>
            <a:r>
              <a:rPr lang="en-US" sz="1800" dirty="0" smtClean="0"/>
              <a:t>&lt;/audio&gt;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audio sup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05200"/>
            <a:ext cx="7848600" cy="2590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Advanced version of cookies(more secure, faster, can store larger data)</a:t>
            </a:r>
          </a:p>
          <a:p>
            <a:r>
              <a:rPr lang="en-US" dirty="0" smtClean="0"/>
              <a:t>Stored as key/value pair.</a:t>
            </a:r>
          </a:p>
          <a:p>
            <a:r>
              <a:rPr lang="en-US" dirty="0" smtClean="0"/>
              <a:t>Always stored as strings.</a:t>
            </a:r>
          </a:p>
          <a:p>
            <a:r>
              <a:rPr lang="en-IN" dirty="0"/>
              <a:t>store data locally within the user's browser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Two types of web storage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localStorage</a:t>
            </a:r>
            <a:r>
              <a:rPr lang="en-US" sz="2400" dirty="0" smtClean="0"/>
              <a:t> - stores data with no expiration date</a:t>
            </a:r>
          </a:p>
          <a:p>
            <a:pPr>
              <a:buNone/>
            </a:pPr>
            <a:r>
              <a:rPr lang="en-IN" sz="2400" dirty="0" smtClean="0"/>
              <a:t>	web pages can store data locally within the user's browser.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sessionStorage</a:t>
            </a:r>
            <a:r>
              <a:rPr lang="en-US" sz="2400" dirty="0" smtClean="0"/>
              <a:t> - stores data for one session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Using Web Storage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if(</a:t>
            </a:r>
            <a:r>
              <a:rPr lang="en-US" sz="1800" dirty="0" err="1" smtClean="0"/>
              <a:t>typeof</a:t>
            </a:r>
            <a:r>
              <a:rPr lang="en-US" sz="1800" dirty="0" smtClean="0"/>
              <a:t>(Storage)!=="undefined"){</a:t>
            </a:r>
            <a:br>
              <a:rPr lang="en-US" sz="1800" dirty="0" smtClean="0"/>
            </a:br>
            <a:r>
              <a:rPr lang="en-US" sz="1800" dirty="0" smtClean="0"/>
              <a:t> </a:t>
            </a:r>
            <a:r>
              <a:rPr lang="en-US" sz="1800" dirty="0" err="1" smtClean="0"/>
              <a:t>localStorage.firstname</a:t>
            </a:r>
            <a:r>
              <a:rPr lang="en-US" sz="1800" smtClean="0"/>
              <a:t>=“sample";// </a:t>
            </a:r>
            <a:r>
              <a:rPr lang="en-US" sz="1800" dirty="0" smtClean="0"/>
              <a:t>Adding value </a:t>
            </a:r>
          </a:p>
          <a:p>
            <a:pPr>
              <a:buNone/>
            </a:pPr>
            <a:r>
              <a:rPr lang="en-US" sz="1800" i="1" dirty="0" smtClean="0"/>
              <a:t>	alert(</a:t>
            </a:r>
            <a:r>
              <a:rPr lang="en-US" sz="1800" i="1" dirty="0" err="1" smtClean="0"/>
              <a:t>localStorage.firstname</a:t>
            </a:r>
            <a:r>
              <a:rPr lang="en-US" sz="1800" i="1" dirty="0" smtClean="0"/>
              <a:t>);          //</a:t>
            </a:r>
            <a:r>
              <a:rPr lang="en-US" sz="1800" i="1" dirty="0" err="1" smtClean="0"/>
              <a:t>retriveing</a:t>
            </a: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else{</a:t>
            </a:r>
          </a:p>
          <a:p>
            <a:pPr>
              <a:buNone/>
            </a:pPr>
            <a:r>
              <a:rPr lang="en-US" sz="1800" dirty="0" smtClean="0"/>
              <a:t>	 alert(‘Sorry! No web storage support..’);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Replace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localStorage</a:t>
            </a:r>
            <a:r>
              <a:rPr lang="en-US" sz="1800" dirty="0" smtClean="0"/>
              <a:t> with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sessionStorage</a:t>
            </a:r>
            <a:r>
              <a:rPr lang="en-US" sz="1800" dirty="0" smtClean="0"/>
              <a:t> to create session Storage</a:t>
            </a:r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947</Words>
  <Application>Microsoft Office PowerPoint</Application>
  <PresentationFormat>On-screen Show (4:3)</PresentationFormat>
  <Paragraphs>185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 </vt:lpstr>
      <vt:lpstr>Intro</vt:lpstr>
      <vt:lpstr>Features</vt:lpstr>
      <vt:lpstr>Semantic Elements</vt:lpstr>
      <vt:lpstr>Web forms</vt:lpstr>
      <vt:lpstr>Videos</vt:lpstr>
      <vt:lpstr>Audio</vt:lpstr>
      <vt:lpstr>Web storage</vt:lpstr>
      <vt:lpstr>PowerPoint Presentation</vt:lpstr>
      <vt:lpstr>App Cache </vt:lpstr>
      <vt:lpstr>PowerPoint Presentation</vt:lpstr>
      <vt:lpstr>Server Sent Events</vt:lpstr>
      <vt:lpstr>Web Workers</vt:lpstr>
      <vt:lpstr>PowerPoint Presentation</vt:lpstr>
      <vt:lpstr>Geolocation</vt:lpstr>
      <vt:lpstr>Drag/Drop</vt:lpstr>
      <vt:lpstr>PowerPoint Presentation</vt:lpstr>
      <vt:lpstr>Canvas</vt:lpstr>
      <vt:lpstr>PowerPoint Presentation</vt:lpstr>
      <vt:lpstr>SVG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Rekha Rajeev</cp:lastModifiedBy>
  <cp:revision>185</cp:revision>
  <dcterms:created xsi:type="dcterms:W3CDTF">2012-04-11T08:13:44Z</dcterms:created>
  <dcterms:modified xsi:type="dcterms:W3CDTF">2014-09-16T09:23:28Z</dcterms:modified>
</cp:coreProperties>
</file>