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9144000"/>
  <p:notesSz cx="6858000" cy="9144000"/>
  <p:embeddedFontLst>
    <p:embeddedFont>
      <p:font typeface="Quattrocento"/>
      <p:regular r:id="rId56"/>
      <p:bold r:id="rId57"/>
    </p:embeddedFont>
    <p:embeddedFont>
      <p:font typeface="Libre Baskerville"/>
      <p:regular r:id="rId58"/>
      <p:bold r:id="rId59"/>
      <p: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ibreBaskerville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Quattrocento-bold.fntdata"/><Relationship Id="rId12" Type="http://schemas.openxmlformats.org/officeDocument/2006/relationships/slide" Target="slides/slide8.xml"/><Relationship Id="rId56" Type="http://schemas.openxmlformats.org/officeDocument/2006/relationships/font" Target="fonts/Quattrocento-regular.fntdata"/><Relationship Id="rId15" Type="http://schemas.openxmlformats.org/officeDocument/2006/relationships/slide" Target="slides/slide11.xml"/><Relationship Id="rId59" Type="http://schemas.openxmlformats.org/officeDocument/2006/relationships/font" Target="fonts/LibreBaskerville-bold.fntdata"/><Relationship Id="rId14" Type="http://schemas.openxmlformats.org/officeDocument/2006/relationships/slide" Target="slides/slide10.xml"/><Relationship Id="rId58" Type="http://schemas.openxmlformats.org/officeDocument/2006/relationships/font" Target="fonts/LibreBaskervill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1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420"/>
              </a:spcBef>
              <a:buClr>
                <a:schemeClr val="accent1"/>
              </a:buClr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DE7530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FEC2AC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BBC9E9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accent1"/>
              </a:buClr>
              <a:buFont typeface="Libre Baskerville"/>
              <a:buNone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spcBef>
                <a:spcPts val="280"/>
              </a:spcBef>
              <a:buClr>
                <a:srgbClr val="FEC2AC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2"/>
              </a:buClr>
              <a:buFont typeface="Libre Baskerville"/>
              <a:buNone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spcBef>
                <a:spcPts val="280"/>
              </a:spcBef>
              <a:buClr>
                <a:srgbClr val="DE7530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Shape 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Libre Baskerville"/>
              <a:buNone/>
              <a:defRPr b="1" i="0" sz="3000" u="none" cap="small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84480" lvl="1" marL="64008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90500" lvl="2" marL="914400" marR="0" rtl="0" algn="l">
              <a:spcBef>
                <a:spcPts val="320"/>
              </a:spcBef>
              <a:buClr>
                <a:srgbClr val="DE7530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85419" lvl="3" marL="1188720" marR="0" rtl="0" algn="l">
              <a:spcBef>
                <a:spcPts val="280"/>
              </a:spcBef>
              <a:buClr>
                <a:srgbClr val="FEC2AC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93039" lvl="4" marL="1463040" marR="0" rtl="0" algn="l">
              <a:spcBef>
                <a:spcPts val="280"/>
              </a:spcBef>
              <a:buClr>
                <a:srgbClr val="BBC9E9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>
            <p:ph idx="12" type="sldNum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87" name="Shape 87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1" i="0" sz="2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84480" lvl="1" marL="64008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90500" lvl="2" marL="914400" marR="0" rtl="0" algn="l">
              <a:spcBef>
                <a:spcPts val="200"/>
              </a:spcBef>
              <a:buClr>
                <a:srgbClr val="DE7530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85419" lvl="3" marL="1188720" marR="0" rtl="0" algn="l">
              <a:spcBef>
                <a:spcPts val="180"/>
              </a:spcBef>
              <a:buClr>
                <a:srgbClr val="FEC2AC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93039" lvl="4" marL="1463040" marR="0" rtl="0" algn="l">
              <a:spcBef>
                <a:spcPts val="180"/>
              </a:spcBef>
              <a:buClr>
                <a:srgbClr val="BBC9E9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1" i="0" sz="2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3520" lvl="1" marL="640080" marR="0" rtl="0" algn="l">
              <a:spcBef>
                <a:spcPts val="24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52400" lvl="2" marL="914400" marR="0" rtl="0" algn="l">
              <a:spcBef>
                <a:spcPts val="20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51130" lvl="3" marL="1188720" marR="0" rtl="0" algn="l">
              <a:spcBef>
                <a:spcPts val="18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54178" lvl="4" marL="1463040" marR="0" rtl="0" algn="l">
              <a:spcBef>
                <a:spcPts val="18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Libre Baskerville"/>
              <a:buNone/>
              <a:defRPr b="0" i="0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64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7780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1919" lvl="2" marL="914400" marR="0" rtl="0" algn="l">
              <a:spcBef>
                <a:spcPts val="360"/>
              </a:spcBef>
              <a:buClr>
                <a:srgbClr val="DE7530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6839" lvl="3" marL="1188720" marR="0" rtl="0" algn="l">
              <a:spcBef>
                <a:spcPts val="360"/>
              </a:spcBef>
              <a:buClr>
                <a:srgbClr val="FEC2AC"/>
              </a:buClr>
              <a:buSzPct val="6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3951" lvl="4" marL="1463040" marR="0" rtl="0" algn="l">
              <a:spcBef>
                <a:spcPts val="320"/>
              </a:spcBef>
              <a:buClr>
                <a:srgbClr val="BBC9E9"/>
              </a:buClr>
              <a:buSzPct val="68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Libre Baskerville"/>
              <a:buChar char="•"/>
              <a:defRPr b="0" i="0" sz="1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29539" lvl="6" marL="2011679" marR="0" rtl="0" algn="l">
              <a:spcBef>
                <a:spcPts val="280"/>
              </a:spcBef>
              <a:buClr>
                <a:srgbClr val="FEC2AC"/>
              </a:buClr>
              <a:buSzPct val="59999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228600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4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96520" lvl="8" marL="2560320" marR="0" rtl="0" algn="l">
              <a:spcBef>
                <a:spcPts val="280"/>
              </a:spcBef>
              <a:buClr>
                <a:srgbClr val="DE7530"/>
              </a:buClr>
              <a:buSzPct val="100000"/>
              <a:buFont typeface="Libre Baskerville"/>
              <a:buChar char="•"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3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057400" y="2286000"/>
            <a:ext cx="60197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i="0" lang="en-US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Software  engineering</a:t>
            </a:r>
            <a:br>
              <a:rPr b="1" i="0" lang="en-US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module – III</a:t>
            </a:r>
            <a:br>
              <a:rPr b="1" i="0" lang="en-US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27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 Engineering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Semester VI</a:t>
            </a:r>
            <a:br>
              <a:rPr b="1" i="0" lang="en-US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B.Tech. CSE</a:t>
            </a:r>
            <a:br>
              <a:rPr b="1" i="0" lang="en-US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1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Viswajyothi College of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Elaboration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305799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Focuses on developing a refined technical model of software functions, features, and constraints using the information obtained during inception and elicitation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an analysis model that identifies data, function and behavioral requirements.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driven by the creation and refinement of user scenarios that describe how the end-user will interact with the system.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event parsed into extracted.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result defines informational, functional and behavioral domain of the problem 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-152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066800"/>
            <a:ext cx="8001000" cy="540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Negotiation</a:t>
            </a:r>
            <a:r>
              <a:rPr b="0" i="0" lang="en-US" sz="28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agree on a deliverable system that is realistic for developers and customers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are categorized and organized into subsets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Relations among requirements identified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reviewed for correctness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prioritized based on customer needs 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Negotiation about requirements, project cost and project timeline. 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should be no winner and no loser in effective negotiation.   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-762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Specification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143000"/>
            <a:ext cx="8077199" cy="53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Specification – Different things to different people.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can be –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Written Document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set of graphical models,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formal mathematical models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Collection of usage scenario.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prototype</a:t>
            </a:r>
          </a:p>
          <a:p>
            <a:pPr indent="-284480" lvl="1" marL="64008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Combination of above.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Formality and format of a specification varies with the size and the complexity of the software to be built.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large systems, written document, language descriptions, and graphical models may be the best approach.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small systems or products, usage scenarios 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Validation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Validation -</a:t>
            </a:r>
            <a:r>
              <a:rPr b="0" i="0" lang="en-US" sz="3200" u="none" cap="none" strike="noStrike">
                <a:solidFill>
                  <a:srgbClr val="F3FF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technical review mechanism that looks for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in content or interpretation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where clarification may be required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information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Inconsistencies (a major problem when large products or systems are engineered)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Conflicting or unrealistic (unachievable) requirements. 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 Management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8077199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1143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Set of activities that help project team to identify, control, and track requirements and changes as project proceeds 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begin with identification. Each requirement is assigned a unique identifier. Once requirement have been identified, traceability table are developed.  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Traceability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Features traceability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shows how requirements relate to customer observable features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Source traceability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identifies source of each requirement</a:t>
            </a:r>
          </a:p>
          <a:p>
            <a:pPr indent="-274320" lvl="0" marL="274320" marR="0" rtl="0" algn="just">
              <a:spcBef>
                <a:spcPts val="108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1143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1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Dependency traceability table</a:t>
            </a: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indicate relations among requirements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Subsystem traceability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requirements categorized by subsystem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Interface traceability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shows requirement relations to internal and external interfaces</a:t>
            </a:r>
          </a:p>
          <a:p>
            <a:pPr indent="0" lvl="1" marL="114300" marR="0" rtl="0" algn="just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will help to track, if change in one requirement will affect different aspects of the system.</a:t>
            </a:r>
          </a:p>
          <a:p>
            <a:pPr indent="-274320" lvl="0" marL="274320" marR="0" rtl="0" algn="just">
              <a:spcBef>
                <a:spcPts val="108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52400" y="274637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i="0" lang="en-US" sz="32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Initiating Requirements Engineering Process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stakeholders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Stakeholder can be “anyone who benefits in a direct or indirect way from the system which is being developed”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Ex. Business manager, project manager, marketing people, software engineer, support engineer, end-users, internal-external customers, consultants, maintenance engineer.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one of them has different view of the system.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Recognize multiple points of view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Marketing group concern about feature and function to excite potential market. To sell easily in the market.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 manager concern about feature built within budget and will be ready to meet market.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 user – Easy to learn and use.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– product functioning at various infrastructure support.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engineer – Maintainability of software.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Role of RE is to categorize all stakeholder information in a way that there could be no inconsistent or conflict requirement with one another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533400"/>
            <a:ext cx="7467600" cy="594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 toward collaboration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 identify areas of commonality (i.e. Agreed requirement) and areas of conflict or inconsistency.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does not mean requirement defined by committee. It may happened they providing just view of their requirement.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Business manager or senior technologist may make final decision.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Asking the first questions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is behind the request for this work?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will use the solution?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will be the economic benefit of a successful solution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there another source for the solution that you need?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questions will help – stakeholder interest in the software &amp; measurable benefit of successful implementation. 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41"/>
            <a:ext cx="746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Asking the question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72795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set of questions – better  understanding of the problem.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What business problem (s) will this solution address?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Describe business environment in which the solution will be used?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will performance or productivity issues affect the solution is approached?</a:t>
            </a: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Final set of questions – Effectiveness of communication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Are my questions relevant to the problem?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Am I asking too many questions?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Can anyone else provide additional information?</a:t>
            </a:r>
          </a:p>
          <a:p>
            <a:pPr indent="-10159" lvl="1" marL="365760" marR="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should I be asking you anything else?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2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Engineering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7848599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•"/>
            </a:pPr>
            <a:r>
              <a:rPr b="0" i="0" lang="en-US" sz="259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Requirement:</a:t>
            </a:r>
            <a:r>
              <a:rPr b="0" i="0" lang="en-US" sz="259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function, constraint or other property that the system must provide to fill the needs of the system’s intended user(s)</a:t>
            </a:r>
            <a:r>
              <a:rPr b="0" i="0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  <a:p>
            <a:pPr indent="-274320" lvl="0" marL="27432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•"/>
            </a:pPr>
            <a:r>
              <a:rPr b="0" i="0" lang="en-US" sz="259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Engineering</a:t>
            </a:r>
            <a:r>
              <a:rPr b="0" i="0" lang="en-US" sz="296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b="0" i="0" lang="en-US" sz="296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implies that systematic and repeatable techniques should be used</a:t>
            </a:r>
          </a:p>
          <a:p>
            <a:pPr indent="-274320" lvl="0" marL="27432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9730"/>
              <a:buFont typeface="Noto Sans Symbols"/>
              <a:buChar char="•"/>
            </a:pPr>
            <a:r>
              <a:rPr b="0" i="0" lang="en-US" sz="259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 Engineering</a:t>
            </a:r>
            <a:r>
              <a:rPr b="0" i="0" lang="en-US" sz="259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means that requirements for a product are defined, managed and tested systematically</a:t>
            </a:r>
          </a:p>
          <a:p>
            <a:pPr indent="-274320" lvl="0" marL="274320" marR="0" rtl="0" algn="just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69730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Eliciting Requirement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 for eliciting requirement:</a:t>
            </a:r>
          </a:p>
          <a:p>
            <a:pPr indent="-284480" lvl="1" marL="6400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Collaborative Requirement Gathering</a:t>
            </a:r>
          </a:p>
          <a:p>
            <a:pPr indent="-284480" lvl="1" marL="6400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Quality Function Deployment</a:t>
            </a:r>
          </a:p>
          <a:p>
            <a:pPr indent="-284480" lvl="1" marL="6400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 Scenarios</a:t>
            </a:r>
          </a:p>
          <a:p>
            <a:pPr indent="-284480" lvl="1" marL="64008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Elicitation Work Products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2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Collaborative Requirement Gathering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990600"/>
            <a:ext cx="8229600" cy="548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Team of stakeholders and developers work together to;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the problem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 the elements of the solution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Negotiate different approaches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Specify a preliminary set of solution requirements</a:t>
            </a:r>
          </a:p>
          <a:p>
            <a:pPr indent="-26416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Guidelines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Meetings are attended by all interested stakeholders.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Rules established for preparation and participation.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Agenda should be formal enough to cover all important points, but informal enough to encourage the free flow of ideas.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facilitator controls the meeting.</a:t>
            </a:r>
          </a:p>
          <a:p>
            <a:pPr indent="-27686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definition mechanism (blackboard, flip charts, etc.) is used.</a:t>
            </a:r>
          </a:p>
          <a:p>
            <a:pPr indent="0" lvl="0" marL="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155555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58475" y="607900"/>
            <a:ext cx="76962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Flow of event – Outline the sequence of events occurs</a:t>
            </a:r>
          </a:p>
          <a:p>
            <a:pPr indent="-256540" lvl="1" marL="640080" marR="0" rtl="0" algn="just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  gathering meeting ( initial meeting)</a:t>
            </a:r>
          </a:p>
          <a:p>
            <a:pPr indent="-256540" lvl="1" marL="640080" marR="0" rtl="0" algn="just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During meeting</a:t>
            </a:r>
          </a:p>
          <a:p>
            <a:pPr indent="-256540" lvl="1" marL="640080" marR="0" rtl="0" algn="just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Follow the meeting.</a:t>
            </a:r>
          </a:p>
          <a:p>
            <a:pPr indent="0" lvl="0" marL="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6416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meeting Place, time and date and a facilitator is chosen</a:t>
            </a:r>
          </a:p>
          <a:p>
            <a:pPr indent="10160" lvl="0" rtl="0" algn="just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/>
              <a:t>In initial meeting, distribute “Product request” (defined by stakeholders) to all attendee. </a:t>
            </a:r>
          </a:p>
          <a:p>
            <a:pPr indent="10160" lvl="0" rtl="0" algn="just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800"/>
              <a:t>Based on product request, each attendee is asked to make</a:t>
            </a:r>
          </a:p>
          <a:p>
            <a:pPr indent="383540" lvl="1" rtl="0" algn="just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/>
              <a:t>List of objects (Internal or external system objects)</a:t>
            </a:r>
          </a:p>
          <a:p>
            <a:pPr indent="383540" lvl="1" rtl="0" algn="just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/>
              <a:t>List of services( Processes or functions)</a:t>
            </a:r>
          </a:p>
          <a:p>
            <a:pPr indent="383540" lvl="1" rtl="0" algn="just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-US" sz="1800"/>
              <a:t>List of constraints ( cost, size, business rules) and performance criteria( speed, accuracy) are developed.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26416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t/>
            </a:r>
            <a:endParaRPr sz="1800"/>
          </a:p>
          <a:p>
            <a:pPr indent="-284480" lvl="1" marL="64008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888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12444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95400"/>
            <a:ext cx="8153399" cy="517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38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Collect lists from everyone and combined. </a:t>
            </a:r>
          </a:p>
          <a:p>
            <a:pPr indent="-24638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Combined list eliminates redundant entries, add new ideas, but does not delete anything.</a:t>
            </a:r>
          </a:p>
          <a:p>
            <a:pPr indent="-24638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 is to develop a consensus list in each topic area (objects, services, constraints and performance).</a:t>
            </a:r>
          </a:p>
          <a:p>
            <a:pPr indent="-246380" lvl="0" marL="274320" marR="0" rtl="0" algn="just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lists, team is divided into smaller sub-teams : each works to develop mini-specification for one or more entries on each of the lists.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sub-team then presents its mini-specification to all attendees for discussion. Addition, deletion and further elaboration are made. 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each team makes a list of validation criteria for the product and present to team. 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Finally, one or more participants is assigned the task of writing a complete draft specification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-30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6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Quality Function Deployment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990600"/>
            <a:ext cx="8153399" cy="548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464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a technique that translate the needs of the customer into technical requirement for software.</a:t>
            </a:r>
          </a:p>
          <a:p>
            <a:pPr indent="-29464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Concentrates on maximizing customer satisfaction.</a:t>
            </a:r>
          </a:p>
          <a:p>
            <a:pPr indent="-29464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QFD emphasizes – what is valuable to the customer and then deploys these values throughout the engineering process.</a:t>
            </a:r>
          </a:p>
          <a:p>
            <a:pPr indent="-571500" lvl="0" marL="5715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Three types of requirement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</a:p>
          <a:p>
            <a:pPr indent="-477519" lvl="0" marL="4572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Normal Requirements – reflect objectives and goals stated for product. If requirement are present in final products, customer is satisfied.</a:t>
            </a:r>
          </a:p>
          <a:p>
            <a:pPr indent="-477519" lvl="0" marL="4572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Expected Requirements –  customer does not explicitly state them. Customer assumes it is implicitly available with the system.</a:t>
            </a:r>
          </a:p>
          <a:p>
            <a:pPr indent="-477519" lvl="0" marL="4572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Exciting Requirements- Features that go beyond the customer’s expectation.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84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304800" y="990600"/>
            <a:ext cx="8381999" cy="548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908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During meeting with customer – 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 deployment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determines the “value” of each function required of the system.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deployment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identifies data objects and events and also tied with functions. 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Task</a:t>
            </a:r>
            <a:r>
              <a:rPr b="0" i="0" lang="en-US" sz="20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deployment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examines the behavior of the system. 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</a:t>
            </a:r>
            <a:r>
              <a:rPr b="0" i="0" lang="en-US" sz="20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determines the priority of requirements during these 3 deployments.</a:t>
            </a:r>
          </a:p>
          <a:p>
            <a:pPr indent="-263525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Customer Voice Table: 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 for the requirements gathering.</a:t>
            </a:r>
          </a:p>
          <a:p>
            <a:pPr indent="-2692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Reviewed with customer.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11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6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 Scenario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600200"/>
            <a:ext cx="8229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686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difficult to move into more software engineering activities until s/w team understands how these functions and features will be used by different end-users.</a:t>
            </a:r>
          </a:p>
          <a:p>
            <a:pPr indent="-27686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Developers and users create a set of usage threads for the system to be constructed</a:t>
            </a:r>
          </a:p>
          <a:p>
            <a:pPr indent="-27686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use-case scenario is a story about how someone or something external to the software (known as an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interacts with the system.</a:t>
            </a:r>
          </a:p>
          <a:p>
            <a:pPr indent="-27686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Describe how the system will be used </a:t>
            </a:r>
          </a:p>
          <a:p>
            <a:pPr indent="-276860" lvl="0" marL="274320" marR="0" rtl="0" algn="just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scenario is described from the point-of-view of an “actor”—a person or device that interacts with the software in some way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8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1160"/>
              </a:spcBef>
              <a:buClr>
                <a:schemeClr val="accent1"/>
              </a:buClr>
              <a:buSzPct val="98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-2286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4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Elicitation Work Products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838200"/>
            <a:ext cx="8153399" cy="563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38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Elicitation work product will vary depending upon the size of the system or product to be built.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Statement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feasibility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Statement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scope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List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participants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requirements elicitation.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Description of the system’s technical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environment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List of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associated domain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constraints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List of usage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scenarios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6540" lvl="1" marL="64008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Any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prototypes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developed to refine requirements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250825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Reviewed by the participants of requirement Elicitation.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444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12444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Developing Use Cases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Use Case depicts the software or system from the end user’s point of view.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 One – Define the set of actors that will be involved in the story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Actors are people, devices, or other systems that use the system or product within the context of the function and behavior that is to be described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Actors are anything that communicate with the system or product and that are external to the system itself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 Two – Develop use cases, where each one answers a set of questions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688847"/>
            <a:ext cx="8153399" cy="594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essential that the software engineering team understand the requirements of a problem before the team tries to solve the problem.</a:t>
            </a:r>
          </a:p>
          <a:p>
            <a:pPr indent="-274320" lvl="0" marL="274320" marR="0" rtl="0" algn="just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some cases requirements engineering may be reduced, but it is never abandoned.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 is software engineering actions that start with communication activity and continues into the modeling activity.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 establishes a solid base for design and construction. Without it, resulting software has a high probability of not meeting customer needs.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381000"/>
            <a:ext cx="8229600" cy="6092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is the primary actor(s), the secondary actor(s)?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are the actor’s goals?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preconditions should exist before the scenario begins?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main tasks or functions are performed by the actor?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exceptions might be considered as the scenario is described?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variations in the actor’s interaction are possible?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system information will the actor acquire, produce, or change?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Will the actor have to inform the system about changes in the external environment?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information does the actor desire from the system?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the actor wish to be informed about unexpected changes?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1000"/>
            <a:ext cx="7391399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85950"/>
            <a:ext cx="7467600" cy="459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762000"/>
            <a:ext cx="7315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6800"/>
            <a:ext cx="6553198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6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case Relationships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Association:</a:t>
            </a: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 association relationship is the interface between an actor and a use case.</a:t>
            </a: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248025"/>
            <a:ext cx="5029199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04800" y="914400"/>
            <a:ext cx="8229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Generalization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generalization relationship is a link between use cases.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shows that one use case is simply a special kind of another</a:t>
            </a:r>
          </a:p>
          <a:p>
            <a:pPr indent="-284480" lvl="1" marL="640080" marR="0" rtl="0" algn="just">
              <a:spcBef>
                <a:spcPts val="48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child can be substituted for its parent whenever necessary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095748"/>
            <a:ext cx="5105399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1600200"/>
            <a:ext cx="8229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&lt;&lt;include&gt;&gt;</a:t>
            </a: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include relationship allows one use case to include the functionality of another.</a:t>
            </a: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arrow points from the use case that includes the additional functionality to the use case being included.</a:t>
            </a:r>
          </a:p>
          <a:p>
            <a: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include relationship is represented by a dashed line with an arrowhead.</a:t>
            </a:r>
          </a:p>
          <a:p>
            <a:pPr indent="-284480" lvl="1" marL="640080" marR="0" rtl="0" algn="l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495800"/>
            <a:ext cx="4876798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0"/>
            <a:ext cx="8077199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&lt;&lt;extend&gt;&gt;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extend relationship combines the functionality of one use case with the functionality of another, if certain conditions exist.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Extending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use case typically defines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optional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behavior that is not necessarily meaningful by itself. 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extend relationship is represented by a dashed line with an arrowhead.</a:t>
            </a:r>
          </a:p>
          <a:p>
            <a:pPr indent="-284480" lvl="1" marL="640080" marR="0" rtl="0" algn="just">
              <a:spcBef>
                <a:spcPts val="48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arrow points from the use case that provides the additional functionality to the use case that accepts the functionality.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25" y="4419600"/>
            <a:ext cx="6229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57200"/>
            <a:ext cx="7772400" cy="61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Building the Analysis Model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Provides a description of the required informational, functional and behavioral domains for a computer based system.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model changes dynamically as S/W engineers learn more about the system and the stakeholders understand more about what they really require.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the model evolves, certain elements will become relatively stable, providing a solid foundation for the design task.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Characteristics of a Good Requirement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Clear and Unambiguous 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Standard structure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 only one possible interpretation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more than one requirement in one sentence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Correct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requirement contributes to a real need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Understandable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reader can easily understand the meaning of the requirement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Verifiable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requirement can be tested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Consistent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12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Traceable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Verdana"/>
              <a:buAutoNum type="arabicPeriod"/>
            </a:pPr>
            <a:r>
              <a:rPr b="0" i="1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 domain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encompasses that the data flow into the system, out of the system and data stored.</a:t>
            </a: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Verdana"/>
              <a:buAutoNum type="arabicPeriod"/>
            </a:pPr>
            <a:r>
              <a:rPr b="0" i="1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provide direct benefit to end-users and also provide internal support for those features that are user visible.</a:t>
            </a:r>
          </a:p>
          <a:p>
            <a:pPr indent="-514350" lvl="0" marL="5143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Verdana"/>
              <a:buAutoNum type="arabicPeriod"/>
            </a:pPr>
            <a:r>
              <a:rPr b="0" i="1" lang="en-US" sz="24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Behavior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driven by its interaction with the external environment.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Elements of the Analysis Model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Structured analysis</a:t>
            </a:r>
          </a:p>
          <a:p>
            <a:pPr indent="-284480" lvl="1" marL="640080" marR="0" rtl="0" algn="just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Considers data and the processes that transform the data as separate entities</a:t>
            </a:r>
          </a:p>
          <a:p>
            <a:pPr indent="-284480" lvl="1" marL="640080" marR="0" rtl="0" algn="just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is modeled in terms of only attributes and relationships (but no operations)</a:t>
            </a:r>
          </a:p>
          <a:p>
            <a:pPr indent="-284480" lvl="1" marL="640080" marR="0" rtl="0" algn="just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Processes  are modeled to show the 1) input data, 2) the transformation that occurs on that data, and 3) the resulting output data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Object-oriented analysis</a:t>
            </a:r>
          </a:p>
          <a:p>
            <a:pPr indent="-284480" lvl="1" marL="640080" marR="0" rtl="0" algn="just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Focuses on the definition of classes and the manner in which they collaborate with one another to fulfill customer requirements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Scenario-based elements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Describe the system from the user's point of view using scenarios that are depicted in use cases and activity diagrams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Class-based elements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the domain classes for the objects manipulated by the actors, the attributes of these classes, and how they interact with one another; they utilize class diagrams to do this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Behavioral elements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state diagrams to represent the state of the system, the events that cause the system to change state, and the actions that are taken as a result of a particular event; can also be applied to each class in the system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Flow-oriented elements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data flow diagrams to show the input data that comes into a system, what functions are applied to that data to do transformations, and what resulting output data are produced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1676399" y="1904999"/>
            <a:ext cx="2057400" cy="1676400"/>
            <a:chOff x="623" y="1343"/>
            <a:chExt cx="1296" cy="1056"/>
          </a:xfrm>
        </p:grpSpPr>
        <p:sp>
          <p:nvSpPr>
            <p:cNvPr id="400" name="Shape 400"/>
            <p:cNvSpPr/>
            <p:nvPr/>
          </p:nvSpPr>
          <p:spPr>
            <a:xfrm>
              <a:off x="623" y="1728"/>
              <a:ext cx="1296" cy="6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case text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case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Activity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Swim lane diagrams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3" y="1343"/>
              <a:ext cx="1296" cy="383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Scenario-based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modeling</a:t>
              </a: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676400" y="4267199"/>
            <a:ext cx="2057400" cy="1676400"/>
            <a:chOff x="576" y="3071"/>
            <a:chExt cx="1296" cy="1056"/>
          </a:xfrm>
        </p:grpSpPr>
        <p:sp>
          <p:nvSpPr>
            <p:cNvPr id="403" name="Shape 403"/>
            <p:cNvSpPr/>
            <p:nvPr/>
          </p:nvSpPr>
          <p:spPr>
            <a:xfrm>
              <a:off x="576" y="3456"/>
              <a:ext cx="1296" cy="6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Analysis packages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CRC models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Collaboration diagrams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576" y="3071"/>
              <a:ext cx="1296" cy="383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Class-based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modeling</a:t>
              </a: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991099" y="1904999"/>
            <a:ext cx="2057400" cy="1676400"/>
            <a:chOff x="3263" y="1343"/>
            <a:chExt cx="1296" cy="1056"/>
          </a:xfrm>
        </p:grpSpPr>
        <p:sp>
          <p:nvSpPr>
            <p:cNvPr id="406" name="Shape 406"/>
            <p:cNvSpPr/>
            <p:nvPr/>
          </p:nvSpPr>
          <p:spPr>
            <a:xfrm>
              <a:off x="3263" y="1728"/>
              <a:ext cx="1296" cy="6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structure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flow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Control-flow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Processing narratives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63" y="1343"/>
              <a:ext cx="1296" cy="383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Flow-oriented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modeling</a:t>
              </a: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4991100" y="4267199"/>
            <a:ext cx="2057400" cy="1676400"/>
            <a:chOff x="3408" y="2879"/>
            <a:chExt cx="1296" cy="1056"/>
          </a:xfrm>
        </p:grpSpPr>
        <p:sp>
          <p:nvSpPr>
            <p:cNvPr id="409" name="Shape 409"/>
            <p:cNvSpPr/>
            <p:nvPr/>
          </p:nvSpPr>
          <p:spPr>
            <a:xfrm>
              <a:off x="3408" y="3263"/>
              <a:ext cx="1296" cy="67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 diagrams</a:t>
              </a: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408" y="2879"/>
              <a:ext cx="1296" cy="383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Behavioral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modeling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4724400" y="1752600"/>
            <a:ext cx="2590800" cy="1981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5029200" y="1295400"/>
            <a:ext cx="1993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Analysis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1371600" y="6172200"/>
            <a:ext cx="59435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4038600" y="4038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7315200" y="4038600"/>
            <a:ext cx="0" cy="2133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6" name="Shape 416"/>
          <p:cNvCxnSpPr/>
          <p:nvPr/>
        </p:nvCxnSpPr>
        <p:spPr>
          <a:xfrm>
            <a:off x="1371600" y="1752600"/>
            <a:ext cx="2666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" name="Shape 417"/>
          <p:cNvCxnSpPr/>
          <p:nvPr/>
        </p:nvCxnSpPr>
        <p:spPr>
          <a:xfrm>
            <a:off x="1371600" y="1752600"/>
            <a:ext cx="0" cy="441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Shape 418"/>
          <p:cNvCxnSpPr/>
          <p:nvPr/>
        </p:nvCxnSpPr>
        <p:spPr>
          <a:xfrm>
            <a:off x="4038600" y="17526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1409700" y="1295400"/>
            <a:ext cx="2476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Analysis Patterns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Suggest solutions within the application domain that can be reused when modeling many applications.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Uses: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Speed up the development of abstract analysis models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Facilitate the transformation of the analysis model into a design model.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Integrated into the analysis model by reference to the pattern name.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Negotiating Requirements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600200"/>
            <a:ext cx="8077199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Intention is to develop a project plan that meets stakeholder needs while at the same time reflecting the real world constraints that have been placed on the software team.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Win – Win result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Activities</a:t>
            </a:r>
          </a:p>
          <a:p>
            <a:pPr indent="-284480" lvl="1" marL="640080" marR="0" rtl="0" algn="just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Identification of the system or subsystem’s key stakeholders.</a:t>
            </a:r>
          </a:p>
          <a:p>
            <a:pPr indent="-284480" lvl="1" marL="640080" marR="0" rtl="0" algn="just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Determination of the stakeholders’ “win conditions”.</a:t>
            </a:r>
          </a:p>
          <a:p>
            <a:pPr indent="-284480" lvl="1" marL="640080" marR="0" rtl="0" algn="just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Negotiation of the stakeholders’ win condition to reconcile them into a set of win-win condition for all concerned.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6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Art of Negotiation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Recognize that it is not competition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out a strategy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Listen actively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 on the other party’s interests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Don’t let it get personal</a:t>
            </a: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 creative</a:t>
            </a:r>
          </a:p>
          <a:p>
            <a:pPr indent="-274320" lvl="0" marL="274320" marR="0" rtl="0" algn="l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 ready to commit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-152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4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Specification Task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066800"/>
            <a:ext cx="8153399" cy="540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specification is the final work product produced by the requirements engineer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normally in the form of a software requirements specification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serves as the foundation for subsequent software engineering activities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describes the function and performance of a computer-based system and the constraints that will govern its development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formalizes the 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informational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and </a:t>
            </a:r>
            <a:r>
              <a:rPr b="0" i="0" lang="en-US" sz="2800" u="sng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behavioral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requirements of the proposed software in both a graphical and textual format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Validating Requirements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During validation, the work products produced as a result of requirements engineering are assessed for quality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specification is examined to ensure that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software requirements have been stated unambiguously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inconsistencies, omissions, and errors have been detected and corrected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work products conform to the standards established for the process, the project, and the product</a:t>
            </a:r>
          </a:p>
          <a:p>
            <a:pPr indent="-2743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formal technical review serves as the primary requirements validation mechanism</a:t>
            </a:r>
          </a:p>
          <a:p>
            <a:pPr indent="-284480" lvl="1" marL="640080" marR="0" rtl="0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Members include software engineers, customers, users, and other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52400" y="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1" i="0" lang="en-US" sz="32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is Getting Good Requirements Hard?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066800"/>
            <a:ext cx="81533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Stakeholders don’t know what they really want.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Stakeholders express requirements in their own terms.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stakeholders may have conflicting requirements.</a:t>
            </a:r>
          </a:p>
          <a:p>
            <a:pPr indent="-274320" lvl="0" marL="274320" marR="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Organisational and political factors may influence the system requirements.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requirements change during the RE process. New stakeholders may emerge and the business environment change.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Questions to ask when Validating Requirements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457200" y="1600200"/>
            <a:ext cx="8229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each requirement consistent with the overall objective for the system/product?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Have all requirements been specified at the proper level of abstraction? That is, do some requirements provide a level of technical detail that is inappropriate at this stage?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 requirement really necessary or does it represent an add-on feature that may not be essential to the objective of the system?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each requirement bounded and unambiguous?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each requirement have attribution? That is, is a source (generally, a specific individual) noted for each requirement?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914400"/>
            <a:ext cx="8153399" cy="555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 any requirements conflict with other requirements?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each requirement achievable in the technical environment that will house the system or product?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each requirement testable, once implemented?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Approaches: Demonstration, actual test, analysis, or inspection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the requirements model properly reflect the information, function, and behavior of the system to be built?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 the requirements model been “partitioned” in a way that exposes progressively more detailed information about the system?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45"/>
            <a:ext cx="7467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2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Engineering Tasks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33400" y="1094375"/>
            <a:ext cx="80772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Inception</a:t>
            </a:r>
            <a:r>
              <a:rPr b="0" i="0" lang="en-US" sz="32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Establish a basic understanding of the problem and the nature of the solution. 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Elicitation</a:t>
            </a:r>
            <a:r>
              <a:rPr b="0" i="0" lang="en-US" sz="32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 out the requirements from stakeholders.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Elaboration (Highly structured):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an analysis model that represents information, functional, and behavioral aspects of the requirements.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Negotiation: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Agree on a deliverable system that is realistic for developers and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80750" y="270950"/>
            <a:ext cx="80010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Specification: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Describe the requirements formally or informally.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Validation</a:t>
            </a:r>
            <a:r>
              <a:rPr b="0" i="0" lang="en-US" sz="3200" u="none" cap="none" strike="noStrike">
                <a:solidFill>
                  <a:srgbClr val="F3FF0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Review the requirement specification for errors, ambiguities, omissions, and conflicts. 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Requirements management: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Manage changing requirements.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Control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Track Requirements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Changes to Requirements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Inception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Inception—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Ask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“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context-free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Quattrocento"/>
                <a:ea typeface="Quattrocento"/>
                <a:cs typeface="Quattrocento"/>
                <a:sym typeface="Quattrocento"/>
              </a:rPr>
              <a:t>”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questions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that establish …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understanding of the problem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people who want a solution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nature of the solution that is desired, and </a:t>
            </a:r>
          </a:p>
          <a:p>
            <a:pPr indent="-284480" lvl="1" marL="64008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effectiveness of preliminary communication and collaboration between the customer and the developer</a:t>
            </a: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Libre Baskerville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Elicitation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Elicitation</a:t>
            </a:r>
            <a:r>
              <a:rPr b="0" i="0" lang="en-US" sz="3600" u="none" cap="none" strike="noStrike">
                <a:solidFill>
                  <a:srgbClr val="F3FF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elicit requirements from customers, users and others.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from customers, 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and others</a:t>
            </a: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the product objectives are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to be done 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product fits into business needs, and </a:t>
            </a:r>
          </a:p>
          <a:p>
            <a:pPr indent="-284480" lvl="1" marL="640080" marR="0" rtl="0" algn="just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product is used on a day to day basis  </a:t>
            </a: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4320" lvl="0" marL="274320" marR="0" rtl="0" algn="just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