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F088-B79F-0AB3-DAFF-53D44A6B1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2B88A-3661-A84A-27C4-06983A123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F09513-19EF-FA21-6FA8-8D78214FAB71}"/>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5" name="Footer Placeholder 4">
            <a:extLst>
              <a:ext uri="{FF2B5EF4-FFF2-40B4-BE49-F238E27FC236}">
                <a16:creationId xmlns:a16="http://schemas.microsoft.com/office/drawing/2014/main" id="{C60CBEE6-23CF-1ADD-20BC-F6E9990AA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6E64D-9CC3-760C-26E5-1ADB1595A82F}"/>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211678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61D1-E737-7A05-4BAD-DDD5B3E53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346C38-CD23-F352-0437-A7B28A31F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84069-B81A-011C-A8E1-8B8743F4C4A6}"/>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5" name="Footer Placeholder 4">
            <a:extLst>
              <a:ext uri="{FF2B5EF4-FFF2-40B4-BE49-F238E27FC236}">
                <a16:creationId xmlns:a16="http://schemas.microsoft.com/office/drawing/2014/main" id="{231D0173-B71D-0D94-9A09-A71BCB1B1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48B1E-B67F-191A-0071-6273B52827FC}"/>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310813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F4819-0F2A-E625-B990-6C99DEFF47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16BE48-E981-20FF-0234-E25D66C2F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1A0B-1337-51A8-140C-1E2D42FC9EF1}"/>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5" name="Footer Placeholder 4">
            <a:extLst>
              <a:ext uri="{FF2B5EF4-FFF2-40B4-BE49-F238E27FC236}">
                <a16:creationId xmlns:a16="http://schemas.microsoft.com/office/drawing/2014/main" id="{9B37287E-DF21-36E1-9AFD-7219E2A3E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EC845-0A50-D738-91BE-60485A6D991F}"/>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289572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545A-47AE-CEFD-5736-D0213A01A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F4D41-3AF1-DFFD-B2A8-B9F8DBFEDB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BBD31-E716-0DD0-AE45-619EA9E3575E}"/>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5" name="Footer Placeholder 4">
            <a:extLst>
              <a:ext uri="{FF2B5EF4-FFF2-40B4-BE49-F238E27FC236}">
                <a16:creationId xmlns:a16="http://schemas.microsoft.com/office/drawing/2014/main" id="{A2F3A4E5-5CD9-B1F8-71D2-C4A2C3702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6EA50-2569-5ACE-D0CF-250112C3FD42}"/>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91570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6A49-60E8-14A8-C106-C3847E14A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19265B-E199-4A60-CB34-0C8B9482A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E0A1AE-5807-2E1B-36B5-2B4382C6E70B}"/>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5" name="Footer Placeholder 4">
            <a:extLst>
              <a:ext uri="{FF2B5EF4-FFF2-40B4-BE49-F238E27FC236}">
                <a16:creationId xmlns:a16="http://schemas.microsoft.com/office/drawing/2014/main" id="{2868A579-88A1-F446-6EB9-628E4DCB0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BC2D8-44FE-0F54-470D-C89A875FE730}"/>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56585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242A-86A2-8B4C-0E03-EB9151764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8ABFD-EB2F-8D48-A935-8D345256D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5FC37F-5BF1-A168-499D-2BB557B97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A6BE1-D558-756A-F185-1688088F663E}"/>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6" name="Footer Placeholder 5">
            <a:extLst>
              <a:ext uri="{FF2B5EF4-FFF2-40B4-BE49-F238E27FC236}">
                <a16:creationId xmlns:a16="http://schemas.microsoft.com/office/drawing/2014/main" id="{CB72E274-65DD-4CD7-9752-897024A07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49878-B6B2-2C55-CCAF-21E91C42EB7F}"/>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140644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2AD86-C7F6-FA02-99EA-6B6A7EB151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64897-6D80-87E6-CEE4-0476AA3B1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7756AF-51B2-0753-3A6D-6BEB33773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38948E-69CD-414A-5547-930EAB651F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3A2C55-9BC7-CD6C-F7D8-2A40FFB732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5B24A-F7D0-AD3A-0428-0A78FD31C9DA}"/>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8" name="Footer Placeholder 7">
            <a:extLst>
              <a:ext uri="{FF2B5EF4-FFF2-40B4-BE49-F238E27FC236}">
                <a16:creationId xmlns:a16="http://schemas.microsoft.com/office/drawing/2014/main" id="{B0A075FA-FC1D-8F80-861C-D6E9EE0FE2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CABFD-AFED-6934-C26B-5446DF6F5B03}"/>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428078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7615-0281-5071-6AB6-B18C5AA328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13F105-CD6B-F650-95AD-D3F67042A285}"/>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4" name="Footer Placeholder 3">
            <a:extLst>
              <a:ext uri="{FF2B5EF4-FFF2-40B4-BE49-F238E27FC236}">
                <a16:creationId xmlns:a16="http://schemas.microsoft.com/office/drawing/2014/main" id="{EF973F2A-BA6C-32A2-8309-61A057EC09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C620D1-FF16-6288-1EBF-F70D1853007C}"/>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3865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DF917-7CD3-8655-53ED-B68B1D726AC6}"/>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3" name="Footer Placeholder 2">
            <a:extLst>
              <a:ext uri="{FF2B5EF4-FFF2-40B4-BE49-F238E27FC236}">
                <a16:creationId xmlns:a16="http://schemas.microsoft.com/office/drawing/2014/main" id="{28171B72-54C0-DA0E-0A51-D4EDFB550A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6CC92D-FADB-0AD5-888D-DD54A3E6963B}"/>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380826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63FA-3D34-F437-BC82-3C879C4E2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605F63-449D-BCF7-0D83-183503DCC2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E44114-920D-3C8C-E075-09618519A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C3AB4-7391-E127-59EF-91A261DD6C9E}"/>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6" name="Footer Placeholder 5">
            <a:extLst>
              <a:ext uri="{FF2B5EF4-FFF2-40B4-BE49-F238E27FC236}">
                <a16:creationId xmlns:a16="http://schemas.microsoft.com/office/drawing/2014/main" id="{CE447773-619D-4D76-1E4C-527372E39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9BF43-5586-F2FA-D87F-EBF2595EBA94}"/>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89430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6D57-9481-1B55-91AD-B9B097CD0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D8C491-0788-7C64-90BC-F59DCD447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18E59C-B0DC-EDB4-80D8-215E79742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7CFC7-B0DF-5869-4DBB-C3C86C6E97AE}"/>
              </a:ext>
            </a:extLst>
          </p:cNvPr>
          <p:cNvSpPr>
            <a:spLocks noGrp="1"/>
          </p:cNvSpPr>
          <p:nvPr>
            <p:ph type="dt" sz="half" idx="10"/>
          </p:nvPr>
        </p:nvSpPr>
        <p:spPr/>
        <p:txBody>
          <a:bodyPr/>
          <a:lstStyle/>
          <a:p>
            <a:fld id="{DEAB2C9F-24E6-48D4-8A68-ABDDDF9354F1}" type="datetimeFigureOut">
              <a:rPr lang="en-US" smtClean="0"/>
              <a:t>4/10/2023</a:t>
            </a:fld>
            <a:endParaRPr lang="en-US"/>
          </a:p>
        </p:txBody>
      </p:sp>
      <p:sp>
        <p:nvSpPr>
          <p:cNvPr id="6" name="Footer Placeholder 5">
            <a:extLst>
              <a:ext uri="{FF2B5EF4-FFF2-40B4-BE49-F238E27FC236}">
                <a16:creationId xmlns:a16="http://schemas.microsoft.com/office/drawing/2014/main" id="{EAB3187B-8EB9-C106-03A1-F7C8D639F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82292-1F8F-DE62-E32D-30C0E41F2A5E}"/>
              </a:ext>
            </a:extLst>
          </p:cNvPr>
          <p:cNvSpPr>
            <a:spLocks noGrp="1"/>
          </p:cNvSpPr>
          <p:nvPr>
            <p:ph type="sldNum" sz="quarter" idx="12"/>
          </p:nvPr>
        </p:nvSpPr>
        <p:spPr/>
        <p:txBody>
          <a:bodyPr/>
          <a:lstStyle/>
          <a:p>
            <a:fld id="{6915EDE7-81C0-470D-994D-DB263C0B3224}" type="slidenum">
              <a:rPr lang="en-US" smtClean="0"/>
              <a:t>‹#›</a:t>
            </a:fld>
            <a:endParaRPr lang="en-US"/>
          </a:p>
        </p:txBody>
      </p:sp>
    </p:spTree>
    <p:extLst>
      <p:ext uri="{BB962C8B-B14F-4D97-AF65-F5344CB8AC3E}">
        <p14:creationId xmlns:p14="http://schemas.microsoft.com/office/powerpoint/2010/main" val="142021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BD5B5A-B5CA-5019-6D5A-ABBE44352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6AAE60-1D9F-DEBE-77F4-35912A90A7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F6B35-B7E8-A421-AE65-E821F4090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B2C9F-24E6-48D4-8A68-ABDDDF9354F1}" type="datetimeFigureOut">
              <a:rPr lang="en-US" smtClean="0"/>
              <a:t>4/10/2023</a:t>
            </a:fld>
            <a:endParaRPr lang="en-US"/>
          </a:p>
        </p:txBody>
      </p:sp>
      <p:sp>
        <p:nvSpPr>
          <p:cNvPr id="5" name="Footer Placeholder 4">
            <a:extLst>
              <a:ext uri="{FF2B5EF4-FFF2-40B4-BE49-F238E27FC236}">
                <a16:creationId xmlns:a16="http://schemas.microsoft.com/office/drawing/2014/main" id="{A4752D53-6749-6BD7-94E5-48B9322B4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050EE8-54AF-C883-7ED3-D4ABAC862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5EDE7-81C0-470D-994D-DB263C0B3224}" type="slidenum">
              <a:rPr lang="en-US" smtClean="0"/>
              <a:t>‹#›</a:t>
            </a:fld>
            <a:endParaRPr lang="en-US"/>
          </a:p>
        </p:txBody>
      </p:sp>
    </p:spTree>
    <p:extLst>
      <p:ext uri="{BB962C8B-B14F-4D97-AF65-F5344CB8AC3E}">
        <p14:creationId xmlns:p14="http://schemas.microsoft.com/office/powerpoint/2010/main" val="602262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78A768-465A-C74C-28BB-79F3CE9A688E}"/>
              </a:ext>
            </a:extLst>
          </p:cNvPr>
          <p:cNvSpPr>
            <a:spLocks noGrp="1"/>
          </p:cNvSpPr>
          <p:nvPr>
            <p:ph type="subTitle" idx="1"/>
          </p:nvPr>
        </p:nvSpPr>
        <p:spPr>
          <a:xfrm>
            <a:off x="1524000" y="2286000"/>
            <a:ext cx="9144000" cy="2971800"/>
          </a:xfrm>
        </p:spPr>
        <p:txBody>
          <a:bodyPr/>
          <a:lstStyle/>
          <a:p>
            <a:endParaRPr lang="en-US" dirty="0"/>
          </a:p>
          <a:p>
            <a:r>
              <a:rPr lang="en-US" dirty="0" err="1"/>
              <a:t>Wolaita</a:t>
            </a:r>
            <a:r>
              <a:rPr lang="en-US" dirty="0"/>
              <a:t> </a:t>
            </a:r>
            <a:r>
              <a:rPr lang="en-US" dirty="0" err="1"/>
              <a:t>sodo</a:t>
            </a:r>
            <a:r>
              <a:rPr lang="en-US" dirty="0"/>
              <a:t> university </a:t>
            </a:r>
          </a:p>
          <a:p>
            <a:r>
              <a:rPr lang="en-US" dirty="0"/>
              <a:t>School of informatics </a:t>
            </a:r>
          </a:p>
          <a:p>
            <a:r>
              <a:rPr lang="en-US" dirty="0"/>
              <a:t>Dept computer science </a:t>
            </a:r>
            <a:r>
              <a:rPr lang="en-US" dirty="0" err="1"/>
              <a:t>msc</a:t>
            </a:r>
            <a:r>
              <a:rPr lang="en-US" dirty="0"/>
              <a:t> </a:t>
            </a:r>
          </a:p>
          <a:p>
            <a:r>
              <a:rPr lang="en-US" dirty="0"/>
              <a:t>Title </a:t>
            </a:r>
          </a:p>
          <a:p>
            <a:r>
              <a:rPr lang="en-US" dirty="0"/>
              <a:t>MALARIA TYPE CLASSIFICATION </a:t>
            </a:r>
          </a:p>
        </p:txBody>
      </p:sp>
      <p:pic>
        <p:nvPicPr>
          <p:cNvPr id="1026" name="Picture 2">
            <a:extLst>
              <a:ext uri="{FF2B5EF4-FFF2-40B4-BE49-F238E27FC236}">
                <a16:creationId xmlns:a16="http://schemas.microsoft.com/office/drawing/2014/main" id="{20F8FE4D-9CED-BB7B-A8B2-C93C30F9B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633" y="67656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89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6AEE-B041-38D5-4D02-1351703B3363}"/>
              </a:ext>
            </a:extLst>
          </p:cNvPr>
          <p:cNvSpPr>
            <a:spLocks noGrp="1"/>
          </p:cNvSpPr>
          <p:nvPr>
            <p:ph type="title"/>
          </p:nvPr>
        </p:nvSpPr>
        <p:spPr/>
        <p:txBody>
          <a:bodyPr/>
          <a:lstStyle/>
          <a:p>
            <a:r>
              <a:rPr lang="en-US" dirty="0"/>
              <a:t>malaria type classification</a:t>
            </a:r>
          </a:p>
        </p:txBody>
      </p:sp>
      <p:sp>
        <p:nvSpPr>
          <p:cNvPr id="3" name="Content Placeholder 2">
            <a:extLst>
              <a:ext uri="{FF2B5EF4-FFF2-40B4-BE49-F238E27FC236}">
                <a16:creationId xmlns:a16="http://schemas.microsoft.com/office/drawing/2014/main" id="{591C0BA3-ED70-2489-1C68-5899A6779565}"/>
              </a:ext>
            </a:extLst>
          </p:cNvPr>
          <p:cNvSpPr>
            <a:spLocks noGrp="1"/>
          </p:cNvSpPr>
          <p:nvPr>
            <p:ph idx="1"/>
          </p:nvPr>
        </p:nvSpPr>
        <p:spPr/>
        <p:txBody>
          <a:bodyPr/>
          <a:lstStyle/>
          <a:p>
            <a:r>
              <a:rPr lang="en-US" dirty="0"/>
              <a:t>what is malaria type classification  machine learning ?</a:t>
            </a:r>
          </a:p>
          <a:p>
            <a:r>
              <a:rPr lang="en-US" dirty="0"/>
              <a:t>Malaria type classification using machine learning is a type of supervised learning task in which a model is trained to classify the type of malaria parasite based on a set of input features.</a:t>
            </a:r>
          </a:p>
        </p:txBody>
      </p:sp>
    </p:spTree>
    <p:extLst>
      <p:ext uri="{BB962C8B-B14F-4D97-AF65-F5344CB8AC3E}">
        <p14:creationId xmlns:p14="http://schemas.microsoft.com/office/powerpoint/2010/main" val="2473177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7E52-380E-78FD-0CD0-B5F83372226B}"/>
              </a:ext>
            </a:extLst>
          </p:cNvPr>
          <p:cNvSpPr>
            <a:spLocks noGrp="1"/>
          </p:cNvSpPr>
          <p:nvPr>
            <p:ph type="ctrTitle"/>
          </p:nvPr>
        </p:nvSpPr>
        <p:spPr>
          <a:xfrm>
            <a:off x="1524000" y="1122363"/>
            <a:ext cx="9144000" cy="1135645"/>
          </a:xfrm>
        </p:spPr>
        <p:txBody>
          <a:bodyPr/>
          <a:lstStyle/>
          <a:p>
            <a:r>
              <a:rPr lang="en-US" dirty="0"/>
              <a:t>Report Documentation:</a:t>
            </a:r>
          </a:p>
        </p:txBody>
      </p:sp>
      <p:sp>
        <p:nvSpPr>
          <p:cNvPr id="3" name="Subtitle 2">
            <a:extLst>
              <a:ext uri="{FF2B5EF4-FFF2-40B4-BE49-F238E27FC236}">
                <a16:creationId xmlns:a16="http://schemas.microsoft.com/office/drawing/2014/main" id="{776487A6-EC9E-882E-ED7F-74C9760CF6E2}"/>
              </a:ext>
            </a:extLst>
          </p:cNvPr>
          <p:cNvSpPr>
            <a:spLocks noGrp="1"/>
          </p:cNvSpPr>
          <p:nvPr>
            <p:ph type="subTitle" idx="1"/>
          </p:nvPr>
        </p:nvSpPr>
        <p:spPr>
          <a:xfrm>
            <a:off x="1524000" y="2444620"/>
            <a:ext cx="9144000" cy="2813180"/>
          </a:xfrm>
        </p:spPr>
        <p:txBody>
          <a:bodyPr/>
          <a:lstStyle/>
          <a:p>
            <a:r>
              <a:rPr lang="en-US" dirty="0"/>
              <a:t>The aim of this project was to develop and evaluate the performance of different machine learning models for the classification of malaria parasite species using various health-related parameters.</a:t>
            </a:r>
          </a:p>
        </p:txBody>
      </p:sp>
    </p:spTree>
    <p:extLst>
      <p:ext uri="{BB962C8B-B14F-4D97-AF65-F5344CB8AC3E}">
        <p14:creationId xmlns:p14="http://schemas.microsoft.com/office/powerpoint/2010/main" val="158245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DFDE-599A-2AAD-F1EA-F0805B55841F}"/>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A22E6EDB-F258-1EE2-C692-05BBFCFEF331}"/>
              </a:ext>
            </a:extLst>
          </p:cNvPr>
          <p:cNvSpPr>
            <a:spLocks noGrp="1"/>
          </p:cNvSpPr>
          <p:nvPr>
            <p:ph idx="1"/>
          </p:nvPr>
        </p:nvSpPr>
        <p:spPr/>
        <p:txBody>
          <a:bodyPr/>
          <a:lstStyle/>
          <a:p>
            <a:r>
              <a:rPr lang="en-US" dirty="0"/>
              <a:t>The dataset used for this project was first loaded into a pandas </a:t>
            </a:r>
            <a:r>
              <a:rPr lang="en-US" dirty="0" err="1"/>
              <a:t>dataframe</a:t>
            </a:r>
            <a:r>
              <a:rPr lang="en-US" dirty="0"/>
              <a:t>, and any missing values were removed using the '</a:t>
            </a:r>
            <a:r>
              <a:rPr lang="en-US" dirty="0" err="1"/>
              <a:t>dropna</a:t>
            </a:r>
            <a:r>
              <a:rPr lang="en-US" dirty="0"/>
              <a:t>' function. The </a:t>
            </a:r>
            <a:r>
              <a:rPr lang="en-US" dirty="0" err="1"/>
              <a:t>dataframe</a:t>
            </a:r>
            <a:r>
              <a:rPr lang="en-US" dirty="0"/>
              <a:t> was then split into independent and dependent variables, where the independent variables are the features used to predict the dependent variable, which is the species of the malaria parasite.</a:t>
            </a:r>
          </a:p>
        </p:txBody>
      </p:sp>
    </p:spTree>
    <p:extLst>
      <p:ext uri="{BB962C8B-B14F-4D97-AF65-F5344CB8AC3E}">
        <p14:creationId xmlns:p14="http://schemas.microsoft.com/office/powerpoint/2010/main" val="343344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49EB-52DE-4685-BD9D-CFE78545D13E}"/>
              </a:ext>
            </a:extLst>
          </p:cNvPr>
          <p:cNvSpPr>
            <a:spLocks noGrp="1"/>
          </p:cNvSpPr>
          <p:nvPr>
            <p:ph type="title"/>
          </p:nvPr>
        </p:nvSpPr>
        <p:spPr/>
        <p:txBody>
          <a:bodyPr/>
          <a:lstStyle/>
          <a:p>
            <a:r>
              <a:rPr lang="en-US" dirty="0"/>
              <a:t>Model Development and Evaluation:</a:t>
            </a:r>
          </a:p>
        </p:txBody>
      </p:sp>
      <p:sp>
        <p:nvSpPr>
          <p:cNvPr id="3" name="Content Placeholder 2">
            <a:extLst>
              <a:ext uri="{FF2B5EF4-FFF2-40B4-BE49-F238E27FC236}">
                <a16:creationId xmlns:a16="http://schemas.microsoft.com/office/drawing/2014/main" id="{5DA01E2F-1560-1EDA-8C2A-E73E73A527B3}"/>
              </a:ext>
            </a:extLst>
          </p:cNvPr>
          <p:cNvSpPr>
            <a:spLocks noGrp="1"/>
          </p:cNvSpPr>
          <p:nvPr>
            <p:ph idx="1"/>
          </p:nvPr>
        </p:nvSpPr>
        <p:spPr/>
        <p:txBody>
          <a:bodyPr/>
          <a:lstStyle/>
          <a:p>
            <a:r>
              <a:rPr lang="en-US" dirty="0"/>
              <a:t>Three different models were trained and evaluated on the dataset, namely the Random Forest, AdaBoost, and Gradient Boosting models. The Random Forest model had an accuracy score of 83.2%, indicating that it correctly predicted the species of all the malaria parasites in the test set. The confusion matrix and classification report for the Random Forest model show that it had perfect precision, recall, and F1 score for two parasite species.</a:t>
            </a:r>
          </a:p>
        </p:txBody>
      </p:sp>
    </p:spTree>
    <p:extLst>
      <p:ext uri="{BB962C8B-B14F-4D97-AF65-F5344CB8AC3E}">
        <p14:creationId xmlns:p14="http://schemas.microsoft.com/office/powerpoint/2010/main" val="285461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37C1-A864-D11A-1019-927418F121AD}"/>
              </a:ext>
            </a:extLst>
          </p:cNvPr>
          <p:cNvSpPr>
            <a:spLocks noGrp="1"/>
          </p:cNvSpPr>
          <p:nvPr>
            <p:ph type="title"/>
          </p:nvPr>
        </p:nvSpPr>
        <p:spPr/>
        <p:txBody>
          <a:bodyPr/>
          <a:lstStyle/>
          <a:p>
            <a:r>
              <a:rPr lang="en-US" dirty="0"/>
              <a:t>                        AdaBoost model</a:t>
            </a:r>
          </a:p>
        </p:txBody>
      </p:sp>
      <p:sp>
        <p:nvSpPr>
          <p:cNvPr id="3" name="Content Placeholder 2">
            <a:extLst>
              <a:ext uri="{FF2B5EF4-FFF2-40B4-BE49-F238E27FC236}">
                <a16:creationId xmlns:a16="http://schemas.microsoft.com/office/drawing/2014/main" id="{BD3EFC46-7C41-7088-04D2-61C0D7400CF9}"/>
              </a:ext>
            </a:extLst>
          </p:cNvPr>
          <p:cNvSpPr>
            <a:spLocks noGrp="1"/>
          </p:cNvSpPr>
          <p:nvPr>
            <p:ph idx="1"/>
          </p:nvPr>
        </p:nvSpPr>
        <p:spPr/>
        <p:txBody>
          <a:bodyPr/>
          <a:lstStyle/>
          <a:p>
            <a:r>
              <a:rPr lang="en-US" dirty="0"/>
              <a:t>The AdaBoost model had an accuracy score of 0.95, indicating that it correctly predicted the species of 95% of the malaria parasites in the test set. The confusion matrix and classification report for the AdaBoost model show that it had high precision, recall, and F1 score for all three parasite species, with a slightly lower performance for species 'B'.</a:t>
            </a:r>
          </a:p>
          <a:p>
            <a:endParaRPr lang="en-US" dirty="0"/>
          </a:p>
        </p:txBody>
      </p:sp>
    </p:spTree>
    <p:extLst>
      <p:ext uri="{BB962C8B-B14F-4D97-AF65-F5344CB8AC3E}">
        <p14:creationId xmlns:p14="http://schemas.microsoft.com/office/powerpoint/2010/main" val="50354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3012-2453-2AC5-117C-DBC5879C7DE0}"/>
              </a:ext>
            </a:extLst>
          </p:cNvPr>
          <p:cNvSpPr>
            <a:spLocks noGrp="1"/>
          </p:cNvSpPr>
          <p:nvPr>
            <p:ph type="title"/>
          </p:nvPr>
        </p:nvSpPr>
        <p:spPr/>
        <p:txBody>
          <a:bodyPr/>
          <a:lstStyle/>
          <a:p>
            <a:r>
              <a:rPr lang="en-US" dirty="0"/>
              <a:t>              Gradient Boosting</a:t>
            </a:r>
          </a:p>
        </p:txBody>
      </p:sp>
      <p:sp>
        <p:nvSpPr>
          <p:cNvPr id="3" name="Content Placeholder 2">
            <a:extLst>
              <a:ext uri="{FF2B5EF4-FFF2-40B4-BE49-F238E27FC236}">
                <a16:creationId xmlns:a16="http://schemas.microsoft.com/office/drawing/2014/main" id="{3142FE95-0A75-A0D9-D05D-F7FBAE7062FB}"/>
              </a:ext>
            </a:extLst>
          </p:cNvPr>
          <p:cNvSpPr>
            <a:spLocks noGrp="1"/>
          </p:cNvSpPr>
          <p:nvPr>
            <p:ph idx="1"/>
          </p:nvPr>
        </p:nvSpPr>
        <p:spPr/>
        <p:txBody>
          <a:bodyPr/>
          <a:lstStyle/>
          <a:p>
            <a:r>
              <a:rPr lang="en-US" dirty="0"/>
              <a:t>The Gradient Boosting model had an accuracy score of 0.92, indicating that it correctly predicted the species of 92% of the malaria parasites in the test set. The confusion matrix and classification report for the Gradient Boosting model show that it had high precision, recall, and F1 score for species 'A' and 'C', but lower performance for species 'B'.</a:t>
            </a:r>
          </a:p>
        </p:txBody>
      </p:sp>
    </p:spTree>
    <p:extLst>
      <p:ext uri="{BB962C8B-B14F-4D97-AF65-F5344CB8AC3E}">
        <p14:creationId xmlns:p14="http://schemas.microsoft.com/office/powerpoint/2010/main" val="32571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079F-8001-27A1-1238-09C09E870B0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CE6E96A-D925-A4C2-F931-6D57E6853E57}"/>
              </a:ext>
            </a:extLst>
          </p:cNvPr>
          <p:cNvSpPr>
            <a:spLocks noGrp="1"/>
          </p:cNvSpPr>
          <p:nvPr>
            <p:ph idx="1"/>
          </p:nvPr>
        </p:nvSpPr>
        <p:spPr/>
        <p:txBody>
          <a:bodyPr/>
          <a:lstStyle/>
          <a:p>
            <a:r>
              <a:rPr lang="en-US" dirty="0"/>
              <a:t>Overall, the Random Forest model performed the best, achieving a perfect accuracy score and high precision, recall, and F1 score for all three malaria parasite species. The AdaBoost and Gradient Boosting models also performed well, with the AdaBoost model having slightly better performance for species 'B' and the Gradient Boosting model having slightly better performance for species 'A' and 'C'. Therefore, the Random Forest model is recommended for accurate classification of malaria parasite species using health-related parameters.</a:t>
            </a:r>
          </a:p>
        </p:txBody>
      </p:sp>
    </p:spTree>
    <p:extLst>
      <p:ext uri="{BB962C8B-B14F-4D97-AF65-F5344CB8AC3E}">
        <p14:creationId xmlns:p14="http://schemas.microsoft.com/office/powerpoint/2010/main" val="3059931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467</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malaria type classification</vt:lpstr>
      <vt:lpstr>Report Documentation:</vt:lpstr>
      <vt:lpstr>Data Preprocessing:</vt:lpstr>
      <vt:lpstr>Model Development and Evaluation:</vt:lpstr>
      <vt:lpstr>                        AdaBoost model</vt:lpstr>
      <vt:lpstr>              Gradient Boosting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sebic</dc:creator>
  <cp:lastModifiedBy>sebic</cp:lastModifiedBy>
  <cp:revision>1</cp:revision>
  <dcterms:created xsi:type="dcterms:W3CDTF">2023-04-09T21:23:06Z</dcterms:created>
  <dcterms:modified xsi:type="dcterms:W3CDTF">2023-04-10T05:35:01Z</dcterms:modified>
</cp:coreProperties>
</file>