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5143500" cx="9144000"/>
  <p:notesSz cx="6858000" cy="9144000"/>
  <p:embeddedFontLst>
    <p:embeddedFont>
      <p:font typeface="PT Sans Narrow"/>
      <p:regular r:id="rId38"/>
      <p:bold r:id="rId39"/>
    </p:embeddedFont>
    <p:embeddedFont>
      <p:font typeface="Open Sans"/>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D9D9D9"/>
          </p15:clr>
        </p15:guide>
        <p15:guide id="2" pos="2880">
          <p15:clr>
            <a:srgbClr val="D9D9D9"/>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F4772C9-57D4-4AB6-B1B8-A5FD305919D8}">
  <a:tblStyle styleId="{9F4772C9-57D4-4AB6-B1B8-A5FD305919D8}" styleName="Table_0">
    <a:wholeTbl>
      <a:tcTxStyle>
        <a:font>
          <a:latin typeface="Arial"/>
          <a:ea typeface="Arial"/>
          <a:cs typeface="Arial"/>
        </a:font>
        <a:srgbClr val="000000"/>
      </a:tcTxStyle>
      <a:tcStyle>
        <a:tcBdr>
          <a:left>
            <a:ln cap="flat" cmpd="sng">
              <a:solidFill>
                <a:srgbClr val="000000"/>
              </a:solidFill>
              <a:prstDash val="solid"/>
              <a:round/>
              <a:headEnd len="sm" w="sm" type="none"/>
              <a:tailEnd len="sm" w="sm" type="none"/>
            </a:ln>
          </a:left>
          <a:right>
            <a:ln cap="flat" cmpd="sng">
              <a:solidFill>
                <a:srgbClr val="000000"/>
              </a:solidFill>
              <a:prstDash val="solid"/>
              <a:round/>
              <a:headEnd len="sm" w="sm" type="none"/>
              <a:tailEnd len="sm" w="sm" type="none"/>
            </a:ln>
          </a:right>
          <a:top>
            <a:ln cap="flat" cmpd="sng">
              <a:solidFill>
                <a:srgbClr val="000000"/>
              </a:solidFill>
              <a:prstDash val="solid"/>
              <a:round/>
              <a:headEnd len="sm" w="sm" type="none"/>
              <a:tailEnd len="sm" w="sm" type="none"/>
            </a:ln>
          </a:top>
          <a:bottom>
            <a:ln cap="flat" cmpd="sng">
              <a:solidFill>
                <a:srgbClr val="000000"/>
              </a:solidFill>
              <a:prstDash val="solid"/>
              <a:round/>
              <a:headEnd len="sm" w="sm" type="none"/>
              <a:tailEnd len="sm" w="sm" type="none"/>
            </a:ln>
          </a:bottom>
          <a:insideH>
            <a:ln cap="flat" cmpd="sng">
              <a:solidFill>
                <a:srgbClr val="000000"/>
              </a:solidFill>
              <a:prstDash val="solid"/>
              <a:round/>
              <a:headEnd len="sm" w="sm" type="none"/>
              <a:tailEnd len="sm" w="sm" type="none"/>
            </a:ln>
          </a:insideH>
          <a:insideV>
            <a:ln cap="flat" cmpd="sng">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C3658B8F-AED7-4F9C-BD83-7F03FF828708}"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regular.fntdata"/><Relationship Id="rId20" Type="http://schemas.openxmlformats.org/officeDocument/2006/relationships/slide" Target="slides/slide14.xml"/><Relationship Id="rId42" Type="http://schemas.openxmlformats.org/officeDocument/2006/relationships/font" Target="fonts/OpenSans-italic.fntdata"/><Relationship Id="rId41" Type="http://schemas.openxmlformats.org/officeDocument/2006/relationships/font" Target="fonts/OpenSans-bold.fntdata"/><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font" Target="fonts/OpenSans-bold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PTSansNarrow-bold.fntdata"/><Relationship Id="rId16" Type="http://schemas.openxmlformats.org/officeDocument/2006/relationships/slide" Target="slides/slide10.xml"/><Relationship Id="rId38" Type="http://schemas.openxmlformats.org/officeDocument/2006/relationships/font" Target="fonts/PTSansNarrow-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bba294e9dd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bba294e9dd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bca0ccd26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bca0ccd26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c5a52d269c_4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c5a52d269c_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c49628878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c49628878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c5a52d269c_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c5a52d269c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c595a6aa7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c595a6aa7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c50c52050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c50c52050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c53219ddef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c53219ddef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bbb01aba66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bbb01aba66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bba294e9d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bba294e9d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bba294e9d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bba294e9d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c5452a837f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5452a837f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bba294e9d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bba294e9d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bba294e9d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bba294e9d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bba294e9d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bba294e9d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bbb01aba66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bbb01aba66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bbb01aba66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bbb01aba66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bbb01aba66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bbb01aba66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bbb01aba66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bbb01aba66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bbb01aba66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bbb01aba66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bbb01aba66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bbb01aba66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c5a52d269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c5a52d269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b9b9c8c53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b9b9c8c53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c5a52d269c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c5a52d269c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c53219ddef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c53219ddef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b9ac0218d7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b9ac0218d7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b9ac0218d7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b9ac0218d7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b9ac0218d7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b9ac0218d7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b9ac0218d7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b9ac0218d7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bafea938a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bafea938a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c595a6aa7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c595a6aa7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www.capterra.es/blog/566/software-gestion-inventarios-gratis-y-codigo-abierto" TargetMode="External"/><Relationship Id="rId4" Type="http://schemas.openxmlformats.org/officeDocument/2006/relationships/hyperlink" Target="https://es.wikipedia.org/wiki/C%C3%B3digo_QR" TargetMode="External"/><Relationship Id="rId5" Type="http://schemas.openxmlformats.org/officeDocument/2006/relationships/hyperlink" Target="https://es.wikipedia.org/wiki/Lenguaje_unificado_de_modelado" TargetMode="External"/><Relationship Id="rId6" Type="http://schemas.openxmlformats.org/officeDocument/2006/relationships/hyperlink" Target="https://es.wikipedia.org/wiki/Requisito_funcional" TargetMode="External"/><Relationship Id="rId7" Type="http://schemas.openxmlformats.org/officeDocument/2006/relationships/hyperlink" Target="https://es.wikipedia.org/wiki/Requisito_no_funcional" TargetMode="External"/><Relationship Id="rId8" Type="http://schemas.openxmlformats.org/officeDocument/2006/relationships/hyperlink" Target="http://profesores.fi-b.unam.mx/carlos/aydoo/uml.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65" name="Shape 65"/>
        <p:cNvGrpSpPr/>
        <p:nvPr/>
      </p:nvGrpSpPr>
      <p:grpSpPr>
        <a:xfrm>
          <a:off x="0" y="0"/>
          <a:ext cx="0" cy="0"/>
          <a:chOff x="0" y="0"/>
          <a:chExt cx="0" cy="0"/>
        </a:xfrm>
      </p:grpSpPr>
      <p:sp>
        <p:nvSpPr>
          <p:cNvPr id="66" name="Google Shape;66;p13"/>
          <p:cNvSpPr txBox="1"/>
          <p:nvPr>
            <p:ph type="title"/>
          </p:nvPr>
        </p:nvSpPr>
        <p:spPr>
          <a:xfrm>
            <a:off x="739650" y="279375"/>
            <a:ext cx="7505700" cy="6465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b="0" lang="es" sz="3000">
                <a:solidFill>
                  <a:srgbClr val="000000"/>
                </a:solidFill>
                <a:latin typeface="Georgia"/>
                <a:ea typeface="Georgia"/>
                <a:cs typeface="Georgia"/>
                <a:sym typeface="Georgia"/>
              </a:rPr>
              <a:t>Sistema de ventas</a:t>
            </a:r>
            <a:r>
              <a:rPr b="0" lang="es" sz="3000">
                <a:latin typeface="Georgia"/>
                <a:ea typeface="Georgia"/>
                <a:cs typeface="Georgia"/>
                <a:sym typeface="Georgia"/>
              </a:rPr>
              <a:t> </a:t>
            </a:r>
            <a:endParaRPr b="0" sz="3000">
              <a:latin typeface="Georgia"/>
              <a:ea typeface="Georgia"/>
              <a:cs typeface="Georgia"/>
              <a:sym typeface="Georgia"/>
            </a:endParaRPr>
          </a:p>
        </p:txBody>
      </p:sp>
      <p:sp>
        <p:nvSpPr>
          <p:cNvPr id="67" name="Google Shape;67;p13"/>
          <p:cNvSpPr txBox="1"/>
          <p:nvPr>
            <p:ph idx="1" type="body"/>
          </p:nvPr>
        </p:nvSpPr>
        <p:spPr>
          <a:xfrm>
            <a:off x="658050" y="1557825"/>
            <a:ext cx="3914100" cy="28752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s" sz="1600">
                <a:solidFill>
                  <a:srgbClr val="000000"/>
                </a:solidFill>
                <a:latin typeface="Georgia"/>
                <a:ea typeface="Georgia"/>
                <a:cs typeface="Georgia"/>
                <a:sym typeface="Georgia"/>
              </a:rPr>
              <a:t>Presentado por:  </a:t>
            </a:r>
            <a:endParaRPr sz="1600">
              <a:solidFill>
                <a:srgbClr val="000000"/>
              </a:solidFill>
              <a:latin typeface="Georgia"/>
              <a:ea typeface="Georgia"/>
              <a:cs typeface="Georgia"/>
              <a:sym typeface="Georgia"/>
            </a:endParaRPr>
          </a:p>
          <a:p>
            <a:pPr indent="-330200" lvl="0" marL="457200" rtl="0" algn="l">
              <a:spcBef>
                <a:spcPts val="1200"/>
              </a:spcBef>
              <a:spcAft>
                <a:spcPts val="0"/>
              </a:spcAft>
              <a:buClr>
                <a:srgbClr val="000000"/>
              </a:buClr>
              <a:buSzPts val="1600"/>
              <a:buFont typeface="Georgia"/>
              <a:buChar char="●"/>
            </a:pPr>
            <a:r>
              <a:rPr lang="es" sz="1600">
                <a:solidFill>
                  <a:srgbClr val="000000"/>
                </a:solidFill>
                <a:latin typeface="Georgia"/>
                <a:ea typeface="Georgia"/>
                <a:cs typeface="Georgia"/>
                <a:sym typeface="Georgia"/>
              </a:rPr>
              <a:t>Zharick Nicole Rocha Cardenas. </a:t>
            </a:r>
            <a:endParaRPr sz="1600">
              <a:solidFill>
                <a:srgbClr val="000000"/>
              </a:solidFill>
              <a:latin typeface="Georgia"/>
              <a:ea typeface="Georgia"/>
              <a:cs typeface="Georgia"/>
              <a:sym typeface="Georgia"/>
            </a:endParaRPr>
          </a:p>
          <a:p>
            <a:pPr indent="-330200" lvl="0" marL="457200" rtl="0" algn="l">
              <a:spcBef>
                <a:spcPts val="0"/>
              </a:spcBef>
              <a:spcAft>
                <a:spcPts val="0"/>
              </a:spcAft>
              <a:buClr>
                <a:srgbClr val="000000"/>
              </a:buClr>
              <a:buSzPts val="1600"/>
              <a:buFont typeface="Georgia"/>
              <a:buChar char="●"/>
            </a:pPr>
            <a:r>
              <a:rPr lang="es" sz="1600">
                <a:solidFill>
                  <a:srgbClr val="000000"/>
                </a:solidFill>
                <a:latin typeface="Georgia"/>
                <a:ea typeface="Georgia"/>
                <a:cs typeface="Georgia"/>
                <a:sym typeface="Georgia"/>
              </a:rPr>
              <a:t>Gustavo Wilches  Montoya. </a:t>
            </a:r>
            <a:endParaRPr sz="1600">
              <a:solidFill>
                <a:srgbClr val="000000"/>
              </a:solidFill>
              <a:latin typeface="Georgia"/>
              <a:ea typeface="Georgia"/>
              <a:cs typeface="Georgia"/>
              <a:sym typeface="Georgia"/>
            </a:endParaRPr>
          </a:p>
          <a:p>
            <a:pPr indent="-330200" lvl="0" marL="457200" rtl="0" algn="l">
              <a:spcBef>
                <a:spcPts val="0"/>
              </a:spcBef>
              <a:spcAft>
                <a:spcPts val="0"/>
              </a:spcAft>
              <a:buClr>
                <a:srgbClr val="000000"/>
              </a:buClr>
              <a:buSzPts val="1600"/>
              <a:buFont typeface="Georgia"/>
              <a:buChar char="●"/>
            </a:pPr>
            <a:r>
              <a:rPr lang="es" sz="1600">
                <a:solidFill>
                  <a:srgbClr val="000000"/>
                </a:solidFill>
                <a:latin typeface="Georgia"/>
                <a:ea typeface="Georgia"/>
                <a:cs typeface="Georgia"/>
                <a:sym typeface="Georgia"/>
              </a:rPr>
              <a:t>Julian Alfredo Rojas Buitrago.</a:t>
            </a:r>
            <a:endParaRPr sz="1600">
              <a:solidFill>
                <a:srgbClr val="000000"/>
              </a:solidFill>
              <a:latin typeface="Georgia"/>
              <a:ea typeface="Georgia"/>
              <a:cs typeface="Georgia"/>
              <a:sym typeface="Georgia"/>
            </a:endParaRPr>
          </a:p>
          <a:p>
            <a:pPr indent="-330200" lvl="0" marL="457200" rtl="0" algn="l">
              <a:spcBef>
                <a:spcPts val="0"/>
              </a:spcBef>
              <a:spcAft>
                <a:spcPts val="0"/>
              </a:spcAft>
              <a:buClr>
                <a:srgbClr val="000000"/>
              </a:buClr>
              <a:buSzPts val="1600"/>
              <a:buFont typeface="Georgia"/>
              <a:buChar char="●"/>
            </a:pPr>
            <a:r>
              <a:rPr lang="es" sz="1600">
                <a:solidFill>
                  <a:srgbClr val="000000"/>
                </a:solidFill>
                <a:latin typeface="Georgia"/>
                <a:ea typeface="Georgia"/>
                <a:cs typeface="Georgia"/>
                <a:sym typeface="Georgia"/>
              </a:rPr>
              <a:t>Paulo Sebastian Correa Espinosa.</a:t>
            </a:r>
            <a:endParaRPr sz="1600">
              <a:solidFill>
                <a:srgbClr val="000000"/>
              </a:solidFill>
              <a:latin typeface="Georgia"/>
              <a:ea typeface="Georgia"/>
              <a:cs typeface="Georgia"/>
              <a:sym typeface="Georgia"/>
            </a:endParaRPr>
          </a:p>
          <a:p>
            <a:pPr indent="-330200" lvl="0" marL="457200" rtl="0" algn="l">
              <a:spcBef>
                <a:spcPts val="0"/>
              </a:spcBef>
              <a:spcAft>
                <a:spcPts val="0"/>
              </a:spcAft>
              <a:buClr>
                <a:srgbClr val="000000"/>
              </a:buClr>
              <a:buSzPts val="1600"/>
              <a:buFont typeface="Georgia"/>
              <a:buChar char="●"/>
            </a:pPr>
            <a:r>
              <a:rPr lang="es" sz="1600">
                <a:solidFill>
                  <a:srgbClr val="000000"/>
                </a:solidFill>
                <a:latin typeface="Georgia"/>
                <a:ea typeface="Georgia"/>
                <a:cs typeface="Georgia"/>
                <a:sym typeface="Georgia"/>
              </a:rPr>
              <a:t>Cristian Cas</a:t>
            </a:r>
            <a:r>
              <a:rPr lang="es" sz="1600">
                <a:solidFill>
                  <a:srgbClr val="000000"/>
                </a:solidFill>
                <a:latin typeface="Georgia"/>
                <a:ea typeface="Georgia"/>
                <a:cs typeface="Georgia"/>
                <a:sym typeface="Georgia"/>
              </a:rPr>
              <a:t>tro Martinez                </a:t>
            </a:r>
            <a:endParaRPr sz="1600">
              <a:solidFill>
                <a:srgbClr val="000000"/>
              </a:solidFill>
              <a:latin typeface="Georgia"/>
              <a:ea typeface="Georgia"/>
              <a:cs typeface="Georgia"/>
              <a:sym typeface="Georgia"/>
            </a:endParaRPr>
          </a:p>
          <a:p>
            <a:pPr indent="0" lvl="0" marL="457200" rtl="0" algn="l">
              <a:spcBef>
                <a:spcPts val="1200"/>
              </a:spcBef>
              <a:spcAft>
                <a:spcPts val="0"/>
              </a:spcAft>
              <a:buNone/>
            </a:pPr>
            <a:r>
              <a:t/>
            </a:r>
            <a:endParaRPr sz="1600">
              <a:solidFill>
                <a:srgbClr val="000000"/>
              </a:solidFill>
              <a:latin typeface="Georgia"/>
              <a:ea typeface="Georgia"/>
              <a:cs typeface="Georgia"/>
              <a:sym typeface="Georgia"/>
            </a:endParaRPr>
          </a:p>
          <a:p>
            <a:pPr indent="0" lvl="0" marL="0" rtl="0" algn="l">
              <a:spcBef>
                <a:spcPts val="1200"/>
              </a:spcBef>
              <a:spcAft>
                <a:spcPts val="1200"/>
              </a:spcAft>
              <a:buNone/>
            </a:pPr>
            <a:r>
              <a:rPr lang="es" sz="1600">
                <a:solidFill>
                  <a:srgbClr val="000000"/>
                </a:solidFill>
                <a:latin typeface="Georgia"/>
                <a:ea typeface="Georgia"/>
                <a:cs typeface="Georgia"/>
                <a:sym typeface="Georgia"/>
              </a:rPr>
              <a:t>Ficha </a:t>
            </a:r>
            <a:r>
              <a:rPr lang="es" sz="1600">
                <a:solidFill>
                  <a:srgbClr val="000000"/>
                </a:solidFill>
                <a:latin typeface="Georgia"/>
                <a:ea typeface="Georgia"/>
                <a:cs typeface="Georgia"/>
                <a:sym typeface="Georgia"/>
              </a:rPr>
              <a:t>Número</a:t>
            </a:r>
            <a:r>
              <a:rPr lang="es" sz="1600">
                <a:solidFill>
                  <a:srgbClr val="000000"/>
                </a:solidFill>
                <a:latin typeface="Georgia"/>
                <a:ea typeface="Georgia"/>
                <a:cs typeface="Georgia"/>
                <a:sym typeface="Georgia"/>
              </a:rPr>
              <a:t>:  2202766-64</a:t>
            </a:r>
            <a:endParaRPr sz="1600">
              <a:solidFill>
                <a:srgbClr val="000000"/>
              </a:solidFill>
              <a:latin typeface="Georgia"/>
              <a:ea typeface="Georgia"/>
              <a:cs typeface="Georgia"/>
              <a:sym typeface="Georgia"/>
            </a:endParaRPr>
          </a:p>
        </p:txBody>
      </p:sp>
      <p:pic>
        <p:nvPicPr>
          <p:cNvPr id="68" name="Google Shape;68;p13"/>
          <p:cNvPicPr preferRelativeResize="0"/>
          <p:nvPr/>
        </p:nvPicPr>
        <p:blipFill>
          <a:blip r:embed="rId3">
            <a:alphaModFix/>
          </a:blip>
          <a:stretch>
            <a:fillRect/>
          </a:stretch>
        </p:blipFill>
        <p:spPr>
          <a:xfrm>
            <a:off x="4572000" y="1274850"/>
            <a:ext cx="4043800" cy="33337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125" name="Shape 125"/>
        <p:cNvGrpSpPr/>
        <p:nvPr/>
      </p:nvGrpSpPr>
      <p:grpSpPr>
        <a:xfrm>
          <a:off x="0" y="0"/>
          <a:ext cx="0" cy="0"/>
          <a:chOff x="0" y="0"/>
          <a:chExt cx="0" cy="0"/>
        </a:xfrm>
      </p:grpSpPr>
      <p:sp>
        <p:nvSpPr>
          <p:cNvPr id="126" name="Google Shape;126;p22"/>
          <p:cNvSpPr txBox="1"/>
          <p:nvPr>
            <p:ph type="title"/>
          </p:nvPr>
        </p:nvSpPr>
        <p:spPr>
          <a:xfrm>
            <a:off x="311700" y="861350"/>
            <a:ext cx="8520600" cy="707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0" lang="es" sz="3000">
                <a:solidFill>
                  <a:srgbClr val="000000"/>
                </a:solidFill>
                <a:latin typeface="Georgia"/>
                <a:ea typeface="Georgia"/>
                <a:cs typeface="Georgia"/>
                <a:sym typeface="Georgia"/>
              </a:rPr>
              <a:t>Mapas de procesos </a:t>
            </a:r>
            <a:r>
              <a:rPr b="0" lang="es" sz="3000">
                <a:solidFill>
                  <a:srgbClr val="000000"/>
                </a:solidFill>
                <a:latin typeface="Georgia"/>
                <a:ea typeface="Georgia"/>
                <a:cs typeface="Georgia"/>
                <a:sym typeface="Georgia"/>
              </a:rPr>
              <a:t>Bpmn</a:t>
            </a:r>
            <a:endParaRPr b="0" sz="3000">
              <a:solidFill>
                <a:srgbClr val="000000"/>
              </a:solidFill>
              <a:latin typeface="Georgia"/>
              <a:ea typeface="Georgia"/>
              <a:cs typeface="Georgia"/>
              <a:sym typeface="Georgia"/>
            </a:endParaRPr>
          </a:p>
        </p:txBody>
      </p:sp>
      <p:sp>
        <p:nvSpPr>
          <p:cNvPr id="127" name="Google Shape;127;p22"/>
          <p:cNvSpPr txBox="1"/>
          <p:nvPr>
            <p:ph idx="1" type="body"/>
          </p:nvPr>
        </p:nvSpPr>
        <p:spPr>
          <a:xfrm>
            <a:off x="443175" y="1897500"/>
            <a:ext cx="8192100" cy="26148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1200"/>
              </a:spcAft>
              <a:buNone/>
            </a:pPr>
            <a:r>
              <a:rPr lang="es" sz="1400">
                <a:solidFill>
                  <a:srgbClr val="000000"/>
                </a:solidFill>
                <a:latin typeface="Georgia"/>
                <a:ea typeface="Georgia"/>
                <a:cs typeface="Georgia"/>
                <a:sym typeface="Georgia"/>
              </a:rPr>
              <a:t>Bpmn es una herramienta útil que muestra un proceso de negocio interno. El objetivo es ofrecer una representación visual de un procedimiento de negocio específico para que todos los interesados puedan comprenderlo. De este modo, las diferentes unidades de negocio pueden ver la colaboración y las </a:t>
            </a:r>
            <a:r>
              <a:rPr lang="es" sz="1400">
                <a:solidFill>
                  <a:srgbClr val="000000"/>
                </a:solidFill>
                <a:latin typeface="Georgia"/>
                <a:ea typeface="Georgia"/>
                <a:cs typeface="Georgia"/>
                <a:sym typeface="Georgia"/>
              </a:rPr>
              <a:t>transiciones</a:t>
            </a:r>
            <a:r>
              <a:rPr lang="es" sz="1400">
                <a:solidFill>
                  <a:srgbClr val="000000"/>
                </a:solidFill>
                <a:latin typeface="Georgia"/>
                <a:ea typeface="Georgia"/>
                <a:cs typeface="Georgia"/>
                <a:sym typeface="Georgia"/>
              </a:rPr>
              <a:t> que se llevan a cabo dentro de una organización. ( lucidchart 2021).</a:t>
            </a:r>
            <a:endParaRPr sz="1400">
              <a:solidFill>
                <a:srgbClr val="000000"/>
              </a:solidFill>
              <a:latin typeface="Georgia"/>
              <a:ea typeface="Georgia"/>
              <a:cs typeface="Georgia"/>
              <a:sym typeface="Georgi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131" name="Shape 131"/>
        <p:cNvGrpSpPr/>
        <p:nvPr/>
      </p:nvGrpSpPr>
      <p:grpSpPr>
        <a:xfrm>
          <a:off x="0" y="0"/>
          <a:ext cx="0" cy="0"/>
          <a:chOff x="0" y="0"/>
          <a:chExt cx="0" cy="0"/>
        </a:xfrm>
      </p:grpSpPr>
      <p:sp>
        <p:nvSpPr>
          <p:cNvPr id="132" name="Google Shape;132;p23"/>
          <p:cNvSpPr txBox="1"/>
          <p:nvPr/>
        </p:nvSpPr>
        <p:spPr>
          <a:xfrm>
            <a:off x="0" y="0"/>
            <a:ext cx="40197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sz="3000">
              <a:latin typeface="Georgia"/>
              <a:ea typeface="Georgia"/>
              <a:cs typeface="Georgia"/>
              <a:sym typeface="Georgia"/>
            </a:endParaRPr>
          </a:p>
        </p:txBody>
      </p:sp>
      <p:sp>
        <p:nvSpPr>
          <p:cNvPr id="133" name="Google Shape;133;p23"/>
          <p:cNvSpPr txBox="1"/>
          <p:nvPr/>
        </p:nvSpPr>
        <p:spPr>
          <a:xfrm>
            <a:off x="311700" y="1372900"/>
            <a:ext cx="85206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3000">
                <a:latin typeface="Georgia"/>
                <a:ea typeface="Georgia"/>
                <a:cs typeface="Georgia"/>
                <a:sym typeface="Georgia"/>
              </a:rPr>
              <a:t>Mapa de procesos Bpmn actual</a:t>
            </a:r>
            <a:endParaRPr sz="3000">
              <a:latin typeface="Georgia"/>
              <a:ea typeface="Georgia"/>
              <a:cs typeface="Georgia"/>
              <a:sym typeface="Georgia"/>
            </a:endParaRPr>
          </a:p>
        </p:txBody>
      </p:sp>
      <p:sp>
        <p:nvSpPr>
          <p:cNvPr id="134" name="Google Shape;134;p23"/>
          <p:cNvSpPr txBox="1"/>
          <p:nvPr>
            <p:ph idx="1" type="body"/>
          </p:nvPr>
        </p:nvSpPr>
        <p:spPr>
          <a:xfrm>
            <a:off x="311700" y="2242725"/>
            <a:ext cx="8520600" cy="14100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1200"/>
              </a:spcAft>
              <a:buNone/>
            </a:pPr>
            <a:r>
              <a:rPr lang="es" sz="1400">
                <a:solidFill>
                  <a:srgbClr val="000000"/>
                </a:solidFill>
                <a:latin typeface="Georgia"/>
                <a:ea typeface="Georgia"/>
                <a:cs typeface="Georgia"/>
                <a:sym typeface="Georgia"/>
              </a:rPr>
              <a:t>Ejemplo 1 mapa de procesos actual: el mapa abarca dos actores, el cliente y el administrador, en este caso el cliente requiere de un producto, </a:t>
            </a:r>
            <a:r>
              <a:rPr lang="es" sz="1400">
                <a:solidFill>
                  <a:srgbClr val="000000"/>
                </a:solidFill>
                <a:latin typeface="Georgia"/>
                <a:ea typeface="Georgia"/>
                <a:cs typeface="Georgia"/>
                <a:sym typeface="Georgia"/>
              </a:rPr>
              <a:t>preguntará</a:t>
            </a:r>
            <a:r>
              <a:rPr lang="es" sz="1400">
                <a:solidFill>
                  <a:srgbClr val="000000"/>
                </a:solidFill>
                <a:latin typeface="Georgia"/>
                <a:ea typeface="Georgia"/>
                <a:cs typeface="Georgia"/>
                <a:sym typeface="Georgia"/>
              </a:rPr>
              <a:t> si en la tienda hay el producto requerido,  en cuanto al administrador del establecimiento que </a:t>
            </a:r>
            <a:r>
              <a:rPr lang="es" sz="1400">
                <a:solidFill>
                  <a:srgbClr val="000000"/>
                </a:solidFill>
                <a:latin typeface="Georgia"/>
                <a:ea typeface="Georgia"/>
                <a:cs typeface="Georgia"/>
                <a:sym typeface="Georgia"/>
              </a:rPr>
              <a:t>está encargado de atenderlo, tiene dos opciones, si tiene lo que requiere el cliente lo atiende, de lo contrario, si no tiene el producto la ejecución pasa a ser terminada. </a:t>
            </a:r>
            <a:endParaRPr sz="1400">
              <a:solidFill>
                <a:srgbClr val="000000"/>
              </a:solidFill>
              <a:latin typeface="Georgia"/>
              <a:ea typeface="Georgia"/>
              <a:cs typeface="Georgia"/>
              <a:sym typeface="Georgi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138" name="Shape 138"/>
        <p:cNvGrpSpPr/>
        <p:nvPr/>
      </p:nvGrpSpPr>
      <p:grpSpPr>
        <a:xfrm>
          <a:off x="0" y="0"/>
          <a:ext cx="0" cy="0"/>
          <a:chOff x="0" y="0"/>
          <a:chExt cx="0" cy="0"/>
        </a:xfrm>
      </p:grpSpPr>
      <p:sp>
        <p:nvSpPr>
          <p:cNvPr id="139" name="Google Shape;139;p24"/>
          <p:cNvSpPr txBox="1"/>
          <p:nvPr/>
        </p:nvSpPr>
        <p:spPr>
          <a:xfrm>
            <a:off x="0" y="0"/>
            <a:ext cx="40197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sz="3000">
              <a:latin typeface="Georgia"/>
              <a:ea typeface="Georgia"/>
              <a:cs typeface="Georgia"/>
              <a:sym typeface="Georgia"/>
            </a:endParaRPr>
          </a:p>
        </p:txBody>
      </p:sp>
      <p:sp>
        <p:nvSpPr>
          <p:cNvPr id="140" name="Google Shape;140;p24"/>
          <p:cNvSpPr txBox="1"/>
          <p:nvPr/>
        </p:nvSpPr>
        <p:spPr>
          <a:xfrm>
            <a:off x="311700" y="311950"/>
            <a:ext cx="85206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3000">
                <a:latin typeface="Georgia"/>
                <a:ea typeface="Georgia"/>
                <a:cs typeface="Georgia"/>
                <a:sym typeface="Georgia"/>
              </a:rPr>
              <a:t>Mapa de procesos Bpmn</a:t>
            </a:r>
            <a:r>
              <a:rPr lang="es" sz="3000">
                <a:latin typeface="Georgia"/>
                <a:ea typeface="Georgia"/>
                <a:cs typeface="Georgia"/>
                <a:sym typeface="Georgia"/>
              </a:rPr>
              <a:t> actual</a:t>
            </a:r>
            <a:endParaRPr sz="3000">
              <a:latin typeface="Georgia"/>
              <a:ea typeface="Georgia"/>
              <a:cs typeface="Georgia"/>
              <a:sym typeface="Georgia"/>
            </a:endParaRPr>
          </a:p>
        </p:txBody>
      </p:sp>
      <p:pic>
        <p:nvPicPr>
          <p:cNvPr id="141" name="Google Shape;141;p24"/>
          <p:cNvPicPr preferRelativeResize="0"/>
          <p:nvPr/>
        </p:nvPicPr>
        <p:blipFill rotWithShape="1">
          <a:blip r:embed="rId3">
            <a:alphaModFix/>
          </a:blip>
          <a:srcRect b="0" l="11316" r="0" t="0"/>
          <a:stretch/>
        </p:blipFill>
        <p:spPr>
          <a:xfrm>
            <a:off x="793750" y="1229375"/>
            <a:ext cx="7556502" cy="3095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145" name="Shape 145"/>
        <p:cNvGrpSpPr/>
        <p:nvPr/>
      </p:nvGrpSpPr>
      <p:grpSpPr>
        <a:xfrm>
          <a:off x="0" y="0"/>
          <a:ext cx="0" cy="0"/>
          <a:chOff x="0" y="0"/>
          <a:chExt cx="0" cy="0"/>
        </a:xfrm>
      </p:grpSpPr>
      <p:sp>
        <p:nvSpPr>
          <p:cNvPr id="146" name="Google Shape;146;p25"/>
          <p:cNvSpPr txBox="1"/>
          <p:nvPr>
            <p:ph type="title"/>
          </p:nvPr>
        </p:nvSpPr>
        <p:spPr>
          <a:xfrm>
            <a:off x="311700" y="1062775"/>
            <a:ext cx="8520600" cy="707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0" lang="es" sz="3000">
                <a:solidFill>
                  <a:srgbClr val="000000"/>
                </a:solidFill>
                <a:latin typeface="Georgia"/>
                <a:ea typeface="Georgia"/>
                <a:cs typeface="Georgia"/>
                <a:sym typeface="Georgia"/>
              </a:rPr>
              <a:t>Mapas de procesos Bpmn propuesto</a:t>
            </a:r>
            <a:endParaRPr b="0" sz="3000">
              <a:solidFill>
                <a:srgbClr val="000000"/>
              </a:solidFill>
              <a:latin typeface="Georgia"/>
              <a:ea typeface="Georgia"/>
              <a:cs typeface="Georgia"/>
              <a:sym typeface="Georgia"/>
            </a:endParaRPr>
          </a:p>
        </p:txBody>
      </p:sp>
      <p:sp>
        <p:nvSpPr>
          <p:cNvPr id="147" name="Google Shape;147;p25"/>
          <p:cNvSpPr txBox="1"/>
          <p:nvPr>
            <p:ph idx="1" type="body"/>
          </p:nvPr>
        </p:nvSpPr>
        <p:spPr>
          <a:xfrm>
            <a:off x="496900" y="2001000"/>
            <a:ext cx="8138400" cy="25113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1200"/>
              </a:spcAft>
              <a:buNone/>
            </a:pPr>
            <a:r>
              <a:rPr lang="es" sz="1400">
                <a:solidFill>
                  <a:srgbClr val="000000"/>
                </a:solidFill>
                <a:latin typeface="Georgia"/>
                <a:ea typeface="Georgia"/>
                <a:cs typeface="Georgia"/>
                <a:sym typeface="Georgia"/>
              </a:rPr>
              <a:t>Ejemplo 2 mapa de proceso BPMN propuesto:   Los actores son el cliente y el administrador de la pagina paracomerciantes.com , en este caso el cliente ingresa con su usuario al sistema, el proceso en el cual puede acceder y hacer la compra del producto a seleccionar, el administrador por su parte tiene un proceso importante para llevar a cabo el procedimiento de la venta de un producto por medio de la </a:t>
            </a:r>
            <a:r>
              <a:rPr lang="es" sz="1400">
                <a:solidFill>
                  <a:srgbClr val="000000"/>
                </a:solidFill>
                <a:latin typeface="Georgia"/>
                <a:ea typeface="Georgia"/>
                <a:cs typeface="Georgia"/>
                <a:sym typeface="Georgia"/>
              </a:rPr>
              <a:t>página y que asimismo pueda ser entregado al cliente.</a:t>
            </a:r>
            <a:endParaRPr sz="1400">
              <a:solidFill>
                <a:srgbClr val="000000"/>
              </a:solidFill>
              <a:latin typeface="Georgia"/>
              <a:ea typeface="Georgia"/>
              <a:cs typeface="Georgia"/>
              <a:sym typeface="Georgi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151" name="Shape 151"/>
        <p:cNvGrpSpPr/>
        <p:nvPr/>
      </p:nvGrpSpPr>
      <p:grpSpPr>
        <a:xfrm>
          <a:off x="0" y="0"/>
          <a:ext cx="0" cy="0"/>
          <a:chOff x="0" y="0"/>
          <a:chExt cx="0" cy="0"/>
        </a:xfrm>
      </p:grpSpPr>
      <p:sp>
        <p:nvSpPr>
          <p:cNvPr id="152" name="Google Shape;152;p26"/>
          <p:cNvSpPr txBox="1"/>
          <p:nvPr>
            <p:ph type="title"/>
          </p:nvPr>
        </p:nvSpPr>
        <p:spPr>
          <a:xfrm>
            <a:off x="311700" y="163000"/>
            <a:ext cx="8520600" cy="629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SzPct val="32565"/>
              <a:buNone/>
            </a:pPr>
            <a:r>
              <a:rPr b="0" lang="es" sz="3040">
                <a:solidFill>
                  <a:srgbClr val="000000"/>
                </a:solidFill>
                <a:latin typeface="Georgia"/>
                <a:ea typeface="Georgia"/>
                <a:cs typeface="Georgia"/>
                <a:sym typeface="Georgia"/>
              </a:rPr>
              <a:t>Mapa de procesos Bpmn propuesto</a:t>
            </a:r>
            <a:endParaRPr b="0" sz="3040">
              <a:solidFill>
                <a:srgbClr val="000000"/>
              </a:solidFill>
              <a:latin typeface="Georgia"/>
              <a:ea typeface="Georgia"/>
              <a:cs typeface="Georgia"/>
              <a:sym typeface="Georgia"/>
            </a:endParaRPr>
          </a:p>
        </p:txBody>
      </p:sp>
      <p:pic>
        <p:nvPicPr>
          <p:cNvPr id="153" name="Google Shape;153;p26"/>
          <p:cNvPicPr preferRelativeResize="0"/>
          <p:nvPr/>
        </p:nvPicPr>
        <p:blipFill>
          <a:blip r:embed="rId3">
            <a:alphaModFix/>
          </a:blip>
          <a:stretch>
            <a:fillRect/>
          </a:stretch>
        </p:blipFill>
        <p:spPr>
          <a:xfrm>
            <a:off x="1834575" y="883825"/>
            <a:ext cx="5474825" cy="40206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157" name="Shape 157"/>
        <p:cNvGrpSpPr/>
        <p:nvPr/>
      </p:nvGrpSpPr>
      <p:grpSpPr>
        <a:xfrm>
          <a:off x="0" y="0"/>
          <a:ext cx="0" cy="0"/>
          <a:chOff x="0" y="0"/>
          <a:chExt cx="0" cy="0"/>
        </a:xfrm>
      </p:grpSpPr>
      <p:sp>
        <p:nvSpPr>
          <p:cNvPr id="158" name="Google Shape;158;p27"/>
          <p:cNvSpPr txBox="1"/>
          <p:nvPr>
            <p:ph type="title"/>
          </p:nvPr>
        </p:nvSpPr>
        <p:spPr>
          <a:xfrm>
            <a:off x="401125" y="1122725"/>
            <a:ext cx="8341800" cy="6465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SzPts val="990"/>
              <a:buNone/>
            </a:pPr>
            <a:r>
              <a:rPr b="0" lang="es" sz="3000">
                <a:solidFill>
                  <a:srgbClr val="000000"/>
                </a:solidFill>
                <a:latin typeface="Georgia"/>
                <a:ea typeface="Georgia"/>
                <a:cs typeface="Georgia"/>
                <a:sym typeface="Georgia"/>
              </a:rPr>
              <a:t>Diagrama UML </a:t>
            </a:r>
            <a:endParaRPr b="0" sz="3000">
              <a:solidFill>
                <a:srgbClr val="000000"/>
              </a:solidFill>
              <a:latin typeface="Georgia"/>
              <a:ea typeface="Georgia"/>
              <a:cs typeface="Georgia"/>
              <a:sym typeface="Georgia"/>
            </a:endParaRPr>
          </a:p>
        </p:txBody>
      </p:sp>
      <p:sp>
        <p:nvSpPr>
          <p:cNvPr id="159" name="Google Shape;159;p27"/>
          <p:cNvSpPr txBox="1"/>
          <p:nvPr/>
        </p:nvSpPr>
        <p:spPr>
          <a:xfrm>
            <a:off x="401100" y="2048400"/>
            <a:ext cx="8341800" cy="1046700"/>
          </a:xfrm>
          <a:prstGeom prst="rect">
            <a:avLst/>
          </a:prstGeom>
          <a:noFill/>
          <a:ln>
            <a:noFill/>
          </a:ln>
        </p:spPr>
        <p:txBody>
          <a:bodyPr anchorCtr="0" anchor="ctr" bIns="91425" lIns="91425" spcFirstLastPara="1" rIns="91425" wrap="square" tIns="91425">
            <a:spAutoFit/>
          </a:bodyPr>
          <a:lstStyle/>
          <a:p>
            <a:pPr indent="0" lvl="0" marL="0" rtl="0" algn="just">
              <a:lnSpc>
                <a:spcPct val="150000"/>
              </a:lnSpc>
              <a:spcBef>
                <a:spcPts val="0"/>
              </a:spcBef>
              <a:spcAft>
                <a:spcPts val="0"/>
              </a:spcAft>
              <a:buNone/>
            </a:pPr>
            <a:r>
              <a:rPr lang="es">
                <a:highlight>
                  <a:srgbClr val="D9D9D9"/>
                </a:highlight>
                <a:latin typeface="Georgia"/>
                <a:ea typeface="Georgia"/>
                <a:cs typeface="Georgia"/>
                <a:sym typeface="Georgia"/>
              </a:rPr>
              <a:t>Es un lenguaje gráfico para visualizar, especificar, construir y documentar un sistema,UML es un lenguaje para hacer modelos y es independiente de los métodos de análisis y diseño. Existen diferencias importantes entre un método y un lenguaje de modelado.   (wikipedia 2021) </a:t>
            </a:r>
            <a:endParaRPr>
              <a:highlight>
                <a:srgbClr val="D9D9D9"/>
              </a:highlight>
              <a:latin typeface="Georgia"/>
              <a:ea typeface="Georgia"/>
              <a:cs typeface="Georgia"/>
              <a:sym typeface="Georgi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163" name="Shape 163"/>
        <p:cNvGrpSpPr/>
        <p:nvPr/>
      </p:nvGrpSpPr>
      <p:grpSpPr>
        <a:xfrm>
          <a:off x="0" y="0"/>
          <a:ext cx="0" cy="0"/>
          <a:chOff x="0" y="0"/>
          <a:chExt cx="0" cy="0"/>
        </a:xfrm>
      </p:grpSpPr>
      <p:sp>
        <p:nvSpPr>
          <p:cNvPr id="164" name="Google Shape;164;p28"/>
          <p:cNvSpPr txBox="1"/>
          <p:nvPr>
            <p:ph type="title"/>
          </p:nvPr>
        </p:nvSpPr>
        <p:spPr>
          <a:xfrm>
            <a:off x="311700" y="203300"/>
            <a:ext cx="8520600" cy="7074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0"/>
              </a:spcBef>
              <a:spcAft>
                <a:spcPts val="1200"/>
              </a:spcAft>
              <a:buNone/>
            </a:pPr>
            <a:r>
              <a:rPr b="0" lang="es" sz="3366">
                <a:solidFill>
                  <a:srgbClr val="000000"/>
                </a:solidFill>
                <a:latin typeface="Georgia"/>
                <a:ea typeface="Georgia"/>
                <a:cs typeface="Georgia"/>
                <a:sym typeface="Georgia"/>
              </a:rPr>
              <a:t>Diagrama Uml </a:t>
            </a:r>
            <a:endParaRPr b="0" sz="4266">
              <a:latin typeface="Georgia"/>
              <a:ea typeface="Georgia"/>
              <a:cs typeface="Georgia"/>
              <a:sym typeface="Georgia"/>
            </a:endParaRPr>
          </a:p>
        </p:txBody>
      </p:sp>
      <p:pic>
        <p:nvPicPr>
          <p:cNvPr id="165" name="Google Shape;165;p28"/>
          <p:cNvPicPr preferRelativeResize="0"/>
          <p:nvPr/>
        </p:nvPicPr>
        <p:blipFill rotWithShape="1">
          <a:blip r:embed="rId3">
            <a:alphaModFix/>
          </a:blip>
          <a:srcRect b="7286" l="31973" r="11436" t="21625"/>
          <a:stretch/>
        </p:blipFill>
        <p:spPr>
          <a:xfrm>
            <a:off x="1745825" y="966925"/>
            <a:ext cx="5632950" cy="39784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169" name="Shape 169"/>
        <p:cNvGrpSpPr/>
        <p:nvPr/>
      </p:nvGrpSpPr>
      <p:grpSpPr>
        <a:xfrm>
          <a:off x="0" y="0"/>
          <a:ext cx="0" cy="0"/>
          <a:chOff x="0" y="0"/>
          <a:chExt cx="0" cy="0"/>
        </a:xfrm>
      </p:grpSpPr>
      <p:sp>
        <p:nvSpPr>
          <p:cNvPr id="170" name="Google Shape;170;p29"/>
          <p:cNvSpPr txBox="1"/>
          <p:nvPr>
            <p:ph type="title"/>
          </p:nvPr>
        </p:nvSpPr>
        <p:spPr>
          <a:xfrm>
            <a:off x="819150" y="161715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0" lang="es" sz="3000">
                <a:solidFill>
                  <a:srgbClr val="000000"/>
                </a:solidFill>
                <a:latin typeface="Georgia"/>
                <a:ea typeface="Georgia"/>
                <a:cs typeface="Georgia"/>
                <a:sym typeface="Georgia"/>
              </a:rPr>
              <a:t>Requerimientos funcionales</a:t>
            </a:r>
            <a:endParaRPr b="0" sz="3000">
              <a:solidFill>
                <a:srgbClr val="000000"/>
              </a:solidFill>
              <a:latin typeface="Georgia"/>
              <a:ea typeface="Georgia"/>
              <a:cs typeface="Georgia"/>
              <a:sym typeface="Georgia"/>
            </a:endParaRPr>
          </a:p>
        </p:txBody>
      </p:sp>
      <p:sp>
        <p:nvSpPr>
          <p:cNvPr id="171" name="Google Shape;171;p29"/>
          <p:cNvSpPr txBox="1"/>
          <p:nvPr/>
        </p:nvSpPr>
        <p:spPr>
          <a:xfrm>
            <a:off x="819150" y="2571750"/>
            <a:ext cx="7505700" cy="723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s">
                <a:highlight>
                  <a:srgbClr val="D9D9D9"/>
                </a:highlight>
                <a:latin typeface="Georgia"/>
                <a:ea typeface="Georgia"/>
                <a:cs typeface="Georgia"/>
                <a:sym typeface="Georgia"/>
              </a:rPr>
              <a:t>Un requisito funcional define una función del sistema de software o sus componentes.  (wikipedia 2021) </a:t>
            </a:r>
            <a:endParaRPr>
              <a:highlight>
                <a:srgbClr val="D9D9D9"/>
              </a:highlight>
              <a:latin typeface="Georgia"/>
              <a:ea typeface="Georgia"/>
              <a:cs typeface="Georgia"/>
              <a:sym typeface="Georgi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175" name="Shape 175"/>
        <p:cNvGrpSpPr/>
        <p:nvPr/>
      </p:nvGrpSpPr>
      <p:grpSpPr>
        <a:xfrm>
          <a:off x="0" y="0"/>
          <a:ext cx="0" cy="0"/>
          <a:chOff x="0" y="0"/>
          <a:chExt cx="0" cy="0"/>
        </a:xfrm>
      </p:grpSpPr>
      <p:graphicFrame>
        <p:nvGraphicFramePr>
          <p:cNvPr id="176" name="Google Shape;176;p30"/>
          <p:cNvGraphicFramePr/>
          <p:nvPr/>
        </p:nvGraphicFramePr>
        <p:xfrm>
          <a:off x="200363" y="221290"/>
          <a:ext cx="3000000" cy="3000000"/>
        </p:xfrm>
        <a:graphic>
          <a:graphicData uri="http://schemas.openxmlformats.org/drawingml/2006/table">
            <a:tbl>
              <a:tblPr>
                <a:noFill/>
                <a:tableStyleId>{9F4772C9-57D4-4AB6-B1B8-A5FD305919D8}</a:tableStyleId>
              </a:tblPr>
              <a:tblGrid>
                <a:gridCol w="1908100"/>
                <a:gridCol w="6835150"/>
              </a:tblGrid>
              <a:tr h="795225">
                <a:tc>
                  <a:txBody>
                    <a:bodyPr/>
                    <a:lstStyle/>
                    <a:p>
                      <a:pPr indent="0" lvl="0" marL="0" marR="190500" rtl="0" algn="just">
                        <a:lnSpc>
                          <a:spcPct val="95000"/>
                        </a:lnSpc>
                        <a:spcBef>
                          <a:spcPts val="0"/>
                        </a:spcBef>
                        <a:spcAft>
                          <a:spcPts val="0"/>
                        </a:spcAft>
                        <a:buNone/>
                      </a:pPr>
                      <a:r>
                        <a:rPr b="1" lang="es" sz="1600"/>
                        <a:t>Identificación  del </a:t>
                      </a:r>
                      <a:endParaRPr b="1" sz="1600"/>
                    </a:p>
                    <a:p>
                      <a:pPr indent="0" lvl="0" marL="0" rtl="0" algn="just">
                        <a:lnSpc>
                          <a:spcPct val="115000"/>
                        </a:lnSpc>
                        <a:spcBef>
                          <a:spcPts val="0"/>
                        </a:spcBef>
                        <a:spcAft>
                          <a:spcPts val="0"/>
                        </a:spcAft>
                        <a:buNone/>
                      </a:pPr>
                      <a:r>
                        <a:rPr b="1" lang="es" sz="1600"/>
                        <a:t>requerimiento:</a:t>
                      </a:r>
                      <a:endParaRPr b="1" sz="1600"/>
                    </a:p>
                  </a:txBody>
                  <a:tcPr marT="63500" marB="63500" marR="63500" marL="63500">
                    <a:lnL cap="flat" cmpd="sng" w="12700">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152400" rtl="0" algn="just">
                        <a:lnSpc>
                          <a:spcPct val="115000"/>
                        </a:lnSpc>
                        <a:spcBef>
                          <a:spcPts val="1200"/>
                        </a:spcBef>
                        <a:spcAft>
                          <a:spcPts val="1200"/>
                        </a:spcAft>
                        <a:buNone/>
                      </a:pPr>
                      <a:r>
                        <a:rPr lang="es" sz="1600"/>
                        <a:t>RF 01</a:t>
                      </a:r>
                      <a:endParaRPr sz="1600"/>
                    </a:p>
                  </a:txBody>
                  <a:tcPr marT="63500" marB="63500" marR="63500" marL="63500">
                    <a:lnL cap="flat" cmpd="sng">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871100">
                <a:tc>
                  <a:txBody>
                    <a:bodyPr/>
                    <a:lstStyle/>
                    <a:p>
                      <a:pPr indent="0" lvl="0" marL="0" rtl="0" algn="just">
                        <a:lnSpc>
                          <a:spcPct val="115000"/>
                        </a:lnSpc>
                        <a:spcBef>
                          <a:spcPts val="1200"/>
                        </a:spcBef>
                        <a:spcAft>
                          <a:spcPts val="1200"/>
                        </a:spcAft>
                        <a:buNone/>
                      </a:pPr>
                      <a:r>
                        <a:rPr b="1" lang="es" sz="1600"/>
                        <a:t>Nombre del  requerimiento:</a:t>
                      </a:r>
                      <a:endParaRPr b="1" sz="1600"/>
                    </a:p>
                  </a:txBody>
                  <a:tcPr marT="63500" marB="63500" marR="63500" marL="63500">
                    <a:lnL cap="flat" cmpd="sng" w="12700">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just">
                        <a:lnSpc>
                          <a:spcPct val="115000"/>
                        </a:lnSpc>
                        <a:spcBef>
                          <a:spcPts val="1200"/>
                        </a:spcBef>
                        <a:spcAft>
                          <a:spcPts val="1200"/>
                        </a:spcAft>
                        <a:buNone/>
                      </a:pPr>
                      <a:r>
                        <a:rPr lang="es" sz="1600"/>
                        <a:t> Registro de </a:t>
                      </a:r>
                      <a:r>
                        <a:rPr lang="es" sz="1600"/>
                        <a:t>usuario</a:t>
                      </a:r>
                      <a:endParaRPr sz="1600"/>
                    </a:p>
                  </a:txBody>
                  <a:tcPr marT="63500" marB="63500" marR="63500" marL="63500">
                    <a:lnL cap="flat" cmpd="sng">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626625">
                <a:tc>
                  <a:txBody>
                    <a:bodyPr/>
                    <a:lstStyle/>
                    <a:p>
                      <a:pPr indent="0" lvl="0" marL="0" rtl="0" algn="just">
                        <a:lnSpc>
                          <a:spcPct val="115000"/>
                        </a:lnSpc>
                        <a:spcBef>
                          <a:spcPts val="1200"/>
                        </a:spcBef>
                        <a:spcAft>
                          <a:spcPts val="1200"/>
                        </a:spcAft>
                        <a:buNone/>
                      </a:pPr>
                      <a:r>
                        <a:rPr b="1" lang="es" sz="1600"/>
                        <a:t>Características:</a:t>
                      </a:r>
                      <a:endParaRPr b="1" sz="1600"/>
                    </a:p>
                  </a:txBody>
                  <a:tcPr marT="63500" marB="63500" marR="63500" marL="63500">
                    <a:lnL cap="flat" cmpd="sng" w="12700">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139700" marR="279400" rtl="0" algn="just">
                        <a:lnSpc>
                          <a:spcPct val="95000"/>
                        </a:lnSpc>
                        <a:spcBef>
                          <a:spcPts val="0"/>
                        </a:spcBef>
                        <a:spcAft>
                          <a:spcPts val="0"/>
                        </a:spcAft>
                        <a:buNone/>
                      </a:pPr>
                      <a:r>
                        <a:rPr lang="es" sz="1600"/>
                        <a:t>Los usuarios deben ingresar sus datos como Nombre y contraseña para ingresar al sistema</a:t>
                      </a:r>
                      <a:endParaRPr sz="1600"/>
                    </a:p>
                  </a:txBody>
                  <a:tcPr marT="63500" marB="63500" marR="63500" marL="63500">
                    <a:lnL cap="flat" cmpd="sng">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550750">
                <a:tc>
                  <a:txBody>
                    <a:bodyPr/>
                    <a:lstStyle/>
                    <a:p>
                      <a:pPr indent="0" lvl="0" marL="0" marR="38100" rtl="0" algn="just">
                        <a:lnSpc>
                          <a:spcPct val="95000"/>
                        </a:lnSpc>
                        <a:spcBef>
                          <a:spcPts val="0"/>
                        </a:spcBef>
                        <a:spcAft>
                          <a:spcPts val="0"/>
                        </a:spcAft>
                        <a:buNone/>
                      </a:pPr>
                      <a:r>
                        <a:rPr b="1" lang="es" sz="1600"/>
                        <a:t>Descripción del  requerimiento:</a:t>
                      </a:r>
                      <a:endParaRPr b="1" sz="1600"/>
                    </a:p>
                  </a:txBody>
                  <a:tcPr marT="63500" marB="63500" marR="63500" marL="63500">
                    <a:lnL cap="flat" cmpd="sng" w="12700">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12700" lvl="0" marL="139700" marR="584200" rtl="0" algn="just">
                        <a:lnSpc>
                          <a:spcPct val="95000"/>
                        </a:lnSpc>
                        <a:spcBef>
                          <a:spcPts val="0"/>
                        </a:spcBef>
                        <a:spcAft>
                          <a:spcPts val="0"/>
                        </a:spcAft>
                        <a:buNone/>
                      </a:pPr>
                      <a:r>
                        <a:rPr lang="es" sz="1600"/>
                        <a:t>El sistema podrá ser consultado y usado p</a:t>
                      </a:r>
                      <a:r>
                        <a:rPr lang="es" sz="1600"/>
                        <a:t>or cualquier usuario.</a:t>
                      </a:r>
                      <a:endParaRPr sz="1600"/>
                    </a:p>
                  </a:txBody>
                  <a:tcPr marT="63500" marB="63500" marR="63500" marL="63500">
                    <a:lnL cap="flat" cmpd="sng">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550750">
                <a:tc>
                  <a:txBody>
                    <a:bodyPr/>
                    <a:lstStyle/>
                    <a:p>
                      <a:pPr indent="0" lvl="0" marL="0" marR="25400" rtl="0" algn="just">
                        <a:lnSpc>
                          <a:spcPct val="95000"/>
                        </a:lnSpc>
                        <a:spcBef>
                          <a:spcPts val="0"/>
                        </a:spcBef>
                        <a:spcAft>
                          <a:spcPts val="0"/>
                        </a:spcAft>
                        <a:buNone/>
                      </a:pPr>
                      <a:r>
                        <a:rPr b="1" lang="es" sz="1600"/>
                        <a:t>Requerimientos  no funcionales:</a:t>
                      </a:r>
                      <a:endParaRPr b="1" sz="1600"/>
                    </a:p>
                  </a:txBody>
                  <a:tcPr marT="63500" marB="63500" marR="63500" marL="63500">
                    <a:lnL cap="flat" cmpd="sng" w="12700">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just">
                        <a:lnSpc>
                          <a:spcPct val="115000"/>
                        </a:lnSpc>
                        <a:spcBef>
                          <a:spcPts val="1200"/>
                        </a:spcBef>
                        <a:spcAft>
                          <a:spcPts val="1200"/>
                        </a:spcAft>
                        <a:buNone/>
                      </a:pPr>
                      <a:r>
                        <a:t/>
                      </a:r>
                      <a:endParaRPr sz="1600"/>
                    </a:p>
                  </a:txBody>
                  <a:tcPr marT="63500" marB="63500" marR="63500" marL="63500">
                    <a:lnL cap="flat" cmpd="sng">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871100">
                <a:tc>
                  <a:txBody>
                    <a:bodyPr/>
                    <a:lstStyle/>
                    <a:p>
                      <a:pPr indent="0" lvl="0" marL="0" rtl="0" algn="just">
                        <a:lnSpc>
                          <a:spcPct val="115000"/>
                        </a:lnSpc>
                        <a:spcBef>
                          <a:spcPts val="1200"/>
                        </a:spcBef>
                        <a:spcAft>
                          <a:spcPts val="1200"/>
                        </a:spcAft>
                        <a:buNone/>
                      </a:pPr>
                      <a:r>
                        <a:rPr b="1" lang="es" sz="1600"/>
                        <a:t>Prioridad de  requerimiento:</a:t>
                      </a:r>
                      <a:endParaRPr b="1" sz="1600"/>
                    </a:p>
                  </a:txBody>
                  <a:tcPr marT="63500" marB="63500" marR="63500" marL="63500">
                    <a:lnL cap="flat" cmpd="sng" w="12700">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139700" rtl="0" algn="just">
                        <a:lnSpc>
                          <a:spcPct val="115000"/>
                        </a:lnSpc>
                        <a:spcBef>
                          <a:spcPts val="1200"/>
                        </a:spcBef>
                        <a:spcAft>
                          <a:spcPts val="1200"/>
                        </a:spcAft>
                        <a:buNone/>
                      </a:pPr>
                      <a:r>
                        <a:rPr lang="es" sz="1600"/>
                        <a:t>Alta</a:t>
                      </a:r>
                      <a:endParaRPr sz="1600"/>
                    </a:p>
                  </a:txBody>
                  <a:tcPr marT="63500" marB="63500" marR="63500" marL="63500">
                    <a:lnL cap="flat" cmpd="sng">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542325">
                <a:tc>
                  <a:txBody>
                    <a:bodyPr/>
                    <a:lstStyle/>
                    <a:p>
                      <a:pPr indent="0" lvl="0" marL="63500" rtl="0" algn="just">
                        <a:spcBef>
                          <a:spcPts val="1200"/>
                        </a:spcBef>
                        <a:spcAft>
                          <a:spcPts val="1200"/>
                        </a:spcAft>
                        <a:buNone/>
                      </a:pPr>
                      <a:r>
                        <a:rPr lang="es" sz="1200">
                          <a:highlight>
                            <a:srgbClr val="EAF1DD"/>
                          </a:highlight>
                        </a:rPr>
                        <a:t> </a:t>
                      </a:r>
                      <a:endParaRPr sz="1200">
                        <a:highlight>
                          <a:srgbClr val="EAF1DD"/>
                        </a:highlight>
                      </a:endParaRPr>
                    </a:p>
                  </a:txBody>
                  <a:tcPr marT="63500" marB="63500" marR="63500" marL="63500">
                    <a:lnL cap="flat" cmpd="sng" w="12700">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3500" rtl="0" algn="just">
                        <a:spcBef>
                          <a:spcPts val="1200"/>
                        </a:spcBef>
                        <a:spcAft>
                          <a:spcPts val="1200"/>
                        </a:spcAft>
                        <a:buNone/>
                      </a:pPr>
                      <a:r>
                        <a:t/>
                      </a:r>
                      <a:endParaRPr sz="1200">
                        <a:highlight>
                          <a:srgbClr val="EAF1DD"/>
                        </a:highlight>
                      </a:endParaRPr>
                    </a:p>
                  </a:txBody>
                  <a:tcPr marT="63500" marB="63500" marR="63500" marL="63500">
                    <a:lnL cap="flat" cmpd="sng">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180" name="Shape 180"/>
        <p:cNvGrpSpPr/>
        <p:nvPr/>
      </p:nvGrpSpPr>
      <p:grpSpPr>
        <a:xfrm>
          <a:off x="0" y="0"/>
          <a:ext cx="0" cy="0"/>
          <a:chOff x="0" y="0"/>
          <a:chExt cx="0" cy="0"/>
        </a:xfrm>
      </p:grpSpPr>
      <p:graphicFrame>
        <p:nvGraphicFramePr>
          <p:cNvPr id="181" name="Google Shape;181;p31"/>
          <p:cNvGraphicFramePr/>
          <p:nvPr/>
        </p:nvGraphicFramePr>
        <p:xfrm>
          <a:off x="213088" y="211942"/>
          <a:ext cx="3000000" cy="3000000"/>
        </p:xfrm>
        <a:graphic>
          <a:graphicData uri="http://schemas.openxmlformats.org/drawingml/2006/table">
            <a:tbl>
              <a:tblPr>
                <a:noFill/>
                <a:tableStyleId>{9F4772C9-57D4-4AB6-B1B8-A5FD305919D8}</a:tableStyleId>
              </a:tblPr>
              <a:tblGrid>
                <a:gridCol w="1931425"/>
                <a:gridCol w="6799800"/>
              </a:tblGrid>
              <a:tr h="628275">
                <a:tc>
                  <a:txBody>
                    <a:bodyPr/>
                    <a:lstStyle/>
                    <a:p>
                      <a:pPr indent="0" lvl="0" marL="0" marR="190500" rtl="0" algn="just">
                        <a:lnSpc>
                          <a:spcPct val="95000"/>
                        </a:lnSpc>
                        <a:spcBef>
                          <a:spcPts val="0"/>
                        </a:spcBef>
                        <a:spcAft>
                          <a:spcPts val="0"/>
                        </a:spcAft>
                        <a:buNone/>
                      </a:pPr>
                      <a:r>
                        <a:rPr b="1" lang="es" sz="1300"/>
                        <a:t>Identificación  del </a:t>
                      </a:r>
                      <a:endParaRPr b="1" sz="1300"/>
                    </a:p>
                    <a:p>
                      <a:pPr indent="0" lvl="0" marL="0" rtl="0" algn="just">
                        <a:lnSpc>
                          <a:spcPct val="115000"/>
                        </a:lnSpc>
                        <a:spcBef>
                          <a:spcPts val="0"/>
                        </a:spcBef>
                        <a:spcAft>
                          <a:spcPts val="0"/>
                        </a:spcAft>
                        <a:buNone/>
                      </a:pPr>
                      <a:r>
                        <a:rPr b="1" lang="es" sz="1300"/>
                        <a:t>requerimiento:</a:t>
                      </a:r>
                      <a:endParaRPr b="1" sz="1300"/>
                    </a:p>
                  </a:txBody>
                  <a:tcPr marT="63500" marB="63500" marR="63500" marL="63500">
                    <a:lnL cap="flat" cmpd="sng" w="12700">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152400" rtl="0" algn="just">
                        <a:lnSpc>
                          <a:spcPct val="115000"/>
                        </a:lnSpc>
                        <a:spcBef>
                          <a:spcPts val="1200"/>
                        </a:spcBef>
                        <a:spcAft>
                          <a:spcPts val="1200"/>
                        </a:spcAft>
                        <a:buNone/>
                      </a:pPr>
                      <a:r>
                        <a:rPr lang="es" sz="1300"/>
                        <a:t>RF 02</a:t>
                      </a:r>
                      <a:endParaRPr sz="1300"/>
                    </a:p>
                  </a:txBody>
                  <a:tcPr marT="63500" marB="63500" marR="63500" marL="63500">
                    <a:lnL cap="flat" cmpd="sng">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833550">
                <a:tc>
                  <a:txBody>
                    <a:bodyPr/>
                    <a:lstStyle/>
                    <a:p>
                      <a:pPr indent="0" lvl="0" marL="0" rtl="0" algn="just">
                        <a:lnSpc>
                          <a:spcPct val="115000"/>
                        </a:lnSpc>
                        <a:spcBef>
                          <a:spcPts val="1200"/>
                        </a:spcBef>
                        <a:spcAft>
                          <a:spcPts val="1200"/>
                        </a:spcAft>
                        <a:buNone/>
                      </a:pPr>
                      <a:r>
                        <a:rPr b="1" lang="es" sz="1300"/>
                        <a:t>Nombre del  requerimiento:</a:t>
                      </a:r>
                      <a:endParaRPr b="1" sz="1300"/>
                    </a:p>
                  </a:txBody>
                  <a:tcPr marT="63500" marB="63500" marR="63500" marL="63500">
                    <a:lnL cap="flat" cmpd="sng" w="12700">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just">
                        <a:lnSpc>
                          <a:spcPct val="115000"/>
                        </a:lnSpc>
                        <a:spcBef>
                          <a:spcPts val="1200"/>
                        </a:spcBef>
                        <a:spcAft>
                          <a:spcPts val="1200"/>
                        </a:spcAft>
                        <a:buNone/>
                      </a:pPr>
                      <a:r>
                        <a:rPr lang="es" sz="1300"/>
                        <a:t>El sistema enviará un correo electrónico cuando se registre alguna transacción</a:t>
                      </a:r>
                      <a:endParaRPr sz="1300"/>
                    </a:p>
                  </a:txBody>
                  <a:tcPr marT="63500" marB="63500" marR="63500" marL="63500">
                    <a:lnL cap="flat" cmpd="sng">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628275">
                <a:tc>
                  <a:txBody>
                    <a:bodyPr/>
                    <a:lstStyle/>
                    <a:p>
                      <a:pPr indent="0" lvl="0" marL="0" rtl="0" algn="just">
                        <a:lnSpc>
                          <a:spcPct val="115000"/>
                        </a:lnSpc>
                        <a:spcBef>
                          <a:spcPts val="1200"/>
                        </a:spcBef>
                        <a:spcAft>
                          <a:spcPts val="1200"/>
                        </a:spcAft>
                        <a:buNone/>
                      </a:pPr>
                      <a:r>
                        <a:rPr b="1" lang="es" sz="1300"/>
                        <a:t>Características:</a:t>
                      </a:r>
                      <a:endParaRPr b="1" sz="1300"/>
                    </a:p>
                  </a:txBody>
                  <a:tcPr marT="63500" marB="63500" marR="63500" marL="63500">
                    <a:lnL cap="flat" cmpd="sng" w="12700">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139700" marR="279400" rtl="0" algn="just">
                        <a:lnSpc>
                          <a:spcPct val="95000"/>
                        </a:lnSpc>
                        <a:spcBef>
                          <a:spcPts val="0"/>
                        </a:spcBef>
                        <a:spcAft>
                          <a:spcPts val="0"/>
                        </a:spcAft>
                        <a:buNone/>
                      </a:pPr>
                      <a:r>
                        <a:rPr lang="es" sz="1300"/>
                        <a:t>El sistema enviará un correo electrónico cuando se registre alguna de las siguientes transacciones: pedido de venta de cliente, despacho de mercancía al cliente, emisión de factura a cliente y registro de pago de cliente.</a:t>
                      </a:r>
                      <a:endParaRPr sz="1300"/>
                    </a:p>
                  </a:txBody>
                  <a:tcPr marT="63500" marB="63500" marR="63500" marL="63500">
                    <a:lnL cap="flat" cmpd="sng">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833550">
                <a:tc>
                  <a:txBody>
                    <a:bodyPr/>
                    <a:lstStyle/>
                    <a:p>
                      <a:pPr indent="0" lvl="0" marL="0" marR="38100" rtl="0" algn="just">
                        <a:lnSpc>
                          <a:spcPct val="95000"/>
                        </a:lnSpc>
                        <a:spcBef>
                          <a:spcPts val="0"/>
                        </a:spcBef>
                        <a:spcAft>
                          <a:spcPts val="0"/>
                        </a:spcAft>
                        <a:buNone/>
                      </a:pPr>
                      <a:r>
                        <a:rPr b="1" lang="es" sz="1300"/>
                        <a:t>Descripción del  requerimiento:</a:t>
                      </a:r>
                      <a:endParaRPr b="1" sz="1300"/>
                    </a:p>
                  </a:txBody>
                  <a:tcPr marT="63500" marB="63500" marR="63500" marL="63500">
                    <a:lnL cap="flat" cmpd="sng" w="12700">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12700" lvl="0" marL="139700" marR="584200" rtl="0" algn="just">
                        <a:lnSpc>
                          <a:spcPct val="95000"/>
                        </a:lnSpc>
                        <a:spcBef>
                          <a:spcPts val="0"/>
                        </a:spcBef>
                        <a:spcAft>
                          <a:spcPts val="0"/>
                        </a:spcAft>
                        <a:buNone/>
                      </a:pPr>
                      <a:r>
                        <a:rPr lang="es" sz="1300"/>
                        <a:t>El sistema estará alerta cada vez que el cliente registre una nueva compra , y </a:t>
                      </a:r>
                      <a:r>
                        <a:rPr lang="es" sz="1300"/>
                        <a:t>estará</a:t>
                      </a:r>
                      <a:r>
                        <a:rPr lang="es" sz="1300"/>
                        <a:t> </a:t>
                      </a:r>
                      <a:r>
                        <a:rPr lang="es" sz="1300"/>
                        <a:t>pendiente</a:t>
                      </a:r>
                      <a:r>
                        <a:rPr lang="es" sz="1300"/>
                        <a:t> de cada pedido que haya comprado el cliente , para que el despacho de la mercancía al negocio sea efectivo y tenga su respectiva factura para el registro del pago del cliente</a:t>
                      </a:r>
                      <a:endParaRPr sz="1300"/>
                    </a:p>
                  </a:txBody>
                  <a:tcPr marT="63500" marB="63500" marR="63500" marL="63500">
                    <a:lnL cap="flat" cmpd="sng">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628275">
                <a:tc>
                  <a:txBody>
                    <a:bodyPr/>
                    <a:lstStyle/>
                    <a:p>
                      <a:pPr indent="0" lvl="0" marL="0" marR="25400" rtl="0" algn="just">
                        <a:lnSpc>
                          <a:spcPct val="95000"/>
                        </a:lnSpc>
                        <a:spcBef>
                          <a:spcPts val="0"/>
                        </a:spcBef>
                        <a:spcAft>
                          <a:spcPts val="0"/>
                        </a:spcAft>
                        <a:buNone/>
                      </a:pPr>
                      <a:r>
                        <a:rPr b="1" lang="es" sz="1300"/>
                        <a:t>Requerimientos  no funcionales:</a:t>
                      </a:r>
                      <a:endParaRPr b="1" sz="1300"/>
                    </a:p>
                  </a:txBody>
                  <a:tcPr marT="63500" marB="63500" marR="63500" marL="63500">
                    <a:lnL cap="flat" cmpd="sng" w="12700">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381000" rtl="0" algn="just">
                        <a:lnSpc>
                          <a:spcPct val="115000"/>
                        </a:lnSpc>
                        <a:spcBef>
                          <a:spcPts val="1200"/>
                        </a:spcBef>
                        <a:spcAft>
                          <a:spcPts val="1200"/>
                        </a:spcAft>
                        <a:buNone/>
                      </a:pPr>
                      <a:r>
                        <a:rPr lang="es" sz="1300"/>
                        <a:t> </a:t>
                      </a:r>
                      <a:endParaRPr sz="1300"/>
                    </a:p>
                  </a:txBody>
                  <a:tcPr marT="63500" marB="63500" marR="63500" marL="63500">
                    <a:lnL cap="flat" cmpd="sng">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982950">
                <a:tc>
                  <a:txBody>
                    <a:bodyPr/>
                    <a:lstStyle/>
                    <a:p>
                      <a:pPr indent="0" lvl="0" marL="0" rtl="0" algn="just">
                        <a:lnSpc>
                          <a:spcPct val="115000"/>
                        </a:lnSpc>
                        <a:spcBef>
                          <a:spcPts val="1200"/>
                        </a:spcBef>
                        <a:spcAft>
                          <a:spcPts val="1200"/>
                        </a:spcAft>
                        <a:buNone/>
                      </a:pPr>
                      <a:r>
                        <a:rPr b="1" lang="es" sz="1300"/>
                        <a:t>Prioridad de  requerimiento</a:t>
                      </a:r>
                      <a:endParaRPr b="1" sz="1300"/>
                    </a:p>
                  </a:txBody>
                  <a:tcPr marT="63500" marB="63500" marR="63500" marL="63500">
                    <a:lnL cap="flat" cmpd="sng" w="12700">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139700" rtl="0" algn="just">
                        <a:lnSpc>
                          <a:spcPct val="115000"/>
                        </a:lnSpc>
                        <a:spcBef>
                          <a:spcPts val="1200"/>
                        </a:spcBef>
                        <a:spcAft>
                          <a:spcPts val="1200"/>
                        </a:spcAft>
                        <a:buNone/>
                      </a:pPr>
                      <a:r>
                        <a:rPr lang="es" sz="1300"/>
                        <a:t>Alta</a:t>
                      </a:r>
                      <a:endParaRPr sz="1300"/>
                    </a:p>
                  </a:txBody>
                  <a:tcPr marT="63500" marB="63500" marR="63500" marL="63500">
                    <a:lnL cap="flat" cmpd="sng">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303550">
                <a:tc>
                  <a:txBody>
                    <a:bodyPr/>
                    <a:lstStyle/>
                    <a:p>
                      <a:pPr indent="0" lvl="0" marL="0" rtl="0" algn="l">
                        <a:spcBef>
                          <a:spcPts val="1200"/>
                        </a:spcBef>
                        <a:spcAft>
                          <a:spcPts val="1200"/>
                        </a:spcAft>
                        <a:buNone/>
                      </a:pPr>
                      <a:r>
                        <a:t/>
                      </a:r>
                      <a:endParaRPr sz="1300">
                        <a:highlight>
                          <a:srgbClr val="EAF1DD"/>
                        </a:highlight>
                      </a:endParaRPr>
                    </a:p>
                  </a:txBody>
                  <a:tcPr marT="63500" marB="63500" marR="63500" marL="63500">
                    <a:lnL cap="flat" cmpd="sng" w="12700">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1200"/>
                        </a:spcBef>
                        <a:spcAft>
                          <a:spcPts val="1200"/>
                        </a:spcAft>
                        <a:buNone/>
                      </a:pPr>
                      <a:r>
                        <a:t/>
                      </a:r>
                      <a:endParaRPr sz="1300">
                        <a:highlight>
                          <a:srgbClr val="EAF1DD"/>
                        </a:highlight>
                      </a:endParaRPr>
                    </a:p>
                  </a:txBody>
                  <a:tcPr marT="63500" marB="63500" marR="63500" marL="63500">
                    <a:lnL cap="flat" cmpd="sng">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72" name="Shape 72"/>
        <p:cNvGrpSpPr/>
        <p:nvPr/>
      </p:nvGrpSpPr>
      <p:grpSpPr>
        <a:xfrm>
          <a:off x="0" y="0"/>
          <a:ext cx="0" cy="0"/>
          <a:chOff x="0" y="0"/>
          <a:chExt cx="0" cy="0"/>
        </a:xfrm>
      </p:grpSpPr>
      <p:pic>
        <p:nvPicPr>
          <p:cNvPr id="73" name="Google Shape;73;p14"/>
          <p:cNvPicPr preferRelativeResize="0"/>
          <p:nvPr/>
        </p:nvPicPr>
        <p:blipFill rotWithShape="1">
          <a:blip r:embed="rId3">
            <a:alphaModFix/>
          </a:blip>
          <a:srcRect b="0" l="10066" r="14416" t="0"/>
          <a:stretch/>
        </p:blipFill>
        <p:spPr>
          <a:xfrm>
            <a:off x="6081997" y="1305270"/>
            <a:ext cx="2234678" cy="2532975"/>
          </a:xfrm>
          <a:prstGeom prst="rect">
            <a:avLst/>
          </a:prstGeom>
          <a:noFill/>
          <a:ln>
            <a:noFill/>
          </a:ln>
        </p:spPr>
      </p:pic>
      <p:sp>
        <p:nvSpPr>
          <p:cNvPr id="74" name="Google Shape;74;p14"/>
          <p:cNvSpPr txBox="1"/>
          <p:nvPr>
            <p:ph type="title"/>
          </p:nvPr>
        </p:nvSpPr>
        <p:spPr>
          <a:xfrm>
            <a:off x="520350" y="313250"/>
            <a:ext cx="81033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s" sz="3188">
                <a:solidFill>
                  <a:srgbClr val="000000"/>
                </a:solidFill>
                <a:latin typeface="Georgia"/>
                <a:ea typeface="Georgia"/>
                <a:cs typeface="Georgia"/>
                <a:sym typeface="Georgia"/>
              </a:rPr>
              <a:t>Tabla de contenido.</a:t>
            </a:r>
            <a:endParaRPr b="0" sz="3188">
              <a:solidFill>
                <a:srgbClr val="000000"/>
              </a:solidFill>
              <a:latin typeface="Georgia"/>
              <a:ea typeface="Georgia"/>
              <a:cs typeface="Georgia"/>
              <a:sym typeface="Georgia"/>
            </a:endParaRPr>
          </a:p>
          <a:p>
            <a:pPr indent="0" lvl="0" marL="0" rtl="0" algn="l">
              <a:spcBef>
                <a:spcPts val="0"/>
              </a:spcBef>
              <a:spcAft>
                <a:spcPts val="0"/>
              </a:spcAft>
              <a:buNone/>
            </a:pPr>
            <a:r>
              <a:t/>
            </a:r>
            <a:endParaRPr sz="2500">
              <a:solidFill>
                <a:srgbClr val="000000"/>
              </a:solidFill>
              <a:latin typeface="Georgia"/>
              <a:ea typeface="Georgia"/>
              <a:cs typeface="Georgia"/>
              <a:sym typeface="Georgia"/>
            </a:endParaRPr>
          </a:p>
          <a:p>
            <a:pPr indent="0" lvl="0" marL="0" rtl="0" algn="l">
              <a:spcBef>
                <a:spcPts val="0"/>
              </a:spcBef>
              <a:spcAft>
                <a:spcPts val="0"/>
              </a:spcAft>
              <a:buNone/>
            </a:pPr>
            <a:r>
              <a:t/>
            </a:r>
            <a:endParaRPr sz="1100">
              <a:solidFill>
                <a:srgbClr val="000000"/>
              </a:solidFill>
              <a:latin typeface="Georgia"/>
              <a:ea typeface="Georgia"/>
              <a:cs typeface="Georgia"/>
              <a:sym typeface="Georgia"/>
            </a:endParaRPr>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200">
              <a:latin typeface="Georgia"/>
              <a:ea typeface="Georgia"/>
              <a:cs typeface="Georgia"/>
              <a:sym typeface="Georgia"/>
            </a:endParaRPr>
          </a:p>
        </p:txBody>
      </p:sp>
      <p:sp>
        <p:nvSpPr>
          <p:cNvPr id="75" name="Google Shape;75;p14"/>
          <p:cNvSpPr txBox="1"/>
          <p:nvPr>
            <p:ph idx="1" type="body"/>
          </p:nvPr>
        </p:nvSpPr>
        <p:spPr>
          <a:xfrm>
            <a:off x="520350" y="1020650"/>
            <a:ext cx="5388600" cy="3632700"/>
          </a:xfrm>
          <a:prstGeom prst="rect">
            <a:avLst/>
          </a:prstGeom>
        </p:spPr>
        <p:txBody>
          <a:bodyPr anchorCtr="0" anchor="t" bIns="91425" lIns="91425" spcFirstLastPara="1" rIns="91425" wrap="square" tIns="91425">
            <a:spAutoFit/>
          </a:bodyPr>
          <a:lstStyle/>
          <a:p>
            <a:pPr indent="-317500" lvl="0" marL="457200" rtl="0" algn="just">
              <a:lnSpc>
                <a:spcPct val="150000"/>
              </a:lnSpc>
              <a:spcBef>
                <a:spcPts val="0"/>
              </a:spcBef>
              <a:spcAft>
                <a:spcPts val="0"/>
              </a:spcAft>
              <a:buClr>
                <a:srgbClr val="000000"/>
              </a:buClr>
              <a:buSzPts val="1400"/>
              <a:buFont typeface="Georgia"/>
              <a:buAutoNum type="arabicPeriod"/>
            </a:pPr>
            <a:r>
              <a:rPr lang="es">
                <a:solidFill>
                  <a:srgbClr val="000000"/>
                </a:solidFill>
                <a:latin typeface="Georgia"/>
                <a:ea typeface="Georgia"/>
                <a:cs typeface="Georgia"/>
                <a:sym typeface="Georgia"/>
              </a:rPr>
              <a:t>Planteamiento del problema.</a:t>
            </a:r>
            <a:endParaRPr>
              <a:solidFill>
                <a:srgbClr val="000000"/>
              </a:solidFill>
              <a:latin typeface="Georgia"/>
              <a:ea typeface="Georgia"/>
              <a:cs typeface="Georgia"/>
              <a:sym typeface="Georgia"/>
            </a:endParaRPr>
          </a:p>
          <a:p>
            <a:pPr indent="-317500" lvl="0" marL="457200" rtl="0" algn="just">
              <a:lnSpc>
                <a:spcPct val="150000"/>
              </a:lnSpc>
              <a:spcBef>
                <a:spcPts val="0"/>
              </a:spcBef>
              <a:spcAft>
                <a:spcPts val="0"/>
              </a:spcAft>
              <a:buClr>
                <a:srgbClr val="000000"/>
              </a:buClr>
              <a:buSzPts val="1400"/>
              <a:buFont typeface="Georgia"/>
              <a:buAutoNum type="arabicPeriod"/>
            </a:pPr>
            <a:r>
              <a:rPr lang="es">
                <a:solidFill>
                  <a:srgbClr val="000000"/>
                </a:solidFill>
                <a:latin typeface="Georgia"/>
                <a:ea typeface="Georgia"/>
                <a:cs typeface="Georgia"/>
                <a:sym typeface="Georgia"/>
              </a:rPr>
              <a:t>Objetivo general.</a:t>
            </a:r>
            <a:endParaRPr>
              <a:solidFill>
                <a:srgbClr val="000000"/>
              </a:solidFill>
              <a:latin typeface="Georgia"/>
              <a:ea typeface="Georgia"/>
              <a:cs typeface="Georgia"/>
              <a:sym typeface="Georgia"/>
            </a:endParaRPr>
          </a:p>
          <a:p>
            <a:pPr indent="-317500" lvl="0" marL="457200" rtl="0" algn="just">
              <a:lnSpc>
                <a:spcPct val="150000"/>
              </a:lnSpc>
              <a:spcBef>
                <a:spcPts val="0"/>
              </a:spcBef>
              <a:spcAft>
                <a:spcPts val="0"/>
              </a:spcAft>
              <a:buClr>
                <a:srgbClr val="000000"/>
              </a:buClr>
              <a:buSzPts val="1400"/>
              <a:buFont typeface="Georgia"/>
              <a:buAutoNum type="arabicPeriod"/>
            </a:pPr>
            <a:r>
              <a:rPr lang="es">
                <a:solidFill>
                  <a:srgbClr val="000000"/>
                </a:solidFill>
                <a:latin typeface="Georgia"/>
                <a:ea typeface="Georgia"/>
                <a:cs typeface="Georgia"/>
                <a:sym typeface="Georgia"/>
              </a:rPr>
              <a:t>OBjetivo específico.</a:t>
            </a:r>
            <a:endParaRPr>
              <a:solidFill>
                <a:srgbClr val="000000"/>
              </a:solidFill>
              <a:latin typeface="Georgia"/>
              <a:ea typeface="Georgia"/>
              <a:cs typeface="Georgia"/>
              <a:sym typeface="Georgia"/>
            </a:endParaRPr>
          </a:p>
          <a:p>
            <a:pPr indent="-317500" lvl="0" marL="457200" rtl="0" algn="just">
              <a:lnSpc>
                <a:spcPct val="150000"/>
              </a:lnSpc>
              <a:spcBef>
                <a:spcPts val="0"/>
              </a:spcBef>
              <a:spcAft>
                <a:spcPts val="0"/>
              </a:spcAft>
              <a:buClr>
                <a:srgbClr val="000000"/>
              </a:buClr>
              <a:buSzPts val="1400"/>
              <a:buFont typeface="Georgia"/>
              <a:buAutoNum type="arabicPeriod"/>
            </a:pPr>
            <a:r>
              <a:rPr lang="es">
                <a:solidFill>
                  <a:srgbClr val="000000"/>
                </a:solidFill>
                <a:latin typeface="Georgia"/>
                <a:ea typeface="Georgia"/>
                <a:cs typeface="Georgia"/>
                <a:sym typeface="Georgia"/>
              </a:rPr>
              <a:t>Justificación.</a:t>
            </a:r>
            <a:endParaRPr>
              <a:solidFill>
                <a:srgbClr val="000000"/>
              </a:solidFill>
              <a:latin typeface="Georgia"/>
              <a:ea typeface="Georgia"/>
              <a:cs typeface="Georgia"/>
              <a:sym typeface="Georgia"/>
            </a:endParaRPr>
          </a:p>
          <a:p>
            <a:pPr indent="-317500" lvl="0" marL="457200" rtl="0" algn="just">
              <a:lnSpc>
                <a:spcPct val="150000"/>
              </a:lnSpc>
              <a:spcBef>
                <a:spcPts val="0"/>
              </a:spcBef>
              <a:spcAft>
                <a:spcPts val="0"/>
              </a:spcAft>
              <a:buClr>
                <a:srgbClr val="000000"/>
              </a:buClr>
              <a:buSzPts val="1400"/>
              <a:buFont typeface="Georgia"/>
              <a:buAutoNum type="arabicPeriod"/>
            </a:pPr>
            <a:r>
              <a:rPr lang="es">
                <a:solidFill>
                  <a:srgbClr val="000000"/>
                </a:solidFill>
                <a:latin typeface="Georgia"/>
                <a:ea typeface="Georgia"/>
                <a:cs typeface="Georgia"/>
                <a:sym typeface="Georgia"/>
              </a:rPr>
              <a:t>Delimitación y alcance.</a:t>
            </a:r>
            <a:endParaRPr>
              <a:solidFill>
                <a:srgbClr val="000000"/>
              </a:solidFill>
              <a:latin typeface="Georgia"/>
              <a:ea typeface="Georgia"/>
              <a:cs typeface="Georgia"/>
              <a:sym typeface="Georgia"/>
            </a:endParaRPr>
          </a:p>
          <a:p>
            <a:pPr indent="-317500" lvl="0" marL="457200" rtl="0" algn="just">
              <a:lnSpc>
                <a:spcPct val="150000"/>
              </a:lnSpc>
              <a:spcBef>
                <a:spcPts val="0"/>
              </a:spcBef>
              <a:spcAft>
                <a:spcPts val="0"/>
              </a:spcAft>
              <a:buClr>
                <a:srgbClr val="000000"/>
              </a:buClr>
              <a:buSzPts val="1400"/>
              <a:buFont typeface="Georgia"/>
              <a:buAutoNum type="arabicPeriod"/>
            </a:pPr>
            <a:r>
              <a:rPr lang="es">
                <a:solidFill>
                  <a:srgbClr val="000000"/>
                </a:solidFill>
                <a:latin typeface="Georgia"/>
                <a:ea typeface="Georgia"/>
                <a:cs typeface="Georgia"/>
                <a:sym typeface="Georgia"/>
              </a:rPr>
              <a:t>Mapas de proceso Bpmn.</a:t>
            </a:r>
            <a:endParaRPr>
              <a:solidFill>
                <a:srgbClr val="000000"/>
              </a:solidFill>
              <a:latin typeface="Georgia"/>
              <a:ea typeface="Georgia"/>
              <a:cs typeface="Georgia"/>
              <a:sym typeface="Georgia"/>
            </a:endParaRPr>
          </a:p>
          <a:p>
            <a:pPr indent="-317500" lvl="0" marL="457200" rtl="0" algn="just">
              <a:lnSpc>
                <a:spcPct val="150000"/>
              </a:lnSpc>
              <a:spcBef>
                <a:spcPts val="0"/>
              </a:spcBef>
              <a:spcAft>
                <a:spcPts val="0"/>
              </a:spcAft>
              <a:buClr>
                <a:srgbClr val="000000"/>
              </a:buClr>
              <a:buSzPts val="1400"/>
              <a:buFont typeface="Georgia"/>
              <a:buAutoNum type="arabicPeriod"/>
            </a:pPr>
            <a:r>
              <a:rPr lang="es">
                <a:solidFill>
                  <a:srgbClr val="000000"/>
                </a:solidFill>
                <a:latin typeface="Georgia"/>
                <a:ea typeface="Georgia"/>
                <a:cs typeface="Georgia"/>
                <a:sym typeface="Georgia"/>
              </a:rPr>
              <a:t>Mapa de procesos Bpmn actual.</a:t>
            </a:r>
            <a:endParaRPr>
              <a:solidFill>
                <a:srgbClr val="000000"/>
              </a:solidFill>
              <a:latin typeface="Georgia"/>
              <a:ea typeface="Georgia"/>
              <a:cs typeface="Georgia"/>
              <a:sym typeface="Georgia"/>
            </a:endParaRPr>
          </a:p>
          <a:p>
            <a:pPr indent="-317500" lvl="0" marL="457200" rtl="0" algn="just">
              <a:lnSpc>
                <a:spcPct val="150000"/>
              </a:lnSpc>
              <a:spcBef>
                <a:spcPts val="0"/>
              </a:spcBef>
              <a:spcAft>
                <a:spcPts val="0"/>
              </a:spcAft>
              <a:buClr>
                <a:srgbClr val="000000"/>
              </a:buClr>
              <a:buSzPts val="1400"/>
              <a:buFont typeface="Georgia"/>
              <a:buAutoNum type="arabicPeriod"/>
            </a:pPr>
            <a:r>
              <a:rPr lang="es">
                <a:solidFill>
                  <a:srgbClr val="000000"/>
                </a:solidFill>
                <a:latin typeface="Georgia"/>
                <a:ea typeface="Georgia"/>
                <a:cs typeface="Georgia"/>
                <a:sym typeface="Georgia"/>
              </a:rPr>
              <a:t>Mapa de procesos Bpmn propuesto.</a:t>
            </a:r>
            <a:endParaRPr>
              <a:solidFill>
                <a:srgbClr val="000000"/>
              </a:solidFill>
              <a:latin typeface="Georgia"/>
              <a:ea typeface="Georgia"/>
              <a:cs typeface="Georgia"/>
              <a:sym typeface="Georgia"/>
            </a:endParaRPr>
          </a:p>
          <a:p>
            <a:pPr indent="-317500" lvl="0" marL="457200" rtl="0" algn="just">
              <a:lnSpc>
                <a:spcPct val="150000"/>
              </a:lnSpc>
              <a:spcBef>
                <a:spcPts val="0"/>
              </a:spcBef>
              <a:spcAft>
                <a:spcPts val="0"/>
              </a:spcAft>
              <a:buClr>
                <a:srgbClr val="000000"/>
              </a:buClr>
              <a:buSzPts val="1400"/>
              <a:buFont typeface="Georgia"/>
              <a:buAutoNum type="arabicPeriod"/>
            </a:pPr>
            <a:r>
              <a:rPr lang="es">
                <a:solidFill>
                  <a:srgbClr val="000000"/>
                </a:solidFill>
                <a:latin typeface="Georgia"/>
                <a:ea typeface="Georgia"/>
                <a:cs typeface="Georgia"/>
                <a:sym typeface="Georgia"/>
              </a:rPr>
              <a:t>Requisitos de software.</a:t>
            </a:r>
            <a:endParaRPr>
              <a:solidFill>
                <a:srgbClr val="000000"/>
              </a:solidFill>
              <a:latin typeface="Georgia"/>
              <a:ea typeface="Georgia"/>
              <a:cs typeface="Georgia"/>
              <a:sym typeface="Georgia"/>
            </a:endParaRPr>
          </a:p>
          <a:p>
            <a:pPr indent="-317500" lvl="0" marL="457200" rtl="0" algn="just">
              <a:lnSpc>
                <a:spcPct val="150000"/>
              </a:lnSpc>
              <a:spcBef>
                <a:spcPts val="0"/>
              </a:spcBef>
              <a:spcAft>
                <a:spcPts val="0"/>
              </a:spcAft>
              <a:buClr>
                <a:srgbClr val="000000"/>
              </a:buClr>
              <a:buSzPts val="1400"/>
              <a:buFont typeface="Georgia"/>
              <a:buAutoNum type="arabicPeriod"/>
            </a:pPr>
            <a:r>
              <a:rPr lang="es">
                <a:solidFill>
                  <a:srgbClr val="000000"/>
                </a:solidFill>
                <a:latin typeface="Georgia"/>
                <a:ea typeface="Georgia"/>
                <a:cs typeface="Georgia"/>
                <a:sym typeface="Georgia"/>
              </a:rPr>
              <a:t>Casos de uso UML.</a:t>
            </a:r>
            <a:endParaRPr>
              <a:solidFill>
                <a:srgbClr val="000000"/>
              </a:solidFill>
              <a:latin typeface="Georgia"/>
              <a:ea typeface="Georgia"/>
              <a:cs typeface="Georgia"/>
              <a:sym typeface="Georgia"/>
            </a:endParaRPr>
          </a:p>
          <a:p>
            <a:pPr indent="-317500" lvl="0" marL="457200" rtl="0" algn="just">
              <a:lnSpc>
                <a:spcPct val="150000"/>
              </a:lnSpc>
              <a:spcBef>
                <a:spcPts val="0"/>
              </a:spcBef>
              <a:spcAft>
                <a:spcPts val="0"/>
              </a:spcAft>
              <a:buClr>
                <a:srgbClr val="000000"/>
              </a:buClr>
              <a:buSzPts val="1400"/>
              <a:buFont typeface="Georgia"/>
              <a:buAutoNum type="arabicPeriod"/>
            </a:pPr>
            <a:r>
              <a:rPr lang="es">
                <a:solidFill>
                  <a:srgbClr val="000000"/>
                </a:solidFill>
                <a:latin typeface="Georgia"/>
                <a:ea typeface="Georgia"/>
                <a:cs typeface="Georgia"/>
                <a:sym typeface="Georgia"/>
              </a:rPr>
              <a:t> Versionamiento.</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185" name="Shape 185"/>
        <p:cNvGrpSpPr/>
        <p:nvPr/>
      </p:nvGrpSpPr>
      <p:grpSpPr>
        <a:xfrm>
          <a:off x="0" y="0"/>
          <a:ext cx="0" cy="0"/>
          <a:chOff x="0" y="0"/>
          <a:chExt cx="0" cy="0"/>
        </a:xfrm>
      </p:grpSpPr>
      <p:graphicFrame>
        <p:nvGraphicFramePr>
          <p:cNvPr id="186" name="Google Shape;186;p32"/>
          <p:cNvGraphicFramePr/>
          <p:nvPr/>
        </p:nvGraphicFramePr>
        <p:xfrm>
          <a:off x="195100" y="194725"/>
          <a:ext cx="3000000" cy="3000000"/>
        </p:xfrm>
        <a:graphic>
          <a:graphicData uri="http://schemas.openxmlformats.org/drawingml/2006/table">
            <a:tbl>
              <a:tblPr>
                <a:noFill/>
                <a:tableStyleId>{9F4772C9-57D4-4AB6-B1B8-A5FD305919D8}</a:tableStyleId>
              </a:tblPr>
              <a:tblGrid>
                <a:gridCol w="1924375"/>
                <a:gridCol w="6816375"/>
              </a:tblGrid>
              <a:tr h="619550">
                <a:tc>
                  <a:txBody>
                    <a:bodyPr/>
                    <a:lstStyle/>
                    <a:p>
                      <a:pPr indent="0" lvl="0" marL="0" marR="190500" rtl="0" algn="just">
                        <a:lnSpc>
                          <a:spcPct val="95000"/>
                        </a:lnSpc>
                        <a:spcBef>
                          <a:spcPts val="0"/>
                        </a:spcBef>
                        <a:spcAft>
                          <a:spcPts val="0"/>
                        </a:spcAft>
                        <a:buNone/>
                      </a:pPr>
                      <a:r>
                        <a:rPr b="1" lang="es" sz="1500">
                          <a:latin typeface="Georgia"/>
                          <a:ea typeface="Georgia"/>
                          <a:cs typeface="Georgia"/>
                          <a:sym typeface="Georgia"/>
                        </a:rPr>
                        <a:t>Identificación  del </a:t>
                      </a:r>
                      <a:endParaRPr b="1" sz="1500">
                        <a:latin typeface="Georgia"/>
                        <a:ea typeface="Georgia"/>
                        <a:cs typeface="Georgia"/>
                        <a:sym typeface="Georgia"/>
                      </a:endParaRPr>
                    </a:p>
                    <a:p>
                      <a:pPr indent="0" lvl="0" marL="0" rtl="0" algn="just">
                        <a:lnSpc>
                          <a:spcPct val="115000"/>
                        </a:lnSpc>
                        <a:spcBef>
                          <a:spcPts val="0"/>
                        </a:spcBef>
                        <a:spcAft>
                          <a:spcPts val="0"/>
                        </a:spcAft>
                        <a:buNone/>
                      </a:pPr>
                      <a:r>
                        <a:rPr b="1" lang="es" sz="1500">
                          <a:latin typeface="Georgia"/>
                          <a:ea typeface="Georgia"/>
                          <a:cs typeface="Georgia"/>
                          <a:sym typeface="Georgia"/>
                        </a:rPr>
                        <a:t>requerimiento:</a:t>
                      </a:r>
                      <a:endParaRPr b="1" sz="1500">
                        <a:latin typeface="Georgia"/>
                        <a:ea typeface="Georgia"/>
                        <a:cs typeface="Georgia"/>
                        <a:sym typeface="Georgia"/>
                      </a:endParaRPr>
                    </a:p>
                  </a:txBody>
                  <a:tcPr marT="63500" marB="63500" marR="63500" marL="63500">
                    <a:lnL cap="flat" cmpd="sng" w="12700">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152400" rtl="0" algn="just">
                        <a:lnSpc>
                          <a:spcPct val="115000"/>
                        </a:lnSpc>
                        <a:spcBef>
                          <a:spcPts val="1200"/>
                        </a:spcBef>
                        <a:spcAft>
                          <a:spcPts val="1200"/>
                        </a:spcAft>
                        <a:buNone/>
                      </a:pPr>
                      <a:r>
                        <a:rPr lang="es" sz="1500">
                          <a:latin typeface="Georgia"/>
                          <a:ea typeface="Georgia"/>
                          <a:cs typeface="Georgia"/>
                          <a:sym typeface="Georgia"/>
                        </a:rPr>
                        <a:t>RF 03</a:t>
                      </a:r>
                      <a:endParaRPr sz="1500">
                        <a:latin typeface="Georgia"/>
                        <a:ea typeface="Georgia"/>
                        <a:cs typeface="Georgia"/>
                        <a:sym typeface="Georgia"/>
                      </a:endParaRPr>
                    </a:p>
                  </a:txBody>
                  <a:tcPr marT="63500" marB="63500" marR="63500" marL="63500">
                    <a:lnL cap="flat" cmpd="sng">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821975">
                <a:tc>
                  <a:txBody>
                    <a:bodyPr/>
                    <a:lstStyle/>
                    <a:p>
                      <a:pPr indent="0" lvl="0" marL="0" rtl="0" algn="just">
                        <a:lnSpc>
                          <a:spcPct val="115000"/>
                        </a:lnSpc>
                        <a:spcBef>
                          <a:spcPts val="1200"/>
                        </a:spcBef>
                        <a:spcAft>
                          <a:spcPts val="1200"/>
                        </a:spcAft>
                        <a:buNone/>
                      </a:pPr>
                      <a:r>
                        <a:rPr b="1" lang="es" sz="1500">
                          <a:latin typeface="Georgia"/>
                          <a:ea typeface="Georgia"/>
                          <a:cs typeface="Georgia"/>
                          <a:sym typeface="Georgia"/>
                        </a:rPr>
                        <a:t>Nombre del  requerimiento:</a:t>
                      </a:r>
                      <a:endParaRPr b="1" sz="1500">
                        <a:latin typeface="Georgia"/>
                        <a:ea typeface="Georgia"/>
                        <a:cs typeface="Georgia"/>
                        <a:sym typeface="Georgia"/>
                      </a:endParaRPr>
                    </a:p>
                  </a:txBody>
                  <a:tcPr marT="63500" marB="63500" marR="63500" marL="63500">
                    <a:lnL cap="flat" cmpd="sng" w="12700">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152400" rtl="0" algn="just">
                        <a:lnSpc>
                          <a:spcPct val="115000"/>
                        </a:lnSpc>
                        <a:spcBef>
                          <a:spcPts val="1200"/>
                        </a:spcBef>
                        <a:spcAft>
                          <a:spcPts val="1200"/>
                        </a:spcAft>
                        <a:buNone/>
                      </a:pPr>
                      <a:r>
                        <a:rPr lang="es" sz="1500">
                          <a:latin typeface="Georgia"/>
                          <a:ea typeface="Georgia"/>
                          <a:cs typeface="Georgia"/>
                          <a:sym typeface="Georgia"/>
                        </a:rPr>
                        <a:t>Consultar Información</a:t>
                      </a:r>
                      <a:endParaRPr sz="1500">
                        <a:latin typeface="Georgia"/>
                        <a:ea typeface="Georgia"/>
                        <a:cs typeface="Georgia"/>
                        <a:sym typeface="Georgia"/>
                      </a:endParaRPr>
                    </a:p>
                  </a:txBody>
                  <a:tcPr marT="63500" marB="63500" marR="63500" marL="63500">
                    <a:lnL cap="flat" cmpd="sng">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647150">
                <a:tc>
                  <a:txBody>
                    <a:bodyPr/>
                    <a:lstStyle/>
                    <a:p>
                      <a:pPr indent="0" lvl="0" marL="0" rtl="0" algn="just">
                        <a:lnSpc>
                          <a:spcPct val="115000"/>
                        </a:lnSpc>
                        <a:spcBef>
                          <a:spcPts val="1200"/>
                        </a:spcBef>
                        <a:spcAft>
                          <a:spcPts val="1200"/>
                        </a:spcAft>
                        <a:buNone/>
                      </a:pPr>
                      <a:r>
                        <a:rPr b="1" lang="es" sz="1500">
                          <a:latin typeface="Georgia"/>
                          <a:ea typeface="Georgia"/>
                          <a:cs typeface="Georgia"/>
                          <a:sym typeface="Georgia"/>
                        </a:rPr>
                        <a:t>Característica:</a:t>
                      </a:r>
                      <a:endParaRPr b="1" sz="1500">
                        <a:latin typeface="Georgia"/>
                        <a:ea typeface="Georgia"/>
                        <a:cs typeface="Georgia"/>
                        <a:sym typeface="Georgia"/>
                      </a:endParaRPr>
                    </a:p>
                  </a:txBody>
                  <a:tcPr marT="63500" marB="63500" marR="63500" marL="63500">
                    <a:lnL cap="flat" cmpd="sng" w="12700">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139700" marR="279400" rtl="0" algn="just">
                        <a:lnSpc>
                          <a:spcPct val="95000"/>
                        </a:lnSpc>
                        <a:spcBef>
                          <a:spcPts val="0"/>
                        </a:spcBef>
                        <a:spcAft>
                          <a:spcPts val="0"/>
                        </a:spcAft>
                        <a:buNone/>
                      </a:pPr>
                      <a:r>
                        <a:rPr lang="es" sz="1500">
                          <a:latin typeface="Georgia"/>
                          <a:ea typeface="Georgia"/>
                          <a:cs typeface="Georgia"/>
                          <a:sym typeface="Georgia"/>
                        </a:rPr>
                        <a:t>El sistema ofrecerá al usuario todo tipo de herramientas para su ingreso al sistema, puede observar  las instrucciones, información general acerca del sitio en línea.</a:t>
                      </a:r>
                      <a:endParaRPr sz="1500">
                        <a:latin typeface="Georgia"/>
                        <a:ea typeface="Georgia"/>
                        <a:cs typeface="Georgia"/>
                        <a:sym typeface="Georgia"/>
                      </a:endParaRPr>
                    </a:p>
                  </a:txBody>
                  <a:tcPr marT="63500" marB="63500" marR="63500" marL="63500">
                    <a:lnL cap="flat" cmpd="sng">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647150">
                <a:tc>
                  <a:txBody>
                    <a:bodyPr/>
                    <a:lstStyle/>
                    <a:p>
                      <a:pPr indent="0" lvl="0" marL="0" marR="38100" rtl="0" algn="just">
                        <a:lnSpc>
                          <a:spcPct val="95000"/>
                        </a:lnSpc>
                        <a:spcBef>
                          <a:spcPts val="0"/>
                        </a:spcBef>
                        <a:spcAft>
                          <a:spcPts val="0"/>
                        </a:spcAft>
                        <a:buNone/>
                      </a:pPr>
                      <a:r>
                        <a:rPr b="1" lang="es" sz="1500">
                          <a:latin typeface="Georgia"/>
                          <a:ea typeface="Georgia"/>
                          <a:cs typeface="Georgia"/>
                          <a:sym typeface="Georgia"/>
                        </a:rPr>
                        <a:t>Descripción del  requerimiento:</a:t>
                      </a:r>
                      <a:endParaRPr b="1" sz="1500">
                        <a:latin typeface="Georgia"/>
                        <a:ea typeface="Georgia"/>
                        <a:cs typeface="Georgia"/>
                        <a:sym typeface="Georgia"/>
                      </a:endParaRPr>
                    </a:p>
                  </a:txBody>
                  <a:tcPr marT="63500" marB="63500" marR="63500" marL="63500">
                    <a:lnL cap="flat" cmpd="sng" w="12700">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12700" lvl="0" marL="139700" marR="584200" rtl="0" algn="just">
                        <a:lnSpc>
                          <a:spcPct val="95000"/>
                        </a:lnSpc>
                        <a:spcBef>
                          <a:spcPts val="0"/>
                        </a:spcBef>
                        <a:spcAft>
                          <a:spcPts val="0"/>
                        </a:spcAft>
                        <a:buNone/>
                      </a:pPr>
                      <a:r>
                        <a:rPr lang="es" sz="1500">
                          <a:latin typeface="Georgia"/>
                          <a:ea typeface="Georgia"/>
                          <a:cs typeface="Georgia"/>
                          <a:sym typeface="Georgia"/>
                        </a:rPr>
                        <a:t>Consultar instrucciones de uso para el sistema de mercancía en línea, información general sobre los productos y todos los requerimientos que el usuario pida. Que ofrece la pagina, como funciona.</a:t>
                      </a:r>
                      <a:endParaRPr sz="1500">
                        <a:latin typeface="Georgia"/>
                        <a:ea typeface="Georgia"/>
                        <a:cs typeface="Georgia"/>
                        <a:sym typeface="Georgia"/>
                      </a:endParaRPr>
                    </a:p>
                  </a:txBody>
                  <a:tcPr marT="63500" marB="63500" marR="63500" marL="63500">
                    <a:lnL cap="flat" cmpd="sng">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619550">
                <a:tc>
                  <a:txBody>
                    <a:bodyPr/>
                    <a:lstStyle/>
                    <a:p>
                      <a:pPr indent="0" lvl="0" marL="0" marR="25400" rtl="0" algn="just">
                        <a:lnSpc>
                          <a:spcPct val="95000"/>
                        </a:lnSpc>
                        <a:spcBef>
                          <a:spcPts val="0"/>
                        </a:spcBef>
                        <a:spcAft>
                          <a:spcPts val="0"/>
                        </a:spcAft>
                        <a:buNone/>
                      </a:pPr>
                      <a:r>
                        <a:rPr b="1" lang="es" sz="1500">
                          <a:latin typeface="Georgia"/>
                          <a:ea typeface="Georgia"/>
                          <a:cs typeface="Georgia"/>
                          <a:sym typeface="Georgia"/>
                        </a:rPr>
                        <a:t>Requerimientos  no funcionales:</a:t>
                      </a:r>
                      <a:endParaRPr b="1" sz="1500">
                        <a:latin typeface="Georgia"/>
                        <a:ea typeface="Georgia"/>
                        <a:cs typeface="Georgia"/>
                        <a:sym typeface="Georgia"/>
                      </a:endParaRPr>
                    </a:p>
                  </a:txBody>
                  <a:tcPr marT="63500" marB="63500" marR="63500" marL="63500">
                    <a:lnL cap="flat" cmpd="sng" w="12700">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381000" rtl="0" algn="just">
                        <a:lnSpc>
                          <a:spcPct val="115000"/>
                        </a:lnSpc>
                        <a:spcBef>
                          <a:spcPts val="1200"/>
                        </a:spcBef>
                        <a:spcAft>
                          <a:spcPts val="1200"/>
                        </a:spcAft>
                        <a:buNone/>
                      </a:pPr>
                      <a:r>
                        <a:rPr lang="es" sz="1500">
                          <a:latin typeface="Georgia"/>
                          <a:ea typeface="Georgia"/>
                          <a:cs typeface="Georgia"/>
                          <a:sym typeface="Georgia"/>
                        </a:rPr>
                        <a:t> </a:t>
                      </a:r>
                      <a:endParaRPr sz="1500">
                        <a:latin typeface="Georgia"/>
                        <a:ea typeface="Georgia"/>
                        <a:cs typeface="Georgia"/>
                        <a:sym typeface="Georgia"/>
                      </a:endParaRPr>
                    </a:p>
                  </a:txBody>
                  <a:tcPr marT="63500" marB="63500" marR="63500" marL="63500">
                    <a:lnL cap="flat" cmpd="sng">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821975">
                <a:tc>
                  <a:txBody>
                    <a:bodyPr/>
                    <a:lstStyle/>
                    <a:p>
                      <a:pPr indent="0" lvl="0" marL="0" rtl="0" algn="just">
                        <a:lnSpc>
                          <a:spcPct val="115000"/>
                        </a:lnSpc>
                        <a:spcBef>
                          <a:spcPts val="1200"/>
                        </a:spcBef>
                        <a:spcAft>
                          <a:spcPts val="1200"/>
                        </a:spcAft>
                        <a:buNone/>
                      </a:pPr>
                      <a:r>
                        <a:rPr b="1" lang="es" sz="1500">
                          <a:latin typeface="Georgia"/>
                          <a:ea typeface="Georgia"/>
                          <a:cs typeface="Georgia"/>
                          <a:sym typeface="Georgia"/>
                        </a:rPr>
                        <a:t>Prioridad de  requerimiento:</a:t>
                      </a:r>
                      <a:endParaRPr b="1" sz="1500">
                        <a:latin typeface="Georgia"/>
                        <a:ea typeface="Georgia"/>
                        <a:cs typeface="Georgia"/>
                        <a:sym typeface="Georgia"/>
                      </a:endParaRPr>
                    </a:p>
                  </a:txBody>
                  <a:tcPr marT="63500" marB="63500" marR="63500" marL="63500">
                    <a:lnL cap="flat" cmpd="sng" w="12700">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139700" rtl="0" algn="just">
                        <a:lnSpc>
                          <a:spcPct val="115000"/>
                        </a:lnSpc>
                        <a:spcBef>
                          <a:spcPts val="1200"/>
                        </a:spcBef>
                        <a:spcAft>
                          <a:spcPts val="1200"/>
                        </a:spcAft>
                        <a:buNone/>
                      </a:pPr>
                      <a:r>
                        <a:rPr lang="es" sz="1500">
                          <a:latin typeface="Georgia"/>
                          <a:ea typeface="Georgia"/>
                          <a:cs typeface="Georgia"/>
                          <a:sym typeface="Georgia"/>
                        </a:rPr>
                        <a:t>Alta</a:t>
                      </a:r>
                      <a:endParaRPr sz="1500">
                        <a:latin typeface="Georgia"/>
                        <a:ea typeface="Georgia"/>
                        <a:cs typeface="Georgia"/>
                        <a:sym typeface="Georgia"/>
                      </a:endParaRPr>
                    </a:p>
                  </a:txBody>
                  <a:tcPr marT="63500" marB="63500" marR="63500" marL="63500">
                    <a:lnL cap="flat" cmpd="sng">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591950">
                <a:tc>
                  <a:txBody>
                    <a:bodyPr/>
                    <a:lstStyle/>
                    <a:p>
                      <a:pPr indent="0" lvl="0" marL="63500" rtl="0" algn="just">
                        <a:spcBef>
                          <a:spcPts val="1200"/>
                        </a:spcBef>
                        <a:spcAft>
                          <a:spcPts val="1200"/>
                        </a:spcAft>
                        <a:buNone/>
                      </a:pPr>
                      <a:r>
                        <a:rPr lang="es" sz="1200">
                          <a:highlight>
                            <a:srgbClr val="EAF1DD"/>
                          </a:highlight>
                          <a:latin typeface="Bookman Old Style"/>
                          <a:ea typeface="Bookman Old Style"/>
                          <a:cs typeface="Bookman Old Style"/>
                          <a:sym typeface="Bookman Old Style"/>
                        </a:rPr>
                        <a:t> </a:t>
                      </a:r>
                      <a:endParaRPr sz="1200">
                        <a:highlight>
                          <a:srgbClr val="EAF1DD"/>
                        </a:highlight>
                        <a:latin typeface="Bookman Old Style"/>
                        <a:ea typeface="Bookman Old Style"/>
                        <a:cs typeface="Bookman Old Style"/>
                        <a:sym typeface="Bookman Old Style"/>
                      </a:endParaRPr>
                    </a:p>
                  </a:txBody>
                  <a:tcPr marT="63500" marB="63500" marR="63500" marL="63500">
                    <a:lnL cap="flat" cmpd="sng" w="12700">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3500" rtl="0" algn="just">
                        <a:spcBef>
                          <a:spcPts val="1200"/>
                        </a:spcBef>
                        <a:spcAft>
                          <a:spcPts val="1200"/>
                        </a:spcAft>
                        <a:buNone/>
                      </a:pPr>
                      <a:r>
                        <a:rPr lang="es" sz="1200">
                          <a:highlight>
                            <a:srgbClr val="EAF1DD"/>
                          </a:highlight>
                          <a:latin typeface="Bookman Old Style"/>
                          <a:ea typeface="Bookman Old Style"/>
                          <a:cs typeface="Bookman Old Style"/>
                          <a:sym typeface="Bookman Old Style"/>
                        </a:rPr>
                        <a:t> </a:t>
                      </a:r>
                      <a:endParaRPr sz="1200">
                        <a:highlight>
                          <a:srgbClr val="EAF1DD"/>
                        </a:highlight>
                        <a:latin typeface="Bookman Old Style"/>
                        <a:ea typeface="Bookman Old Style"/>
                        <a:cs typeface="Bookman Old Style"/>
                        <a:sym typeface="Bookman Old Style"/>
                      </a:endParaRPr>
                    </a:p>
                  </a:txBody>
                  <a:tcPr marT="63500" marB="63500" marR="63500" marL="63500">
                    <a:lnL cap="flat" cmpd="sng">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190" name="Shape 190"/>
        <p:cNvGrpSpPr/>
        <p:nvPr/>
      </p:nvGrpSpPr>
      <p:grpSpPr>
        <a:xfrm>
          <a:off x="0" y="0"/>
          <a:ext cx="0" cy="0"/>
          <a:chOff x="0" y="0"/>
          <a:chExt cx="0" cy="0"/>
        </a:xfrm>
      </p:grpSpPr>
      <p:graphicFrame>
        <p:nvGraphicFramePr>
          <p:cNvPr id="191" name="Google Shape;191;p33"/>
          <p:cNvGraphicFramePr/>
          <p:nvPr/>
        </p:nvGraphicFramePr>
        <p:xfrm>
          <a:off x="212825" y="152400"/>
          <a:ext cx="3000000" cy="3000000"/>
        </p:xfrm>
        <a:graphic>
          <a:graphicData uri="http://schemas.openxmlformats.org/drawingml/2006/table">
            <a:tbl>
              <a:tblPr>
                <a:noFill/>
                <a:tableStyleId>{9F4772C9-57D4-4AB6-B1B8-A5FD305919D8}</a:tableStyleId>
              </a:tblPr>
              <a:tblGrid>
                <a:gridCol w="1903825"/>
                <a:gridCol w="6830750"/>
              </a:tblGrid>
              <a:tr h="631625">
                <a:tc>
                  <a:txBody>
                    <a:bodyPr/>
                    <a:lstStyle/>
                    <a:p>
                      <a:pPr indent="0" lvl="0" marL="0" marR="190500" rtl="0" algn="just">
                        <a:lnSpc>
                          <a:spcPct val="95000"/>
                        </a:lnSpc>
                        <a:spcBef>
                          <a:spcPts val="0"/>
                        </a:spcBef>
                        <a:spcAft>
                          <a:spcPts val="0"/>
                        </a:spcAft>
                        <a:buNone/>
                      </a:pPr>
                      <a:r>
                        <a:rPr b="1" lang="es"/>
                        <a:t>Identificación  del </a:t>
                      </a:r>
                      <a:endParaRPr b="1"/>
                    </a:p>
                    <a:p>
                      <a:pPr indent="0" lvl="0" marL="0" rtl="0" algn="just">
                        <a:lnSpc>
                          <a:spcPct val="115000"/>
                        </a:lnSpc>
                        <a:spcBef>
                          <a:spcPts val="0"/>
                        </a:spcBef>
                        <a:spcAft>
                          <a:spcPts val="0"/>
                        </a:spcAft>
                        <a:buNone/>
                      </a:pPr>
                      <a:r>
                        <a:rPr b="1" lang="es"/>
                        <a:t>requerimiento:</a:t>
                      </a:r>
                      <a:endParaRPr b="1"/>
                    </a:p>
                  </a:txBody>
                  <a:tcPr marT="63500" marB="63500" marR="63500" marL="63500">
                    <a:lnL cap="flat" cmpd="sng" w="12700">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152400" rtl="0" algn="just">
                        <a:lnSpc>
                          <a:spcPct val="115000"/>
                        </a:lnSpc>
                        <a:spcBef>
                          <a:spcPts val="1200"/>
                        </a:spcBef>
                        <a:spcAft>
                          <a:spcPts val="1200"/>
                        </a:spcAft>
                        <a:buNone/>
                      </a:pPr>
                      <a:r>
                        <a:rPr lang="es"/>
                        <a:t>RF 04</a:t>
                      </a:r>
                      <a:endParaRPr/>
                    </a:p>
                  </a:txBody>
                  <a:tcPr marT="63500" marB="63500" marR="63500" marL="63500">
                    <a:lnL cap="flat" cmpd="sng">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837975">
                <a:tc>
                  <a:txBody>
                    <a:bodyPr/>
                    <a:lstStyle/>
                    <a:p>
                      <a:pPr indent="0" lvl="0" marL="0" rtl="0" algn="just">
                        <a:lnSpc>
                          <a:spcPct val="115000"/>
                        </a:lnSpc>
                        <a:spcBef>
                          <a:spcPts val="1200"/>
                        </a:spcBef>
                        <a:spcAft>
                          <a:spcPts val="1200"/>
                        </a:spcAft>
                        <a:buNone/>
                      </a:pPr>
                      <a:r>
                        <a:rPr b="1" lang="es"/>
                        <a:t>Nombre del  requerimiento:</a:t>
                      </a:r>
                      <a:endParaRPr b="1"/>
                    </a:p>
                  </a:txBody>
                  <a:tcPr marT="63500" marB="63500" marR="63500" marL="63500">
                    <a:lnL cap="flat" cmpd="sng" w="12700">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152400" rtl="0" algn="just">
                        <a:lnSpc>
                          <a:spcPct val="115000"/>
                        </a:lnSpc>
                        <a:spcBef>
                          <a:spcPts val="1200"/>
                        </a:spcBef>
                        <a:spcAft>
                          <a:spcPts val="1200"/>
                        </a:spcAft>
                        <a:buNone/>
                      </a:pPr>
                      <a:r>
                        <a:rPr lang="es"/>
                        <a:t>El sistema deber</a:t>
                      </a:r>
                      <a:r>
                        <a:rPr lang="es"/>
                        <a:t>á generar un ticket de venta</a:t>
                      </a:r>
                      <a:endParaRPr/>
                    </a:p>
                  </a:txBody>
                  <a:tcPr marT="63500" marB="63500" marR="63500" marL="63500">
                    <a:lnL cap="flat" cmpd="sng">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659750">
                <a:tc>
                  <a:txBody>
                    <a:bodyPr/>
                    <a:lstStyle/>
                    <a:p>
                      <a:pPr indent="0" lvl="0" marL="0" rtl="0" algn="just">
                        <a:lnSpc>
                          <a:spcPct val="115000"/>
                        </a:lnSpc>
                        <a:spcBef>
                          <a:spcPts val="1200"/>
                        </a:spcBef>
                        <a:spcAft>
                          <a:spcPts val="1200"/>
                        </a:spcAft>
                        <a:buNone/>
                      </a:pPr>
                      <a:r>
                        <a:rPr b="1" lang="es"/>
                        <a:t>Características:</a:t>
                      </a:r>
                      <a:endParaRPr b="1"/>
                    </a:p>
                  </a:txBody>
                  <a:tcPr marT="63500" marB="63500" marR="63500" marL="63500">
                    <a:lnL cap="flat" cmpd="sng" w="12700">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marR="279400" rtl="0" algn="just">
                        <a:lnSpc>
                          <a:spcPct val="95000"/>
                        </a:lnSpc>
                        <a:spcBef>
                          <a:spcPts val="0"/>
                        </a:spcBef>
                        <a:spcAft>
                          <a:spcPts val="0"/>
                        </a:spcAft>
                        <a:buNone/>
                      </a:pPr>
                      <a:r>
                        <a:rPr lang="es"/>
                        <a:t> El sistema generará una factura de </a:t>
                      </a:r>
                      <a:r>
                        <a:rPr lang="es"/>
                        <a:t>venta de la base de datos de información de los productos , indicando , fecha venta , vendedor ,total de venta , </a:t>
                      </a:r>
                      <a:r>
                        <a:rPr lang="es"/>
                        <a:t>pago</a:t>
                      </a:r>
                      <a:r>
                        <a:rPr lang="es"/>
                        <a:t> recibido y cambio entregado , y total de los artículos vendidos</a:t>
                      </a:r>
                      <a:endParaRPr/>
                    </a:p>
                  </a:txBody>
                  <a:tcPr marT="63500" marB="63500" marR="63500" marL="63500">
                    <a:lnL cap="flat" cmpd="sng">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591250">
                <a:tc>
                  <a:txBody>
                    <a:bodyPr/>
                    <a:lstStyle/>
                    <a:p>
                      <a:pPr indent="0" lvl="0" marL="0" marR="38100" rtl="0" algn="just">
                        <a:lnSpc>
                          <a:spcPct val="95000"/>
                        </a:lnSpc>
                        <a:spcBef>
                          <a:spcPts val="0"/>
                        </a:spcBef>
                        <a:spcAft>
                          <a:spcPts val="0"/>
                        </a:spcAft>
                        <a:buNone/>
                      </a:pPr>
                      <a:r>
                        <a:rPr b="1" lang="es"/>
                        <a:t>Descripción del  requerimiento:</a:t>
                      </a:r>
                      <a:endParaRPr b="1"/>
                    </a:p>
                  </a:txBody>
                  <a:tcPr marT="63500" marB="63500" marR="63500" marL="63500">
                    <a:lnL cap="flat" cmpd="sng" w="12700">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marR="584200" rtl="0" algn="just">
                        <a:lnSpc>
                          <a:spcPct val="95000"/>
                        </a:lnSpc>
                        <a:spcBef>
                          <a:spcPts val="0"/>
                        </a:spcBef>
                        <a:spcAft>
                          <a:spcPts val="0"/>
                        </a:spcAft>
                        <a:buNone/>
                      </a:pPr>
                      <a:r>
                        <a:rPr lang="es"/>
                        <a:t>El sistema podr</a:t>
                      </a:r>
                      <a:r>
                        <a:rPr lang="es"/>
                        <a:t>á generar una factura con el precio total de cada producto que compró el usuario , la fecha de venta del producto , el total a pagar con lo productos comprados por el </a:t>
                      </a:r>
                      <a:r>
                        <a:rPr lang="es"/>
                        <a:t>usuario y su pago , sea con tarjeta  débito o crédito </a:t>
                      </a:r>
                      <a:r>
                        <a:rPr lang="es"/>
                        <a:t> y con el cambio total entregado </a:t>
                      </a:r>
                      <a:endParaRPr/>
                    </a:p>
                  </a:txBody>
                  <a:tcPr marT="63500" marB="63500" marR="63500" marL="63500">
                    <a:lnL cap="flat" cmpd="sng">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631625">
                <a:tc>
                  <a:txBody>
                    <a:bodyPr/>
                    <a:lstStyle/>
                    <a:p>
                      <a:pPr indent="0" lvl="0" marL="0" marR="25400" rtl="0" algn="just">
                        <a:lnSpc>
                          <a:spcPct val="95000"/>
                        </a:lnSpc>
                        <a:spcBef>
                          <a:spcPts val="0"/>
                        </a:spcBef>
                        <a:spcAft>
                          <a:spcPts val="0"/>
                        </a:spcAft>
                        <a:buNone/>
                      </a:pPr>
                      <a:r>
                        <a:rPr b="1" lang="es"/>
                        <a:t>Requerimientos  no funcionales:</a:t>
                      </a:r>
                      <a:endParaRPr b="1"/>
                    </a:p>
                  </a:txBody>
                  <a:tcPr marT="63500" marB="63500" marR="63500" marL="63500">
                    <a:lnL cap="flat" cmpd="sng" w="12700">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381000" rtl="0" algn="just">
                        <a:lnSpc>
                          <a:spcPct val="115000"/>
                        </a:lnSpc>
                        <a:spcBef>
                          <a:spcPts val="1200"/>
                        </a:spcBef>
                        <a:spcAft>
                          <a:spcPts val="1200"/>
                        </a:spcAft>
                        <a:buNone/>
                      </a:pPr>
                      <a:r>
                        <a:rPr lang="es"/>
                        <a:t> </a:t>
                      </a:r>
                      <a:endParaRPr/>
                    </a:p>
                  </a:txBody>
                  <a:tcPr marT="63500" marB="63500" marR="63500" marL="63500">
                    <a:lnL cap="flat" cmpd="sng">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837975">
                <a:tc>
                  <a:txBody>
                    <a:bodyPr/>
                    <a:lstStyle/>
                    <a:p>
                      <a:pPr indent="0" lvl="0" marL="0" rtl="0" algn="just">
                        <a:lnSpc>
                          <a:spcPct val="115000"/>
                        </a:lnSpc>
                        <a:spcBef>
                          <a:spcPts val="1200"/>
                        </a:spcBef>
                        <a:spcAft>
                          <a:spcPts val="1200"/>
                        </a:spcAft>
                        <a:buNone/>
                      </a:pPr>
                      <a:r>
                        <a:rPr b="1" lang="es"/>
                        <a:t>Prioridad de requerimiento:</a:t>
                      </a:r>
                      <a:endParaRPr b="1"/>
                    </a:p>
                  </a:txBody>
                  <a:tcPr marT="63500" marB="63500" marR="63500" marL="63500">
                    <a:lnL cap="flat" cmpd="sng" w="12700">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139700" rtl="0" algn="just">
                        <a:lnSpc>
                          <a:spcPct val="115000"/>
                        </a:lnSpc>
                        <a:spcBef>
                          <a:spcPts val="1200"/>
                        </a:spcBef>
                        <a:spcAft>
                          <a:spcPts val="1200"/>
                        </a:spcAft>
                        <a:buNone/>
                      </a:pPr>
                      <a:r>
                        <a:rPr lang="es"/>
                        <a:t>Alta</a:t>
                      </a:r>
                      <a:endParaRPr/>
                    </a:p>
                  </a:txBody>
                  <a:tcPr marT="63500" marB="63500" marR="63500" marL="63500">
                    <a:lnL cap="flat" cmpd="sng">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603475">
                <a:tc>
                  <a:txBody>
                    <a:bodyPr/>
                    <a:lstStyle/>
                    <a:p>
                      <a:pPr indent="0" lvl="0" marL="63500" rtl="0" algn="just">
                        <a:spcBef>
                          <a:spcPts val="1200"/>
                        </a:spcBef>
                        <a:spcAft>
                          <a:spcPts val="1200"/>
                        </a:spcAft>
                        <a:buNone/>
                      </a:pPr>
                      <a:r>
                        <a:rPr lang="es">
                          <a:highlight>
                            <a:srgbClr val="EAF1DD"/>
                          </a:highlight>
                        </a:rPr>
                        <a:t> </a:t>
                      </a:r>
                      <a:endParaRPr>
                        <a:highlight>
                          <a:srgbClr val="EAF1DD"/>
                        </a:highlight>
                      </a:endParaRPr>
                    </a:p>
                  </a:txBody>
                  <a:tcPr marT="63500" marB="63500" marR="63500" marL="63500">
                    <a:lnL cap="flat" cmpd="sng" w="12700">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3500" rtl="0" algn="just">
                        <a:spcBef>
                          <a:spcPts val="1200"/>
                        </a:spcBef>
                        <a:spcAft>
                          <a:spcPts val="1200"/>
                        </a:spcAft>
                        <a:buNone/>
                      </a:pPr>
                      <a:r>
                        <a:rPr lang="es">
                          <a:highlight>
                            <a:srgbClr val="EAF1DD"/>
                          </a:highlight>
                        </a:rPr>
                        <a:t> </a:t>
                      </a:r>
                      <a:endParaRPr>
                        <a:highlight>
                          <a:srgbClr val="EAF1DD"/>
                        </a:highlight>
                      </a:endParaRPr>
                    </a:p>
                  </a:txBody>
                  <a:tcPr marT="63500" marB="63500" marR="63500" marL="63500">
                    <a:lnL cap="flat" cmpd="sng">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195" name="Shape 195"/>
        <p:cNvGrpSpPr/>
        <p:nvPr/>
      </p:nvGrpSpPr>
      <p:grpSpPr>
        <a:xfrm>
          <a:off x="0" y="0"/>
          <a:ext cx="0" cy="0"/>
          <a:chOff x="0" y="0"/>
          <a:chExt cx="0" cy="0"/>
        </a:xfrm>
      </p:grpSpPr>
      <p:graphicFrame>
        <p:nvGraphicFramePr>
          <p:cNvPr id="196" name="Google Shape;196;p34"/>
          <p:cNvGraphicFramePr/>
          <p:nvPr/>
        </p:nvGraphicFramePr>
        <p:xfrm>
          <a:off x="212825" y="152400"/>
          <a:ext cx="3000000" cy="3000000"/>
        </p:xfrm>
        <a:graphic>
          <a:graphicData uri="http://schemas.openxmlformats.org/drawingml/2006/table">
            <a:tbl>
              <a:tblPr>
                <a:noFill/>
                <a:tableStyleId>{9F4772C9-57D4-4AB6-B1B8-A5FD305919D8}</a:tableStyleId>
              </a:tblPr>
              <a:tblGrid>
                <a:gridCol w="1921225"/>
                <a:gridCol w="6825450"/>
              </a:tblGrid>
              <a:tr h="624400">
                <a:tc>
                  <a:txBody>
                    <a:bodyPr/>
                    <a:lstStyle/>
                    <a:p>
                      <a:pPr indent="0" lvl="0" marL="0" marR="190500" rtl="0" algn="just">
                        <a:lnSpc>
                          <a:spcPct val="95000"/>
                        </a:lnSpc>
                        <a:spcBef>
                          <a:spcPts val="0"/>
                        </a:spcBef>
                        <a:spcAft>
                          <a:spcPts val="0"/>
                        </a:spcAft>
                        <a:buNone/>
                      </a:pPr>
                      <a:r>
                        <a:rPr b="1" lang="es" sz="1500"/>
                        <a:t>Identificación  del </a:t>
                      </a:r>
                      <a:endParaRPr b="1" sz="1500"/>
                    </a:p>
                    <a:p>
                      <a:pPr indent="0" lvl="0" marL="0" rtl="0" algn="just">
                        <a:lnSpc>
                          <a:spcPct val="115000"/>
                        </a:lnSpc>
                        <a:spcBef>
                          <a:spcPts val="0"/>
                        </a:spcBef>
                        <a:spcAft>
                          <a:spcPts val="0"/>
                        </a:spcAft>
                        <a:buNone/>
                      </a:pPr>
                      <a:r>
                        <a:rPr b="1" lang="es" sz="1500"/>
                        <a:t>requerimiento:</a:t>
                      </a:r>
                      <a:endParaRPr b="1" sz="1500"/>
                    </a:p>
                  </a:txBody>
                  <a:tcPr marT="63500" marB="63500" marR="63500" marL="63500">
                    <a:lnL cap="flat" cmpd="sng" w="12700">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152400" rtl="0" algn="just">
                        <a:lnSpc>
                          <a:spcPct val="115000"/>
                        </a:lnSpc>
                        <a:spcBef>
                          <a:spcPts val="1200"/>
                        </a:spcBef>
                        <a:spcAft>
                          <a:spcPts val="1200"/>
                        </a:spcAft>
                        <a:buNone/>
                      </a:pPr>
                      <a:r>
                        <a:rPr lang="es" sz="1500"/>
                        <a:t>RF 05</a:t>
                      </a:r>
                      <a:endParaRPr sz="1500"/>
                    </a:p>
                  </a:txBody>
                  <a:tcPr marT="63500" marB="63500" marR="63500" marL="63500">
                    <a:lnL cap="flat" cmpd="sng">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828425">
                <a:tc>
                  <a:txBody>
                    <a:bodyPr/>
                    <a:lstStyle/>
                    <a:p>
                      <a:pPr indent="0" lvl="0" marL="0" rtl="0" algn="just">
                        <a:lnSpc>
                          <a:spcPct val="115000"/>
                        </a:lnSpc>
                        <a:spcBef>
                          <a:spcPts val="1200"/>
                        </a:spcBef>
                        <a:spcAft>
                          <a:spcPts val="1200"/>
                        </a:spcAft>
                        <a:buNone/>
                      </a:pPr>
                      <a:r>
                        <a:rPr b="1" lang="es" sz="1500"/>
                        <a:t>Nombre del  requerimiento:</a:t>
                      </a:r>
                      <a:endParaRPr b="1" sz="1500"/>
                    </a:p>
                  </a:txBody>
                  <a:tcPr marT="63500" marB="63500" marR="63500" marL="63500">
                    <a:lnL cap="flat" cmpd="sng" w="12700">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152400" rtl="0" algn="just">
                        <a:lnSpc>
                          <a:spcPct val="115000"/>
                        </a:lnSpc>
                        <a:spcBef>
                          <a:spcPts val="1200"/>
                        </a:spcBef>
                        <a:spcAft>
                          <a:spcPts val="1200"/>
                        </a:spcAft>
                        <a:buNone/>
                      </a:pPr>
                      <a:r>
                        <a:rPr lang="es" sz="1500"/>
                        <a:t>Produ</a:t>
                      </a:r>
                      <a:r>
                        <a:rPr lang="es" sz="1500"/>
                        <a:t>ctos en Línea</a:t>
                      </a:r>
                      <a:endParaRPr sz="1500"/>
                    </a:p>
                  </a:txBody>
                  <a:tcPr marT="63500" marB="63500" marR="63500" marL="63500">
                    <a:lnL cap="flat" cmpd="sng">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652225">
                <a:tc>
                  <a:txBody>
                    <a:bodyPr/>
                    <a:lstStyle/>
                    <a:p>
                      <a:pPr indent="0" lvl="0" marL="0" rtl="0" algn="just">
                        <a:lnSpc>
                          <a:spcPct val="115000"/>
                        </a:lnSpc>
                        <a:spcBef>
                          <a:spcPts val="1200"/>
                        </a:spcBef>
                        <a:spcAft>
                          <a:spcPts val="1200"/>
                        </a:spcAft>
                        <a:buNone/>
                      </a:pPr>
                      <a:r>
                        <a:rPr b="1" lang="es" sz="1500"/>
                        <a:t>Características:</a:t>
                      </a:r>
                      <a:endParaRPr b="1" sz="1500"/>
                    </a:p>
                  </a:txBody>
                  <a:tcPr marT="63500" marB="63500" marR="63500" marL="63500">
                    <a:lnL cap="flat" cmpd="sng" w="12700">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139700" marR="279400" rtl="0" algn="just">
                        <a:lnSpc>
                          <a:spcPct val="95000"/>
                        </a:lnSpc>
                        <a:spcBef>
                          <a:spcPts val="0"/>
                        </a:spcBef>
                        <a:spcAft>
                          <a:spcPts val="0"/>
                        </a:spcAft>
                        <a:buNone/>
                      </a:pPr>
                      <a:r>
                        <a:rPr lang="es" sz="1500"/>
                        <a:t>El sistema ofrecerá al usuario y particulares, información general acerca de todo lo relacionado con los productos de primera necesidad, licores, dulceria,  y pueda realizar la venta en línea, compras y demás.</a:t>
                      </a:r>
                      <a:endParaRPr sz="1500"/>
                    </a:p>
                  </a:txBody>
                  <a:tcPr marT="63500" marB="63500" marR="63500" marL="63500">
                    <a:lnL cap="flat" cmpd="sng">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548300">
                <a:tc>
                  <a:txBody>
                    <a:bodyPr/>
                    <a:lstStyle/>
                    <a:p>
                      <a:pPr indent="0" lvl="0" marL="0" marR="38100" rtl="0" algn="just">
                        <a:lnSpc>
                          <a:spcPct val="95000"/>
                        </a:lnSpc>
                        <a:spcBef>
                          <a:spcPts val="0"/>
                        </a:spcBef>
                        <a:spcAft>
                          <a:spcPts val="0"/>
                        </a:spcAft>
                        <a:buNone/>
                      </a:pPr>
                      <a:r>
                        <a:rPr b="1" lang="es" sz="1500"/>
                        <a:t>Descripción del  requerimiento:</a:t>
                      </a:r>
                      <a:endParaRPr b="1" sz="1500"/>
                    </a:p>
                  </a:txBody>
                  <a:tcPr marT="63500" marB="63500" marR="63500" marL="63500">
                    <a:lnL cap="flat" cmpd="sng" w="12700">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12700" lvl="0" marL="139700" marR="584200" rtl="0" algn="just">
                        <a:lnSpc>
                          <a:spcPct val="95000"/>
                        </a:lnSpc>
                        <a:spcBef>
                          <a:spcPts val="0"/>
                        </a:spcBef>
                        <a:spcAft>
                          <a:spcPts val="0"/>
                        </a:spcAft>
                        <a:buNone/>
                      </a:pPr>
                      <a:r>
                        <a:rPr lang="es" sz="1500"/>
                        <a:t>El sistema ofrecerá toda la información relacionada con los productos, información para realizar ventas en línea</a:t>
                      </a:r>
                      <a:endParaRPr sz="1500"/>
                    </a:p>
                  </a:txBody>
                  <a:tcPr marT="63500" marB="63500" marR="63500" marL="63500">
                    <a:lnL cap="flat" cmpd="sng">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624400">
                <a:tc>
                  <a:txBody>
                    <a:bodyPr/>
                    <a:lstStyle/>
                    <a:p>
                      <a:pPr indent="0" lvl="0" marL="0" marR="25400" rtl="0" algn="just">
                        <a:lnSpc>
                          <a:spcPct val="95000"/>
                        </a:lnSpc>
                        <a:spcBef>
                          <a:spcPts val="0"/>
                        </a:spcBef>
                        <a:spcAft>
                          <a:spcPts val="0"/>
                        </a:spcAft>
                        <a:buNone/>
                      </a:pPr>
                      <a:r>
                        <a:rPr b="1" lang="es" sz="1500"/>
                        <a:t>Requerimientos  no funcionales:</a:t>
                      </a:r>
                      <a:endParaRPr b="1" sz="1500"/>
                    </a:p>
                  </a:txBody>
                  <a:tcPr marT="63500" marB="63500" marR="63500" marL="63500">
                    <a:lnL cap="flat" cmpd="sng" w="12700">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381000" rtl="0" algn="just">
                        <a:lnSpc>
                          <a:spcPct val="115000"/>
                        </a:lnSpc>
                        <a:spcBef>
                          <a:spcPts val="1200"/>
                        </a:spcBef>
                        <a:spcAft>
                          <a:spcPts val="1200"/>
                        </a:spcAft>
                        <a:buNone/>
                      </a:pPr>
                      <a:r>
                        <a:rPr lang="es" sz="1500"/>
                        <a:t> </a:t>
                      </a:r>
                      <a:endParaRPr sz="1500"/>
                    </a:p>
                  </a:txBody>
                  <a:tcPr marT="63500" marB="63500" marR="63500" marL="63500">
                    <a:lnL cap="flat" cmpd="sng">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828425">
                <a:tc>
                  <a:txBody>
                    <a:bodyPr/>
                    <a:lstStyle/>
                    <a:p>
                      <a:pPr indent="0" lvl="0" marL="0" rtl="0" algn="just">
                        <a:lnSpc>
                          <a:spcPct val="115000"/>
                        </a:lnSpc>
                        <a:spcBef>
                          <a:spcPts val="1200"/>
                        </a:spcBef>
                        <a:spcAft>
                          <a:spcPts val="1200"/>
                        </a:spcAft>
                        <a:buNone/>
                      </a:pPr>
                      <a:r>
                        <a:rPr b="1" lang="es" sz="1500"/>
                        <a:t>Prioridad de requerimiento:</a:t>
                      </a:r>
                      <a:endParaRPr b="1" sz="1500"/>
                    </a:p>
                  </a:txBody>
                  <a:tcPr marT="63500" marB="63500" marR="63500" marL="63500">
                    <a:lnL cap="flat" cmpd="sng" w="12700">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139700" rtl="0" algn="just">
                        <a:lnSpc>
                          <a:spcPct val="115000"/>
                        </a:lnSpc>
                        <a:spcBef>
                          <a:spcPts val="1200"/>
                        </a:spcBef>
                        <a:spcAft>
                          <a:spcPts val="1200"/>
                        </a:spcAft>
                        <a:buNone/>
                      </a:pPr>
                      <a:r>
                        <a:rPr lang="es" sz="1500"/>
                        <a:t>Alta</a:t>
                      </a:r>
                      <a:endParaRPr sz="1500"/>
                    </a:p>
                  </a:txBody>
                  <a:tcPr marT="63500" marB="63500" marR="63500" marL="63500">
                    <a:lnL cap="flat" cmpd="sng">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596600">
                <a:tc>
                  <a:txBody>
                    <a:bodyPr/>
                    <a:lstStyle/>
                    <a:p>
                      <a:pPr indent="0" lvl="0" marL="63500" rtl="0" algn="just">
                        <a:spcBef>
                          <a:spcPts val="1200"/>
                        </a:spcBef>
                        <a:spcAft>
                          <a:spcPts val="1200"/>
                        </a:spcAft>
                        <a:buNone/>
                      </a:pPr>
                      <a:r>
                        <a:rPr lang="es" sz="1200">
                          <a:highlight>
                            <a:srgbClr val="EAF1DD"/>
                          </a:highlight>
                        </a:rPr>
                        <a:t> </a:t>
                      </a:r>
                      <a:endParaRPr sz="1200">
                        <a:highlight>
                          <a:srgbClr val="EAF1DD"/>
                        </a:highlight>
                      </a:endParaRPr>
                    </a:p>
                  </a:txBody>
                  <a:tcPr marT="63500" marB="63500" marR="63500" marL="63500">
                    <a:lnL cap="flat" cmpd="sng" w="12700">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3500" rtl="0" algn="just">
                        <a:spcBef>
                          <a:spcPts val="1200"/>
                        </a:spcBef>
                        <a:spcAft>
                          <a:spcPts val="1200"/>
                        </a:spcAft>
                        <a:buNone/>
                      </a:pPr>
                      <a:r>
                        <a:rPr lang="es" sz="1200">
                          <a:highlight>
                            <a:srgbClr val="EAF1DD"/>
                          </a:highlight>
                        </a:rPr>
                        <a:t> </a:t>
                      </a:r>
                      <a:endParaRPr sz="1200">
                        <a:highlight>
                          <a:srgbClr val="EAF1DD"/>
                        </a:highlight>
                      </a:endParaRPr>
                    </a:p>
                  </a:txBody>
                  <a:tcPr marT="63500" marB="63500" marR="63500" marL="63500">
                    <a:lnL cap="flat" cmpd="sng">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200" name="Shape 200"/>
        <p:cNvGrpSpPr/>
        <p:nvPr/>
      </p:nvGrpSpPr>
      <p:grpSpPr>
        <a:xfrm>
          <a:off x="0" y="0"/>
          <a:ext cx="0" cy="0"/>
          <a:chOff x="0" y="0"/>
          <a:chExt cx="0" cy="0"/>
        </a:xfrm>
      </p:grpSpPr>
      <p:sp>
        <p:nvSpPr>
          <p:cNvPr id="201" name="Google Shape;201;p35"/>
          <p:cNvSpPr txBox="1"/>
          <p:nvPr>
            <p:ph type="title"/>
          </p:nvPr>
        </p:nvSpPr>
        <p:spPr>
          <a:xfrm>
            <a:off x="564050" y="1458650"/>
            <a:ext cx="8097900" cy="6465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b="0" lang="es" sz="3000">
                <a:solidFill>
                  <a:srgbClr val="000000"/>
                </a:solidFill>
                <a:latin typeface="Georgia"/>
                <a:ea typeface="Georgia"/>
                <a:cs typeface="Georgia"/>
                <a:sym typeface="Georgia"/>
              </a:rPr>
              <a:t>Requerimientos no funcionales</a:t>
            </a:r>
            <a:endParaRPr b="0" sz="3000">
              <a:solidFill>
                <a:srgbClr val="000000"/>
              </a:solidFill>
              <a:latin typeface="Georgia"/>
              <a:ea typeface="Georgia"/>
              <a:cs typeface="Georgia"/>
              <a:sym typeface="Georgia"/>
            </a:endParaRPr>
          </a:p>
        </p:txBody>
      </p:sp>
      <p:sp>
        <p:nvSpPr>
          <p:cNvPr id="202" name="Google Shape;202;p35"/>
          <p:cNvSpPr txBox="1"/>
          <p:nvPr/>
        </p:nvSpPr>
        <p:spPr>
          <a:xfrm>
            <a:off x="564050" y="2571750"/>
            <a:ext cx="8097900" cy="831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
                <a:highlight>
                  <a:srgbClr val="D9D9D9"/>
                </a:highlight>
                <a:latin typeface="Georgia"/>
                <a:ea typeface="Georgia"/>
                <a:cs typeface="Georgia"/>
                <a:sym typeface="Georgia"/>
              </a:rPr>
              <a:t>Un requisito que sabe bien y especifica criterios que pueden usarse para juzgar la operación de un sistema en lugar de sus comportamientos específicos, ya que estos corresponden a los requisitos funcionales. ( wikipedia 2021) </a:t>
            </a:r>
            <a:endParaRPr>
              <a:highlight>
                <a:srgbClr val="D9D9D9"/>
              </a:highlight>
              <a:latin typeface="Georgia"/>
              <a:ea typeface="Georgia"/>
              <a:cs typeface="Georgia"/>
              <a:sym typeface="Georgi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206" name="Shape 206"/>
        <p:cNvGrpSpPr/>
        <p:nvPr/>
      </p:nvGrpSpPr>
      <p:grpSpPr>
        <a:xfrm>
          <a:off x="0" y="0"/>
          <a:ext cx="0" cy="0"/>
          <a:chOff x="0" y="0"/>
          <a:chExt cx="0" cy="0"/>
        </a:xfrm>
      </p:grpSpPr>
      <p:graphicFrame>
        <p:nvGraphicFramePr>
          <p:cNvPr id="207" name="Google Shape;207;p36"/>
          <p:cNvGraphicFramePr/>
          <p:nvPr/>
        </p:nvGraphicFramePr>
        <p:xfrm>
          <a:off x="201250" y="210000"/>
          <a:ext cx="3000000" cy="3000000"/>
        </p:xfrm>
        <a:graphic>
          <a:graphicData uri="http://schemas.openxmlformats.org/drawingml/2006/table">
            <a:tbl>
              <a:tblPr>
                <a:noFill/>
                <a:tableStyleId>{C3658B8F-AED7-4F9C-BD83-7F03FF828708}</a:tableStyleId>
              </a:tblPr>
              <a:tblGrid>
                <a:gridCol w="2906950"/>
                <a:gridCol w="5821100"/>
              </a:tblGrid>
              <a:tr h="627400">
                <a:tc>
                  <a:txBody>
                    <a:bodyPr/>
                    <a:lstStyle/>
                    <a:p>
                      <a:pPr indent="0" lvl="0" marL="0" rtl="0" algn="just">
                        <a:spcBef>
                          <a:spcPts val="0"/>
                        </a:spcBef>
                        <a:spcAft>
                          <a:spcPts val="0"/>
                        </a:spcAft>
                        <a:buNone/>
                      </a:pPr>
                      <a:r>
                        <a:rPr b="1" lang="es" sz="1500"/>
                        <a:t>Identificación del requerimiento</a:t>
                      </a:r>
                      <a:endParaRPr b="1" sz="1500"/>
                    </a:p>
                  </a:txBody>
                  <a:tcPr marT="91425" marB="91425" marR="91425" marL="91425"/>
                </a:tc>
                <a:tc>
                  <a:txBody>
                    <a:bodyPr/>
                    <a:lstStyle/>
                    <a:p>
                      <a:pPr indent="0" lvl="0" marL="0" rtl="0" algn="just">
                        <a:spcBef>
                          <a:spcPts val="0"/>
                        </a:spcBef>
                        <a:spcAft>
                          <a:spcPts val="0"/>
                        </a:spcAft>
                        <a:buNone/>
                      </a:pPr>
                      <a:r>
                        <a:rPr lang="es" sz="1500"/>
                        <a:t>RNF 01</a:t>
                      </a:r>
                      <a:endParaRPr sz="1500"/>
                    </a:p>
                  </a:txBody>
                  <a:tcPr marT="91425" marB="91425" marR="91425" marL="91425"/>
                </a:tc>
              </a:tr>
              <a:tr h="458300">
                <a:tc>
                  <a:txBody>
                    <a:bodyPr/>
                    <a:lstStyle/>
                    <a:p>
                      <a:pPr indent="0" lvl="0" marL="0" rtl="0" algn="just">
                        <a:spcBef>
                          <a:spcPts val="0"/>
                        </a:spcBef>
                        <a:spcAft>
                          <a:spcPts val="0"/>
                        </a:spcAft>
                        <a:buNone/>
                      </a:pPr>
                      <a:r>
                        <a:t/>
                      </a:r>
                      <a:endParaRPr b="1" sz="1500"/>
                    </a:p>
                  </a:txBody>
                  <a:tcPr marT="91425" marB="91425" marR="91425" marL="91425"/>
                </a:tc>
                <a:tc>
                  <a:txBody>
                    <a:bodyPr/>
                    <a:lstStyle/>
                    <a:p>
                      <a:pPr indent="0" lvl="0" marL="0" rtl="0" algn="just">
                        <a:spcBef>
                          <a:spcPts val="0"/>
                        </a:spcBef>
                        <a:spcAft>
                          <a:spcPts val="0"/>
                        </a:spcAft>
                        <a:buNone/>
                      </a:pPr>
                      <a:r>
                        <a:t/>
                      </a:r>
                      <a:endParaRPr sz="1500"/>
                    </a:p>
                  </a:txBody>
                  <a:tcPr marT="91425" marB="91425" marR="91425" marL="91425"/>
                </a:tc>
              </a:tr>
              <a:tr h="556925">
                <a:tc>
                  <a:txBody>
                    <a:bodyPr/>
                    <a:lstStyle/>
                    <a:p>
                      <a:pPr indent="0" lvl="0" marL="0" rtl="0" algn="just">
                        <a:spcBef>
                          <a:spcPts val="0"/>
                        </a:spcBef>
                        <a:spcAft>
                          <a:spcPts val="0"/>
                        </a:spcAft>
                        <a:buNone/>
                      </a:pPr>
                      <a:r>
                        <a:rPr b="1" lang="es" sz="1500"/>
                        <a:t>Nombre del requerimiento:</a:t>
                      </a:r>
                      <a:endParaRPr b="1" sz="1500"/>
                    </a:p>
                  </a:txBody>
                  <a:tcPr marT="91425" marB="91425" marR="91425" marL="91425"/>
                </a:tc>
                <a:tc>
                  <a:txBody>
                    <a:bodyPr/>
                    <a:lstStyle/>
                    <a:p>
                      <a:pPr indent="0" lvl="0" marL="0" rtl="0" algn="just">
                        <a:spcBef>
                          <a:spcPts val="0"/>
                        </a:spcBef>
                        <a:spcAft>
                          <a:spcPts val="0"/>
                        </a:spcAft>
                        <a:buNone/>
                      </a:pPr>
                      <a:r>
                        <a:rPr lang="es" sz="1500"/>
                        <a:t>Fiabilidad </a:t>
                      </a:r>
                      <a:endParaRPr sz="1500"/>
                    </a:p>
                  </a:txBody>
                  <a:tcPr marT="91425" marB="91425" marR="91425" marL="91425"/>
                </a:tc>
              </a:tr>
              <a:tr h="500050">
                <a:tc>
                  <a:txBody>
                    <a:bodyPr/>
                    <a:lstStyle/>
                    <a:p>
                      <a:pPr indent="0" lvl="0" marL="0" rtl="0" algn="just">
                        <a:spcBef>
                          <a:spcPts val="0"/>
                        </a:spcBef>
                        <a:spcAft>
                          <a:spcPts val="0"/>
                        </a:spcAft>
                        <a:buNone/>
                      </a:pPr>
                      <a:r>
                        <a:t/>
                      </a:r>
                      <a:endParaRPr b="1" sz="1500"/>
                    </a:p>
                  </a:txBody>
                  <a:tcPr marT="91425" marB="91425" marR="91425" marL="91425"/>
                </a:tc>
                <a:tc>
                  <a:txBody>
                    <a:bodyPr/>
                    <a:lstStyle/>
                    <a:p>
                      <a:pPr indent="0" lvl="0" marL="0" rtl="0" algn="just">
                        <a:spcBef>
                          <a:spcPts val="0"/>
                        </a:spcBef>
                        <a:spcAft>
                          <a:spcPts val="0"/>
                        </a:spcAft>
                        <a:buNone/>
                      </a:pPr>
                      <a:r>
                        <a:t/>
                      </a:r>
                      <a:endParaRPr sz="1500"/>
                    </a:p>
                  </a:txBody>
                  <a:tcPr marT="91425" marB="91425" marR="91425" marL="91425"/>
                </a:tc>
              </a:tr>
              <a:tr h="650450">
                <a:tc>
                  <a:txBody>
                    <a:bodyPr/>
                    <a:lstStyle/>
                    <a:p>
                      <a:pPr indent="0" lvl="0" marL="0" rtl="0" algn="just">
                        <a:spcBef>
                          <a:spcPts val="0"/>
                        </a:spcBef>
                        <a:spcAft>
                          <a:spcPts val="0"/>
                        </a:spcAft>
                        <a:buNone/>
                      </a:pPr>
                      <a:r>
                        <a:rPr b="1" lang="es" sz="1500"/>
                        <a:t>Características:</a:t>
                      </a:r>
                      <a:endParaRPr b="1" sz="1500"/>
                    </a:p>
                  </a:txBody>
                  <a:tcPr marT="91425" marB="91425" marR="91425" marL="91425"/>
                </a:tc>
                <a:tc>
                  <a:txBody>
                    <a:bodyPr/>
                    <a:lstStyle/>
                    <a:p>
                      <a:pPr indent="0" lvl="0" marL="0" rtl="0" algn="just">
                        <a:spcBef>
                          <a:spcPts val="0"/>
                        </a:spcBef>
                        <a:spcAft>
                          <a:spcPts val="0"/>
                        </a:spcAft>
                        <a:buNone/>
                      </a:pPr>
                      <a:r>
                        <a:rPr lang="es" sz="1500"/>
                        <a:t>Capacidad del sistema para evitar fallos en los resultados de </a:t>
                      </a:r>
                      <a:r>
                        <a:rPr lang="es" sz="1500"/>
                        <a:t>búsqueda</a:t>
                      </a:r>
                      <a:r>
                        <a:rPr lang="es" sz="1500"/>
                        <a:t> en el software.</a:t>
                      </a:r>
                      <a:endParaRPr sz="1500"/>
                    </a:p>
                  </a:txBody>
                  <a:tcPr marT="91425" marB="91425" marR="91425" marL="91425"/>
                </a:tc>
              </a:tr>
              <a:tr h="650450">
                <a:tc>
                  <a:txBody>
                    <a:bodyPr/>
                    <a:lstStyle/>
                    <a:p>
                      <a:pPr indent="0" lvl="0" marL="0" rtl="0" algn="just">
                        <a:spcBef>
                          <a:spcPts val="0"/>
                        </a:spcBef>
                        <a:spcAft>
                          <a:spcPts val="0"/>
                        </a:spcAft>
                        <a:buNone/>
                      </a:pPr>
                      <a:r>
                        <a:rPr b="1" lang="es" sz="1500"/>
                        <a:t>Descripción del requerimiento:</a:t>
                      </a:r>
                      <a:endParaRPr b="1" sz="1500"/>
                    </a:p>
                  </a:txBody>
                  <a:tcPr marT="91425" marB="91425" marR="91425" marL="91425"/>
                </a:tc>
                <a:tc>
                  <a:txBody>
                    <a:bodyPr/>
                    <a:lstStyle/>
                    <a:p>
                      <a:pPr indent="0" lvl="0" marL="0" rtl="0" algn="just">
                        <a:spcBef>
                          <a:spcPts val="0"/>
                        </a:spcBef>
                        <a:spcAft>
                          <a:spcPts val="0"/>
                        </a:spcAft>
                        <a:buNone/>
                      </a:pPr>
                      <a:r>
                        <a:rPr lang="es" sz="1500"/>
                        <a:t>Debe cumplir con la capacidad  para mantener un nivel </a:t>
                      </a:r>
                      <a:r>
                        <a:rPr lang="es" sz="1500"/>
                        <a:t>específico</a:t>
                      </a:r>
                      <a:r>
                        <a:rPr lang="es" sz="1500"/>
                        <a:t> de prestaciones en caso de fallos.</a:t>
                      </a:r>
                      <a:endParaRPr sz="1500"/>
                    </a:p>
                  </a:txBody>
                  <a:tcPr marT="91425" marB="91425" marR="91425" marL="91425"/>
                </a:tc>
              </a:tr>
              <a:tr h="650450">
                <a:tc>
                  <a:txBody>
                    <a:bodyPr/>
                    <a:lstStyle/>
                    <a:p>
                      <a:pPr indent="0" lvl="0" marL="0" rtl="0" algn="just">
                        <a:spcBef>
                          <a:spcPts val="0"/>
                        </a:spcBef>
                        <a:spcAft>
                          <a:spcPts val="0"/>
                        </a:spcAft>
                        <a:buNone/>
                      </a:pPr>
                      <a:r>
                        <a:rPr b="1" lang="es" sz="1500"/>
                        <a:t>Requerimiento no funcional</a:t>
                      </a:r>
                      <a:endParaRPr b="1" sz="1500"/>
                    </a:p>
                  </a:txBody>
                  <a:tcPr marT="91425" marB="91425" marR="91425" marL="91425"/>
                </a:tc>
                <a:tc>
                  <a:txBody>
                    <a:bodyPr/>
                    <a:lstStyle/>
                    <a:p>
                      <a:pPr indent="0" lvl="0" marL="0" rtl="0" algn="just">
                        <a:spcBef>
                          <a:spcPts val="0"/>
                        </a:spcBef>
                        <a:spcAft>
                          <a:spcPts val="0"/>
                        </a:spcAft>
                        <a:buNone/>
                      </a:pPr>
                      <a:r>
                        <a:rPr lang="es" sz="1500"/>
                        <a:t>Cumplimiento en la capacidad del sistema para adherirse a normas, convenciones o regulaciones relacionadas con la fiabilidad.</a:t>
                      </a:r>
                      <a:endParaRPr sz="1500"/>
                    </a:p>
                  </a:txBody>
                  <a:tcPr marT="91425" marB="91425" marR="91425" marL="91425"/>
                </a:tc>
              </a:tr>
              <a:tr h="627400">
                <a:tc>
                  <a:txBody>
                    <a:bodyPr/>
                    <a:lstStyle/>
                    <a:p>
                      <a:pPr indent="0" lvl="0" marL="0" rtl="0" algn="just">
                        <a:spcBef>
                          <a:spcPts val="0"/>
                        </a:spcBef>
                        <a:spcAft>
                          <a:spcPts val="0"/>
                        </a:spcAft>
                        <a:buNone/>
                      </a:pPr>
                      <a:r>
                        <a:rPr b="1" lang="es" sz="1500"/>
                        <a:t>Prioridad del requerimiento:</a:t>
                      </a:r>
                      <a:endParaRPr b="1" sz="1500"/>
                    </a:p>
                  </a:txBody>
                  <a:tcPr marT="91425" marB="91425" marR="91425" marL="91425"/>
                </a:tc>
                <a:tc>
                  <a:txBody>
                    <a:bodyPr/>
                    <a:lstStyle/>
                    <a:p>
                      <a:pPr indent="0" lvl="0" marL="0" rtl="0" algn="just">
                        <a:spcBef>
                          <a:spcPts val="0"/>
                        </a:spcBef>
                        <a:spcAft>
                          <a:spcPts val="0"/>
                        </a:spcAft>
                        <a:buNone/>
                      </a:pPr>
                      <a:r>
                        <a:rPr lang="es" sz="1500"/>
                        <a:t>A</a:t>
                      </a:r>
                      <a:r>
                        <a:rPr lang="es" sz="1500"/>
                        <a:t>lta</a:t>
                      </a:r>
                      <a:endParaRPr sz="1500"/>
                    </a:p>
                  </a:txBody>
                  <a:tcPr marT="91425" marB="91425" marR="91425" marL="91425"/>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211" name="Shape 211"/>
        <p:cNvGrpSpPr/>
        <p:nvPr/>
      </p:nvGrpSpPr>
      <p:grpSpPr>
        <a:xfrm>
          <a:off x="0" y="0"/>
          <a:ext cx="0" cy="0"/>
          <a:chOff x="0" y="0"/>
          <a:chExt cx="0" cy="0"/>
        </a:xfrm>
      </p:grpSpPr>
      <p:graphicFrame>
        <p:nvGraphicFramePr>
          <p:cNvPr id="212" name="Google Shape;212;p37"/>
          <p:cNvGraphicFramePr/>
          <p:nvPr/>
        </p:nvGraphicFramePr>
        <p:xfrm>
          <a:off x="214700" y="210000"/>
          <a:ext cx="3000000" cy="3000000"/>
        </p:xfrm>
        <a:graphic>
          <a:graphicData uri="http://schemas.openxmlformats.org/drawingml/2006/table">
            <a:tbl>
              <a:tblPr>
                <a:noFill/>
                <a:tableStyleId>{C3658B8F-AED7-4F9C-BD83-7F03FF828708}</a:tableStyleId>
              </a:tblPr>
              <a:tblGrid>
                <a:gridCol w="2947200"/>
                <a:gridCol w="5767400"/>
              </a:tblGrid>
              <a:tr h="629575">
                <a:tc>
                  <a:txBody>
                    <a:bodyPr/>
                    <a:lstStyle/>
                    <a:p>
                      <a:pPr indent="0" lvl="0" marL="0" rtl="0" algn="just">
                        <a:spcBef>
                          <a:spcPts val="0"/>
                        </a:spcBef>
                        <a:spcAft>
                          <a:spcPts val="0"/>
                        </a:spcAft>
                        <a:buNone/>
                      </a:pPr>
                      <a:r>
                        <a:rPr b="1" lang="es" sz="1500"/>
                        <a:t>Identificación del requerimiento</a:t>
                      </a:r>
                      <a:endParaRPr b="1" sz="1500"/>
                    </a:p>
                  </a:txBody>
                  <a:tcPr marT="91425" marB="91425" marR="91425" marL="91425"/>
                </a:tc>
                <a:tc>
                  <a:txBody>
                    <a:bodyPr/>
                    <a:lstStyle/>
                    <a:p>
                      <a:pPr indent="0" lvl="0" marL="0" rtl="0" algn="just">
                        <a:spcBef>
                          <a:spcPts val="0"/>
                        </a:spcBef>
                        <a:spcAft>
                          <a:spcPts val="0"/>
                        </a:spcAft>
                        <a:buNone/>
                      </a:pPr>
                      <a:r>
                        <a:rPr lang="es" sz="1500"/>
                        <a:t>RNF 02</a:t>
                      </a:r>
                      <a:endParaRPr sz="1500"/>
                    </a:p>
                  </a:txBody>
                  <a:tcPr marT="91425" marB="91425" marR="91425" marL="91425"/>
                </a:tc>
              </a:tr>
              <a:tr h="472625">
                <a:tc>
                  <a:txBody>
                    <a:bodyPr/>
                    <a:lstStyle/>
                    <a:p>
                      <a:pPr indent="0" lvl="0" marL="0" rtl="0" algn="just">
                        <a:spcBef>
                          <a:spcPts val="0"/>
                        </a:spcBef>
                        <a:spcAft>
                          <a:spcPts val="0"/>
                        </a:spcAft>
                        <a:buNone/>
                      </a:pPr>
                      <a:r>
                        <a:t/>
                      </a:r>
                      <a:endParaRPr b="1" sz="1500"/>
                    </a:p>
                  </a:txBody>
                  <a:tcPr marT="91425" marB="91425" marR="91425" marL="91425"/>
                </a:tc>
                <a:tc>
                  <a:txBody>
                    <a:bodyPr/>
                    <a:lstStyle/>
                    <a:p>
                      <a:pPr indent="0" lvl="0" marL="0" rtl="0" algn="just">
                        <a:spcBef>
                          <a:spcPts val="0"/>
                        </a:spcBef>
                        <a:spcAft>
                          <a:spcPts val="0"/>
                        </a:spcAft>
                        <a:buNone/>
                      </a:pPr>
                      <a:r>
                        <a:t/>
                      </a:r>
                      <a:endParaRPr sz="1500"/>
                    </a:p>
                  </a:txBody>
                  <a:tcPr marT="91425" marB="91425" marR="91425" marL="91425"/>
                </a:tc>
              </a:tr>
              <a:tr h="549000">
                <a:tc>
                  <a:txBody>
                    <a:bodyPr/>
                    <a:lstStyle/>
                    <a:p>
                      <a:pPr indent="0" lvl="0" marL="0" rtl="0" algn="just">
                        <a:spcBef>
                          <a:spcPts val="0"/>
                        </a:spcBef>
                        <a:spcAft>
                          <a:spcPts val="0"/>
                        </a:spcAft>
                        <a:buNone/>
                      </a:pPr>
                      <a:r>
                        <a:rPr b="1" lang="es" sz="1500"/>
                        <a:t>Nombre del requerimiento:</a:t>
                      </a:r>
                      <a:endParaRPr b="1" sz="1500"/>
                    </a:p>
                  </a:txBody>
                  <a:tcPr marT="91425" marB="91425" marR="91425" marL="91425"/>
                </a:tc>
                <a:tc>
                  <a:txBody>
                    <a:bodyPr/>
                    <a:lstStyle/>
                    <a:p>
                      <a:pPr indent="0" lvl="0" marL="0" rtl="0" algn="just">
                        <a:spcBef>
                          <a:spcPts val="0"/>
                        </a:spcBef>
                        <a:spcAft>
                          <a:spcPts val="0"/>
                        </a:spcAft>
                        <a:buNone/>
                      </a:pPr>
                      <a:r>
                        <a:rPr lang="es" sz="1500"/>
                        <a:t>Portabilidad</a:t>
                      </a:r>
                      <a:endParaRPr sz="1500"/>
                    </a:p>
                  </a:txBody>
                  <a:tcPr marT="91425" marB="91425" marR="91425" marL="91425"/>
                </a:tc>
              </a:tr>
              <a:tr h="458375">
                <a:tc>
                  <a:txBody>
                    <a:bodyPr/>
                    <a:lstStyle/>
                    <a:p>
                      <a:pPr indent="0" lvl="0" marL="0" rtl="0" algn="just">
                        <a:spcBef>
                          <a:spcPts val="0"/>
                        </a:spcBef>
                        <a:spcAft>
                          <a:spcPts val="0"/>
                        </a:spcAft>
                        <a:buNone/>
                      </a:pPr>
                      <a:r>
                        <a:t/>
                      </a:r>
                      <a:endParaRPr b="1" sz="1500"/>
                    </a:p>
                  </a:txBody>
                  <a:tcPr marT="91425" marB="91425" marR="91425" marL="91425"/>
                </a:tc>
                <a:tc>
                  <a:txBody>
                    <a:bodyPr/>
                    <a:lstStyle/>
                    <a:p>
                      <a:pPr indent="0" lvl="0" marL="0" rtl="0" algn="just">
                        <a:spcBef>
                          <a:spcPts val="0"/>
                        </a:spcBef>
                        <a:spcAft>
                          <a:spcPts val="0"/>
                        </a:spcAft>
                        <a:buNone/>
                      </a:pPr>
                      <a:r>
                        <a:t/>
                      </a:r>
                      <a:endParaRPr sz="1500"/>
                    </a:p>
                  </a:txBody>
                  <a:tcPr marT="91425" marB="91425" marR="91425" marL="91425"/>
                </a:tc>
              </a:tr>
              <a:tr h="652675">
                <a:tc>
                  <a:txBody>
                    <a:bodyPr/>
                    <a:lstStyle/>
                    <a:p>
                      <a:pPr indent="0" lvl="0" marL="0" rtl="0" algn="just">
                        <a:spcBef>
                          <a:spcPts val="0"/>
                        </a:spcBef>
                        <a:spcAft>
                          <a:spcPts val="0"/>
                        </a:spcAft>
                        <a:buNone/>
                      </a:pPr>
                      <a:r>
                        <a:rPr b="1" lang="es" sz="1500"/>
                        <a:t>Características:</a:t>
                      </a:r>
                      <a:endParaRPr b="1" sz="1500"/>
                    </a:p>
                  </a:txBody>
                  <a:tcPr marT="91425" marB="91425" marR="91425" marL="91425"/>
                </a:tc>
                <a:tc>
                  <a:txBody>
                    <a:bodyPr/>
                    <a:lstStyle/>
                    <a:p>
                      <a:pPr indent="0" lvl="0" marL="0" rtl="0" algn="just">
                        <a:spcBef>
                          <a:spcPts val="0"/>
                        </a:spcBef>
                        <a:spcAft>
                          <a:spcPts val="0"/>
                        </a:spcAft>
                        <a:buNone/>
                      </a:pPr>
                      <a:r>
                        <a:rPr lang="es" sz="1500"/>
                        <a:t>Cumplimiento de la capacidad del producto para adherirse a normas o convenciones relacionadas con la portabilidad del sistema.</a:t>
                      </a:r>
                      <a:endParaRPr sz="1500"/>
                    </a:p>
                  </a:txBody>
                  <a:tcPr marT="91425" marB="91425" marR="91425" marL="91425"/>
                </a:tc>
              </a:tr>
              <a:tr h="570200">
                <a:tc>
                  <a:txBody>
                    <a:bodyPr/>
                    <a:lstStyle/>
                    <a:p>
                      <a:pPr indent="0" lvl="0" marL="0" rtl="0" algn="just">
                        <a:spcBef>
                          <a:spcPts val="0"/>
                        </a:spcBef>
                        <a:spcAft>
                          <a:spcPts val="0"/>
                        </a:spcAft>
                        <a:buNone/>
                      </a:pPr>
                      <a:r>
                        <a:rPr b="1" lang="es" sz="1500"/>
                        <a:t>Descripción del requerimiento:</a:t>
                      </a:r>
                      <a:endParaRPr b="1" sz="1500"/>
                    </a:p>
                  </a:txBody>
                  <a:tcPr marT="91425" marB="91425" marR="91425" marL="91425"/>
                </a:tc>
                <a:tc>
                  <a:txBody>
                    <a:bodyPr/>
                    <a:lstStyle/>
                    <a:p>
                      <a:pPr indent="0" lvl="0" marL="0" rtl="0" algn="just">
                        <a:spcBef>
                          <a:spcPts val="0"/>
                        </a:spcBef>
                        <a:spcAft>
                          <a:spcPts val="0"/>
                        </a:spcAft>
                        <a:buNone/>
                      </a:pPr>
                      <a:r>
                        <a:rPr lang="es" sz="1500"/>
                        <a:t>Capacidad de reemplazar el producto para ser usado en el lugar de otro sistema.</a:t>
                      </a:r>
                      <a:endParaRPr sz="1500"/>
                    </a:p>
                  </a:txBody>
                  <a:tcPr marT="91425" marB="91425" marR="91425" marL="91425"/>
                </a:tc>
              </a:tr>
              <a:tr h="652675">
                <a:tc>
                  <a:txBody>
                    <a:bodyPr/>
                    <a:lstStyle/>
                    <a:p>
                      <a:pPr indent="0" lvl="0" marL="0" rtl="0" algn="just">
                        <a:spcBef>
                          <a:spcPts val="0"/>
                        </a:spcBef>
                        <a:spcAft>
                          <a:spcPts val="0"/>
                        </a:spcAft>
                        <a:buNone/>
                      </a:pPr>
                      <a:r>
                        <a:rPr b="1" lang="es" sz="1500"/>
                        <a:t>Requerimiento no funcional</a:t>
                      </a:r>
                      <a:endParaRPr b="1" sz="1500"/>
                    </a:p>
                  </a:txBody>
                  <a:tcPr marT="91425" marB="91425" marR="91425" marL="91425"/>
                </a:tc>
                <a:tc>
                  <a:txBody>
                    <a:bodyPr/>
                    <a:lstStyle/>
                    <a:p>
                      <a:pPr indent="0" lvl="0" marL="0" rtl="0" algn="just">
                        <a:spcBef>
                          <a:spcPts val="0"/>
                        </a:spcBef>
                        <a:spcAft>
                          <a:spcPts val="0"/>
                        </a:spcAft>
                        <a:buNone/>
                      </a:pPr>
                      <a:r>
                        <a:rPr lang="es" sz="1500"/>
                        <a:t>Debe ser el producto capaz de ser instalado en un entorno especificado.</a:t>
                      </a:r>
                      <a:endParaRPr sz="1500"/>
                    </a:p>
                  </a:txBody>
                  <a:tcPr marT="91425" marB="91425" marR="91425" marL="91425"/>
                </a:tc>
              </a:tr>
              <a:tr h="629575">
                <a:tc>
                  <a:txBody>
                    <a:bodyPr/>
                    <a:lstStyle/>
                    <a:p>
                      <a:pPr indent="0" lvl="0" marL="0" rtl="0" algn="just">
                        <a:spcBef>
                          <a:spcPts val="0"/>
                        </a:spcBef>
                        <a:spcAft>
                          <a:spcPts val="0"/>
                        </a:spcAft>
                        <a:buNone/>
                      </a:pPr>
                      <a:r>
                        <a:rPr b="1" lang="es" sz="1500"/>
                        <a:t>Prioridad del requerimiento:</a:t>
                      </a:r>
                      <a:endParaRPr b="1" sz="1500"/>
                    </a:p>
                  </a:txBody>
                  <a:tcPr marT="91425" marB="91425" marR="91425" marL="91425"/>
                </a:tc>
                <a:tc>
                  <a:txBody>
                    <a:bodyPr/>
                    <a:lstStyle/>
                    <a:p>
                      <a:pPr indent="0" lvl="0" marL="0" rtl="0" algn="just">
                        <a:spcBef>
                          <a:spcPts val="0"/>
                        </a:spcBef>
                        <a:spcAft>
                          <a:spcPts val="0"/>
                        </a:spcAft>
                        <a:buNone/>
                      </a:pPr>
                      <a:r>
                        <a:rPr lang="es" sz="1500"/>
                        <a:t>Alta</a:t>
                      </a:r>
                      <a:endParaRPr sz="1500"/>
                    </a:p>
                  </a:txBody>
                  <a:tcPr marT="91425" marB="91425" marR="91425" marL="91425"/>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216" name="Shape 216"/>
        <p:cNvGrpSpPr/>
        <p:nvPr/>
      </p:nvGrpSpPr>
      <p:grpSpPr>
        <a:xfrm>
          <a:off x="0" y="0"/>
          <a:ext cx="0" cy="0"/>
          <a:chOff x="0" y="0"/>
          <a:chExt cx="0" cy="0"/>
        </a:xfrm>
      </p:grpSpPr>
      <p:graphicFrame>
        <p:nvGraphicFramePr>
          <p:cNvPr id="217" name="Google Shape;217;p38"/>
          <p:cNvGraphicFramePr/>
          <p:nvPr/>
        </p:nvGraphicFramePr>
        <p:xfrm>
          <a:off x="214700" y="210000"/>
          <a:ext cx="3000000" cy="3000000"/>
        </p:xfrm>
        <a:graphic>
          <a:graphicData uri="http://schemas.openxmlformats.org/drawingml/2006/table">
            <a:tbl>
              <a:tblPr>
                <a:noFill/>
                <a:tableStyleId>{C3658B8F-AED7-4F9C-BD83-7F03FF828708}</a:tableStyleId>
              </a:tblPr>
              <a:tblGrid>
                <a:gridCol w="2947200"/>
                <a:gridCol w="5767400"/>
              </a:tblGrid>
              <a:tr h="591525">
                <a:tc>
                  <a:txBody>
                    <a:bodyPr/>
                    <a:lstStyle/>
                    <a:p>
                      <a:pPr indent="0" lvl="0" marL="0" rtl="0" algn="just">
                        <a:spcBef>
                          <a:spcPts val="0"/>
                        </a:spcBef>
                        <a:spcAft>
                          <a:spcPts val="0"/>
                        </a:spcAft>
                        <a:buNone/>
                      </a:pPr>
                      <a:r>
                        <a:rPr b="1" lang="es" sz="1500"/>
                        <a:t>Identificación del requerimiento</a:t>
                      </a:r>
                      <a:endParaRPr b="1" sz="1500"/>
                    </a:p>
                  </a:txBody>
                  <a:tcPr marT="91425" marB="91425" marR="91425" marL="91425"/>
                </a:tc>
                <a:tc>
                  <a:txBody>
                    <a:bodyPr/>
                    <a:lstStyle/>
                    <a:p>
                      <a:pPr indent="0" lvl="0" marL="0" rtl="0" algn="just">
                        <a:spcBef>
                          <a:spcPts val="0"/>
                        </a:spcBef>
                        <a:spcAft>
                          <a:spcPts val="0"/>
                        </a:spcAft>
                        <a:buNone/>
                      </a:pPr>
                      <a:r>
                        <a:rPr lang="es" sz="1500"/>
                        <a:t>RNF 03</a:t>
                      </a:r>
                      <a:endParaRPr sz="1500"/>
                    </a:p>
                  </a:txBody>
                  <a:tcPr marT="91425" marB="91425" marR="91425" marL="91425"/>
                </a:tc>
              </a:tr>
              <a:tr h="591525">
                <a:tc>
                  <a:txBody>
                    <a:bodyPr/>
                    <a:lstStyle/>
                    <a:p>
                      <a:pPr indent="0" lvl="0" marL="0" rtl="0" algn="just">
                        <a:spcBef>
                          <a:spcPts val="0"/>
                        </a:spcBef>
                        <a:spcAft>
                          <a:spcPts val="0"/>
                        </a:spcAft>
                        <a:buNone/>
                      </a:pPr>
                      <a:r>
                        <a:t/>
                      </a:r>
                      <a:endParaRPr b="1" sz="1500"/>
                    </a:p>
                  </a:txBody>
                  <a:tcPr marT="91425" marB="91425" marR="91425" marL="91425"/>
                </a:tc>
                <a:tc>
                  <a:txBody>
                    <a:bodyPr/>
                    <a:lstStyle/>
                    <a:p>
                      <a:pPr indent="0" lvl="0" marL="0" rtl="0" algn="just">
                        <a:spcBef>
                          <a:spcPts val="0"/>
                        </a:spcBef>
                        <a:spcAft>
                          <a:spcPts val="0"/>
                        </a:spcAft>
                        <a:buNone/>
                      </a:pPr>
                      <a:r>
                        <a:t/>
                      </a:r>
                      <a:endParaRPr sz="1500"/>
                    </a:p>
                  </a:txBody>
                  <a:tcPr marT="91425" marB="91425" marR="91425" marL="91425"/>
                </a:tc>
              </a:tr>
              <a:tr h="591525">
                <a:tc>
                  <a:txBody>
                    <a:bodyPr/>
                    <a:lstStyle/>
                    <a:p>
                      <a:pPr indent="0" lvl="0" marL="0" rtl="0" algn="just">
                        <a:spcBef>
                          <a:spcPts val="0"/>
                        </a:spcBef>
                        <a:spcAft>
                          <a:spcPts val="0"/>
                        </a:spcAft>
                        <a:buNone/>
                      </a:pPr>
                      <a:r>
                        <a:rPr b="1" lang="es" sz="1500"/>
                        <a:t>Nombre del requerimiento:</a:t>
                      </a:r>
                      <a:endParaRPr b="1" sz="1500"/>
                    </a:p>
                  </a:txBody>
                  <a:tcPr marT="91425" marB="91425" marR="91425" marL="91425"/>
                </a:tc>
                <a:tc>
                  <a:txBody>
                    <a:bodyPr/>
                    <a:lstStyle/>
                    <a:p>
                      <a:pPr indent="0" lvl="0" marL="0" rtl="0" algn="just">
                        <a:spcBef>
                          <a:spcPts val="0"/>
                        </a:spcBef>
                        <a:spcAft>
                          <a:spcPts val="0"/>
                        </a:spcAft>
                        <a:buNone/>
                      </a:pPr>
                      <a:r>
                        <a:rPr lang="es" sz="1500">
                          <a:solidFill>
                            <a:srgbClr val="222222"/>
                          </a:solidFill>
                        </a:rPr>
                        <a:t>Dependencia</a:t>
                      </a:r>
                      <a:endParaRPr sz="1500"/>
                    </a:p>
                  </a:txBody>
                  <a:tcPr marT="91425" marB="91425" marR="91425" marL="91425"/>
                </a:tc>
              </a:tr>
              <a:tr h="591525">
                <a:tc>
                  <a:txBody>
                    <a:bodyPr/>
                    <a:lstStyle/>
                    <a:p>
                      <a:pPr indent="0" lvl="0" marL="0" rtl="0" algn="just">
                        <a:spcBef>
                          <a:spcPts val="0"/>
                        </a:spcBef>
                        <a:spcAft>
                          <a:spcPts val="0"/>
                        </a:spcAft>
                        <a:buNone/>
                      </a:pPr>
                      <a:r>
                        <a:t/>
                      </a:r>
                      <a:endParaRPr b="1" sz="1500"/>
                    </a:p>
                  </a:txBody>
                  <a:tcPr marT="91425" marB="91425" marR="91425" marL="91425"/>
                </a:tc>
                <a:tc>
                  <a:txBody>
                    <a:bodyPr/>
                    <a:lstStyle/>
                    <a:p>
                      <a:pPr indent="0" lvl="0" marL="0" rtl="0" algn="just">
                        <a:spcBef>
                          <a:spcPts val="0"/>
                        </a:spcBef>
                        <a:spcAft>
                          <a:spcPts val="0"/>
                        </a:spcAft>
                        <a:buNone/>
                      </a:pPr>
                      <a:r>
                        <a:t/>
                      </a:r>
                      <a:endParaRPr sz="1500"/>
                    </a:p>
                  </a:txBody>
                  <a:tcPr marT="91425" marB="91425" marR="91425" marL="91425"/>
                </a:tc>
              </a:tr>
              <a:tr h="645325">
                <a:tc>
                  <a:txBody>
                    <a:bodyPr/>
                    <a:lstStyle/>
                    <a:p>
                      <a:pPr indent="0" lvl="0" marL="0" rtl="0" algn="just">
                        <a:spcBef>
                          <a:spcPts val="0"/>
                        </a:spcBef>
                        <a:spcAft>
                          <a:spcPts val="0"/>
                        </a:spcAft>
                        <a:buNone/>
                      </a:pPr>
                      <a:r>
                        <a:rPr b="1" lang="es" sz="1500"/>
                        <a:t>Características:</a:t>
                      </a:r>
                      <a:endParaRPr b="1" sz="1500"/>
                    </a:p>
                  </a:txBody>
                  <a:tcPr marT="91425" marB="91425" marR="91425" marL="91425"/>
                </a:tc>
                <a:tc>
                  <a:txBody>
                    <a:bodyPr/>
                    <a:lstStyle/>
                    <a:p>
                      <a:pPr indent="0" lvl="0" marL="0" marR="355600" rtl="0" algn="just">
                        <a:lnSpc>
                          <a:spcPct val="140000"/>
                        </a:lnSpc>
                        <a:spcBef>
                          <a:spcPts val="1100"/>
                        </a:spcBef>
                        <a:spcAft>
                          <a:spcPts val="1400"/>
                        </a:spcAft>
                        <a:buNone/>
                      </a:pPr>
                      <a:r>
                        <a:rPr lang="es" sz="1500">
                          <a:solidFill>
                            <a:srgbClr val="222222"/>
                          </a:solidFill>
                        </a:rPr>
                        <a:t>El sistema debe tener una disponibilidad de las veces en que un usuario intente o quiera tratar de accederlo.</a:t>
                      </a:r>
                      <a:endParaRPr sz="1500"/>
                    </a:p>
                  </a:txBody>
                  <a:tcPr marT="91425" marB="91425" marR="91425" marL="91425"/>
                </a:tc>
              </a:tr>
              <a:tr h="569400">
                <a:tc>
                  <a:txBody>
                    <a:bodyPr/>
                    <a:lstStyle/>
                    <a:p>
                      <a:pPr indent="0" lvl="0" marL="0" rtl="0" algn="just">
                        <a:spcBef>
                          <a:spcPts val="0"/>
                        </a:spcBef>
                        <a:spcAft>
                          <a:spcPts val="0"/>
                        </a:spcAft>
                        <a:buNone/>
                      </a:pPr>
                      <a:r>
                        <a:rPr b="1" lang="es" sz="1500"/>
                        <a:t>Descripción del requerimiento:</a:t>
                      </a:r>
                      <a:endParaRPr b="1" sz="1500"/>
                    </a:p>
                  </a:txBody>
                  <a:tcPr marT="91425" marB="91425" marR="91425" marL="91425"/>
                </a:tc>
                <a:tc>
                  <a:txBody>
                    <a:bodyPr/>
                    <a:lstStyle/>
                    <a:p>
                      <a:pPr indent="0" lvl="0" marL="0" rtl="0" algn="just">
                        <a:spcBef>
                          <a:spcPts val="0"/>
                        </a:spcBef>
                        <a:spcAft>
                          <a:spcPts val="0"/>
                        </a:spcAft>
                        <a:buNone/>
                      </a:pPr>
                      <a:r>
                        <a:rPr lang="es" sz="1500">
                          <a:solidFill>
                            <a:srgbClr val="222222"/>
                          </a:solidFill>
                        </a:rPr>
                        <a:t>Debe tener una tasa de tiempos el sistema para no obtener fallas en la operación final. </a:t>
                      </a:r>
                      <a:endParaRPr sz="1500"/>
                    </a:p>
                  </a:txBody>
                  <a:tcPr marT="91425" marB="91425" marR="91425" marL="91425"/>
                </a:tc>
              </a:tr>
              <a:tr h="606850">
                <a:tc>
                  <a:txBody>
                    <a:bodyPr/>
                    <a:lstStyle/>
                    <a:p>
                      <a:pPr indent="0" lvl="0" marL="0" rtl="0" algn="just">
                        <a:spcBef>
                          <a:spcPts val="0"/>
                        </a:spcBef>
                        <a:spcAft>
                          <a:spcPts val="0"/>
                        </a:spcAft>
                        <a:buNone/>
                      </a:pPr>
                      <a:r>
                        <a:rPr b="1" lang="es" sz="1500"/>
                        <a:t>Requerimiento no funcional</a:t>
                      </a:r>
                      <a:endParaRPr b="1" sz="1500"/>
                    </a:p>
                  </a:txBody>
                  <a:tcPr marT="91425" marB="91425" marR="91425" marL="91425"/>
                </a:tc>
                <a:tc>
                  <a:txBody>
                    <a:bodyPr/>
                    <a:lstStyle/>
                    <a:p>
                      <a:pPr indent="0" lvl="0" marL="0" marR="355600" rtl="0" algn="just">
                        <a:lnSpc>
                          <a:spcPct val="140000"/>
                        </a:lnSpc>
                        <a:spcBef>
                          <a:spcPts val="1100"/>
                        </a:spcBef>
                        <a:spcAft>
                          <a:spcPts val="1400"/>
                        </a:spcAft>
                        <a:buNone/>
                      </a:pPr>
                      <a:r>
                        <a:rPr lang="es" sz="1500">
                          <a:solidFill>
                            <a:srgbClr val="222222"/>
                          </a:solidFill>
                        </a:rPr>
                        <a:t>El promedio de duración de fallas no podrá ser </a:t>
                      </a:r>
                      <a:r>
                        <a:rPr lang="es" sz="1500">
                          <a:solidFill>
                            <a:srgbClr val="222222"/>
                          </a:solidFill>
                        </a:rPr>
                        <a:t>m</a:t>
                      </a:r>
                      <a:r>
                        <a:rPr lang="es" sz="1500">
                          <a:solidFill>
                            <a:srgbClr val="222222"/>
                          </a:solidFill>
                        </a:rPr>
                        <a:t>ayor a 15 minutos.</a:t>
                      </a:r>
                      <a:endParaRPr sz="1500"/>
                    </a:p>
                  </a:txBody>
                  <a:tcPr marT="91425" marB="91425" marR="91425" marL="91425"/>
                </a:tc>
              </a:tr>
              <a:tr h="591525">
                <a:tc>
                  <a:txBody>
                    <a:bodyPr/>
                    <a:lstStyle/>
                    <a:p>
                      <a:pPr indent="0" lvl="0" marL="0" rtl="0" algn="just">
                        <a:spcBef>
                          <a:spcPts val="0"/>
                        </a:spcBef>
                        <a:spcAft>
                          <a:spcPts val="0"/>
                        </a:spcAft>
                        <a:buNone/>
                      </a:pPr>
                      <a:r>
                        <a:rPr b="1" lang="es" sz="1500"/>
                        <a:t>Prioridad del requerimiento:</a:t>
                      </a:r>
                      <a:endParaRPr b="1" sz="1500"/>
                    </a:p>
                  </a:txBody>
                  <a:tcPr marT="91425" marB="91425" marR="91425" marL="91425"/>
                </a:tc>
                <a:tc>
                  <a:txBody>
                    <a:bodyPr/>
                    <a:lstStyle/>
                    <a:p>
                      <a:pPr indent="0" lvl="0" marL="0" rtl="0" algn="just">
                        <a:spcBef>
                          <a:spcPts val="0"/>
                        </a:spcBef>
                        <a:spcAft>
                          <a:spcPts val="0"/>
                        </a:spcAft>
                        <a:buNone/>
                      </a:pPr>
                      <a:r>
                        <a:rPr lang="es" sz="1500"/>
                        <a:t>Alta</a:t>
                      </a:r>
                      <a:endParaRPr sz="1500"/>
                    </a:p>
                  </a:txBody>
                  <a:tcPr marT="91425" marB="91425" marR="91425" marL="91425"/>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221" name="Shape 221"/>
        <p:cNvGrpSpPr/>
        <p:nvPr/>
      </p:nvGrpSpPr>
      <p:grpSpPr>
        <a:xfrm>
          <a:off x="0" y="0"/>
          <a:ext cx="0" cy="0"/>
          <a:chOff x="0" y="0"/>
          <a:chExt cx="0" cy="0"/>
        </a:xfrm>
      </p:grpSpPr>
      <p:graphicFrame>
        <p:nvGraphicFramePr>
          <p:cNvPr id="222" name="Google Shape;222;p39"/>
          <p:cNvGraphicFramePr/>
          <p:nvPr/>
        </p:nvGraphicFramePr>
        <p:xfrm>
          <a:off x="214700" y="210000"/>
          <a:ext cx="3000000" cy="3000000"/>
        </p:xfrm>
        <a:graphic>
          <a:graphicData uri="http://schemas.openxmlformats.org/drawingml/2006/table">
            <a:tbl>
              <a:tblPr>
                <a:noFill/>
                <a:tableStyleId>{C3658B8F-AED7-4F9C-BD83-7F03FF828708}</a:tableStyleId>
              </a:tblPr>
              <a:tblGrid>
                <a:gridCol w="2893500"/>
                <a:gridCol w="5821100"/>
              </a:tblGrid>
              <a:tr h="548725">
                <a:tc>
                  <a:txBody>
                    <a:bodyPr/>
                    <a:lstStyle/>
                    <a:p>
                      <a:pPr indent="0" lvl="0" marL="0" rtl="0" algn="just">
                        <a:spcBef>
                          <a:spcPts val="0"/>
                        </a:spcBef>
                        <a:spcAft>
                          <a:spcPts val="0"/>
                        </a:spcAft>
                        <a:buNone/>
                      </a:pPr>
                      <a:r>
                        <a:rPr b="1" lang="es" sz="1500"/>
                        <a:t>Identificación del requerimiento</a:t>
                      </a:r>
                      <a:endParaRPr b="1" sz="1500"/>
                    </a:p>
                  </a:txBody>
                  <a:tcPr marT="91425" marB="91425" marR="91425" marL="91425"/>
                </a:tc>
                <a:tc>
                  <a:txBody>
                    <a:bodyPr/>
                    <a:lstStyle/>
                    <a:p>
                      <a:pPr indent="0" lvl="0" marL="0" rtl="0" algn="just">
                        <a:spcBef>
                          <a:spcPts val="0"/>
                        </a:spcBef>
                        <a:spcAft>
                          <a:spcPts val="0"/>
                        </a:spcAft>
                        <a:buNone/>
                      </a:pPr>
                      <a:r>
                        <a:rPr lang="es" sz="1500"/>
                        <a:t>RNF 04</a:t>
                      </a:r>
                      <a:endParaRPr sz="1500"/>
                    </a:p>
                  </a:txBody>
                  <a:tcPr marT="91425" marB="91425" marR="91425" marL="91425"/>
                </a:tc>
              </a:tr>
              <a:tr h="451250">
                <a:tc>
                  <a:txBody>
                    <a:bodyPr/>
                    <a:lstStyle/>
                    <a:p>
                      <a:pPr indent="0" lvl="0" marL="0" rtl="0" algn="just">
                        <a:spcBef>
                          <a:spcPts val="0"/>
                        </a:spcBef>
                        <a:spcAft>
                          <a:spcPts val="0"/>
                        </a:spcAft>
                        <a:buNone/>
                      </a:pPr>
                      <a:r>
                        <a:t/>
                      </a:r>
                      <a:endParaRPr b="1" sz="1500"/>
                    </a:p>
                  </a:txBody>
                  <a:tcPr marT="91425" marB="91425" marR="91425" marL="91425"/>
                </a:tc>
                <a:tc>
                  <a:txBody>
                    <a:bodyPr/>
                    <a:lstStyle/>
                    <a:p>
                      <a:pPr indent="0" lvl="0" marL="0" rtl="0" algn="just">
                        <a:spcBef>
                          <a:spcPts val="0"/>
                        </a:spcBef>
                        <a:spcAft>
                          <a:spcPts val="0"/>
                        </a:spcAft>
                        <a:buNone/>
                      </a:pPr>
                      <a:r>
                        <a:t/>
                      </a:r>
                      <a:endParaRPr sz="1500"/>
                    </a:p>
                  </a:txBody>
                  <a:tcPr marT="91425" marB="91425" marR="91425" marL="91425"/>
                </a:tc>
              </a:tr>
              <a:tr h="548725">
                <a:tc>
                  <a:txBody>
                    <a:bodyPr/>
                    <a:lstStyle/>
                    <a:p>
                      <a:pPr indent="0" lvl="0" marL="0" rtl="0" algn="just">
                        <a:spcBef>
                          <a:spcPts val="0"/>
                        </a:spcBef>
                        <a:spcAft>
                          <a:spcPts val="0"/>
                        </a:spcAft>
                        <a:buNone/>
                      </a:pPr>
                      <a:r>
                        <a:rPr b="1" lang="es" sz="1500"/>
                        <a:t>Nombre del requerimiento:</a:t>
                      </a:r>
                      <a:endParaRPr b="1" sz="1500"/>
                    </a:p>
                  </a:txBody>
                  <a:tcPr marT="91425" marB="91425" marR="91425" marL="91425"/>
                </a:tc>
                <a:tc>
                  <a:txBody>
                    <a:bodyPr/>
                    <a:lstStyle/>
                    <a:p>
                      <a:pPr indent="0" lvl="0" marL="0" rtl="0" algn="just">
                        <a:spcBef>
                          <a:spcPts val="0"/>
                        </a:spcBef>
                        <a:spcAft>
                          <a:spcPts val="0"/>
                        </a:spcAft>
                        <a:buNone/>
                      </a:pPr>
                      <a:r>
                        <a:rPr lang="es" sz="1500"/>
                        <a:t>Facilidad de uso</a:t>
                      </a:r>
                      <a:endParaRPr sz="1500"/>
                    </a:p>
                  </a:txBody>
                  <a:tcPr marT="91425" marB="91425" marR="91425" marL="91425"/>
                </a:tc>
              </a:tr>
              <a:tr h="381625">
                <a:tc>
                  <a:txBody>
                    <a:bodyPr/>
                    <a:lstStyle/>
                    <a:p>
                      <a:pPr indent="0" lvl="0" marL="0" rtl="0" algn="just">
                        <a:spcBef>
                          <a:spcPts val="0"/>
                        </a:spcBef>
                        <a:spcAft>
                          <a:spcPts val="0"/>
                        </a:spcAft>
                        <a:buNone/>
                      </a:pPr>
                      <a:r>
                        <a:t/>
                      </a:r>
                      <a:endParaRPr b="1" sz="1500"/>
                    </a:p>
                  </a:txBody>
                  <a:tcPr marT="91425" marB="91425" marR="91425" marL="91425"/>
                </a:tc>
                <a:tc>
                  <a:txBody>
                    <a:bodyPr/>
                    <a:lstStyle/>
                    <a:p>
                      <a:pPr indent="0" lvl="0" marL="0" rtl="0" algn="just">
                        <a:spcBef>
                          <a:spcPts val="0"/>
                        </a:spcBef>
                        <a:spcAft>
                          <a:spcPts val="0"/>
                        </a:spcAft>
                        <a:buNone/>
                      </a:pPr>
                      <a:r>
                        <a:t/>
                      </a:r>
                      <a:endParaRPr sz="1500"/>
                    </a:p>
                  </a:txBody>
                  <a:tcPr marT="91425" marB="91425" marR="91425" marL="91425"/>
                </a:tc>
              </a:tr>
              <a:tr h="568875">
                <a:tc>
                  <a:txBody>
                    <a:bodyPr/>
                    <a:lstStyle/>
                    <a:p>
                      <a:pPr indent="0" lvl="0" marL="0" rtl="0" algn="just">
                        <a:spcBef>
                          <a:spcPts val="0"/>
                        </a:spcBef>
                        <a:spcAft>
                          <a:spcPts val="0"/>
                        </a:spcAft>
                        <a:buNone/>
                      </a:pPr>
                      <a:r>
                        <a:rPr b="1" lang="es" sz="1500"/>
                        <a:t>Características:</a:t>
                      </a:r>
                      <a:endParaRPr b="1" sz="1500"/>
                    </a:p>
                  </a:txBody>
                  <a:tcPr marT="91425" marB="91425" marR="91425" marL="91425"/>
                </a:tc>
                <a:tc>
                  <a:txBody>
                    <a:bodyPr/>
                    <a:lstStyle/>
                    <a:p>
                      <a:pPr indent="0" lvl="0" marL="0" rtl="0" algn="just">
                        <a:spcBef>
                          <a:spcPts val="0"/>
                        </a:spcBef>
                        <a:spcAft>
                          <a:spcPts val="0"/>
                        </a:spcAft>
                        <a:buNone/>
                      </a:pPr>
                      <a:r>
                        <a:rPr lang="es" sz="1500"/>
                        <a:t>Permite procesar transacciones en tiempo real, que sean generadas por otros sistemas externos de aplicaciones.</a:t>
                      </a:r>
                      <a:endParaRPr sz="1500"/>
                    </a:p>
                  </a:txBody>
                  <a:tcPr marT="91425" marB="91425" marR="91425" marL="91425"/>
                </a:tc>
              </a:tr>
              <a:tr h="568875">
                <a:tc>
                  <a:txBody>
                    <a:bodyPr/>
                    <a:lstStyle/>
                    <a:p>
                      <a:pPr indent="0" lvl="0" marL="0" rtl="0" algn="just">
                        <a:spcBef>
                          <a:spcPts val="0"/>
                        </a:spcBef>
                        <a:spcAft>
                          <a:spcPts val="0"/>
                        </a:spcAft>
                        <a:buNone/>
                      </a:pPr>
                      <a:r>
                        <a:rPr b="1" lang="es" sz="1500"/>
                        <a:t>Descripción del requerimiento:</a:t>
                      </a:r>
                      <a:endParaRPr b="1" sz="1500"/>
                    </a:p>
                  </a:txBody>
                  <a:tcPr marT="91425" marB="91425" marR="91425" marL="91425"/>
                </a:tc>
                <a:tc>
                  <a:txBody>
                    <a:bodyPr/>
                    <a:lstStyle/>
                    <a:p>
                      <a:pPr indent="0" lvl="0" marL="0" rtl="0" algn="just">
                        <a:spcBef>
                          <a:spcPts val="0"/>
                        </a:spcBef>
                        <a:spcAft>
                          <a:spcPts val="0"/>
                        </a:spcAft>
                        <a:buNone/>
                      </a:pPr>
                      <a:r>
                        <a:rPr lang="es" sz="1500"/>
                        <a:t>Debe permitir la visualización y navegación sobre las diferentes aplicaciones a través de un navegador de internet.</a:t>
                      </a:r>
                      <a:endParaRPr sz="1500"/>
                    </a:p>
                  </a:txBody>
                  <a:tcPr marT="91425" marB="91425" marR="91425" marL="91425"/>
                </a:tc>
              </a:tr>
              <a:tr h="548725">
                <a:tc>
                  <a:txBody>
                    <a:bodyPr/>
                    <a:lstStyle/>
                    <a:p>
                      <a:pPr indent="0" lvl="0" marL="0" rtl="0" algn="just">
                        <a:spcBef>
                          <a:spcPts val="0"/>
                        </a:spcBef>
                        <a:spcAft>
                          <a:spcPts val="0"/>
                        </a:spcAft>
                        <a:buNone/>
                      </a:pPr>
                      <a:r>
                        <a:rPr b="1" lang="es" sz="1500"/>
                        <a:t>Requerimiento no funcional</a:t>
                      </a:r>
                      <a:endParaRPr b="1" sz="1500"/>
                    </a:p>
                  </a:txBody>
                  <a:tcPr marT="91425" marB="91425" marR="91425" marL="91425"/>
                </a:tc>
                <a:tc>
                  <a:txBody>
                    <a:bodyPr/>
                    <a:lstStyle/>
                    <a:p>
                      <a:pPr indent="0" lvl="0" marL="0" rtl="0" algn="just">
                        <a:spcBef>
                          <a:spcPts val="0"/>
                        </a:spcBef>
                        <a:spcAft>
                          <a:spcPts val="0"/>
                        </a:spcAft>
                        <a:buNone/>
                      </a:pPr>
                      <a:r>
                        <a:rPr lang="es" sz="1500"/>
                        <a:t>Tiene asistencia en línea al usuario 7/24</a:t>
                      </a:r>
                      <a:endParaRPr sz="1500"/>
                    </a:p>
                  </a:txBody>
                  <a:tcPr marT="91425" marB="91425" marR="91425" marL="91425"/>
                </a:tc>
              </a:tr>
              <a:tr h="548725">
                <a:tc>
                  <a:txBody>
                    <a:bodyPr/>
                    <a:lstStyle/>
                    <a:p>
                      <a:pPr indent="0" lvl="0" marL="0" rtl="0" algn="just">
                        <a:spcBef>
                          <a:spcPts val="0"/>
                        </a:spcBef>
                        <a:spcAft>
                          <a:spcPts val="0"/>
                        </a:spcAft>
                        <a:buNone/>
                      </a:pPr>
                      <a:r>
                        <a:t/>
                      </a:r>
                      <a:endParaRPr b="1" sz="1500"/>
                    </a:p>
                  </a:txBody>
                  <a:tcPr marT="91425" marB="91425" marR="91425" marL="91425"/>
                </a:tc>
                <a:tc>
                  <a:txBody>
                    <a:bodyPr/>
                    <a:lstStyle/>
                    <a:p>
                      <a:pPr indent="0" lvl="0" marL="0" rtl="0" algn="just">
                        <a:spcBef>
                          <a:spcPts val="0"/>
                        </a:spcBef>
                        <a:spcAft>
                          <a:spcPts val="0"/>
                        </a:spcAft>
                        <a:buNone/>
                      </a:pPr>
                      <a:r>
                        <a:t/>
                      </a:r>
                      <a:endParaRPr sz="1500"/>
                    </a:p>
                  </a:txBody>
                  <a:tcPr marT="91425" marB="91425" marR="91425" marL="91425"/>
                </a:tc>
              </a:tr>
              <a:tr h="548725">
                <a:tc>
                  <a:txBody>
                    <a:bodyPr/>
                    <a:lstStyle/>
                    <a:p>
                      <a:pPr indent="0" lvl="0" marL="0" rtl="0" algn="just">
                        <a:spcBef>
                          <a:spcPts val="0"/>
                        </a:spcBef>
                        <a:spcAft>
                          <a:spcPts val="0"/>
                        </a:spcAft>
                        <a:buNone/>
                      </a:pPr>
                      <a:r>
                        <a:rPr b="1" lang="es" sz="1500"/>
                        <a:t>Prioridad del requerimiento:</a:t>
                      </a:r>
                      <a:endParaRPr b="1" sz="1500"/>
                    </a:p>
                  </a:txBody>
                  <a:tcPr marT="91425" marB="91425" marR="91425" marL="91425"/>
                </a:tc>
                <a:tc>
                  <a:txBody>
                    <a:bodyPr/>
                    <a:lstStyle/>
                    <a:p>
                      <a:pPr indent="0" lvl="0" marL="0" rtl="0" algn="just">
                        <a:spcBef>
                          <a:spcPts val="0"/>
                        </a:spcBef>
                        <a:spcAft>
                          <a:spcPts val="0"/>
                        </a:spcAft>
                        <a:buNone/>
                      </a:pPr>
                      <a:r>
                        <a:rPr lang="es" sz="1500"/>
                        <a:t>A</a:t>
                      </a:r>
                      <a:r>
                        <a:rPr lang="es" sz="1500"/>
                        <a:t>lta</a:t>
                      </a:r>
                      <a:endParaRPr sz="1500"/>
                    </a:p>
                  </a:txBody>
                  <a:tcPr marT="91425" marB="91425" marR="91425" marL="91425"/>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226" name="Shape 226"/>
        <p:cNvGrpSpPr/>
        <p:nvPr/>
      </p:nvGrpSpPr>
      <p:grpSpPr>
        <a:xfrm>
          <a:off x="0" y="0"/>
          <a:ext cx="0" cy="0"/>
          <a:chOff x="0" y="0"/>
          <a:chExt cx="0" cy="0"/>
        </a:xfrm>
      </p:grpSpPr>
      <p:graphicFrame>
        <p:nvGraphicFramePr>
          <p:cNvPr id="227" name="Google Shape;227;p40"/>
          <p:cNvGraphicFramePr/>
          <p:nvPr/>
        </p:nvGraphicFramePr>
        <p:xfrm>
          <a:off x="214700" y="210000"/>
          <a:ext cx="3000000" cy="3000000"/>
        </p:xfrm>
        <a:graphic>
          <a:graphicData uri="http://schemas.openxmlformats.org/drawingml/2006/table">
            <a:tbl>
              <a:tblPr>
                <a:noFill/>
                <a:tableStyleId>{C3658B8F-AED7-4F9C-BD83-7F03FF828708}</a:tableStyleId>
              </a:tblPr>
              <a:tblGrid>
                <a:gridCol w="2880075"/>
                <a:gridCol w="5834525"/>
              </a:tblGrid>
              <a:tr h="602525">
                <a:tc>
                  <a:txBody>
                    <a:bodyPr/>
                    <a:lstStyle/>
                    <a:p>
                      <a:pPr indent="0" lvl="0" marL="0" rtl="0" algn="just">
                        <a:spcBef>
                          <a:spcPts val="0"/>
                        </a:spcBef>
                        <a:spcAft>
                          <a:spcPts val="0"/>
                        </a:spcAft>
                        <a:buNone/>
                      </a:pPr>
                      <a:r>
                        <a:rPr b="1" lang="es" sz="1500"/>
                        <a:t>Identificación del requerimiento</a:t>
                      </a:r>
                      <a:endParaRPr b="1" sz="1500"/>
                    </a:p>
                  </a:txBody>
                  <a:tcPr marT="91425" marB="91425" marR="91425" marL="91425"/>
                </a:tc>
                <a:tc>
                  <a:txBody>
                    <a:bodyPr/>
                    <a:lstStyle/>
                    <a:p>
                      <a:pPr indent="0" lvl="0" marL="0" rtl="0" algn="just">
                        <a:spcBef>
                          <a:spcPts val="0"/>
                        </a:spcBef>
                        <a:spcAft>
                          <a:spcPts val="0"/>
                        </a:spcAft>
                        <a:buNone/>
                      </a:pPr>
                      <a:r>
                        <a:rPr lang="es" sz="1500"/>
                        <a:t>RNF 05</a:t>
                      </a:r>
                      <a:endParaRPr sz="1500"/>
                    </a:p>
                  </a:txBody>
                  <a:tcPr marT="91425" marB="91425" marR="91425" marL="91425"/>
                </a:tc>
              </a:tr>
              <a:tr h="470650">
                <a:tc>
                  <a:txBody>
                    <a:bodyPr/>
                    <a:lstStyle/>
                    <a:p>
                      <a:pPr indent="0" lvl="0" marL="0" rtl="0" algn="just">
                        <a:spcBef>
                          <a:spcPts val="0"/>
                        </a:spcBef>
                        <a:spcAft>
                          <a:spcPts val="0"/>
                        </a:spcAft>
                        <a:buNone/>
                      </a:pPr>
                      <a:r>
                        <a:t/>
                      </a:r>
                      <a:endParaRPr b="1" sz="1500"/>
                    </a:p>
                  </a:txBody>
                  <a:tcPr marT="91425" marB="91425" marR="91425" marL="91425"/>
                </a:tc>
                <a:tc>
                  <a:txBody>
                    <a:bodyPr/>
                    <a:lstStyle/>
                    <a:p>
                      <a:pPr indent="0" lvl="0" marL="0" rtl="0" algn="just">
                        <a:spcBef>
                          <a:spcPts val="0"/>
                        </a:spcBef>
                        <a:spcAft>
                          <a:spcPts val="0"/>
                        </a:spcAft>
                        <a:buNone/>
                      </a:pPr>
                      <a:r>
                        <a:t/>
                      </a:r>
                      <a:endParaRPr sz="1500"/>
                    </a:p>
                  </a:txBody>
                  <a:tcPr marT="91425" marB="91425" marR="91425" marL="91425"/>
                </a:tc>
              </a:tr>
              <a:tr h="548800">
                <a:tc>
                  <a:txBody>
                    <a:bodyPr/>
                    <a:lstStyle/>
                    <a:p>
                      <a:pPr indent="0" lvl="0" marL="0" rtl="0" algn="just">
                        <a:spcBef>
                          <a:spcPts val="0"/>
                        </a:spcBef>
                        <a:spcAft>
                          <a:spcPts val="0"/>
                        </a:spcAft>
                        <a:buNone/>
                      </a:pPr>
                      <a:r>
                        <a:rPr b="1" lang="es" sz="1500"/>
                        <a:t>Nombre del requerimiento:</a:t>
                      </a:r>
                      <a:endParaRPr b="1" sz="1500"/>
                    </a:p>
                  </a:txBody>
                  <a:tcPr marT="91425" marB="91425" marR="91425" marL="91425"/>
                </a:tc>
                <a:tc>
                  <a:txBody>
                    <a:bodyPr/>
                    <a:lstStyle/>
                    <a:p>
                      <a:pPr indent="0" lvl="0" marL="0" rtl="0" algn="just">
                        <a:spcBef>
                          <a:spcPts val="0"/>
                        </a:spcBef>
                        <a:spcAft>
                          <a:spcPts val="0"/>
                        </a:spcAft>
                        <a:buNone/>
                      </a:pPr>
                      <a:r>
                        <a:rPr lang="es" sz="1500"/>
                        <a:t>Rendimiento </a:t>
                      </a:r>
                      <a:endParaRPr sz="1500"/>
                    </a:p>
                  </a:txBody>
                  <a:tcPr marT="91425" marB="91425" marR="91425" marL="91425"/>
                </a:tc>
              </a:tr>
              <a:tr h="499950">
                <a:tc>
                  <a:txBody>
                    <a:bodyPr/>
                    <a:lstStyle/>
                    <a:p>
                      <a:pPr indent="0" lvl="0" marL="0" rtl="0" algn="just">
                        <a:spcBef>
                          <a:spcPts val="0"/>
                        </a:spcBef>
                        <a:spcAft>
                          <a:spcPts val="0"/>
                        </a:spcAft>
                        <a:buNone/>
                      </a:pPr>
                      <a:r>
                        <a:t/>
                      </a:r>
                      <a:endParaRPr b="1" sz="1500"/>
                    </a:p>
                  </a:txBody>
                  <a:tcPr marT="91425" marB="91425" marR="91425" marL="91425"/>
                </a:tc>
                <a:tc>
                  <a:txBody>
                    <a:bodyPr/>
                    <a:lstStyle/>
                    <a:p>
                      <a:pPr indent="0" lvl="0" marL="0" rtl="0" algn="just">
                        <a:spcBef>
                          <a:spcPts val="0"/>
                        </a:spcBef>
                        <a:spcAft>
                          <a:spcPts val="0"/>
                        </a:spcAft>
                        <a:buNone/>
                      </a:pPr>
                      <a:r>
                        <a:t/>
                      </a:r>
                      <a:endParaRPr sz="1500"/>
                    </a:p>
                  </a:txBody>
                  <a:tcPr marT="91425" marB="91425" marR="91425" marL="91425"/>
                </a:tc>
              </a:tr>
              <a:tr h="715650">
                <a:tc>
                  <a:txBody>
                    <a:bodyPr/>
                    <a:lstStyle/>
                    <a:p>
                      <a:pPr indent="0" lvl="0" marL="0" rtl="0" algn="just">
                        <a:spcBef>
                          <a:spcPts val="0"/>
                        </a:spcBef>
                        <a:spcAft>
                          <a:spcPts val="0"/>
                        </a:spcAft>
                        <a:buNone/>
                      </a:pPr>
                      <a:r>
                        <a:rPr b="1" lang="es" sz="1500"/>
                        <a:t>Características:</a:t>
                      </a:r>
                      <a:endParaRPr b="1" sz="1500"/>
                    </a:p>
                  </a:txBody>
                  <a:tcPr marT="91425" marB="91425" marR="91425" marL="91425"/>
                </a:tc>
                <a:tc>
                  <a:txBody>
                    <a:bodyPr/>
                    <a:lstStyle/>
                    <a:p>
                      <a:pPr indent="0" lvl="0" marL="0" rtl="0" algn="just">
                        <a:spcBef>
                          <a:spcPts val="0"/>
                        </a:spcBef>
                        <a:spcAft>
                          <a:spcPts val="0"/>
                        </a:spcAft>
                        <a:buNone/>
                      </a:pPr>
                      <a:r>
                        <a:rPr lang="es" sz="1500"/>
                        <a:t>Debe contar con un esquema de  información que permita a los usuarios navegar por este de forma natural y sencilla</a:t>
                      </a:r>
                      <a:endParaRPr sz="1500"/>
                    </a:p>
                  </a:txBody>
                  <a:tcPr marT="91425" marB="91425" marR="91425" marL="91425"/>
                </a:tc>
              </a:tr>
              <a:tr h="624650">
                <a:tc>
                  <a:txBody>
                    <a:bodyPr/>
                    <a:lstStyle/>
                    <a:p>
                      <a:pPr indent="0" lvl="0" marL="0" rtl="0" algn="just">
                        <a:spcBef>
                          <a:spcPts val="0"/>
                        </a:spcBef>
                        <a:spcAft>
                          <a:spcPts val="0"/>
                        </a:spcAft>
                        <a:buNone/>
                      </a:pPr>
                      <a:r>
                        <a:rPr b="1" lang="es" sz="1500"/>
                        <a:t>Descripción del requerimiento:</a:t>
                      </a:r>
                      <a:endParaRPr b="1" sz="1500"/>
                    </a:p>
                  </a:txBody>
                  <a:tcPr marT="91425" marB="91425" marR="91425" marL="91425"/>
                </a:tc>
                <a:tc>
                  <a:txBody>
                    <a:bodyPr/>
                    <a:lstStyle/>
                    <a:p>
                      <a:pPr indent="0" lvl="0" marL="0" rtl="0" algn="just">
                        <a:spcBef>
                          <a:spcPts val="0"/>
                        </a:spcBef>
                        <a:spcAft>
                          <a:spcPts val="0"/>
                        </a:spcAft>
                        <a:buNone/>
                      </a:pPr>
                      <a:r>
                        <a:rPr lang="es" sz="1500"/>
                        <a:t>Debe ofrecer tiempos de respuesta adecuados para la realización de las funciones habituales</a:t>
                      </a:r>
                      <a:endParaRPr sz="1500"/>
                    </a:p>
                  </a:txBody>
                  <a:tcPr marT="91425" marB="91425" marR="91425" marL="91425"/>
                </a:tc>
              </a:tr>
              <a:tr h="624650">
                <a:tc>
                  <a:txBody>
                    <a:bodyPr/>
                    <a:lstStyle/>
                    <a:p>
                      <a:pPr indent="0" lvl="0" marL="0" rtl="0" algn="just">
                        <a:spcBef>
                          <a:spcPts val="0"/>
                        </a:spcBef>
                        <a:spcAft>
                          <a:spcPts val="0"/>
                        </a:spcAft>
                        <a:buNone/>
                      </a:pPr>
                      <a:r>
                        <a:rPr b="1" lang="es" sz="1500"/>
                        <a:t>Requerimiento no funcional</a:t>
                      </a:r>
                      <a:endParaRPr b="1" sz="1500"/>
                    </a:p>
                  </a:txBody>
                  <a:tcPr marT="91425" marB="91425" marR="91425" marL="91425"/>
                </a:tc>
                <a:tc>
                  <a:txBody>
                    <a:bodyPr/>
                    <a:lstStyle/>
                    <a:p>
                      <a:pPr indent="0" lvl="0" marL="0" rtl="0" algn="just">
                        <a:spcBef>
                          <a:spcPts val="0"/>
                        </a:spcBef>
                        <a:spcAft>
                          <a:spcPts val="0"/>
                        </a:spcAft>
                        <a:buNone/>
                      </a:pPr>
                      <a:r>
                        <a:rPr lang="es" sz="1500"/>
                        <a:t>El sistema debe ser capaz de realizar una búsqueda sencilla en 3 segundos y una búsqueda compleja  en máximo 5 segundos, recalcando criterios del usuario. </a:t>
                      </a:r>
                      <a:endParaRPr sz="1500"/>
                    </a:p>
                  </a:txBody>
                  <a:tcPr marT="91425" marB="91425" marR="91425" marL="91425"/>
                </a:tc>
              </a:tr>
              <a:tr h="602525">
                <a:tc>
                  <a:txBody>
                    <a:bodyPr/>
                    <a:lstStyle/>
                    <a:p>
                      <a:pPr indent="0" lvl="0" marL="0" rtl="0" algn="just">
                        <a:spcBef>
                          <a:spcPts val="0"/>
                        </a:spcBef>
                        <a:spcAft>
                          <a:spcPts val="0"/>
                        </a:spcAft>
                        <a:buNone/>
                      </a:pPr>
                      <a:r>
                        <a:rPr b="1" lang="es" sz="1500"/>
                        <a:t>Prioridad del requerimiento:</a:t>
                      </a:r>
                      <a:endParaRPr b="1" sz="1500"/>
                    </a:p>
                  </a:txBody>
                  <a:tcPr marT="91425" marB="91425" marR="91425" marL="91425"/>
                </a:tc>
                <a:tc>
                  <a:txBody>
                    <a:bodyPr/>
                    <a:lstStyle/>
                    <a:p>
                      <a:pPr indent="0" lvl="0" marL="0" rtl="0" algn="just">
                        <a:spcBef>
                          <a:spcPts val="0"/>
                        </a:spcBef>
                        <a:spcAft>
                          <a:spcPts val="0"/>
                        </a:spcAft>
                        <a:buNone/>
                      </a:pPr>
                      <a:r>
                        <a:rPr lang="es" sz="1500"/>
                        <a:t>A</a:t>
                      </a:r>
                      <a:r>
                        <a:rPr lang="es" sz="1500"/>
                        <a:t>lta</a:t>
                      </a:r>
                      <a:endParaRPr sz="1500"/>
                    </a:p>
                  </a:txBody>
                  <a:tcPr marT="91425" marB="91425" marR="91425" marL="91425"/>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231" name="Shape 231"/>
        <p:cNvGrpSpPr/>
        <p:nvPr/>
      </p:nvGrpSpPr>
      <p:grpSpPr>
        <a:xfrm>
          <a:off x="0" y="0"/>
          <a:ext cx="0" cy="0"/>
          <a:chOff x="0" y="0"/>
          <a:chExt cx="0" cy="0"/>
        </a:xfrm>
      </p:grpSpPr>
      <p:pic>
        <p:nvPicPr>
          <p:cNvPr id="232" name="Google Shape;232;p41"/>
          <p:cNvPicPr preferRelativeResize="0"/>
          <p:nvPr/>
        </p:nvPicPr>
        <p:blipFill rotWithShape="1">
          <a:blip r:embed="rId3">
            <a:alphaModFix/>
          </a:blip>
          <a:srcRect b="5891" l="0" r="0" t="0"/>
          <a:stretch/>
        </p:blipFill>
        <p:spPr>
          <a:xfrm>
            <a:off x="1035388" y="1152425"/>
            <a:ext cx="7073227" cy="3572400"/>
          </a:xfrm>
          <a:prstGeom prst="rect">
            <a:avLst/>
          </a:prstGeom>
          <a:noFill/>
          <a:ln>
            <a:noFill/>
          </a:ln>
        </p:spPr>
      </p:pic>
      <p:sp>
        <p:nvSpPr>
          <p:cNvPr id="233" name="Google Shape;233;p4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0"/>
              </a:spcBef>
              <a:spcAft>
                <a:spcPts val="1200"/>
              </a:spcAft>
              <a:buNone/>
            </a:pPr>
            <a:r>
              <a:rPr b="0" lang="es" sz="3355">
                <a:solidFill>
                  <a:srgbClr val="000000"/>
                </a:solidFill>
                <a:latin typeface="Georgia"/>
                <a:ea typeface="Georgia"/>
                <a:cs typeface="Georgia"/>
                <a:sym typeface="Georgia"/>
              </a:rPr>
              <a:t>Versionamiento </a:t>
            </a:r>
            <a:endParaRPr b="0" sz="4155">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79" name="Shape 79"/>
        <p:cNvGrpSpPr/>
        <p:nvPr/>
      </p:nvGrpSpPr>
      <p:grpSpPr>
        <a:xfrm>
          <a:off x="0" y="0"/>
          <a:ext cx="0" cy="0"/>
          <a:chOff x="0" y="0"/>
          <a:chExt cx="0" cy="0"/>
        </a:xfrm>
      </p:grpSpPr>
      <p:sp>
        <p:nvSpPr>
          <p:cNvPr id="80" name="Google Shape;80;p15"/>
          <p:cNvSpPr txBox="1"/>
          <p:nvPr>
            <p:ph type="title"/>
          </p:nvPr>
        </p:nvSpPr>
        <p:spPr>
          <a:xfrm>
            <a:off x="819150" y="282025"/>
            <a:ext cx="7505700" cy="671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0" lang="es" sz="3000">
                <a:solidFill>
                  <a:srgbClr val="000000"/>
                </a:solidFill>
                <a:latin typeface="Georgia"/>
                <a:ea typeface="Georgia"/>
                <a:cs typeface="Georgia"/>
                <a:sym typeface="Georgia"/>
              </a:rPr>
              <a:t>Planteamiento del problema</a:t>
            </a:r>
            <a:endParaRPr b="1" sz="3000">
              <a:solidFill>
                <a:srgbClr val="000000"/>
              </a:solidFill>
              <a:latin typeface="Georgia"/>
              <a:ea typeface="Georgia"/>
              <a:cs typeface="Georgia"/>
              <a:sym typeface="Georgia"/>
            </a:endParaRPr>
          </a:p>
        </p:txBody>
      </p:sp>
      <p:sp>
        <p:nvSpPr>
          <p:cNvPr id="81" name="Google Shape;81;p15"/>
          <p:cNvSpPr txBox="1"/>
          <p:nvPr>
            <p:ph idx="1" type="body"/>
          </p:nvPr>
        </p:nvSpPr>
        <p:spPr>
          <a:xfrm>
            <a:off x="510325" y="1043075"/>
            <a:ext cx="6359700" cy="3632700"/>
          </a:xfrm>
          <a:prstGeom prst="rect">
            <a:avLst/>
          </a:prstGeom>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lang="es" sz="1400">
                <a:solidFill>
                  <a:srgbClr val="000000"/>
                </a:solidFill>
                <a:latin typeface="Georgia"/>
                <a:ea typeface="Georgia"/>
                <a:cs typeface="Georgia"/>
                <a:sym typeface="Georgia"/>
              </a:rPr>
              <a:t>¿Q</a:t>
            </a:r>
            <a:r>
              <a:rPr lang="es" sz="1400">
                <a:solidFill>
                  <a:srgbClr val="000000"/>
                </a:solidFill>
                <a:latin typeface="Georgia"/>
                <a:ea typeface="Georgia"/>
                <a:cs typeface="Georgia"/>
                <a:sym typeface="Georgia"/>
              </a:rPr>
              <a:t>ué</a:t>
            </a:r>
            <a:r>
              <a:rPr lang="es" sz="1400">
                <a:solidFill>
                  <a:srgbClr val="000000"/>
                </a:solidFill>
                <a:latin typeface="Georgia"/>
                <a:ea typeface="Georgia"/>
                <a:cs typeface="Georgia"/>
                <a:sym typeface="Georgia"/>
              </a:rPr>
              <a:t> </a:t>
            </a:r>
            <a:r>
              <a:rPr lang="es" sz="1400">
                <a:solidFill>
                  <a:srgbClr val="000000"/>
                </a:solidFill>
                <a:latin typeface="Georgia"/>
                <a:ea typeface="Georgia"/>
                <a:cs typeface="Georgia"/>
                <a:sym typeface="Georgia"/>
              </a:rPr>
              <a:t>características</a:t>
            </a:r>
            <a:r>
              <a:rPr lang="es" sz="1400">
                <a:solidFill>
                  <a:srgbClr val="000000"/>
                </a:solidFill>
                <a:latin typeface="Georgia"/>
                <a:ea typeface="Georgia"/>
                <a:cs typeface="Georgia"/>
                <a:sym typeface="Georgia"/>
              </a:rPr>
              <a:t> debe tener un sistema de </a:t>
            </a:r>
            <a:r>
              <a:rPr lang="es" sz="1400">
                <a:solidFill>
                  <a:srgbClr val="000000"/>
                </a:solidFill>
                <a:latin typeface="Georgia"/>
                <a:ea typeface="Georgia"/>
                <a:cs typeface="Georgia"/>
                <a:sym typeface="Georgia"/>
              </a:rPr>
              <a:t>información</a:t>
            </a:r>
            <a:r>
              <a:rPr lang="es" sz="1400">
                <a:solidFill>
                  <a:srgbClr val="000000"/>
                </a:solidFill>
                <a:latin typeface="Georgia"/>
                <a:ea typeface="Georgia"/>
                <a:cs typeface="Georgia"/>
                <a:sym typeface="Georgia"/>
              </a:rPr>
              <a:t> para satisfacer las necesidades que la CIGARRERIA </a:t>
            </a:r>
            <a:r>
              <a:rPr lang="es" sz="1400">
                <a:solidFill>
                  <a:srgbClr val="000000"/>
                </a:solidFill>
                <a:latin typeface="Georgia"/>
                <a:ea typeface="Georgia"/>
                <a:cs typeface="Georgia"/>
                <a:sym typeface="Georgia"/>
              </a:rPr>
              <a:t>ANDRÉS</a:t>
            </a:r>
            <a:r>
              <a:rPr lang="es" sz="1400">
                <a:solidFill>
                  <a:srgbClr val="000000"/>
                </a:solidFill>
                <a:latin typeface="Georgia"/>
                <a:ea typeface="Georgia"/>
                <a:cs typeface="Georgia"/>
                <a:sym typeface="Georgia"/>
              </a:rPr>
              <a:t> tiene con  los pedidos mayoristas?</a:t>
            </a:r>
            <a:endParaRPr sz="1400">
              <a:solidFill>
                <a:srgbClr val="000000"/>
              </a:solidFill>
              <a:latin typeface="Georgia"/>
              <a:ea typeface="Georgia"/>
              <a:cs typeface="Georgia"/>
              <a:sym typeface="Georgia"/>
            </a:endParaRPr>
          </a:p>
          <a:p>
            <a:pPr indent="0" lvl="0" marL="0" rtl="0" algn="just">
              <a:lnSpc>
                <a:spcPct val="150000"/>
              </a:lnSpc>
              <a:spcBef>
                <a:spcPts val="0"/>
              </a:spcBef>
              <a:spcAft>
                <a:spcPts val="0"/>
              </a:spcAft>
              <a:buNone/>
            </a:pPr>
            <a:r>
              <a:t/>
            </a:r>
            <a:endParaRPr sz="1400">
              <a:solidFill>
                <a:srgbClr val="000000"/>
              </a:solidFill>
              <a:latin typeface="Georgia"/>
              <a:ea typeface="Georgia"/>
              <a:cs typeface="Georgia"/>
              <a:sym typeface="Georgia"/>
            </a:endParaRPr>
          </a:p>
          <a:p>
            <a:pPr indent="0" lvl="0" marL="0" rtl="0" algn="just">
              <a:lnSpc>
                <a:spcPct val="150000"/>
              </a:lnSpc>
              <a:spcBef>
                <a:spcPts val="0"/>
              </a:spcBef>
              <a:spcAft>
                <a:spcPts val="0"/>
              </a:spcAft>
              <a:buNone/>
            </a:pPr>
            <a:r>
              <a:rPr lang="es" sz="1400">
                <a:solidFill>
                  <a:srgbClr val="000000"/>
                </a:solidFill>
                <a:latin typeface="Georgia"/>
                <a:ea typeface="Georgia"/>
                <a:cs typeface="Georgia"/>
                <a:sym typeface="Georgia"/>
              </a:rPr>
              <a:t>la tienda de </a:t>
            </a:r>
            <a:r>
              <a:rPr lang="es" sz="1400">
                <a:solidFill>
                  <a:srgbClr val="000000"/>
                </a:solidFill>
                <a:latin typeface="Georgia"/>
                <a:ea typeface="Georgia"/>
                <a:cs typeface="Georgia"/>
                <a:sym typeface="Georgia"/>
              </a:rPr>
              <a:t>ANDRÉS</a:t>
            </a:r>
            <a:r>
              <a:rPr lang="es" sz="1400">
                <a:solidFill>
                  <a:srgbClr val="000000"/>
                </a:solidFill>
                <a:latin typeface="Georgia"/>
                <a:ea typeface="Georgia"/>
                <a:cs typeface="Georgia"/>
                <a:sym typeface="Georgia"/>
              </a:rPr>
              <a:t> es un local comercial que vende en su </a:t>
            </a:r>
            <a:r>
              <a:rPr lang="es" sz="1400">
                <a:solidFill>
                  <a:srgbClr val="000000"/>
                </a:solidFill>
                <a:latin typeface="Georgia"/>
                <a:ea typeface="Georgia"/>
                <a:cs typeface="Georgia"/>
                <a:sym typeface="Georgia"/>
              </a:rPr>
              <a:t>mayoría</a:t>
            </a:r>
            <a:r>
              <a:rPr lang="es" sz="1400">
                <a:solidFill>
                  <a:srgbClr val="000000"/>
                </a:solidFill>
                <a:latin typeface="Georgia"/>
                <a:ea typeface="Georgia"/>
                <a:cs typeface="Georgia"/>
                <a:sym typeface="Georgia"/>
              </a:rPr>
              <a:t> licores, ubicada en el barrio la gloria localidad de </a:t>
            </a:r>
            <a:r>
              <a:rPr lang="es" sz="1400">
                <a:solidFill>
                  <a:srgbClr val="000000"/>
                </a:solidFill>
                <a:latin typeface="Georgia"/>
                <a:ea typeface="Georgia"/>
                <a:cs typeface="Georgia"/>
                <a:sym typeface="Georgia"/>
              </a:rPr>
              <a:t>san cristóbal </a:t>
            </a:r>
            <a:r>
              <a:rPr lang="es" sz="1400">
                <a:solidFill>
                  <a:srgbClr val="000000"/>
                </a:solidFill>
                <a:latin typeface="Georgia"/>
                <a:ea typeface="Georgia"/>
                <a:cs typeface="Georgia"/>
                <a:sym typeface="Georgia"/>
              </a:rPr>
              <a:t> sus clientes son principalmente los </a:t>
            </a:r>
            <a:r>
              <a:rPr lang="es" sz="1400">
                <a:solidFill>
                  <a:srgbClr val="000000"/>
                </a:solidFill>
                <a:latin typeface="Georgia"/>
                <a:ea typeface="Georgia"/>
                <a:cs typeface="Georgia"/>
                <a:sym typeface="Georgia"/>
              </a:rPr>
              <a:t>vecinos</a:t>
            </a:r>
            <a:r>
              <a:rPr lang="es" sz="1400">
                <a:solidFill>
                  <a:srgbClr val="000000"/>
                </a:solidFill>
                <a:latin typeface="Georgia"/>
                <a:ea typeface="Georgia"/>
                <a:cs typeface="Georgia"/>
                <a:sym typeface="Georgia"/>
              </a:rPr>
              <a:t> del barrio. y todos los dia se ve en la necesidad de </a:t>
            </a:r>
            <a:r>
              <a:rPr lang="es" sz="1400">
                <a:solidFill>
                  <a:srgbClr val="000000"/>
                </a:solidFill>
                <a:latin typeface="Georgia"/>
                <a:ea typeface="Georgia"/>
                <a:cs typeface="Georgia"/>
                <a:sym typeface="Georgia"/>
              </a:rPr>
              <a:t>interactuar</a:t>
            </a:r>
            <a:r>
              <a:rPr lang="es" sz="1400">
                <a:solidFill>
                  <a:srgbClr val="000000"/>
                </a:solidFill>
                <a:latin typeface="Georgia"/>
                <a:ea typeface="Georgia"/>
                <a:cs typeface="Georgia"/>
                <a:sym typeface="Georgia"/>
              </a:rPr>
              <a:t> con </a:t>
            </a:r>
            <a:r>
              <a:rPr lang="es" sz="1400">
                <a:solidFill>
                  <a:srgbClr val="000000"/>
                </a:solidFill>
                <a:latin typeface="Georgia"/>
                <a:ea typeface="Georgia"/>
                <a:cs typeface="Georgia"/>
                <a:sym typeface="Georgia"/>
              </a:rPr>
              <a:t>varios</a:t>
            </a:r>
            <a:r>
              <a:rPr lang="es" sz="1400">
                <a:solidFill>
                  <a:srgbClr val="000000"/>
                </a:solidFill>
                <a:latin typeface="Georgia"/>
                <a:ea typeface="Georgia"/>
                <a:cs typeface="Georgia"/>
                <a:sym typeface="Georgia"/>
              </a:rPr>
              <a:t> proveedores sin embargo al momento de tener que ir a comprar sus productos al por mayor se ve en la necesidad de hacer </a:t>
            </a:r>
            <a:r>
              <a:rPr lang="es" sz="1400">
                <a:solidFill>
                  <a:srgbClr val="000000"/>
                </a:solidFill>
                <a:latin typeface="Georgia"/>
                <a:ea typeface="Georgia"/>
                <a:cs typeface="Georgia"/>
                <a:sym typeface="Georgia"/>
              </a:rPr>
              <a:t>largas</a:t>
            </a:r>
            <a:r>
              <a:rPr lang="es" sz="1400">
                <a:solidFill>
                  <a:srgbClr val="000000"/>
                </a:solidFill>
                <a:latin typeface="Georgia"/>
                <a:ea typeface="Georgia"/>
                <a:cs typeface="Georgia"/>
                <a:sym typeface="Georgia"/>
              </a:rPr>
              <a:t> filas y se expone a los ladrones e </a:t>
            </a:r>
            <a:r>
              <a:rPr lang="es" sz="1400">
                <a:solidFill>
                  <a:srgbClr val="000000"/>
                </a:solidFill>
                <a:latin typeface="Georgia"/>
                <a:ea typeface="Georgia"/>
                <a:cs typeface="Georgia"/>
                <a:sym typeface="Georgia"/>
              </a:rPr>
              <a:t>impostores</a:t>
            </a:r>
            <a:r>
              <a:rPr lang="es" sz="1400">
                <a:solidFill>
                  <a:srgbClr val="000000"/>
                </a:solidFill>
                <a:latin typeface="Georgia"/>
                <a:ea typeface="Georgia"/>
                <a:cs typeface="Georgia"/>
                <a:sym typeface="Georgia"/>
              </a:rPr>
              <a:t> que frecuentan </a:t>
            </a:r>
            <a:r>
              <a:rPr lang="es" sz="1400">
                <a:solidFill>
                  <a:srgbClr val="000000"/>
                </a:solidFill>
                <a:latin typeface="Georgia"/>
                <a:ea typeface="Georgia"/>
                <a:cs typeface="Georgia"/>
                <a:sym typeface="Georgia"/>
              </a:rPr>
              <a:t>diariamente</a:t>
            </a:r>
            <a:r>
              <a:rPr lang="es" sz="1400">
                <a:solidFill>
                  <a:srgbClr val="000000"/>
                </a:solidFill>
                <a:latin typeface="Georgia"/>
                <a:ea typeface="Georgia"/>
                <a:cs typeface="Georgia"/>
                <a:sym typeface="Georgia"/>
              </a:rPr>
              <a:t> la zona en la que hace sus compras al por mayor ,por lo tanto necesitamos saber como un sistema de </a:t>
            </a:r>
            <a:r>
              <a:rPr lang="es" sz="1400">
                <a:solidFill>
                  <a:srgbClr val="000000"/>
                </a:solidFill>
                <a:latin typeface="Georgia"/>
                <a:ea typeface="Georgia"/>
                <a:cs typeface="Georgia"/>
                <a:sym typeface="Georgia"/>
              </a:rPr>
              <a:t>información</a:t>
            </a:r>
            <a:r>
              <a:rPr lang="es" sz="1400">
                <a:solidFill>
                  <a:srgbClr val="000000"/>
                </a:solidFill>
                <a:latin typeface="Georgia"/>
                <a:ea typeface="Georgia"/>
                <a:cs typeface="Georgia"/>
                <a:sym typeface="Georgia"/>
              </a:rPr>
              <a:t> </a:t>
            </a:r>
            <a:r>
              <a:rPr lang="es" sz="1400">
                <a:solidFill>
                  <a:srgbClr val="000000"/>
                </a:solidFill>
                <a:latin typeface="Georgia"/>
                <a:ea typeface="Georgia"/>
                <a:cs typeface="Georgia"/>
                <a:sym typeface="Georgia"/>
              </a:rPr>
              <a:t>podría</a:t>
            </a:r>
            <a:r>
              <a:rPr lang="es" sz="1400">
                <a:solidFill>
                  <a:srgbClr val="000000"/>
                </a:solidFill>
                <a:latin typeface="Georgia"/>
                <a:ea typeface="Georgia"/>
                <a:cs typeface="Georgia"/>
                <a:sym typeface="Georgia"/>
              </a:rPr>
              <a:t> ayudar a solucionar este problema.</a:t>
            </a:r>
            <a:endParaRPr sz="1400">
              <a:solidFill>
                <a:srgbClr val="000000"/>
              </a:solidFill>
              <a:latin typeface="Georgia"/>
              <a:ea typeface="Georgia"/>
              <a:cs typeface="Georgia"/>
              <a:sym typeface="Georgia"/>
            </a:endParaRPr>
          </a:p>
        </p:txBody>
      </p:sp>
      <p:pic>
        <p:nvPicPr>
          <p:cNvPr id="82" name="Google Shape;82;p15"/>
          <p:cNvPicPr preferRelativeResize="0"/>
          <p:nvPr/>
        </p:nvPicPr>
        <p:blipFill>
          <a:blip r:embed="rId3">
            <a:alphaModFix/>
          </a:blip>
          <a:stretch>
            <a:fillRect/>
          </a:stretch>
        </p:blipFill>
        <p:spPr>
          <a:xfrm>
            <a:off x="6870025" y="1195225"/>
            <a:ext cx="2002675" cy="30350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237" name="Shape 237"/>
        <p:cNvGrpSpPr/>
        <p:nvPr/>
      </p:nvGrpSpPr>
      <p:grpSpPr>
        <a:xfrm>
          <a:off x="0" y="0"/>
          <a:ext cx="0" cy="0"/>
          <a:chOff x="0" y="0"/>
          <a:chExt cx="0" cy="0"/>
        </a:xfrm>
      </p:grpSpPr>
      <p:pic>
        <p:nvPicPr>
          <p:cNvPr id="238" name="Google Shape;238;p42"/>
          <p:cNvPicPr preferRelativeResize="0"/>
          <p:nvPr/>
        </p:nvPicPr>
        <p:blipFill rotWithShape="1">
          <a:blip r:embed="rId3">
            <a:alphaModFix/>
          </a:blip>
          <a:srcRect b="20159" l="0" r="0" t="9403"/>
          <a:stretch/>
        </p:blipFill>
        <p:spPr>
          <a:xfrm>
            <a:off x="824725" y="867575"/>
            <a:ext cx="7494549" cy="340834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242" name="Shape 242"/>
        <p:cNvGrpSpPr/>
        <p:nvPr/>
      </p:nvGrpSpPr>
      <p:grpSpPr>
        <a:xfrm>
          <a:off x="0" y="0"/>
          <a:ext cx="0" cy="0"/>
          <a:chOff x="0" y="0"/>
          <a:chExt cx="0" cy="0"/>
        </a:xfrm>
      </p:grpSpPr>
      <p:sp>
        <p:nvSpPr>
          <p:cNvPr id="243" name="Google Shape;243;p43"/>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0" lang="es" sz="3040">
                <a:solidFill>
                  <a:srgbClr val="000000"/>
                </a:solidFill>
              </a:rPr>
              <a:t>Bibliografías:</a:t>
            </a:r>
            <a:endParaRPr b="0" sz="3040">
              <a:solidFill>
                <a:srgbClr val="000000"/>
              </a:solidFill>
            </a:endParaRPr>
          </a:p>
        </p:txBody>
      </p:sp>
      <p:sp>
        <p:nvSpPr>
          <p:cNvPr id="244" name="Google Shape;244;p4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25000" lnSpcReduction="20000"/>
          </a:bodyPr>
          <a:lstStyle/>
          <a:p>
            <a:pPr indent="-317500" lvl="0" marL="457200" rtl="0" algn="l">
              <a:spcBef>
                <a:spcPts val="0"/>
              </a:spcBef>
              <a:spcAft>
                <a:spcPts val="0"/>
              </a:spcAft>
              <a:buSzPct val="100000"/>
              <a:buFont typeface="Georgia"/>
              <a:buChar char="●"/>
            </a:pPr>
            <a:r>
              <a:rPr lang="es" sz="5600" u="sng">
                <a:solidFill>
                  <a:schemeClr val="hlink"/>
                </a:solidFill>
                <a:latin typeface="Georgia"/>
                <a:ea typeface="Georgia"/>
                <a:cs typeface="Georgia"/>
                <a:sym typeface="Georgia"/>
                <a:hlinkClick r:id="rId3"/>
              </a:rPr>
              <a:t>https://www.capterra.es/blog/566/software-gestion-inventarios-gratis-y-codigo-abierto</a:t>
            </a:r>
            <a:endParaRPr sz="5600">
              <a:latin typeface="Georgia"/>
              <a:ea typeface="Georgia"/>
              <a:cs typeface="Georgia"/>
              <a:sym typeface="Georgia"/>
            </a:endParaRPr>
          </a:p>
          <a:p>
            <a:pPr indent="-317500" lvl="0" marL="457200" rtl="0" algn="l">
              <a:spcBef>
                <a:spcPts val="0"/>
              </a:spcBef>
              <a:spcAft>
                <a:spcPts val="0"/>
              </a:spcAft>
              <a:buSzPct val="100000"/>
              <a:buFont typeface="Georgia"/>
              <a:buChar char="●"/>
            </a:pPr>
            <a:r>
              <a:rPr lang="es" sz="5600">
                <a:latin typeface="Georgia"/>
                <a:ea typeface="Georgia"/>
                <a:cs typeface="Georgia"/>
                <a:sym typeface="Georgia"/>
              </a:rPr>
              <a:t>shorturl.at/oLU37</a:t>
            </a:r>
            <a:endParaRPr sz="5600">
              <a:latin typeface="Georgia"/>
              <a:ea typeface="Georgia"/>
              <a:cs typeface="Georgia"/>
              <a:sym typeface="Georgia"/>
            </a:endParaRPr>
          </a:p>
          <a:p>
            <a:pPr indent="-317500" lvl="0" marL="457200" rtl="0" algn="l">
              <a:spcBef>
                <a:spcPts val="0"/>
              </a:spcBef>
              <a:spcAft>
                <a:spcPts val="0"/>
              </a:spcAft>
              <a:buSzPct val="100000"/>
              <a:buFont typeface="Georgia"/>
              <a:buChar char="●"/>
            </a:pPr>
            <a:r>
              <a:rPr lang="es" sz="5600" u="sng">
                <a:solidFill>
                  <a:schemeClr val="hlink"/>
                </a:solidFill>
                <a:latin typeface="Georgia"/>
                <a:ea typeface="Georgia"/>
                <a:cs typeface="Georgia"/>
                <a:sym typeface="Georgia"/>
                <a:hlinkClick r:id="rId4"/>
              </a:rPr>
              <a:t>https://es.wikipedia.org/wiki/C%C3%B3digo_QR</a:t>
            </a:r>
            <a:endParaRPr sz="5600">
              <a:latin typeface="Georgia"/>
              <a:ea typeface="Georgia"/>
              <a:cs typeface="Georgia"/>
              <a:sym typeface="Georgia"/>
            </a:endParaRPr>
          </a:p>
          <a:p>
            <a:pPr indent="-317500" lvl="0" marL="457200" rtl="0" algn="l">
              <a:spcBef>
                <a:spcPts val="0"/>
              </a:spcBef>
              <a:spcAft>
                <a:spcPts val="0"/>
              </a:spcAft>
              <a:buSzPct val="100000"/>
              <a:buFont typeface="Georgia"/>
              <a:buChar char="●"/>
            </a:pPr>
            <a:r>
              <a:rPr lang="es" sz="5600">
                <a:latin typeface="Georgia"/>
                <a:ea typeface="Georgia"/>
                <a:cs typeface="Georgia"/>
                <a:sym typeface="Georgia"/>
              </a:rPr>
              <a:t>shorturl.at/mCEQ9</a:t>
            </a:r>
            <a:endParaRPr sz="5600">
              <a:latin typeface="Georgia"/>
              <a:ea typeface="Georgia"/>
              <a:cs typeface="Georgia"/>
              <a:sym typeface="Georgia"/>
            </a:endParaRPr>
          </a:p>
          <a:p>
            <a:pPr indent="-317500" lvl="0" marL="457200" rtl="0" algn="l">
              <a:spcBef>
                <a:spcPts val="0"/>
              </a:spcBef>
              <a:spcAft>
                <a:spcPts val="0"/>
              </a:spcAft>
              <a:buSzPct val="100000"/>
              <a:buFont typeface="Georgia"/>
              <a:buChar char="●"/>
            </a:pPr>
            <a:r>
              <a:rPr lang="es" sz="5600" u="sng">
                <a:solidFill>
                  <a:schemeClr val="hlink"/>
                </a:solidFill>
                <a:latin typeface="Georgia"/>
                <a:ea typeface="Georgia"/>
                <a:cs typeface="Georgia"/>
                <a:sym typeface="Georgia"/>
                <a:hlinkClick r:id="rId5"/>
              </a:rPr>
              <a:t>https://es.wikipedia.org/wiki/Lenguaje_unificado_de_modelado</a:t>
            </a:r>
            <a:endParaRPr sz="5600">
              <a:latin typeface="Georgia"/>
              <a:ea typeface="Georgia"/>
              <a:cs typeface="Georgia"/>
              <a:sym typeface="Georgia"/>
            </a:endParaRPr>
          </a:p>
          <a:p>
            <a:pPr indent="-317500" lvl="0" marL="457200" rtl="0" algn="l">
              <a:spcBef>
                <a:spcPts val="0"/>
              </a:spcBef>
              <a:spcAft>
                <a:spcPts val="0"/>
              </a:spcAft>
              <a:buSzPct val="100000"/>
              <a:buFont typeface="Georgia"/>
              <a:buChar char="●"/>
            </a:pPr>
            <a:r>
              <a:rPr lang="es" sz="5600" u="sng">
                <a:solidFill>
                  <a:schemeClr val="hlink"/>
                </a:solidFill>
                <a:latin typeface="Georgia"/>
                <a:ea typeface="Georgia"/>
                <a:cs typeface="Georgia"/>
                <a:sym typeface="Georgia"/>
                <a:hlinkClick r:id="rId6"/>
              </a:rPr>
              <a:t>https://es.wikipedia.org/wiki/Requisito_funcional</a:t>
            </a:r>
            <a:endParaRPr sz="5600">
              <a:latin typeface="Georgia"/>
              <a:ea typeface="Georgia"/>
              <a:cs typeface="Georgia"/>
              <a:sym typeface="Georgia"/>
            </a:endParaRPr>
          </a:p>
          <a:p>
            <a:pPr indent="-317500" lvl="0" marL="457200" rtl="0" algn="l">
              <a:spcBef>
                <a:spcPts val="0"/>
              </a:spcBef>
              <a:spcAft>
                <a:spcPts val="0"/>
              </a:spcAft>
              <a:buSzPct val="100000"/>
              <a:buFont typeface="Georgia"/>
              <a:buChar char="●"/>
            </a:pPr>
            <a:r>
              <a:rPr lang="es" sz="5600" u="sng">
                <a:solidFill>
                  <a:schemeClr val="hlink"/>
                </a:solidFill>
                <a:latin typeface="Georgia"/>
                <a:ea typeface="Georgia"/>
                <a:cs typeface="Georgia"/>
                <a:sym typeface="Georgia"/>
                <a:hlinkClick r:id="rId7"/>
              </a:rPr>
              <a:t>https://es.wikipedia.org/wiki/Requisito_no_funcional</a:t>
            </a:r>
            <a:endParaRPr sz="5600">
              <a:latin typeface="Georgia"/>
              <a:ea typeface="Georgia"/>
              <a:cs typeface="Georgia"/>
              <a:sym typeface="Georgia"/>
            </a:endParaRPr>
          </a:p>
          <a:p>
            <a:pPr indent="-317500" lvl="0" marL="457200" rtl="0" algn="l">
              <a:lnSpc>
                <a:spcPct val="100000"/>
              </a:lnSpc>
              <a:spcBef>
                <a:spcPts val="0"/>
              </a:spcBef>
              <a:spcAft>
                <a:spcPts val="0"/>
              </a:spcAft>
              <a:buSzPct val="100000"/>
              <a:buChar char="●"/>
            </a:pPr>
            <a:r>
              <a:rPr lang="es" sz="5600" u="sng">
                <a:solidFill>
                  <a:schemeClr val="hlink"/>
                </a:solidFill>
                <a:latin typeface="Georgia"/>
                <a:ea typeface="Georgia"/>
                <a:cs typeface="Georgia"/>
                <a:sym typeface="Georgia"/>
                <a:hlinkClick r:id="rId8"/>
              </a:rPr>
              <a:t>http://profesores.fi-b.unam.mx/carlos/aydoo/uml.html</a:t>
            </a:r>
            <a:r>
              <a:rPr lang="es" sz="5600">
                <a:solidFill>
                  <a:srgbClr val="000000"/>
                </a:solidFill>
                <a:latin typeface="Georgia"/>
                <a:ea typeface="Georgia"/>
                <a:cs typeface="Georgia"/>
                <a:sym typeface="Georgia"/>
              </a:rPr>
              <a:t> </a:t>
            </a:r>
            <a:endParaRPr sz="5600">
              <a:solidFill>
                <a:srgbClr val="000000"/>
              </a:solidFill>
              <a:latin typeface="Georgia"/>
              <a:ea typeface="Georgia"/>
              <a:cs typeface="Georgia"/>
              <a:sym typeface="Georgia"/>
            </a:endParaRPr>
          </a:p>
          <a:p>
            <a:pPr indent="0" lvl="0" marL="0" rtl="0" algn="l">
              <a:spcBef>
                <a:spcPts val="0"/>
              </a:spcBef>
              <a:spcAft>
                <a:spcPts val="0"/>
              </a:spcAft>
              <a:buNone/>
            </a:pPr>
            <a:r>
              <a:t/>
            </a:r>
            <a:endParaRPr sz="6400"/>
          </a:p>
          <a:p>
            <a:pPr indent="0" lvl="0" marL="0" rtl="0" algn="l">
              <a:spcBef>
                <a:spcPts val="1200"/>
              </a:spcBef>
              <a:spcAft>
                <a:spcPts val="0"/>
              </a:spcAft>
              <a:buNone/>
            </a:pPr>
            <a:r>
              <a:t/>
            </a:r>
            <a:endParaRPr sz="2494"/>
          </a:p>
          <a:p>
            <a:pPr indent="0" lvl="0" marL="0" rtl="0" algn="l">
              <a:spcBef>
                <a:spcPts val="1200"/>
              </a:spcBef>
              <a:spcAft>
                <a:spcPts val="0"/>
              </a:spcAft>
              <a:buNone/>
            </a:pPr>
            <a:r>
              <a:t/>
            </a:r>
            <a:endParaRPr sz="2494"/>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86" name="Shape 86"/>
        <p:cNvGrpSpPr/>
        <p:nvPr/>
      </p:nvGrpSpPr>
      <p:grpSpPr>
        <a:xfrm>
          <a:off x="0" y="0"/>
          <a:ext cx="0" cy="0"/>
          <a:chOff x="0" y="0"/>
          <a:chExt cx="0" cy="0"/>
        </a:xfrm>
      </p:grpSpPr>
      <p:sp>
        <p:nvSpPr>
          <p:cNvPr id="87" name="Google Shape;87;p16"/>
          <p:cNvSpPr txBox="1"/>
          <p:nvPr>
            <p:ph type="title"/>
          </p:nvPr>
        </p:nvSpPr>
        <p:spPr>
          <a:xfrm>
            <a:off x="511375" y="362600"/>
            <a:ext cx="8043000" cy="599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0" lang="es">
                <a:solidFill>
                  <a:srgbClr val="000000"/>
                </a:solidFill>
                <a:latin typeface="Georgia"/>
                <a:ea typeface="Georgia"/>
                <a:cs typeface="Georgia"/>
                <a:sym typeface="Georgia"/>
              </a:rPr>
              <a:t>O</a:t>
            </a:r>
            <a:r>
              <a:rPr b="0" lang="es">
                <a:solidFill>
                  <a:srgbClr val="000000"/>
                </a:solidFill>
                <a:latin typeface="Georgia"/>
                <a:ea typeface="Georgia"/>
                <a:cs typeface="Georgia"/>
                <a:sym typeface="Georgia"/>
              </a:rPr>
              <a:t>bjetivo general</a:t>
            </a:r>
            <a:endParaRPr b="0">
              <a:solidFill>
                <a:srgbClr val="000000"/>
              </a:solidFill>
              <a:latin typeface="Georgia"/>
              <a:ea typeface="Georgia"/>
              <a:cs typeface="Georgia"/>
              <a:sym typeface="Georgia"/>
            </a:endParaRPr>
          </a:p>
        </p:txBody>
      </p:sp>
      <p:sp>
        <p:nvSpPr>
          <p:cNvPr id="88" name="Google Shape;88;p16"/>
          <p:cNvSpPr txBox="1"/>
          <p:nvPr>
            <p:ph idx="1" type="body"/>
          </p:nvPr>
        </p:nvSpPr>
        <p:spPr>
          <a:xfrm>
            <a:off x="483925" y="1353513"/>
            <a:ext cx="8097900" cy="1046700"/>
          </a:xfrm>
          <a:prstGeom prst="rect">
            <a:avLst/>
          </a:prstGeom>
        </p:spPr>
        <p:txBody>
          <a:bodyPr anchorCtr="0" anchor="t" bIns="91425" lIns="91425" spcFirstLastPara="1" rIns="91425" wrap="square" tIns="91425">
            <a:spAutoFit/>
          </a:bodyPr>
          <a:lstStyle/>
          <a:p>
            <a:pPr indent="0" lvl="0" marL="0" rtl="0" algn="just">
              <a:lnSpc>
                <a:spcPct val="150000"/>
              </a:lnSpc>
              <a:spcBef>
                <a:spcPts val="0"/>
              </a:spcBef>
              <a:spcAft>
                <a:spcPts val="1200"/>
              </a:spcAft>
              <a:buNone/>
            </a:pPr>
            <a:r>
              <a:rPr lang="es" sz="1400">
                <a:solidFill>
                  <a:srgbClr val="000000"/>
                </a:solidFill>
                <a:highlight>
                  <a:srgbClr val="D9D9D9"/>
                </a:highlight>
                <a:latin typeface="Georgia"/>
                <a:ea typeface="Georgia"/>
                <a:cs typeface="Georgia"/>
                <a:sym typeface="Georgia"/>
              </a:rPr>
              <a:t>Desarrollar</a:t>
            </a:r>
            <a:r>
              <a:rPr lang="es" sz="1400">
                <a:solidFill>
                  <a:srgbClr val="000000"/>
                </a:solidFill>
                <a:highlight>
                  <a:srgbClr val="D9D9D9"/>
                </a:highlight>
                <a:latin typeface="Georgia"/>
                <a:ea typeface="Georgia"/>
                <a:cs typeface="Georgia"/>
                <a:sym typeface="Georgia"/>
              </a:rPr>
              <a:t> e </a:t>
            </a:r>
            <a:r>
              <a:rPr lang="es" sz="1400">
                <a:solidFill>
                  <a:srgbClr val="000000"/>
                </a:solidFill>
                <a:highlight>
                  <a:srgbClr val="D9D9D9"/>
                </a:highlight>
                <a:latin typeface="Georgia"/>
                <a:ea typeface="Georgia"/>
                <a:cs typeface="Georgia"/>
                <a:sym typeface="Georgia"/>
              </a:rPr>
              <a:t>implementar un </a:t>
            </a:r>
            <a:r>
              <a:rPr lang="es" sz="1400">
                <a:solidFill>
                  <a:srgbClr val="000000"/>
                </a:solidFill>
                <a:highlight>
                  <a:srgbClr val="D9D9D9"/>
                </a:highlight>
                <a:latin typeface="Georgia"/>
                <a:ea typeface="Georgia"/>
                <a:cs typeface="Georgia"/>
                <a:sym typeface="Georgia"/>
              </a:rPr>
              <a:t>  sistema de </a:t>
            </a:r>
            <a:r>
              <a:rPr lang="es" sz="1400">
                <a:solidFill>
                  <a:srgbClr val="000000"/>
                </a:solidFill>
                <a:highlight>
                  <a:srgbClr val="D9D9D9"/>
                </a:highlight>
                <a:latin typeface="Georgia"/>
                <a:ea typeface="Georgia"/>
                <a:cs typeface="Georgia"/>
                <a:sym typeface="Georgia"/>
              </a:rPr>
              <a:t>información</a:t>
            </a:r>
            <a:r>
              <a:rPr lang="es" sz="1400">
                <a:solidFill>
                  <a:srgbClr val="000000"/>
                </a:solidFill>
                <a:highlight>
                  <a:srgbClr val="D9D9D9"/>
                </a:highlight>
                <a:latin typeface="Georgia"/>
                <a:ea typeface="Georgia"/>
                <a:cs typeface="Georgia"/>
                <a:sym typeface="Georgia"/>
              </a:rPr>
              <a:t> para la </a:t>
            </a:r>
            <a:r>
              <a:rPr lang="es" sz="1400">
                <a:solidFill>
                  <a:srgbClr val="000000"/>
                </a:solidFill>
                <a:highlight>
                  <a:srgbClr val="D9D9D9"/>
                </a:highlight>
                <a:latin typeface="Georgia"/>
                <a:ea typeface="Georgia"/>
                <a:cs typeface="Georgia"/>
                <a:sym typeface="Georgia"/>
              </a:rPr>
              <a:t>gestión</a:t>
            </a:r>
            <a:r>
              <a:rPr lang="es" sz="1400">
                <a:solidFill>
                  <a:srgbClr val="000000"/>
                </a:solidFill>
                <a:highlight>
                  <a:srgbClr val="D9D9D9"/>
                </a:highlight>
                <a:latin typeface="Georgia"/>
                <a:ea typeface="Georgia"/>
                <a:cs typeface="Georgia"/>
                <a:sym typeface="Georgia"/>
              </a:rPr>
              <a:t> de pedidos , donde queremos brindar un proceso de </a:t>
            </a:r>
            <a:r>
              <a:rPr lang="es" sz="1400">
                <a:solidFill>
                  <a:srgbClr val="000000"/>
                </a:solidFill>
                <a:highlight>
                  <a:srgbClr val="D9D9D9"/>
                </a:highlight>
                <a:latin typeface="Georgia"/>
                <a:ea typeface="Georgia"/>
                <a:cs typeface="Georgia"/>
                <a:sym typeface="Georgia"/>
              </a:rPr>
              <a:t>gestión haciendo que este proceso se realice en el menor tiempo posible mediante el uso de nuestro sistema de información  para la </a:t>
            </a:r>
            <a:r>
              <a:rPr lang="es" sz="1400">
                <a:solidFill>
                  <a:srgbClr val="000000"/>
                </a:solidFill>
                <a:highlight>
                  <a:srgbClr val="D9D9D9"/>
                </a:highlight>
                <a:latin typeface="Georgia"/>
                <a:ea typeface="Georgia"/>
                <a:cs typeface="Georgia"/>
                <a:sym typeface="Georgia"/>
              </a:rPr>
              <a:t>  </a:t>
            </a:r>
            <a:r>
              <a:rPr lang="es" sz="1400">
                <a:solidFill>
                  <a:srgbClr val="000000"/>
                </a:solidFill>
                <a:highlight>
                  <a:srgbClr val="D9D9D9"/>
                </a:highlight>
                <a:latin typeface="Georgia"/>
                <a:ea typeface="Georgia"/>
                <a:cs typeface="Georgia"/>
                <a:sym typeface="Georgia"/>
              </a:rPr>
              <a:t>CIGARRERÍA</a:t>
            </a:r>
            <a:r>
              <a:rPr lang="es" sz="1400">
                <a:solidFill>
                  <a:srgbClr val="000000"/>
                </a:solidFill>
                <a:highlight>
                  <a:srgbClr val="D9D9D9"/>
                </a:highlight>
                <a:latin typeface="Georgia"/>
                <a:ea typeface="Georgia"/>
                <a:cs typeface="Georgia"/>
                <a:sym typeface="Georgia"/>
              </a:rPr>
              <a:t> </a:t>
            </a:r>
            <a:r>
              <a:rPr lang="es" sz="1400">
                <a:solidFill>
                  <a:srgbClr val="000000"/>
                </a:solidFill>
                <a:highlight>
                  <a:srgbClr val="D9D9D9"/>
                </a:highlight>
                <a:latin typeface="Georgia"/>
                <a:ea typeface="Georgia"/>
                <a:cs typeface="Georgia"/>
                <a:sym typeface="Georgia"/>
              </a:rPr>
              <a:t>ANDRÉS</a:t>
            </a:r>
            <a:r>
              <a:rPr lang="es" sz="1400">
                <a:solidFill>
                  <a:srgbClr val="000000"/>
                </a:solidFill>
                <a:highlight>
                  <a:srgbClr val="D9D9D9"/>
                </a:highlight>
                <a:latin typeface="Georgia"/>
                <a:ea typeface="Georgia"/>
                <a:cs typeface="Georgia"/>
                <a:sym typeface="Georgia"/>
              </a:rPr>
              <a:t>  .</a:t>
            </a:r>
            <a:endParaRPr sz="1400">
              <a:solidFill>
                <a:srgbClr val="000000"/>
              </a:solidFill>
              <a:highlight>
                <a:srgbClr val="D9D9D9"/>
              </a:highlight>
              <a:latin typeface="Georgia"/>
              <a:ea typeface="Georgia"/>
              <a:cs typeface="Georgia"/>
              <a:sym typeface="Georgia"/>
            </a:endParaRPr>
          </a:p>
        </p:txBody>
      </p:sp>
      <p:pic>
        <p:nvPicPr>
          <p:cNvPr id="89" name="Google Shape;89;p16"/>
          <p:cNvPicPr preferRelativeResize="0"/>
          <p:nvPr/>
        </p:nvPicPr>
        <p:blipFill>
          <a:blip r:embed="rId3">
            <a:alphaModFix/>
          </a:blip>
          <a:stretch>
            <a:fillRect/>
          </a:stretch>
        </p:blipFill>
        <p:spPr>
          <a:xfrm>
            <a:off x="3212863" y="2615625"/>
            <a:ext cx="2718276" cy="1975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93" name="Shape 93"/>
        <p:cNvGrpSpPr/>
        <p:nvPr/>
      </p:nvGrpSpPr>
      <p:grpSpPr>
        <a:xfrm>
          <a:off x="0" y="0"/>
          <a:ext cx="0" cy="0"/>
          <a:chOff x="0" y="0"/>
          <a:chExt cx="0" cy="0"/>
        </a:xfrm>
      </p:grpSpPr>
      <p:sp>
        <p:nvSpPr>
          <p:cNvPr id="94" name="Google Shape;94;p17"/>
          <p:cNvSpPr txBox="1"/>
          <p:nvPr>
            <p:ph type="title"/>
          </p:nvPr>
        </p:nvSpPr>
        <p:spPr>
          <a:xfrm>
            <a:off x="416300" y="498600"/>
            <a:ext cx="8091000" cy="617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0" lang="es" sz="2900">
                <a:solidFill>
                  <a:srgbClr val="000000"/>
                </a:solidFill>
                <a:latin typeface="Georgia"/>
                <a:ea typeface="Georgia"/>
                <a:cs typeface="Georgia"/>
                <a:sym typeface="Georgia"/>
              </a:rPr>
              <a:t>O</a:t>
            </a:r>
            <a:r>
              <a:rPr b="0" lang="es" sz="2900">
                <a:solidFill>
                  <a:srgbClr val="000000"/>
                </a:solidFill>
                <a:latin typeface="Georgia"/>
                <a:ea typeface="Georgia"/>
                <a:cs typeface="Georgia"/>
                <a:sym typeface="Georgia"/>
              </a:rPr>
              <a:t>bjetivos </a:t>
            </a:r>
            <a:r>
              <a:rPr b="0" lang="es" sz="2900">
                <a:solidFill>
                  <a:srgbClr val="000000"/>
                </a:solidFill>
                <a:latin typeface="Georgia"/>
                <a:ea typeface="Georgia"/>
                <a:cs typeface="Georgia"/>
                <a:sym typeface="Georgia"/>
              </a:rPr>
              <a:t>específicos</a:t>
            </a:r>
            <a:endParaRPr b="0" sz="2900">
              <a:latin typeface="Georgia"/>
              <a:ea typeface="Georgia"/>
              <a:cs typeface="Georgia"/>
              <a:sym typeface="Georgia"/>
            </a:endParaRPr>
          </a:p>
          <a:p>
            <a:pPr indent="0" lvl="0" marL="0" rtl="0" algn="ctr">
              <a:spcBef>
                <a:spcPts val="0"/>
              </a:spcBef>
              <a:spcAft>
                <a:spcPts val="0"/>
              </a:spcAft>
              <a:buNone/>
            </a:pPr>
            <a:r>
              <a:t/>
            </a:r>
            <a:endParaRPr b="1" sz="2900">
              <a:latin typeface="Georgia"/>
              <a:ea typeface="Georgia"/>
              <a:cs typeface="Georgia"/>
              <a:sym typeface="Georgia"/>
            </a:endParaRPr>
          </a:p>
        </p:txBody>
      </p:sp>
      <p:sp>
        <p:nvSpPr>
          <p:cNvPr id="95" name="Google Shape;95;p17"/>
          <p:cNvSpPr txBox="1"/>
          <p:nvPr>
            <p:ph idx="1" type="body"/>
          </p:nvPr>
        </p:nvSpPr>
        <p:spPr>
          <a:xfrm>
            <a:off x="416300" y="1418750"/>
            <a:ext cx="6101700" cy="2171700"/>
          </a:xfrm>
          <a:prstGeom prst="rect">
            <a:avLst/>
          </a:prstGeom>
        </p:spPr>
        <p:txBody>
          <a:bodyPr anchorCtr="0" anchor="t" bIns="91425" lIns="91425" spcFirstLastPara="1" rIns="91425" wrap="square" tIns="91425">
            <a:noAutofit/>
          </a:bodyPr>
          <a:lstStyle/>
          <a:p>
            <a:pPr indent="-317500" lvl="0" marL="457200" rtl="0" algn="just">
              <a:lnSpc>
                <a:spcPct val="150000"/>
              </a:lnSpc>
              <a:spcBef>
                <a:spcPts val="0"/>
              </a:spcBef>
              <a:spcAft>
                <a:spcPts val="0"/>
              </a:spcAft>
              <a:buClr>
                <a:srgbClr val="000000"/>
              </a:buClr>
              <a:buSzPts val="1400"/>
              <a:buFont typeface="Georgia"/>
              <a:buAutoNum type="arabicPeriod"/>
            </a:pPr>
            <a:r>
              <a:rPr lang="es" sz="1400">
                <a:solidFill>
                  <a:srgbClr val="000000"/>
                </a:solidFill>
                <a:latin typeface="Georgia"/>
                <a:ea typeface="Georgia"/>
                <a:cs typeface="Georgia"/>
                <a:sym typeface="Georgia"/>
              </a:rPr>
              <a:t>establecer dos versiones de la </a:t>
            </a:r>
            <a:r>
              <a:rPr lang="es" sz="1400">
                <a:solidFill>
                  <a:srgbClr val="000000"/>
                </a:solidFill>
                <a:latin typeface="Georgia"/>
                <a:ea typeface="Georgia"/>
                <a:cs typeface="Georgia"/>
                <a:sym typeface="Georgia"/>
              </a:rPr>
              <a:t>página</a:t>
            </a:r>
            <a:r>
              <a:rPr lang="es" sz="1400">
                <a:solidFill>
                  <a:srgbClr val="000000"/>
                </a:solidFill>
                <a:latin typeface="Georgia"/>
                <a:ea typeface="Georgia"/>
                <a:cs typeface="Georgia"/>
                <a:sym typeface="Georgia"/>
              </a:rPr>
              <a:t> web una para </a:t>
            </a:r>
            <a:r>
              <a:rPr lang="es" sz="1400">
                <a:solidFill>
                  <a:srgbClr val="000000"/>
                </a:solidFill>
                <a:latin typeface="Georgia"/>
                <a:ea typeface="Georgia"/>
                <a:cs typeface="Georgia"/>
                <a:sym typeface="Georgia"/>
              </a:rPr>
              <a:t>administradores</a:t>
            </a:r>
            <a:r>
              <a:rPr lang="es" sz="1400">
                <a:solidFill>
                  <a:srgbClr val="000000"/>
                </a:solidFill>
                <a:latin typeface="Georgia"/>
                <a:ea typeface="Georgia"/>
                <a:cs typeface="Georgia"/>
                <a:sym typeface="Georgia"/>
              </a:rPr>
              <a:t> y otra para </a:t>
            </a:r>
            <a:r>
              <a:rPr lang="es" sz="1400">
                <a:solidFill>
                  <a:srgbClr val="000000"/>
                </a:solidFill>
                <a:latin typeface="Georgia"/>
                <a:ea typeface="Georgia"/>
                <a:cs typeface="Georgia"/>
                <a:sym typeface="Georgia"/>
              </a:rPr>
              <a:t>usuarios</a:t>
            </a:r>
            <a:r>
              <a:rPr lang="es" sz="1400">
                <a:solidFill>
                  <a:srgbClr val="000000"/>
                </a:solidFill>
                <a:latin typeface="Georgia"/>
                <a:ea typeface="Georgia"/>
                <a:cs typeface="Georgia"/>
                <a:sym typeface="Georgia"/>
              </a:rPr>
              <a:t>.</a:t>
            </a:r>
            <a:endParaRPr sz="1400">
              <a:solidFill>
                <a:srgbClr val="000000"/>
              </a:solidFill>
              <a:latin typeface="Georgia"/>
              <a:ea typeface="Georgia"/>
              <a:cs typeface="Georgia"/>
              <a:sym typeface="Georgia"/>
            </a:endParaRPr>
          </a:p>
          <a:p>
            <a:pPr indent="-317500" lvl="0" marL="457200" rtl="0" algn="just">
              <a:lnSpc>
                <a:spcPct val="150000"/>
              </a:lnSpc>
              <a:spcBef>
                <a:spcPts val="0"/>
              </a:spcBef>
              <a:spcAft>
                <a:spcPts val="0"/>
              </a:spcAft>
              <a:buClr>
                <a:srgbClr val="000000"/>
              </a:buClr>
              <a:buSzPts val="1400"/>
              <a:buFont typeface="Georgia"/>
              <a:buAutoNum type="arabicPeriod"/>
            </a:pPr>
            <a:r>
              <a:rPr lang="es" sz="1400">
                <a:solidFill>
                  <a:srgbClr val="000000"/>
                </a:solidFill>
                <a:latin typeface="Georgia"/>
                <a:ea typeface="Georgia"/>
                <a:cs typeface="Georgia"/>
                <a:sym typeface="Georgia"/>
              </a:rPr>
              <a:t>crear un sistema de </a:t>
            </a:r>
            <a:r>
              <a:rPr lang="es" sz="1400">
                <a:solidFill>
                  <a:srgbClr val="000000"/>
                </a:solidFill>
                <a:latin typeface="Georgia"/>
                <a:ea typeface="Georgia"/>
                <a:cs typeface="Georgia"/>
                <a:sym typeface="Georgia"/>
              </a:rPr>
              <a:t>información</a:t>
            </a:r>
            <a:r>
              <a:rPr lang="es" sz="1400">
                <a:solidFill>
                  <a:srgbClr val="000000"/>
                </a:solidFill>
                <a:latin typeface="Georgia"/>
                <a:ea typeface="Georgia"/>
                <a:cs typeface="Georgia"/>
                <a:sym typeface="Georgia"/>
              </a:rPr>
              <a:t> que se adapte a </a:t>
            </a:r>
            <a:r>
              <a:rPr lang="es" sz="1400">
                <a:solidFill>
                  <a:srgbClr val="000000"/>
                </a:solidFill>
                <a:latin typeface="Georgia"/>
                <a:ea typeface="Georgia"/>
                <a:cs typeface="Georgia"/>
                <a:sym typeface="Georgia"/>
              </a:rPr>
              <a:t>teléfonos</a:t>
            </a:r>
            <a:r>
              <a:rPr lang="es" sz="1400">
                <a:solidFill>
                  <a:srgbClr val="000000"/>
                </a:solidFill>
                <a:latin typeface="Georgia"/>
                <a:ea typeface="Georgia"/>
                <a:cs typeface="Georgia"/>
                <a:sym typeface="Georgia"/>
              </a:rPr>
              <a:t> </a:t>
            </a:r>
            <a:r>
              <a:rPr lang="es" sz="1400">
                <a:solidFill>
                  <a:srgbClr val="000000"/>
                </a:solidFill>
                <a:latin typeface="Georgia"/>
                <a:ea typeface="Georgia"/>
                <a:cs typeface="Georgia"/>
                <a:sym typeface="Georgia"/>
              </a:rPr>
              <a:t>móviles</a:t>
            </a:r>
            <a:r>
              <a:rPr lang="es" sz="1400">
                <a:solidFill>
                  <a:srgbClr val="000000"/>
                </a:solidFill>
                <a:latin typeface="Georgia"/>
                <a:ea typeface="Georgia"/>
                <a:cs typeface="Georgia"/>
                <a:sym typeface="Georgia"/>
              </a:rPr>
              <a:t> y computadoras.</a:t>
            </a:r>
            <a:endParaRPr sz="1400">
              <a:solidFill>
                <a:srgbClr val="000000"/>
              </a:solidFill>
              <a:latin typeface="Georgia"/>
              <a:ea typeface="Georgia"/>
              <a:cs typeface="Georgia"/>
              <a:sym typeface="Georgia"/>
            </a:endParaRPr>
          </a:p>
          <a:p>
            <a:pPr indent="-317500" lvl="0" marL="457200" rtl="0" algn="just">
              <a:lnSpc>
                <a:spcPct val="150000"/>
              </a:lnSpc>
              <a:spcBef>
                <a:spcPts val="0"/>
              </a:spcBef>
              <a:spcAft>
                <a:spcPts val="0"/>
              </a:spcAft>
              <a:buClr>
                <a:srgbClr val="000000"/>
              </a:buClr>
              <a:buSzPts val="1400"/>
              <a:buFont typeface="Georgia"/>
              <a:buAutoNum type="arabicPeriod"/>
            </a:pPr>
            <a:r>
              <a:rPr lang="es" sz="1400">
                <a:solidFill>
                  <a:srgbClr val="000000"/>
                </a:solidFill>
                <a:latin typeface="Georgia"/>
                <a:ea typeface="Georgia"/>
                <a:cs typeface="Georgia"/>
                <a:sym typeface="Georgia"/>
              </a:rPr>
              <a:t>garantizar el el acceso ala </a:t>
            </a:r>
            <a:r>
              <a:rPr lang="es" sz="1400">
                <a:solidFill>
                  <a:srgbClr val="000000"/>
                </a:solidFill>
                <a:latin typeface="Georgia"/>
                <a:ea typeface="Georgia"/>
                <a:cs typeface="Georgia"/>
                <a:sym typeface="Georgia"/>
              </a:rPr>
              <a:t>información</a:t>
            </a:r>
            <a:r>
              <a:rPr lang="es" sz="1400">
                <a:solidFill>
                  <a:srgbClr val="000000"/>
                </a:solidFill>
                <a:latin typeface="Georgia"/>
                <a:ea typeface="Georgia"/>
                <a:cs typeface="Georgia"/>
                <a:sym typeface="Georgia"/>
              </a:rPr>
              <a:t> y al uso de los servicios que ofrece esta.</a:t>
            </a:r>
            <a:endParaRPr sz="1400">
              <a:solidFill>
                <a:srgbClr val="000000"/>
              </a:solidFill>
              <a:latin typeface="Georgia"/>
              <a:ea typeface="Georgia"/>
              <a:cs typeface="Georgia"/>
              <a:sym typeface="Georgia"/>
            </a:endParaRPr>
          </a:p>
        </p:txBody>
      </p:sp>
      <p:sp>
        <p:nvSpPr>
          <p:cNvPr id="96" name="Google Shape;96;p17"/>
          <p:cNvSpPr txBox="1"/>
          <p:nvPr/>
        </p:nvSpPr>
        <p:spPr>
          <a:xfrm>
            <a:off x="5507175" y="4260275"/>
            <a:ext cx="300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p>
        </p:txBody>
      </p:sp>
      <p:pic>
        <p:nvPicPr>
          <p:cNvPr id="97" name="Google Shape;97;p17"/>
          <p:cNvPicPr preferRelativeResize="0"/>
          <p:nvPr/>
        </p:nvPicPr>
        <p:blipFill>
          <a:blip r:embed="rId3">
            <a:alphaModFix/>
          </a:blip>
          <a:stretch>
            <a:fillRect/>
          </a:stretch>
        </p:blipFill>
        <p:spPr>
          <a:xfrm>
            <a:off x="6640275" y="1418750"/>
            <a:ext cx="1866900" cy="2171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101" name="Shape 101"/>
        <p:cNvGrpSpPr/>
        <p:nvPr/>
      </p:nvGrpSpPr>
      <p:grpSpPr>
        <a:xfrm>
          <a:off x="0" y="0"/>
          <a:ext cx="0" cy="0"/>
          <a:chOff x="0" y="0"/>
          <a:chExt cx="0" cy="0"/>
        </a:xfrm>
      </p:grpSpPr>
      <p:sp>
        <p:nvSpPr>
          <p:cNvPr id="102" name="Google Shape;102;p18"/>
          <p:cNvSpPr txBox="1"/>
          <p:nvPr>
            <p:ph type="title"/>
          </p:nvPr>
        </p:nvSpPr>
        <p:spPr>
          <a:xfrm>
            <a:off x="496875" y="575775"/>
            <a:ext cx="8379900" cy="6525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SzPts val="990"/>
              <a:buNone/>
            </a:pPr>
            <a:r>
              <a:rPr b="0" lang="es" sz="3040">
                <a:solidFill>
                  <a:srgbClr val="000000"/>
                </a:solidFill>
                <a:latin typeface="Georgia"/>
                <a:ea typeface="Georgia"/>
                <a:cs typeface="Georgia"/>
                <a:sym typeface="Georgia"/>
              </a:rPr>
              <a:t>J</a:t>
            </a:r>
            <a:r>
              <a:rPr b="0" lang="es" sz="3040">
                <a:solidFill>
                  <a:srgbClr val="000000"/>
                </a:solidFill>
                <a:latin typeface="Georgia"/>
                <a:ea typeface="Georgia"/>
                <a:cs typeface="Georgia"/>
                <a:sym typeface="Georgia"/>
              </a:rPr>
              <a:t>ustificación</a:t>
            </a:r>
            <a:r>
              <a:rPr b="0" lang="es" sz="3040">
                <a:solidFill>
                  <a:srgbClr val="000000"/>
                </a:solidFill>
                <a:latin typeface="Georgia"/>
                <a:ea typeface="Georgia"/>
                <a:cs typeface="Georgia"/>
                <a:sym typeface="Georgia"/>
              </a:rPr>
              <a:t>.</a:t>
            </a:r>
            <a:endParaRPr b="0" sz="3040">
              <a:solidFill>
                <a:srgbClr val="000000"/>
              </a:solidFill>
              <a:latin typeface="Georgia"/>
              <a:ea typeface="Georgia"/>
              <a:cs typeface="Georgia"/>
              <a:sym typeface="Georgia"/>
            </a:endParaRPr>
          </a:p>
        </p:txBody>
      </p:sp>
      <p:sp>
        <p:nvSpPr>
          <p:cNvPr id="103" name="Google Shape;103;p18"/>
          <p:cNvSpPr txBox="1"/>
          <p:nvPr>
            <p:ph idx="1" type="body"/>
          </p:nvPr>
        </p:nvSpPr>
        <p:spPr>
          <a:xfrm>
            <a:off x="496875" y="1714713"/>
            <a:ext cx="6470400" cy="2339700"/>
          </a:xfrm>
          <a:prstGeom prst="rect">
            <a:avLst/>
          </a:prstGeom>
        </p:spPr>
        <p:txBody>
          <a:bodyPr anchorCtr="0" anchor="t" bIns="91425" lIns="91425" spcFirstLastPara="1" rIns="91425" wrap="square" tIns="91425">
            <a:spAutoFit/>
          </a:bodyPr>
          <a:lstStyle/>
          <a:p>
            <a:pPr indent="0" lvl="0" marL="0" rtl="0" algn="just">
              <a:lnSpc>
                <a:spcPct val="150000"/>
              </a:lnSpc>
              <a:spcBef>
                <a:spcPts val="0"/>
              </a:spcBef>
              <a:spcAft>
                <a:spcPts val="1200"/>
              </a:spcAft>
              <a:buNone/>
            </a:pPr>
            <a:r>
              <a:rPr lang="es" sz="1400">
                <a:solidFill>
                  <a:srgbClr val="000000"/>
                </a:solidFill>
                <a:highlight>
                  <a:srgbClr val="D9D9D9"/>
                </a:highlight>
                <a:latin typeface="Georgia"/>
                <a:ea typeface="Georgia"/>
                <a:cs typeface="Georgia"/>
                <a:sym typeface="Georgia"/>
              </a:rPr>
              <a:t>La importancia que tendrá este proyecto para la cigarrería Andrés,  es de un nuevo desarrollo económico  que  también aporta un nuevo enfoque de ventas , como lo es las ventas en sitios web, por eso  con el nuevo modelo y  un sitio web fácil de utilizar   que a su vez  busca  mejorar el tiempo y seguridad de  la llegada de la mercancía a la cigarrería Andrés , ahorrando tiempo y dinero y  también teniendo un mejor orden y seguridad para que Andrés compré</a:t>
            </a:r>
            <a:r>
              <a:rPr lang="es" sz="1400">
                <a:solidFill>
                  <a:srgbClr val="000000"/>
                </a:solidFill>
                <a:highlight>
                  <a:srgbClr val="D9D9D9"/>
                </a:highlight>
                <a:latin typeface="Georgia"/>
                <a:ea typeface="Georgia"/>
                <a:cs typeface="Georgia"/>
                <a:sym typeface="Georgia"/>
              </a:rPr>
              <a:t> la mercancías necesario para abastecer su negocio.</a:t>
            </a:r>
            <a:endParaRPr sz="2100">
              <a:solidFill>
                <a:srgbClr val="000000"/>
              </a:solidFill>
              <a:highlight>
                <a:srgbClr val="FFFFFF"/>
              </a:highlight>
              <a:latin typeface="Arial"/>
              <a:ea typeface="Arial"/>
              <a:cs typeface="Arial"/>
              <a:sym typeface="Arial"/>
            </a:endParaRPr>
          </a:p>
        </p:txBody>
      </p:sp>
      <p:pic>
        <p:nvPicPr>
          <p:cNvPr id="104" name="Google Shape;104;p18"/>
          <p:cNvPicPr preferRelativeResize="0"/>
          <p:nvPr/>
        </p:nvPicPr>
        <p:blipFill>
          <a:blip r:embed="rId3">
            <a:alphaModFix/>
          </a:blip>
          <a:stretch>
            <a:fillRect/>
          </a:stretch>
        </p:blipFill>
        <p:spPr>
          <a:xfrm>
            <a:off x="7157038" y="1817575"/>
            <a:ext cx="1719825" cy="1719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108" name="Shape 108"/>
        <p:cNvGrpSpPr/>
        <p:nvPr/>
      </p:nvGrpSpPr>
      <p:grpSpPr>
        <a:xfrm>
          <a:off x="0" y="0"/>
          <a:ext cx="0" cy="0"/>
          <a:chOff x="0" y="0"/>
          <a:chExt cx="0" cy="0"/>
        </a:xfrm>
      </p:grpSpPr>
      <p:sp>
        <p:nvSpPr>
          <p:cNvPr id="109" name="Google Shape;109;p19"/>
          <p:cNvSpPr txBox="1"/>
          <p:nvPr>
            <p:ph type="title"/>
          </p:nvPr>
        </p:nvSpPr>
        <p:spPr>
          <a:xfrm>
            <a:off x="604200" y="1206150"/>
            <a:ext cx="7856400" cy="1365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0" lang="es" sz="3000">
                <a:solidFill>
                  <a:srgbClr val="000000"/>
                </a:solidFill>
                <a:latin typeface="Georgia"/>
                <a:ea typeface="Georgia"/>
                <a:cs typeface="Georgia"/>
                <a:sym typeface="Georgia"/>
              </a:rPr>
              <a:t>Técnicas</a:t>
            </a:r>
            <a:r>
              <a:rPr b="0" lang="es" sz="3000">
                <a:solidFill>
                  <a:srgbClr val="000000"/>
                </a:solidFill>
                <a:latin typeface="Georgia"/>
                <a:ea typeface="Georgia"/>
                <a:cs typeface="Georgia"/>
                <a:sym typeface="Georgia"/>
              </a:rPr>
              <a:t>  e instrumentos de </a:t>
            </a:r>
            <a:r>
              <a:rPr b="0" lang="es" sz="3000">
                <a:solidFill>
                  <a:srgbClr val="000000"/>
                </a:solidFill>
                <a:latin typeface="Georgia"/>
                <a:ea typeface="Georgia"/>
                <a:cs typeface="Georgia"/>
                <a:sym typeface="Georgia"/>
              </a:rPr>
              <a:t>recolección</a:t>
            </a:r>
            <a:r>
              <a:rPr b="0" lang="es" sz="3000">
                <a:solidFill>
                  <a:srgbClr val="000000"/>
                </a:solidFill>
                <a:latin typeface="Georgia"/>
                <a:ea typeface="Georgia"/>
                <a:cs typeface="Georgia"/>
                <a:sym typeface="Georgia"/>
              </a:rPr>
              <a:t> de datos</a:t>
            </a:r>
            <a:r>
              <a:rPr b="0" lang="es" sz="2800">
                <a:solidFill>
                  <a:srgbClr val="000000"/>
                </a:solidFill>
                <a:latin typeface="Georgia"/>
                <a:ea typeface="Georgia"/>
                <a:cs typeface="Georgia"/>
                <a:sym typeface="Georgia"/>
              </a:rPr>
              <a:t> </a:t>
            </a:r>
            <a:endParaRPr b="0" sz="3000">
              <a:solidFill>
                <a:srgbClr val="000000"/>
              </a:solidFill>
              <a:latin typeface="Georgia"/>
              <a:ea typeface="Georgia"/>
              <a:cs typeface="Georgia"/>
              <a:sym typeface="Georgia"/>
            </a:endParaRPr>
          </a:p>
        </p:txBody>
      </p:sp>
      <p:sp>
        <p:nvSpPr>
          <p:cNvPr id="110" name="Google Shape;110;p19"/>
          <p:cNvSpPr txBox="1"/>
          <p:nvPr/>
        </p:nvSpPr>
        <p:spPr>
          <a:xfrm>
            <a:off x="604325" y="2571750"/>
            <a:ext cx="7856400" cy="13698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lang="es">
                <a:latin typeface="Georgia"/>
                <a:ea typeface="Georgia"/>
                <a:cs typeface="Georgia"/>
                <a:sym typeface="Georgia"/>
              </a:rPr>
              <a:t>La recolección de datos se refiere al uso de una gran diversidad de técnicas y herramientas que pueden ser utilizadas por el analista para desarrollar los sistemas de información, los cuales pueden ser la entrevistas, la encuesta, el cuestionario, la observación, el diagrama de flujo y el diccionario de datos en este caso se </a:t>
            </a:r>
            <a:r>
              <a:rPr lang="es">
                <a:latin typeface="Georgia"/>
                <a:ea typeface="Georgia"/>
                <a:cs typeface="Georgia"/>
                <a:sym typeface="Georgia"/>
              </a:rPr>
              <a:t>usó</a:t>
            </a:r>
            <a:r>
              <a:rPr lang="es">
                <a:latin typeface="Georgia"/>
                <a:ea typeface="Georgia"/>
                <a:cs typeface="Georgia"/>
                <a:sym typeface="Georgia"/>
              </a:rPr>
              <a:t> un </a:t>
            </a:r>
            <a:r>
              <a:rPr lang="es">
                <a:latin typeface="Georgia"/>
                <a:ea typeface="Georgia"/>
                <a:cs typeface="Georgia"/>
                <a:sym typeface="Georgia"/>
              </a:rPr>
              <a:t>cuestionario</a:t>
            </a:r>
            <a:r>
              <a:rPr lang="es">
                <a:latin typeface="Georgia"/>
                <a:ea typeface="Georgia"/>
                <a:cs typeface="Georgia"/>
                <a:sym typeface="Georgia"/>
              </a:rPr>
              <a:t> como herramienta.    </a:t>
            </a:r>
            <a:r>
              <a:rPr lang="es" sz="1300">
                <a:latin typeface="Georgia"/>
                <a:ea typeface="Georgia"/>
                <a:cs typeface="Georgia"/>
                <a:sym typeface="Georgia"/>
              </a:rPr>
              <a:t>           </a:t>
            </a:r>
            <a:endParaRPr sz="1300">
              <a:latin typeface="Georgia"/>
              <a:ea typeface="Georgia"/>
              <a:cs typeface="Georgia"/>
              <a:sym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114" name="Shape 114"/>
        <p:cNvGrpSpPr/>
        <p:nvPr/>
      </p:nvGrpSpPr>
      <p:grpSpPr>
        <a:xfrm>
          <a:off x="0" y="0"/>
          <a:ext cx="0" cy="0"/>
          <a:chOff x="0" y="0"/>
          <a:chExt cx="0" cy="0"/>
        </a:xfrm>
      </p:grpSpPr>
      <p:sp>
        <p:nvSpPr>
          <p:cNvPr id="115" name="Google Shape;115;p20"/>
          <p:cNvSpPr txBox="1"/>
          <p:nvPr>
            <p:ph idx="1" type="body"/>
          </p:nvPr>
        </p:nvSpPr>
        <p:spPr>
          <a:xfrm>
            <a:off x="443175" y="1289225"/>
            <a:ext cx="8132400" cy="3226200"/>
          </a:xfrm>
          <a:prstGeom prst="rect">
            <a:avLst/>
          </a:prstGeom>
        </p:spPr>
        <p:txBody>
          <a:bodyPr anchorCtr="0" anchor="t" bIns="91425" lIns="91425" spcFirstLastPara="1" rIns="91425" wrap="square" tIns="91425">
            <a:normAutofit fontScale="25000" lnSpcReduction="20000"/>
          </a:bodyPr>
          <a:lstStyle/>
          <a:p>
            <a:pPr indent="-317500" lvl="0" marL="457200" rtl="0" algn="just">
              <a:lnSpc>
                <a:spcPct val="150000"/>
              </a:lnSpc>
              <a:spcBef>
                <a:spcPts val="0"/>
              </a:spcBef>
              <a:spcAft>
                <a:spcPts val="0"/>
              </a:spcAft>
              <a:buClr>
                <a:srgbClr val="000000"/>
              </a:buClr>
              <a:buSzPct val="100000"/>
              <a:buFont typeface="Georgia"/>
              <a:buAutoNum type="arabicPeriod"/>
            </a:pPr>
            <a:r>
              <a:rPr lang="es" sz="5600">
                <a:solidFill>
                  <a:srgbClr val="000000"/>
                </a:solidFill>
                <a:latin typeface="Georgia"/>
                <a:ea typeface="Georgia"/>
                <a:cs typeface="Georgia"/>
                <a:sym typeface="Georgia"/>
              </a:rPr>
              <a:t>Describa los mecanismos mediante los cuales hacen sus pedidos mayoristas.</a:t>
            </a:r>
            <a:endParaRPr sz="5600">
              <a:solidFill>
                <a:srgbClr val="000000"/>
              </a:solidFill>
              <a:latin typeface="Georgia"/>
              <a:ea typeface="Georgia"/>
              <a:cs typeface="Georgia"/>
              <a:sym typeface="Georgia"/>
            </a:endParaRPr>
          </a:p>
          <a:p>
            <a:pPr indent="-317500" lvl="0" marL="457200" rtl="0" algn="just">
              <a:lnSpc>
                <a:spcPct val="150000"/>
              </a:lnSpc>
              <a:spcBef>
                <a:spcPts val="0"/>
              </a:spcBef>
              <a:spcAft>
                <a:spcPts val="0"/>
              </a:spcAft>
              <a:buClr>
                <a:srgbClr val="000000"/>
              </a:buClr>
              <a:buSzPct val="100000"/>
              <a:buFont typeface="Georgia"/>
              <a:buAutoNum type="arabicPeriod"/>
            </a:pPr>
            <a:r>
              <a:rPr lang="es" sz="5600">
                <a:solidFill>
                  <a:srgbClr val="000000"/>
                </a:solidFill>
                <a:latin typeface="Georgia"/>
                <a:ea typeface="Georgia"/>
                <a:cs typeface="Georgia"/>
                <a:sym typeface="Georgia"/>
              </a:rPr>
              <a:t>¿Usted actualmente trabaja con </a:t>
            </a:r>
            <a:r>
              <a:rPr lang="es" sz="5600">
                <a:solidFill>
                  <a:srgbClr val="000000"/>
                </a:solidFill>
                <a:latin typeface="Georgia"/>
                <a:ea typeface="Georgia"/>
                <a:cs typeface="Georgia"/>
                <a:sym typeface="Georgia"/>
              </a:rPr>
              <a:t>algún</a:t>
            </a:r>
            <a:r>
              <a:rPr lang="es" sz="5600">
                <a:solidFill>
                  <a:srgbClr val="000000"/>
                </a:solidFill>
                <a:latin typeface="Georgia"/>
                <a:ea typeface="Georgia"/>
                <a:cs typeface="Georgia"/>
                <a:sym typeface="Georgia"/>
              </a:rPr>
              <a:t> sistema en </a:t>
            </a:r>
            <a:r>
              <a:rPr lang="es" sz="5600">
                <a:solidFill>
                  <a:srgbClr val="000000"/>
                </a:solidFill>
                <a:latin typeface="Georgia"/>
                <a:ea typeface="Georgia"/>
                <a:cs typeface="Georgia"/>
                <a:sym typeface="Georgia"/>
              </a:rPr>
              <a:t>línea</a:t>
            </a:r>
            <a:r>
              <a:rPr lang="es" sz="5600">
                <a:solidFill>
                  <a:srgbClr val="000000"/>
                </a:solidFill>
                <a:latin typeface="Georgia"/>
                <a:ea typeface="Georgia"/>
                <a:cs typeface="Georgia"/>
                <a:sym typeface="Georgia"/>
              </a:rPr>
              <a:t> ?</a:t>
            </a:r>
            <a:endParaRPr sz="5600">
              <a:solidFill>
                <a:srgbClr val="000000"/>
              </a:solidFill>
              <a:latin typeface="Georgia"/>
              <a:ea typeface="Georgia"/>
              <a:cs typeface="Georgia"/>
              <a:sym typeface="Georgia"/>
            </a:endParaRPr>
          </a:p>
          <a:p>
            <a:pPr indent="-317500" lvl="0" marL="457200" rtl="0" algn="just">
              <a:lnSpc>
                <a:spcPct val="150000"/>
              </a:lnSpc>
              <a:spcBef>
                <a:spcPts val="0"/>
              </a:spcBef>
              <a:spcAft>
                <a:spcPts val="0"/>
              </a:spcAft>
              <a:buClr>
                <a:srgbClr val="000000"/>
              </a:buClr>
              <a:buSzPct val="100000"/>
              <a:buFont typeface="Georgia"/>
              <a:buAutoNum type="arabicPeriod"/>
            </a:pPr>
            <a:r>
              <a:rPr lang="es" sz="5600">
                <a:solidFill>
                  <a:srgbClr val="000000"/>
                </a:solidFill>
                <a:latin typeface="Georgia"/>
                <a:ea typeface="Georgia"/>
                <a:cs typeface="Georgia"/>
                <a:sym typeface="Georgia"/>
              </a:rPr>
              <a:t>¿Q</a:t>
            </a:r>
            <a:r>
              <a:rPr lang="es" sz="5600">
                <a:solidFill>
                  <a:srgbClr val="000000"/>
                </a:solidFill>
                <a:latin typeface="Georgia"/>
                <a:ea typeface="Georgia"/>
                <a:cs typeface="Georgia"/>
                <a:sym typeface="Georgia"/>
              </a:rPr>
              <a:t>ué</a:t>
            </a:r>
            <a:r>
              <a:rPr lang="es" sz="5600">
                <a:solidFill>
                  <a:srgbClr val="000000"/>
                </a:solidFill>
                <a:latin typeface="Georgia"/>
                <a:ea typeface="Georgia"/>
                <a:cs typeface="Georgia"/>
                <a:sym typeface="Georgia"/>
              </a:rPr>
              <a:t> </a:t>
            </a:r>
            <a:r>
              <a:rPr lang="es" sz="5600">
                <a:solidFill>
                  <a:srgbClr val="000000"/>
                </a:solidFill>
                <a:latin typeface="Georgia"/>
                <a:ea typeface="Georgia"/>
                <a:cs typeface="Georgia"/>
                <a:sym typeface="Georgia"/>
              </a:rPr>
              <a:t>características</a:t>
            </a:r>
            <a:r>
              <a:rPr lang="es" sz="5600">
                <a:solidFill>
                  <a:srgbClr val="000000"/>
                </a:solidFill>
                <a:latin typeface="Georgia"/>
                <a:ea typeface="Georgia"/>
                <a:cs typeface="Georgia"/>
                <a:sym typeface="Georgia"/>
              </a:rPr>
              <a:t> le </a:t>
            </a:r>
            <a:r>
              <a:rPr lang="es" sz="5600">
                <a:solidFill>
                  <a:srgbClr val="000000"/>
                </a:solidFill>
                <a:latin typeface="Georgia"/>
                <a:ea typeface="Georgia"/>
                <a:cs typeface="Georgia"/>
                <a:sym typeface="Georgia"/>
              </a:rPr>
              <a:t>gustaría</a:t>
            </a:r>
            <a:r>
              <a:rPr lang="es" sz="5600">
                <a:solidFill>
                  <a:srgbClr val="000000"/>
                </a:solidFill>
                <a:latin typeface="Georgia"/>
                <a:ea typeface="Georgia"/>
                <a:cs typeface="Georgia"/>
                <a:sym typeface="Georgia"/>
              </a:rPr>
              <a:t> que tuviera un sistema para realizar sus pedidos mayoristas?</a:t>
            </a:r>
            <a:endParaRPr sz="5600">
              <a:solidFill>
                <a:srgbClr val="000000"/>
              </a:solidFill>
              <a:latin typeface="Georgia"/>
              <a:ea typeface="Georgia"/>
              <a:cs typeface="Georgia"/>
              <a:sym typeface="Georgia"/>
            </a:endParaRPr>
          </a:p>
          <a:p>
            <a:pPr indent="-317500" lvl="0" marL="457200" rtl="0" algn="just">
              <a:lnSpc>
                <a:spcPct val="150000"/>
              </a:lnSpc>
              <a:spcBef>
                <a:spcPts val="0"/>
              </a:spcBef>
              <a:spcAft>
                <a:spcPts val="0"/>
              </a:spcAft>
              <a:buClr>
                <a:srgbClr val="000000"/>
              </a:buClr>
              <a:buSzPct val="100000"/>
              <a:buFont typeface="Georgia"/>
              <a:buAutoNum type="arabicPeriod"/>
            </a:pPr>
            <a:r>
              <a:rPr lang="es" sz="5600">
                <a:solidFill>
                  <a:srgbClr val="000000"/>
                </a:solidFill>
                <a:latin typeface="Georgia"/>
                <a:ea typeface="Georgia"/>
                <a:cs typeface="Georgia"/>
                <a:sym typeface="Georgia"/>
              </a:rPr>
              <a:t>¿</a:t>
            </a:r>
            <a:r>
              <a:rPr lang="es" sz="5600">
                <a:solidFill>
                  <a:srgbClr val="000000"/>
                </a:solidFill>
                <a:latin typeface="Georgia"/>
                <a:ea typeface="Georgia"/>
                <a:cs typeface="Georgia"/>
                <a:sym typeface="Georgia"/>
              </a:rPr>
              <a:t>Cómo</a:t>
            </a:r>
            <a:r>
              <a:rPr lang="es" sz="5600">
                <a:solidFill>
                  <a:srgbClr val="000000"/>
                </a:solidFill>
                <a:latin typeface="Georgia"/>
                <a:ea typeface="Georgia"/>
                <a:cs typeface="Georgia"/>
                <a:sym typeface="Georgia"/>
              </a:rPr>
              <a:t> realiza actualmente sus pedidos</a:t>
            </a:r>
            <a:r>
              <a:rPr lang="es" sz="5600">
                <a:solidFill>
                  <a:srgbClr val="000000"/>
                </a:solidFill>
                <a:latin typeface="Georgia"/>
                <a:ea typeface="Georgia"/>
                <a:cs typeface="Georgia"/>
                <a:sym typeface="Georgia"/>
              </a:rPr>
              <a:t>?</a:t>
            </a:r>
            <a:endParaRPr sz="5600">
              <a:solidFill>
                <a:srgbClr val="000000"/>
              </a:solidFill>
              <a:latin typeface="Georgia"/>
              <a:ea typeface="Georgia"/>
              <a:cs typeface="Georgia"/>
              <a:sym typeface="Georgia"/>
            </a:endParaRPr>
          </a:p>
          <a:p>
            <a:pPr indent="-317500" lvl="0" marL="457200" rtl="0" algn="just">
              <a:lnSpc>
                <a:spcPct val="150000"/>
              </a:lnSpc>
              <a:spcBef>
                <a:spcPts val="0"/>
              </a:spcBef>
              <a:spcAft>
                <a:spcPts val="0"/>
              </a:spcAft>
              <a:buClr>
                <a:srgbClr val="000000"/>
              </a:buClr>
              <a:buSzPct val="100000"/>
              <a:buFont typeface="Georgia"/>
              <a:buAutoNum type="arabicPeriod"/>
            </a:pPr>
            <a:r>
              <a:rPr lang="es" sz="5600">
                <a:solidFill>
                  <a:srgbClr val="000000"/>
                </a:solidFill>
                <a:latin typeface="Georgia"/>
                <a:ea typeface="Georgia"/>
                <a:cs typeface="Georgia"/>
                <a:sym typeface="Georgia"/>
              </a:rPr>
              <a:t>¿Que necesita para la mejora de sus pedidos ?</a:t>
            </a:r>
            <a:endParaRPr sz="5600">
              <a:solidFill>
                <a:srgbClr val="000000"/>
              </a:solidFill>
              <a:latin typeface="Georgia"/>
              <a:ea typeface="Georgia"/>
              <a:cs typeface="Georgia"/>
              <a:sym typeface="Georgia"/>
            </a:endParaRPr>
          </a:p>
          <a:p>
            <a:pPr indent="-317500" lvl="0" marL="457200" rtl="0" algn="just">
              <a:lnSpc>
                <a:spcPct val="150000"/>
              </a:lnSpc>
              <a:spcBef>
                <a:spcPts val="0"/>
              </a:spcBef>
              <a:spcAft>
                <a:spcPts val="0"/>
              </a:spcAft>
              <a:buClr>
                <a:srgbClr val="000000"/>
              </a:buClr>
              <a:buSzPct val="100000"/>
              <a:buFont typeface="Georgia"/>
              <a:buAutoNum type="arabicPeriod"/>
            </a:pPr>
            <a:r>
              <a:rPr lang="es" sz="5600">
                <a:solidFill>
                  <a:srgbClr val="000000"/>
                </a:solidFill>
                <a:latin typeface="Georgia"/>
                <a:ea typeface="Georgia"/>
                <a:cs typeface="Georgia"/>
                <a:sym typeface="Georgia"/>
              </a:rPr>
              <a:t>¿Desde su punto de vista </a:t>
            </a:r>
            <a:r>
              <a:rPr lang="es" sz="5600">
                <a:solidFill>
                  <a:srgbClr val="000000"/>
                </a:solidFill>
                <a:latin typeface="Georgia"/>
                <a:ea typeface="Georgia"/>
                <a:cs typeface="Georgia"/>
                <a:sym typeface="Georgia"/>
              </a:rPr>
              <a:t>cómo</a:t>
            </a:r>
            <a:r>
              <a:rPr lang="es" sz="5600">
                <a:solidFill>
                  <a:srgbClr val="000000"/>
                </a:solidFill>
                <a:latin typeface="Georgia"/>
                <a:ea typeface="Georgia"/>
                <a:cs typeface="Georgia"/>
                <a:sym typeface="Georgia"/>
              </a:rPr>
              <a:t> </a:t>
            </a:r>
            <a:r>
              <a:rPr lang="es" sz="5600">
                <a:solidFill>
                  <a:srgbClr val="000000"/>
                </a:solidFill>
                <a:latin typeface="Georgia"/>
                <a:ea typeface="Georgia"/>
                <a:cs typeface="Georgia"/>
                <a:sym typeface="Georgia"/>
              </a:rPr>
              <a:t>resolvería</a:t>
            </a:r>
            <a:r>
              <a:rPr lang="es" sz="5600">
                <a:solidFill>
                  <a:srgbClr val="000000"/>
                </a:solidFill>
                <a:latin typeface="Georgia"/>
                <a:ea typeface="Georgia"/>
                <a:cs typeface="Georgia"/>
                <a:sym typeface="Georgia"/>
              </a:rPr>
              <a:t> la </a:t>
            </a:r>
            <a:r>
              <a:rPr lang="es" sz="5600">
                <a:solidFill>
                  <a:srgbClr val="000000"/>
                </a:solidFill>
                <a:latin typeface="Georgia"/>
                <a:ea typeface="Georgia"/>
                <a:cs typeface="Georgia"/>
                <a:sym typeface="Georgia"/>
              </a:rPr>
              <a:t>problemática</a:t>
            </a:r>
            <a:r>
              <a:rPr lang="es" sz="5600">
                <a:solidFill>
                  <a:srgbClr val="000000"/>
                </a:solidFill>
                <a:latin typeface="Georgia"/>
                <a:ea typeface="Georgia"/>
                <a:cs typeface="Georgia"/>
                <a:sym typeface="Georgia"/>
              </a:rPr>
              <a:t> por la cual pasa su empresa </a:t>
            </a:r>
            <a:r>
              <a:rPr lang="es" sz="5600">
                <a:solidFill>
                  <a:srgbClr val="000000"/>
                </a:solidFill>
                <a:latin typeface="Georgia"/>
                <a:ea typeface="Georgia"/>
                <a:cs typeface="Georgia"/>
                <a:sym typeface="Georgia"/>
              </a:rPr>
              <a:t>hoy</a:t>
            </a:r>
            <a:r>
              <a:rPr lang="es" sz="5600">
                <a:solidFill>
                  <a:srgbClr val="000000"/>
                </a:solidFill>
                <a:latin typeface="Georgia"/>
                <a:ea typeface="Georgia"/>
                <a:cs typeface="Georgia"/>
                <a:sym typeface="Georgia"/>
              </a:rPr>
              <a:t> en dia?</a:t>
            </a:r>
            <a:endParaRPr sz="5600">
              <a:solidFill>
                <a:srgbClr val="000000"/>
              </a:solidFill>
              <a:latin typeface="Georgia"/>
              <a:ea typeface="Georgia"/>
              <a:cs typeface="Georgia"/>
              <a:sym typeface="Georgia"/>
            </a:endParaRPr>
          </a:p>
          <a:p>
            <a:pPr indent="-317500" lvl="0" marL="457200" rtl="0" algn="just">
              <a:lnSpc>
                <a:spcPct val="150000"/>
              </a:lnSpc>
              <a:spcBef>
                <a:spcPts val="0"/>
              </a:spcBef>
              <a:spcAft>
                <a:spcPts val="0"/>
              </a:spcAft>
              <a:buClr>
                <a:srgbClr val="000000"/>
              </a:buClr>
              <a:buSzPct val="100000"/>
              <a:buFont typeface="Georgia"/>
              <a:buAutoNum type="arabicPeriod"/>
            </a:pPr>
            <a:r>
              <a:rPr lang="es" sz="5600">
                <a:solidFill>
                  <a:srgbClr val="000000"/>
                </a:solidFill>
                <a:latin typeface="Georgia"/>
                <a:ea typeface="Georgia"/>
                <a:cs typeface="Georgia"/>
                <a:sym typeface="Georgia"/>
              </a:rPr>
              <a:t>¿ Q</a:t>
            </a:r>
            <a:r>
              <a:rPr lang="es" sz="5600">
                <a:solidFill>
                  <a:srgbClr val="000000"/>
                </a:solidFill>
                <a:latin typeface="Georgia"/>
                <a:ea typeface="Georgia"/>
                <a:cs typeface="Georgia"/>
                <a:sym typeface="Georgia"/>
              </a:rPr>
              <a:t>ué</a:t>
            </a:r>
            <a:r>
              <a:rPr lang="es" sz="5600">
                <a:solidFill>
                  <a:srgbClr val="000000"/>
                </a:solidFill>
                <a:latin typeface="Georgia"/>
                <a:ea typeface="Georgia"/>
                <a:cs typeface="Georgia"/>
                <a:sym typeface="Georgia"/>
              </a:rPr>
              <a:t> </a:t>
            </a:r>
            <a:r>
              <a:rPr lang="es" sz="5600">
                <a:solidFill>
                  <a:srgbClr val="000000"/>
                </a:solidFill>
                <a:latin typeface="Georgia"/>
                <a:ea typeface="Georgia"/>
                <a:cs typeface="Georgia"/>
                <a:sym typeface="Georgia"/>
              </a:rPr>
              <a:t>problemática</a:t>
            </a:r>
            <a:r>
              <a:rPr lang="es" sz="5600">
                <a:solidFill>
                  <a:srgbClr val="000000"/>
                </a:solidFill>
                <a:latin typeface="Georgia"/>
                <a:ea typeface="Georgia"/>
                <a:cs typeface="Georgia"/>
                <a:sym typeface="Georgia"/>
              </a:rPr>
              <a:t> desea darle  </a:t>
            </a:r>
            <a:r>
              <a:rPr lang="es" sz="5600">
                <a:solidFill>
                  <a:srgbClr val="000000"/>
                </a:solidFill>
                <a:latin typeface="Georgia"/>
                <a:ea typeface="Georgia"/>
                <a:cs typeface="Georgia"/>
                <a:sym typeface="Georgia"/>
              </a:rPr>
              <a:t>más</a:t>
            </a:r>
            <a:r>
              <a:rPr lang="es" sz="5600">
                <a:solidFill>
                  <a:srgbClr val="000000"/>
                </a:solidFill>
                <a:latin typeface="Georgia"/>
                <a:ea typeface="Georgia"/>
                <a:cs typeface="Georgia"/>
                <a:sym typeface="Georgia"/>
              </a:rPr>
              <a:t> prioridad en su </a:t>
            </a:r>
            <a:r>
              <a:rPr lang="es" sz="5600">
                <a:solidFill>
                  <a:srgbClr val="000000"/>
                </a:solidFill>
                <a:latin typeface="Georgia"/>
                <a:ea typeface="Georgia"/>
                <a:cs typeface="Georgia"/>
                <a:sym typeface="Georgia"/>
              </a:rPr>
              <a:t>posición</a:t>
            </a:r>
            <a:r>
              <a:rPr lang="es" sz="5600">
                <a:solidFill>
                  <a:srgbClr val="000000"/>
                </a:solidFill>
                <a:latin typeface="Georgia"/>
                <a:ea typeface="Georgia"/>
                <a:cs typeface="Georgia"/>
                <a:sym typeface="Georgia"/>
              </a:rPr>
              <a:t> como comerciante?   </a:t>
            </a:r>
            <a:endParaRPr sz="5600">
              <a:solidFill>
                <a:srgbClr val="000000"/>
              </a:solidFill>
              <a:latin typeface="Georgia"/>
              <a:ea typeface="Georgia"/>
              <a:cs typeface="Georgia"/>
              <a:sym typeface="Georgia"/>
            </a:endParaRPr>
          </a:p>
          <a:p>
            <a:pPr indent="-317500" lvl="0" marL="457200" rtl="0" algn="just">
              <a:lnSpc>
                <a:spcPct val="150000"/>
              </a:lnSpc>
              <a:spcBef>
                <a:spcPts val="0"/>
              </a:spcBef>
              <a:spcAft>
                <a:spcPts val="0"/>
              </a:spcAft>
              <a:buClr>
                <a:srgbClr val="000000"/>
              </a:buClr>
              <a:buSzPct val="100000"/>
              <a:buFont typeface="Georgia"/>
              <a:buAutoNum type="arabicPeriod"/>
            </a:pPr>
            <a:r>
              <a:rPr lang="es" sz="5600">
                <a:solidFill>
                  <a:srgbClr val="000000"/>
                </a:solidFill>
                <a:latin typeface="Georgia"/>
                <a:ea typeface="Georgia"/>
                <a:cs typeface="Georgia"/>
                <a:sym typeface="Georgia"/>
              </a:rPr>
              <a:t>¿Cree que nuestro sistema le servirá para su mejora de pedidos en línea ?</a:t>
            </a:r>
            <a:endParaRPr sz="5600">
              <a:solidFill>
                <a:srgbClr val="000000"/>
              </a:solidFill>
              <a:latin typeface="Georgia"/>
              <a:ea typeface="Georgia"/>
              <a:cs typeface="Georgia"/>
              <a:sym typeface="Georgia"/>
            </a:endParaRPr>
          </a:p>
          <a:p>
            <a:pPr indent="0" lvl="0" marL="457200" rtl="0" algn="just">
              <a:lnSpc>
                <a:spcPct val="190000"/>
              </a:lnSpc>
              <a:spcBef>
                <a:spcPts val="1200"/>
              </a:spcBef>
              <a:spcAft>
                <a:spcPts val="0"/>
              </a:spcAft>
              <a:buNone/>
            </a:pPr>
            <a:r>
              <a:t/>
            </a:r>
            <a:endParaRPr sz="6000">
              <a:solidFill>
                <a:srgbClr val="000000"/>
              </a:solidFill>
              <a:latin typeface="Georgia"/>
              <a:ea typeface="Georgia"/>
              <a:cs typeface="Georgia"/>
              <a:sym typeface="Georgia"/>
            </a:endParaRPr>
          </a:p>
          <a:p>
            <a:pPr indent="0" lvl="0" marL="0" rtl="0" algn="just">
              <a:lnSpc>
                <a:spcPct val="190000"/>
              </a:lnSpc>
              <a:spcBef>
                <a:spcPts val="1200"/>
              </a:spcBef>
              <a:spcAft>
                <a:spcPts val="0"/>
              </a:spcAft>
              <a:buNone/>
            </a:pPr>
            <a:r>
              <a:t/>
            </a:r>
            <a:endParaRPr sz="6000">
              <a:solidFill>
                <a:srgbClr val="000000"/>
              </a:solidFill>
              <a:latin typeface="Georgia"/>
              <a:ea typeface="Georgia"/>
              <a:cs typeface="Georgia"/>
              <a:sym typeface="Georgia"/>
            </a:endParaRPr>
          </a:p>
          <a:p>
            <a:pPr indent="0" lvl="0" marL="0" rtl="0" algn="just">
              <a:lnSpc>
                <a:spcPct val="190000"/>
              </a:lnSpc>
              <a:spcBef>
                <a:spcPts val="1200"/>
              </a:spcBef>
              <a:spcAft>
                <a:spcPts val="0"/>
              </a:spcAft>
              <a:buNone/>
            </a:pPr>
            <a:r>
              <a:t/>
            </a:r>
            <a:endParaRPr sz="1200">
              <a:solidFill>
                <a:srgbClr val="000000"/>
              </a:solidFill>
              <a:latin typeface="Georgia"/>
              <a:ea typeface="Georgia"/>
              <a:cs typeface="Georgia"/>
              <a:sym typeface="Georgia"/>
            </a:endParaRPr>
          </a:p>
          <a:p>
            <a:pPr indent="0" lvl="0" marL="0" rtl="0" algn="just">
              <a:lnSpc>
                <a:spcPct val="190000"/>
              </a:lnSpc>
              <a:spcBef>
                <a:spcPts val="1200"/>
              </a:spcBef>
              <a:spcAft>
                <a:spcPts val="1200"/>
              </a:spcAft>
              <a:buNone/>
            </a:pPr>
            <a:r>
              <a:t/>
            </a:r>
            <a:endParaRPr sz="1200">
              <a:solidFill>
                <a:srgbClr val="000000"/>
              </a:solidFill>
              <a:latin typeface="Georgia"/>
              <a:ea typeface="Georgia"/>
              <a:cs typeface="Georgia"/>
              <a:sym typeface="Georgia"/>
            </a:endParaRPr>
          </a:p>
        </p:txBody>
      </p:sp>
      <p:sp>
        <p:nvSpPr>
          <p:cNvPr id="116" name="Google Shape;116;p20"/>
          <p:cNvSpPr txBox="1"/>
          <p:nvPr/>
        </p:nvSpPr>
        <p:spPr>
          <a:xfrm>
            <a:off x="443175" y="627425"/>
            <a:ext cx="81324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3000">
                <a:latin typeface="Georgia"/>
                <a:ea typeface="Georgia"/>
                <a:cs typeface="Georgia"/>
                <a:sym typeface="Georgia"/>
              </a:rPr>
              <a:t>Formulario de Encuesta </a:t>
            </a:r>
            <a:endParaRPr sz="3000">
              <a:latin typeface="Georgia"/>
              <a:ea typeface="Georgia"/>
              <a:cs typeface="Georgia"/>
              <a:sym typeface="Georg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120" name="Shape 120"/>
        <p:cNvGrpSpPr/>
        <p:nvPr/>
      </p:nvGrpSpPr>
      <p:grpSpPr>
        <a:xfrm>
          <a:off x="0" y="0"/>
          <a:ext cx="0" cy="0"/>
          <a:chOff x="0" y="0"/>
          <a:chExt cx="0" cy="0"/>
        </a:xfrm>
      </p:grpSpPr>
      <p:sp>
        <p:nvSpPr>
          <p:cNvPr id="121" name="Google Shape;121;p21"/>
          <p:cNvSpPr txBox="1"/>
          <p:nvPr>
            <p:ph idx="1" type="body"/>
          </p:nvPr>
        </p:nvSpPr>
        <p:spPr>
          <a:xfrm>
            <a:off x="510325" y="416325"/>
            <a:ext cx="8138400" cy="42840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s" sz="1400">
                <a:solidFill>
                  <a:srgbClr val="000000"/>
                </a:solidFill>
                <a:latin typeface="Georgia"/>
                <a:ea typeface="Georgia"/>
                <a:cs typeface="Georgia"/>
                <a:sym typeface="Georgia"/>
              </a:rPr>
              <a:t>9 .  ¿Se le hace </a:t>
            </a:r>
            <a:r>
              <a:rPr lang="es" sz="1400">
                <a:solidFill>
                  <a:srgbClr val="000000"/>
                </a:solidFill>
                <a:latin typeface="Georgia"/>
                <a:ea typeface="Georgia"/>
                <a:cs typeface="Georgia"/>
                <a:sym typeface="Georgia"/>
              </a:rPr>
              <a:t>fácil</a:t>
            </a:r>
            <a:r>
              <a:rPr lang="es" sz="1400">
                <a:solidFill>
                  <a:srgbClr val="000000"/>
                </a:solidFill>
                <a:latin typeface="Georgia"/>
                <a:ea typeface="Georgia"/>
                <a:cs typeface="Georgia"/>
                <a:sym typeface="Georgia"/>
              </a:rPr>
              <a:t> manejar herramientas en </a:t>
            </a:r>
            <a:r>
              <a:rPr lang="es" sz="1400">
                <a:solidFill>
                  <a:srgbClr val="000000"/>
                </a:solidFill>
                <a:latin typeface="Georgia"/>
                <a:ea typeface="Georgia"/>
                <a:cs typeface="Georgia"/>
                <a:sym typeface="Georgia"/>
              </a:rPr>
              <a:t>línea</a:t>
            </a:r>
            <a:r>
              <a:rPr lang="es" sz="1400">
                <a:solidFill>
                  <a:srgbClr val="000000"/>
                </a:solidFill>
                <a:latin typeface="Georgia"/>
                <a:ea typeface="Georgia"/>
                <a:cs typeface="Georgia"/>
                <a:sym typeface="Georgia"/>
              </a:rPr>
              <a:t>?</a:t>
            </a:r>
            <a:endParaRPr sz="1400">
              <a:solidFill>
                <a:srgbClr val="000000"/>
              </a:solidFill>
              <a:latin typeface="Georgia"/>
              <a:ea typeface="Georgia"/>
              <a:cs typeface="Georgia"/>
              <a:sym typeface="Georgia"/>
            </a:endParaRPr>
          </a:p>
          <a:p>
            <a:pPr indent="0" lvl="0" marL="0" rtl="0" algn="l">
              <a:lnSpc>
                <a:spcPct val="115000"/>
              </a:lnSpc>
              <a:spcBef>
                <a:spcPts val="1200"/>
              </a:spcBef>
              <a:spcAft>
                <a:spcPts val="0"/>
              </a:spcAft>
              <a:buNone/>
            </a:pPr>
            <a:r>
              <a:rPr lang="es" sz="1400">
                <a:solidFill>
                  <a:srgbClr val="000000"/>
                </a:solidFill>
                <a:latin typeface="Georgia"/>
                <a:ea typeface="Georgia"/>
                <a:cs typeface="Georgia"/>
                <a:sym typeface="Georgia"/>
              </a:rPr>
              <a:t>10. ¿C</a:t>
            </a:r>
            <a:r>
              <a:rPr lang="es" sz="1400">
                <a:solidFill>
                  <a:srgbClr val="000000"/>
                </a:solidFill>
                <a:latin typeface="Georgia"/>
                <a:ea typeface="Georgia"/>
                <a:cs typeface="Georgia"/>
                <a:sym typeface="Georgia"/>
              </a:rPr>
              <a:t>uáles</a:t>
            </a:r>
            <a:r>
              <a:rPr lang="es" sz="1400">
                <a:solidFill>
                  <a:srgbClr val="000000"/>
                </a:solidFill>
                <a:latin typeface="Georgia"/>
                <a:ea typeface="Georgia"/>
                <a:cs typeface="Georgia"/>
                <a:sym typeface="Georgia"/>
              </a:rPr>
              <a:t> de estas </a:t>
            </a:r>
            <a:r>
              <a:rPr lang="es" sz="1400">
                <a:solidFill>
                  <a:srgbClr val="000000"/>
                </a:solidFill>
                <a:latin typeface="Georgia"/>
                <a:ea typeface="Georgia"/>
                <a:cs typeface="Georgia"/>
                <a:sym typeface="Georgia"/>
              </a:rPr>
              <a:t>necesidades</a:t>
            </a:r>
            <a:r>
              <a:rPr lang="es" sz="1400">
                <a:solidFill>
                  <a:srgbClr val="000000"/>
                </a:solidFill>
                <a:latin typeface="Georgia"/>
                <a:ea typeface="Georgia"/>
                <a:cs typeface="Georgia"/>
                <a:sym typeface="Georgia"/>
              </a:rPr>
              <a:t> desea suplir principalmente?</a:t>
            </a:r>
            <a:endParaRPr sz="1400">
              <a:solidFill>
                <a:srgbClr val="000000"/>
              </a:solidFill>
              <a:latin typeface="Georgia"/>
              <a:ea typeface="Georgia"/>
              <a:cs typeface="Georgia"/>
              <a:sym typeface="Georgia"/>
            </a:endParaRPr>
          </a:p>
          <a:p>
            <a:pPr indent="-317500" lvl="0" marL="457200" rtl="0" algn="l">
              <a:lnSpc>
                <a:spcPct val="115000"/>
              </a:lnSpc>
              <a:spcBef>
                <a:spcPts val="1200"/>
              </a:spcBef>
              <a:spcAft>
                <a:spcPts val="0"/>
              </a:spcAft>
              <a:buClr>
                <a:srgbClr val="000000"/>
              </a:buClr>
              <a:buSzPts val="1400"/>
              <a:buFont typeface="Georgia"/>
              <a:buChar char="●"/>
            </a:pPr>
            <a:r>
              <a:rPr lang="es" sz="1400">
                <a:solidFill>
                  <a:srgbClr val="000000"/>
                </a:solidFill>
                <a:latin typeface="Georgia"/>
                <a:ea typeface="Georgia"/>
                <a:cs typeface="Georgia"/>
                <a:sym typeface="Georgia"/>
              </a:rPr>
              <a:t>El control de sus ventas .</a:t>
            </a:r>
            <a:endParaRPr sz="1400">
              <a:solidFill>
                <a:srgbClr val="000000"/>
              </a:solidFill>
              <a:latin typeface="Georgia"/>
              <a:ea typeface="Georgia"/>
              <a:cs typeface="Georgia"/>
              <a:sym typeface="Georgia"/>
            </a:endParaRPr>
          </a:p>
          <a:p>
            <a:pPr indent="-317500" lvl="0" marL="457200" rtl="0" algn="l">
              <a:lnSpc>
                <a:spcPct val="115000"/>
              </a:lnSpc>
              <a:spcBef>
                <a:spcPts val="0"/>
              </a:spcBef>
              <a:spcAft>
                <a:spcPts val="0"/>
              </a:spcAft>
              <a:buClr>
                <a:srgbClr val="000000"/>
              </a:buClr>
              <a:buSzPts val="1400"/>
              <a:buFont typeface="Georgia"/>
              <a:buChar char="●"/>
            </a:pPr>
            <a:r>
              <a:rPr lang="es" sz="1400">
                <a:solidFill>
                  <a:srgbClr val="000000"/>
                </a:solidFill>
                <a:latin typeface="Georgia"/>
                <a:ea typeface="Georgia"/>
                <a:cs typeface="Georgia"/>
                <a:sym typeface="Georgia"/>
              </a:rPr>
              <a:t>La calidad de sus productos </a:t>
            </a:r>
            <a:endParaRPr sz="1400">
              <a:solidFill>
                <a:srgbClr val="000000"/>
              </a:solidFill>
              <a:latin typeface="Georgia"/>
              <a:ea typeface="Georgia"/>
              <a:cs typeface="Georgia"/>
              <a:sym typeface="Georgia"/>
            </a:endParaRPr>
          </a:p>
          <a:p>
            <a:pPr indent="-317500" lvl="0" marL="457200" rtl="0" algn="l">
              <a:lnSpc>
                <a:spcPct val="115000"/>
              </a:lnSpc>
              <a:spcBef>
                <a:spcPts val="0"/>
              </a:spcBef>
              <a:spcAft>
                <a:spcPts val="0"/>
              </a:spcAft>
              <a:buClr>
                <a:srgbClr val="000000"/>
              </a:buClr>
              <a:buSzPts val="1400"/>
              <a:buFont typeface="Georgia"/>
              <a:buChar char="●"/>
            </a:pPr>
            <a:r>
              <a:rPr lang="es" sz="1400">
                <a:solidFill>
                  <a:srgbClr val="000000"/>
                </a:solidFill>
                <a:latin typeface="Georgia"/>
                <a:ea typeface="Georgia"/>
                <a:cs typeface="Georgia"/>
                <a:sym typeface="Georgia"/>
              </a:rPr>
              <a:t>Su seguridad y transporte </a:t>
            </a:r>
            <a:endParaRPr sz="1400">
              <a:solidFill>
                <a:srgbClr val="000000"/>
              </a:solidFill>
              <a:latin typeface="Georgia"/>
              <a:ea typeface="Georgia"/>
              <a:cs typeface="Georgia"/>
              <a:sym typeface="Georgia"/>
            </a:endParaRPr>
          </a:p>
          <a:p>
            <a:pPr indent="-317500" lvl="0" marL="457200" rtl="0" algn="l">
              <a:lnSpc>
                <a:spcPct val="115000"/>
              </a:lnSpc>
              <a:spcBef>
                <a:spcPts val="0"/>
              </a:spcBef>
              <a:spcAft>
                <a:spcPts val="0"/>
              </a:spcAft>
              <a:buClr>
                <a:srgbClr val="000000"/>
              </a:buClr>
              <a:buSzPts val="1400"/>
              <a:buFont typeface="Georgia"/>
              <a:buChar char="●"/>
            </a:pPr>
            <a:r>
              <a:rPr lang="es" sz="1400">
                <a:solidFill>
                  <a:srgbClr val="000000"/>
                </a:solidFill>
                <a:latin typeface="Georgia"/>
                <a:ea typeface="Georgia"/>
                <a:cs typeface="Georgia"/>
                <a:sym typeface="Georgia"/>
              </a:rPr>
              <a:t>El tiempo que se lleva al ir a comprar su pedido. </a:t>
            </a:r>
            <a:endParaRPr sz="1400">
              <a:solidFill>
                <a:srgbClr val="000000"/>
              </a:solidFill>
              <a:latin typeface="Georgia"/>
              <a:ea typeface="Georgia"/>
              <a:cs typeface="Georgia"/>
              <a:sym typeface="Georgia"/>
            </a:endParaRPr>
          </a:p>
          <a:p>
            <a:pPr indent="0" lvl="0" marL="0" rtl="0" algn="l">
              <a:lnSpc>
                <a:spcPct val="115000"/>
              </a:lnSpc>
              <a:spcBef>
                <a:spcPts val="1200"/>
              </a:spcBef>
              <a:spcAft>
                <a:spcPts val="0"/>
              </a:spcAft>
              <a:buNone/>
            </a:pPr>
            <a:r>
              <a:rPr lang="es" sz="1400">
                <a:solidFill>
                  <a:srgbClr val="000000"/>
                </a:solidFill>
                <a:latin typeface="Georgia"/>
                <a:ea typeface="Georgia"/>
                <a:cs typeface="Georgia"/>
                <a:sym typeface="Georgia"/>
              </a:rPr>
              <a:t>11. ¿ Cuenta con </a:t>
            </a:r>
            <a:r>
              <a:rPr lang="es" sz="1400">
                <a:solidFill>
                  <a:srgbClr val="000000"/>
                </a:solidFill>
                <a:latin typeface="Georgia"/>
                <a:ea typeface="Georgia"/>
                <a:cs typeface="Georgia"/>
                <a:sym typeface="Georgia"/>
              </a:rPr>
              <a:t>algún</a:t>
            </a:r>
            <a:r>
              <a:rPr lang="es" sz="1400">
                <a:solidFill>
                  <a:srgbClr val="000000"/>
                </a:solidFill>
                <a:latin typeface="Georgia"/>
                <a:ea typeface="Georgia"/>
                <a:cs typeface="Georgia"/>
                <a:sym typeface="Georgia"/>
              </a:rPr>
              <a:t> tipo de de plataforma o sistema inteligente ? </a:t>
            </a:r>
            <a:endParaRPr sz="1400">
              <a:solidFill>
                <a:srgbClr val="000000"/>
              </a:solidFill>
              <a:latin typeface="Georgia"/>
              <a:ea typeface="Georgia"/>
              <a:cs typeface="Georgia"/>
              <a:sym typeface="Georgia"/>
            </a:endParaRPr>
          </a:p>
          <a:p>
            <a:pPr indent="0" lvl="0" marL="0" rtl="0" algn="l">
              <a:lnSpc>
                <a:spcPct val="115000"/>
              </a:lnSpc>
              <a:spcBef>
                <a:spcPts val="1200"/>
              </a:spcBef>
              <a:spcAft>
                <a:spcPts val="0"/>
              </a:spcAft>
              <a:buNone/>
            </a:pPr>
            <a:r>
              <a:rPr lang="es" sz="1400">
                <a:solidFill>
                  <a:srgbClr val="000000"/>
                </a:solidFill>
                <a:latin typeface="Georgia"/>
                <a:ea typeface="Georgia"/>
                <a:cs typeface="Georgia"/>
                <a:sym typeface="Georgia"/>
              </a:rPr>
              <a:t>12. ¿Cree usted que la plataforma o sistema que maneja es la adecuada? (Si / No / NA)¿porque?</a:t>
            </a:r>
            <a:endParaRPr sz="1400">
              <a:solidFill>
                <a:srgbClr val="000000"/>
              </a:solidFill>
              <a:latin typeface="Georgia"/>
              <a:ea typeface="Georgia"/>
              <a:cs typeface="Georgia"/>
              <a:sym typeface="Georgia"/>
            </a:endParaRPr>
          </a:p>
          <a:p>
            <a:pPr indent="0" lvl="0" marL="0" rtl="0" algn="l">
              <a:lnSpc>
                <a:spcPct val="115000"/>
              </a:lnSpc>
              <a:spcBef>
                <a:spcPts val="1200"/>
              </a:spcBef>
              <a:spcAft>
                <a:spcPts val="0"/>
              </a:spcAft>
              <a:buNone/>
            </a:pPr>
            <a:r>
              <a:rPr lang="es" sz="1400">
                <a:solidFill>
                  <a:srgbClr val="000000"/>
                </a:solidFill>
                <a:latin typeface="Georgia"/>
                <a:ea typeface="Georgia"/>
                <a:cs typeface="Georgia"/>
                <a:sym typeface="Georgia"/>
              </a:rPr>
              <a:t>13. ¿Qué expectativa tendría de este sistema?.</a:t>
            </a:r>
            <a:endParaRPr sz="1400">
              <a:solidFill>
                <a:srgbClr val="000000"/>
              </a:solidFill>
              <a:latin typeface="Georgia"/>
              <a:ea typeface="Georgia"/>
              <a:cs typeface="Georgia"/>
              <a:sym typeface="Georgia"/>
            </a:endParaRPr>
          </a:p>
          <a:p>
            <a:pPr indent="0" lvl="0" marL="0" rtl="0" algn="l">
              <a:lnSpc>
                <a:spcPct val="115000"/>
              </a:lnSpc>
              <a:spcBef>
                <a:spcPts val="1200"/>
              </a:spcBef>
              <a:spcAft>
                <a:spcPts val="0"/>
              </a:spcAft>
              <a:buNone/>
            </a:pPr>
            <a:r>
              <a:rPr lang="es" sz="1400">
                <a:solidFill>
                  <a:srgbClr val="000000"/>
                </a:solidFill>
                <a:latin typeface="Georgia"/>
                <a:ea typeface="Georgia"/>
                <a:cs typeface="Georgia"/>
                <a:sym typeface="Georgia"/>
              </a:rPr>
              <a:t>14. ¿</a:t>
            </a:r>
            <a:r>
              <a:rPr lang="es" sz="1400">
                <a:solidFill>
                  <a:srgbClr val="000000"/>
                </a:solidFill>
                <a:latin typeface="Georgia"/>
                <a:ea typeface="Georgia"/>
                <a:cs typeface="Georgia"/>
                <a:sym typeface="Georgia"/>
              </a:rPr>
              <a:t>cuál</a:t>
            </a:r>
            <a:r>
              <a:rPr lang="es" sz="1400">
                <a:solidFill>
                  <a:srgbClr val="000000"/>
                </a:solidFill>
                <a:latin typeface="Georgia"/>
                <a:ea typeface="Georgia"/>
                <a:cs typeface="Georgia"/>
                <a:sym typeface="Georgia"/>
              </a:rPr>
              <a:t> es su </a:t>
            </a:r>
            <a:r>
              <a:rPr lang="es" sz="1400">
                <a:solidFill>
                  <a:srgbClr val="000000"/>
                </a:solidFill>
                <a:latin typeface="Georgia"/>
                <a:ea typeface="Georgia"/>
                <a:cs typeface="Georgia"/>
                <a:sym typeface="Georgia"/>
              </a:rPr>
              <a:t>opinión</a:t>
            </a:r>
            <a:r>
              <a:rPr lang="es" sz="1400">
                <a:solidFill>
                  <a:srgbClr val="000000"/>
                </a:solidFill>
                <a:latin typeface="Georgia"/>
                <a:ea typeface="Georgia"/>
                <a:cs typeface="Georgia"/>
                <a:sym typeface="Georgia"/>
              </a:rPr>
              <a:t> </a:t>
            </a:r>
            <a:r>
              <a:rPr lang="es" sz="1400">
                <a:solidFill>
                  <a:srgbClr val="000000"/>
                </a:solidFill>
                <a:latin typeface="Georgia"/>
                <a:ea typeface="Georgia"/>
                <a:cs typeface="Georgia"/>
                <a:sym typeface="Georgia"/>
              </a:rPr>
              <a:t>acerca</a:t>
            </a:r>
            <a:r>
              <a:rPr lang="es" sz="1400">
                <a:solidFill>
                  <a:srgbClr val="000000"/>
                </a:solidFill>
                <a:latin typeface="Georgia"/>
                <a:ea typeface="Georgia"/>
                <a:cs typeface="Georgia"/>
                <a:sym typeface="Georgia"/>
              </a:rPr>
              <a:t> de este sistema </a:t>
            </a:r>
            <a:r>
              <a:rPr lang="es" sz="1400">
                <a:solidFill>
                  <a:srgbClr val="000000"/>
                </a:solidFill>
                <a:latin typeface="Georgia"/>
                <a:ea typeface="Georgia"/>
                <a:cs typeface="Georgia"/>
                <a:sym typeface="Georgia"/>
              </a:rPr>
              <a:t>web</a:t>
            </a:r>
            <a:r>
              <a:rPr lang="es" sz="1400">
                <a:solidFill>
                  <a:srgbClr val="000000"/>
                </a:solidFill>
                <a:latin typeface="Georgia"/>
                <a:ea typeface="Georgia"/>
                <a:cs typeface="Georgia"/>
                <a:sym typeface="Georgia"/>
              </a:rPr>
              <a:t>?</a:t>
            </a:r>
            <a:endParaRPr sz="1400">
              <a:solidFill>
                <a:srgbClr val="000000"/>
              </a:solidFill>
              <a:latin typeface="Georgia"/>
              <a:ea typeface="Georgia"/>
              <a:cs typeface="Georgia"/>
              <a:sym typeface="Georgia"/>
            </a:endParaRPr>
          </a:p>
          <a:p>
            <a:pPr indent="0" lvl="0" marL="0" rtl="0" algn="l">
              <a:lnSpc>
                <a:spcPct val="115000"/>
              </a:lnSpc>
              <a:spcBef>
                <a:spcPts val="1200"/>
              </a:spcBef>
              <a:spcAft>
                <a:spcPts val="1200"/>
              </a:spcAft>
              <a:buNone/>
            </a:pPr>
            <a:r>
              <a:rPr lang="es" sz="1400">
                <a:solidFill>
                  <a:srgbClr val="000000"/>
                </a:solidFill>
                <a:latin typeface="Georgia"/>
                <a:ea typeface="Georgia"/>
                <a:cs typeface="Georgia"/>
                <a:sym typeface="Georgia"/>
              </a:rPr>
              <a:t>15. ¿con cuanto tiempo cuenta al dia para usar esta </a:t>
            </a:r>
            <a:r>
              <a:rPr lang="es" sz="1400">
                <a:solidFill>
                  <a:srgbClr val="000000"/>
                </a:solidFill>
                <a:latin typeface="Georgia"/>
                <a:ea typeface="Georgia"/>
                <a:cs typeface="Georgia"/>
                <a:sym typeface="Georgia"/>
              </a:rPr>
              <a:t>página</a:t>
            </a:r>
            <a:r>
              <a:rPr lang="es" sz="1400">
                <a:solidFill>
                  <a:srgbClr val="000000"/>
                </a:solidFill>
                <a:latin typeface="Georgia"/>
                <a:ea typeface="Georgia"/>
                <a:cs typeface="Georgia"/>
                <a:sym typeface="Georgia"/>
              </a:rPr>
              <a:t> web?</a:t>
            </a:r>
            <a:endParaRPr sz="1600">
              <a:solidFill>
                <a:srgbClr val="000000"/>
              </a:solidFill>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