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Bookman Old Style" panose="02050604050505020204" pitchFamily="18" charset="0"/>
      <p:regular r:id="rId34"/>
      <p:bold r:id="rId35"/>
      <p:italic r:id="rId36"/>
      <p:boldItalic r:id="rId37"/>
    </p:embeddedFont>
    <p:embeddedFont>
      <p:font typeface="Georgia" panose="02040502050405020303" pitchFamily="18" charset="0"/>
      <p:regular r:id="rId38"/>
      <p:bold r:id="rId39"/>
      <p:italic r:id="rId40"/>
      <p:boldItalic r:id="rId41"/>
    </p:embeddedFont>
    <p:embeddedFont>
      <p:font typeface="Open Sans" panose="020B0604020202020204" charset="0"/>
      <p:regular r:id="rId42"/>
      <p:bold r:id="rId43"/>
      <p:italic r:id="rId44"/>
      <p:boldItalic r:id="rId45"/>
    </p:embeddedFont>
    <p:embeddedFont>
      <p:font typeface="PT Sans Narrow" panose="020B0604020202020204"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D9D9D9"/>
          </p15:clr>
        </p15:guide>
        <p15:guide id="2" pos="2880">
          <p15:clr>
            <a:srgbClr val="D9D9D9"/>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353F16-12BA-4C41-945B-19C47E033EEF}">
  <a:tblStyle styleId="{CA353F16-12BA-4C41-945B-19C47E033EEF}"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9279311-DA7C-4749-8E68-C3FE93BA1DD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0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ba294e9dd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ba294e9d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ca0ccd26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ca0ccd2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5a52d269c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5a52d269c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49628878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4962887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5a52d269c_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5a52d269c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595a6aa7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595a6aa7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50c52050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50c52050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53219ddef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53219ddef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bbb01aba66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bbb01aba66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bba294e9d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bba294e9d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ba294e9d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ba294e9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5452a837f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5452a837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ba294e9d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ba294e9d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ba294e9d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ba294e9d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ba294e9d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bba294e9d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bb01aba66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bb01aba6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bb01aba6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bb01aba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bbb01aba66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bbb01aba6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bb01aba66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bb01aba6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bb01aba66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bb01aba6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bbb01aba66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bbb01aba6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c5a52d269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c5a52d269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9b9c8c53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b9b9c8c53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c5a52d269c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c5a52d269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c53219ddef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c53219ddef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9ac0218d7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9ac0218d7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9ac0218d7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9ac0218d7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b9ac0218d7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b9ac0218d7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9ac0218d7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9ac0218d7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afea938a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afea938a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595a6aa7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595a6aa7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hyperlink" Target="http://profesores.fi-b.unam.mx/carlos/aydoo/uml.html" TargetMode="External"/><Relationship Id="rId3" Type="http://schemas.openxmlformats.org/officeDocument/2006/relationships/hyperlink" Target="https://www.capterra.es/blog/566/software-gestion-inventarios-gratis-y-codigo-abierto" TargetMode="External"/><Relationship Id="rId7" Type="http://schemas.openxmlformats.org/officeDocument/2006/relationships/hyperlink" Target="https://es.wikipedia.org/wiki/Requisito_no_funcional"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hyperlink" Target="https://es.wikipedia.org/wiki/Requisito_funcional" TargetMode="External"/><Relationship Id="rId5" Type="http://schemas.openxmlformats.org/officeDocument/2006/relationships/hyperlink" Target="https://es.wikipedia.org/wiki/Lenguaje_unificado_de_modelado" TargetMode="External"/><Relationship Id="rId4" Type="http://schemas.openxmlformats.org/officeDocument/2006/relationships/hyperlink" Target="https://es.wikipedia.org/wiki/C%C3%B3digo_Q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739650" y="279375"/>
            <a:ext cx="7505700" cy="6465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s" sz="3000" b="0">
                <a:solidFill>
                  <a:srgbClr val="000000"/>
                </a:solidFill>
                <a:latin typeface="Georgia"/>
                <a:ea typeface="Georgia"/>
                <a:cs typeface="Georgia"/>
                <a:sym typeface="Georgia"/>
              </a:rPr>
              <a:t>Sistema de ventas</a:t>
            </a:r>
            <a:r>
              <a:rPr lang="es" sz="3000" b="0">
                <a:latin typeface="Georgia"/>
                <a:ea typeface="Georgia"/>
                <a:cs typeface="Georgia"/>
                <a:sym typeface="Georgia"/>
              </a:rPr>
              <a:t> </a:t>
            </a:r>
            <a:endParaRPr sz="3000" b="0">
              <a:latin typeface="Georgia"/>
              <a:ea typeface="Georgia"/>
              <a:cs typeface="Georgia"/>
              <a:sym typeface="Georgia"/>
            </a:endParaRPr>
          </a:p>
        </p:txBody>
      </p:sp>
      <p:sp>
        <p:nvSpPr>
          <p:cNvPr id="67" name="Google Shape;67;p13"/>
          <p:cNvSpPr txBox="1">
            <a:spLocks noGrp="1"/>
          </p:cNvSpPr>
          <p:nvPr>
            <p:ph type="body" idx="1"/>
          </p:nvPr>
        </p:nvSpPr>
        <p:spPr>
          <a:xfrm>
            <a:off x="658050" y="1557825"/>
            <a:ext cx="3914100" cy="28752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s" sz="1600">
                <a:solidFill>
                  <a:srgbClr val="000000"/>
                </a:solidFill>
                <a:latin typeface="Georgia"/>
                <a:ea typeface="Georgia"/>
                <a:cs typeface="Georgia"/>
                <a:sym typeface="Georgia"/>
              </a:rPr>
              <a:t>Presentado por:  </a:t>
            </a:r>
            <a:endParaRPr sz="1600">
              <a:solidFill>
                <a:srgbClr val="000000"/>
              </a:solidFill>
              <a:latin typeface="Georgia"/>
              <a:ea typeface="Georgia"/>
              <a:cs typeface="Georgia"/>
              <a:sym typeface="Georgia"/>
            </a:endParaRPr>
          </a:p>
          <a:p>
            <a:pPr marL="457200" lvl="0" indent="-330200" algn="l" rtl="0">
              <a:spcBef>
                <a:spcPts val="1200"/>
              </a:spcBef>
              <a:spcAft>
                <a:spcPts val="0"/>
              </a:spcAft>
              <a:buClr>
                <a:srgbClr val="000000"/>
              </a:buClr>
              <a:buSzPts val="1600"/>
              <a:buFont typeface="Georgia"/>
              <a:buChar char="●"/>
            </a:pPr>
            <a:r>
              <a:rPr lang="es" sz="1600">
                <a:solidFill>
                  <a:srgbClr val="000000"/>
                </a:solidFill>
                <a:latin typeface="Georgia"/>
                <a:ea typeface="Georgia"/>
                <a:cs typeface="Georgia"/>
                <a:sym typeface="Georgia"/>
              </a:rPr>
              <a:t>Zharick Nicole Rocha Cardenas. </a:t>
            </a:r>
            <a:endParaRPr sz="1600">
              <a:solidFill>
                <a:srgbClr val="000000"/>
              </a:solidFill>
              <a:latin typeface="Georgia"/>
              <a:ea typeface="Georgia"/>
              <a:cs typeface="Georgia"/>
              <a:sym typeface="Georgia"/>
            </a:endParaRPr>
          </a:p>
          <a:p>
            <a:pPr marL="457200" lvl="0" indent="-330200" algn="l" rtl="0">
              <a:spcBef>
                <a:spcPts val="0"/>
              </a:spcBef>
              <a:spcAft>
                <a:spcPts val="0"/>
              </a:spcAft>
              <a:buClr>
                <a:srgbClr val="000000"/>
              </a:buClr>
              <a:buSzPts val="1600"/>
              <a:buFont typeface="Georgia"/>
              <a:buChar char="●"/>
            </a:pPr>
            <a:r>
              <a:rPr lang="es" sz="1600">
                <a:solidFill>
                  <a:srgbClr val="000000"/>
                </a:solidFill>
                <a:latin typeface="Georgia"/>
                <a:ea typeface="Georgia"/>
                <a:cs typeface="Georgia"/>
                <a:sym typeface="Georgia"/>
              </a:rPr>
              <a:t>Gustavo Wilches  Montoya. </a:t>
            </a:r>
            <a:endParaRPr sz="1600">
              <a:solidFill>
                <a:srgbClr val="000000"/>
              </a:solidFill>
              <a:latin typeface="Georgia"/>
              <a:ea typeface="Georgia"/>
              <a:cs typeface="Georgia"/>
              <a:sym typeface="Georgia"/>
            </a:endParaRPr>
          </a:p>
          <a:p>
            <a:pPr marL="457200" lvl="0" indent="-330200" algn="l" rtl="0">
              <a:spcBef>
                <a:spcPts val="0"/>
              </a:spcBef>
              <a:spcAft>
                <a:spcPts val="0"/>
              </a:spcAft>
              <a:buClr>
                <a:srgbClr val="000000"/>
              </a:buClr>
              <a:buSzPts val="1600"/>
              <a:buFont typeface="Georgia"/>
              <a:buChar char="●"/>
            </a:pPr>
            <a:r>
              <a:rPr lang="es" sz="1600">
                <a:solidFill>
                  <a:srgbClr val="000000"/>
                </a:solidFill>
                <a:latin typeface="Georgia"/>
                <a:ea typeface="Georgia"/>
                <a:cs typeface="Georgia"/>
                <a:sym typeface="Georgia"/>
              </a:rPr>
              <a:t>Julian Alfredo Rojas Buitrago.</a:t>
            </a:r>
            <a:endParaRPr sz="1600">
              <a:solidFill>
                <a:srgbClr val="000000"/>
              </a:solidFill>
              <a:latin typeface="Georgia"/>
              <a:ea typeface="Georgia"/>
              <a:cs typeface="Georgia"/>
              <a:sym typeface="Georgia"/>
            </a:endParaRPr>
          </a:p>
          <a:p>
            <a:pPr marL="457200" lvl="0" indent="-330200" algn="l" rtl="0">
              <a:spcBef>
                <a:spcPts val="0"/>
              </a:spcBef>
              <a:spcAft>
                <a:spcPts val="0"/>
              </a:spcAft>
              <a:buClr>
                <a:srgbClr val="000000"/>
              </a:buClr>
              <a:buSzPts val="1600"/>
              <a:buFont typeface="Georgia"/>
              <a:buChar char="●"/>
            </a:pPr>
            <a:r>
              <a:rPr lang="es" sz="1600">
                <a:solidFill>
                  <a:srgbClr val="000000"/>
                </a:solidFill>
                <a:latin typeface="Georgia"/>
                <a:ea typeface="Georgia"/>
                <a:cs typeface="Georgia"/>
                <a:sym typeface="Georgia"/>
              </a:rPr>
              <a:t>Paulo Sebastian Correa Espinosa.</a:t>
            </a:r>
            <a:endParaRPr sz="1600">
              <a:solidFill>
                <a:srgbClr val="000000"/>
              </a:solidFill>
              <a:latin typeface="Georgia"/>
              <a:ea typeface="Georgia"/>
              <a:cs typeface="Georgia"/>
              <a:sym typeface="Georgia"/>
            </a:endParaRPr>
          </a:p>
          <a:p>
            <a:pPr marL="457200" lvl="0" indent="-330200" algn="l" rtl="0">
              <a:spcBef>
                <a:spcPts val="0"/>
              </a:spcBef>
              <a:spcAft>
                <a:spcPts val="0"/>
              </a:spcAft>
              <a:buClr>
                <a:srgbClr val="000000"/>
              </a:buClr>
              <a:buSzPts val="1600"/>
              <a:buFont typeface="Georgia"/>
              <a:buChar char="●"/>
            </a:pPr>
            <a:r>
              <a:rPr lang="es" sz="1600">
                <a:solidFill>
                  <a:srgbClr val="000000"/>
                </a:solidFill>
                <a:latin typeface="Georgia"/>
                <a:ea typeface="Georgia"/>
                <a:cs typeface="Georgia"/>
                <a:sym typeface="Georgia"/>
              </a:rPr>
              <a:t>Cristian Castro Martinez                </a:t>
            </a:r>
            <a:endParaRPr sz="1600">
              <a:solidFill>
                <a:srgbClr val="000000"/>
              </a:solidFill>
              <a:latin typeface="Georgia"/>
              <a:ea typeface="Georgia"/>
              <a:cs typeface="Georgia"/>
              <a:sym typeface="Georgia"/>
            </a:endParaRPr>
          </a:p>
          <a:p>
            <a:pPr marL="457200" lvl="0" indent="0" algn="l" rtl="0">
              <a:spcBef>
                <a:spcPts val="1200"/>
              </a:spcBef>
              <a:spcAft>
                <a:spcPts val="0"/>
              </a:spcAft>
              <a:buNone/>
            </a:pPr>
            <a:endParaRPr sz="1600">
              <a:solidFill>
                <a:srgbClr val="000000"/>
              </a:solidFill>
              <a:latin typeface="Georgia"/>
              <a:ea typeface="Georgia"/>
              <a:cs typeface="Georgia"/>
              <a:sym typeface="Georgia"/>
            </a:endParaRPr>
          </a:p>
          <a:p>
            <a:pPr marL="0" lvl="0" indent="0" algn="l" rtl="0">
              <a:spcBef>
                <a:spcPts val="1200"/>
              </a:spcBef>
              <a:spcAft>
                <a:spcPts val="1200"/>
              </a:spcAft>
              <a:buNone/>
            </a:pPr>
            <a:r>
              <a:rPr lang="es" sz="1600">
                <a:solidFill>
                  <a:srgbClr val="000000"/>
                </a:solidFill>
                <a:latin typeface="Georgia"/>
                <a:ea typeface="Georgia"/>
                <a:cs typeface="Georgia"/>
                <a:sym typeface="Georgia"/>
              </a:rPr>
              <a:t>Ficha Número:  2202766-64</a:t>
            </a:r>
            <a:endParaRPr sz="1600">
              <a:solidFill>
                <a:srgbClr val="000000"/>
              </a:solidFill>
              <a:latin typeface="Georgia"/>
              <a:ea typeface="Georgia"/>
              <a:cs typeface="Georgia"/>
              <a:sym typeface="Georgia"/>
            </a:endParaRPr>
          </a:p>
        </p:txBody>
      </p:sp>
      <p:pic>
        <p:nvPicPr>
          <p:cNvPr id="68" name="Google Shape;68;p13"/>
          <p:cNvPicPr preferRelativeResize="0"/>
          <p:nvPr/>
        </p:nvPicPr>
        <p:blipFill>
          <a:blip r:embed="rId3">
            <a:alphaModFix/>
          </a:blip>
          <a:stretch>
            <a:fillRect/>
          </a:stretch>
        </p:blipFill>
        <p:spPr>
          <a:xfrm>
            <a:off x="4572000" y="1274850"/>
            <a:ext cx="4043800" cy="3333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861350"/>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sz="3000" b="0">
                <a:solidFill>
                  <a:srgbClr val="000000"/>
                </a:solidFill>
                <a:latin typeface="Georgia"/>
                <a:ea typeface="Georgia"/>
                <a:cs typeface="Georgia"/>
                <a:sym typeface="Georgia"/>
              </a:rPr>
              <a:t>Mapas de procesos Bpmn</a:t>
            </a:r>
            <a:endParaRPr sz="3000" b="0">
              <a:solidFill>
                <a:srgbClr val="000000"/>
              </a:solidFill>
              <a:latin typeface="Georgia"/>
              <a:ea typeface="Georgia"/>
              <a:cs typeface="Georgia"/>
              <a:sym typeface="Georgia"/>
            </a:endParaRPr>
          </a:p>
        </p:txBody>
      </p:sp>
      <p:sp>
        <p:nvSpPr>
          <p:cNvPr id="127" name="Google Shape;127;p22"/>
          <p:cNvSpPr txBox="1">
            <a:spLocks noGrp="1"/>
          </p:cNvSpPr>
          <p:nvPr>
            <p:ph type="body" idx="1"/>
          </p:nvPr>
        </p:nvSpPr>
        <p:spPr>
          <a:xfrm>
            <a:off x="443175" y="1897500"/>
            <a:ext cx="8192100" cy="26148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1200"/>
              </a:spcAft>
              <a:buNone/>
            </a:pPr>
            <a:r>
              <a:rPr lang="es" sz="1400">
                <a:solidFill>
                  <a:srgbClr val="000000"/>
                </a:solidFill>
                <a:latin typeface="Georgia"/>
                <a:ea typeface="Georgia"/>
                <a:cs typeface="Georgia"/>
                <a:sym typeface="Georgia"/>
              </a:rPr>
              <a:t>Bpmn es una herramienta útil que muestra un proceso de negocio interno. El objetivo es ofrecer una representación visual de un procedimiento de negocio específico para que todos los interesados puedan comprenderlo. De este modo, las diferentes unidades de negocio pueden ver la colaboración y las transiciones que se llevan a cabo dentro de una organización. ( lucidchart 2021).</a:t>
            </a:r>
            <a:endParaRPr sz="1400">
              <a:solidFill>
                <a:srgbClr val="000000"/>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31"/>
        <p:cNvGrpSpPr/>
        <p:nvPr/>
      </p:nvGrpSpPr>
      <p:grpSpPr>
        <a:xfrm>
          <a:off x="0" y="0"/>
          <a:ext cx="0" cy="0"/>
          <a:chOff x="0" y="0"/>
          <a:chExt cx="0" cy="0"/>
        </a:xfrm>
      </p:grpSpPr>
      <p:sp>
        <p:nvSpPr>
          <p:cNvPr id="132" name="Google Shape;132;p23"/>
          <p:cNvSpPr txBox="1"/>
          <p:nvPr/>
        </p:nvSpPr>
        <p:spPr>
          <a:xfrm>
            <a:off x="0" y="0"/>
            <a:ext cx="4019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3000" b="1">
              <a:latin typeface="Georgia"/>
              <a:ea typeface="Georgia"/>
              <a:cs typeface="Georgia"/>
              <a:sym typeface="Georgia"/>
            </a:endParaRPr>
          </a:p>
        </p:txBody>
      </p:sp>
      <p:sp>
        <p:nvSpPr>
          <p:cNvPr id="133" name="Google Shape;133;p23"/>
          <p:cNvSpPr txBox="1"/>
          <p:nvPr/>
        </p:nvSpPr>
        <p:spPr>
          <a:xfrm>
            <a:off x="311700" y="1372900"/>
            <a:ext cx="85206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3000">
                <a:latin typeface="Georgia"/>
                <a:ea typeface="Georgia"/>
                <a:cs typeface="Georgia"/>
                <a:sym typeface="Georgia"/>
              </a:rPr>
              <a:t>Mapa de procesos Bpmn actual</a:t>
            </a:r>
            <a:endParaRPr sz="3000">
              <a:latin typeface="Georgia"/>
              <a:ea typeface="Georgia"/>
              <a:cs typeface="Georgia"/>
              <a:sym typeface="Georgia"/>
            </a:endParaRPr>
          </a:p>
        </p:txBody>
      </p:sp>
      <p:sp>
        <p:nvSpPr>
          <p:cNvPr id="134" name="Google Shape;134;p23"/>
          <p:cNvSpPr txBox="1">
            <a:spLocks noGrp="1"/>
          </p:cNvSpPr>
          <p:nvPr>
            <p:ph type="body" idx="1"/>
          </p:nvPr>
        </p:nvSpPr>
        <p:spPr>
          <a:xfrm>
            <a:off x="311700" y="2242725"/>
            <a:ext cx="8520600" cy="14100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1200"/>
              </a:spcAft>
              <a:buNone/>
            </a:pPr>
            <a:r>
              <a:rPr lang="es" sz="1400">
                <a:solidFill>
                  <a:srgbClr val="000000"/>
                </a:solidFill>
                <a:latin typeface="Georgia"/>
                <a:ea typeface="Georgia"/>
                <a:cs typeface="Georgia"/>
                <a:sym typeface="Georgia"/>
              </a:rPr>
              <a:t>Ejemplo 1 mapa de procesos actual: el mapa abarca dos actores, el cliente y el administrador, en este caso el cliente requiere de un producto, preguntará si en la tienda hay el producto requerido,  en cuanto al administrador del establecimiento que está encargado de atenderlo, tiene dos opciones, si tiene lo que requiere el cliente lo atiende, de lo contrario, si no tiene el producto la ejecución pasa a ser terminada. </a:t>
            </a:r>
            <a:endParaRPr sz="1400">
              <a:solidFill>
                <a:srgbClr val="000000"/>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38"/>
        <p:cNvGrpSpPr/>
        <p:nvPr/>
      </p:nvGrpSpPr>
      <p:grpSpPr>
        <a:xfrm>
          <a:off x="0" y="0"/>
          <a:ext cx="0" cy="0"/>
          <a:chOff x="0" y="0"/>
          <a:chExt cx="0" cy="0"/>
        </a:xfrm>
      </p:grpSpPr>
      <p:sp>
        <p:nvSpPr>
          <p:cNvPr id="139" name="Google Shape;139;p24"/>
          <p:cNvSpPr txBox="1"/>
          <p:nvPr/>
        </p:nvSpPr>
        <p:spPr>
          <a:xfrm>
            <a:off x="0" y="0"/>
            <a:ext cx="4019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3000" b="1">
              <a:latin typeface="Georgia"/>
              <a:ea typeface="Georgia"/>
              <a:cs typeface="Georgia"/>
              <a:sym typeface="Georgia"/>
            </a:endParaRPr>
          </a:p>
        </p:txBody>
      </p:sp>
      <p:sp>
        <p:nvSpPr>
          <p:cNvPr id="140" name="Google Shape;140;p24"/>
          <p:cNvSpPr txBox="1"/>
          <p:nvPr/>
        </p:nvSpPr>
        <p:spPr>
          <a:xfrm>
            <a:off x="311700" y="311950"/>
            <a:ext cx="85206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3000">
                <a:latin typeface="Georgia"/>
                <a:ea typeface="Georgia"/>
                <a:cs typeface="Georgia"/>
                <a:sym typeface="Georgia"/>
              </a:rPr>
              <a:t>Mapa de procesos Bpmn actual</a:t>
            </a:r>
            <a:endParaRPr sz="3000">
              <a:latin typeface="Georgia"/>
              <a:ea typeface="Georgia"/>
              <a:cs typeface="Georgia"/>
              <a:sym typeface="Georgia"/>
            </a:endParaRPr>
          </a:p>
        </p:txBody>
      </p:sp>
      <p:pic>
        <p:nvPicPr>
          <p:cNvPr id="141" name="Google Shape;141;p24"/>
          <p:cNvPicPr preferRelativeResize="0"/>
          <p:nvPr/>
        </p:nvPicPr>
        <p:blipFill rotWithShape="1">
          <a:blip r:embed="rId3">
            <a:alphaModFix/>
          </a:blip>
          <a:srcRect l="11316"/>
          <a:stretch/>
        </p:blipFill>
        <p:spPr>
          <a:xfrm>
            <a:off x="793750" y="1229375"/>
            <a:ext cx="7556502" cy="309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1062775"/>
            <a:ext cx="8520600" cy="7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sz="3000" b="0">
                <a:solidFill>
                  <a:srgbClr val="000000"/>
                </a:solidFill>
                <a:latin typeface="Georgia"/>
                <a:ea typeface="Georgia"/>
                <a:cs typeface="Georgia"/>
                <a:sym typeface="Georgia"/>
              </a:rPr>
              <a:t>Mapas de procesos Bpmn propuesto</a:t>
            </a:r>
            <a:endParaRPr sz="3000" b="0">
              <a:solidFill>
                <a:srgbClr val="000000"/>
              </a:solidFill>
              <a:latin typeface="Georgia"/>
              <a:ea typeface="Georgia"/>
              <a:cs typeface="Georgia"/>
              <a:sym typeface="Georgia"/>
            </a:endParaRPr>
          </a:p>
        </p:txBody>
      </p:sp>
      <p:sp>
        <p:nvSpPr>
          <p:cNvPr id="147" name="Google Shape;147;p25"/>
          <p:cNvSpPr txBox="1">
            <a:spLocks noGrp="1"/>
          </p:cNvSpPr>
          <p:nvPr>
            <p:ph type="body" idx="1"/>
          </p:nvPr>
        </p:nvSpPr>
        <p:spPr>
          <a:xfrm>
            <a:off x="496900" y="2001000"/>
            <a:ext cx="8138400" cy="25113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1200"/>
              </a:spcAft>
              <a:buNone/>
            </a:pPr>
            <a:r>
              <a:rPr lang="es" sz="1400">
                <a:solidFill>
                  <a:srgbClr val="000000"/>
                </a:solidFill>
                <a:latin typeface="Georgia"/>
                <a:ea typeface="Georgia"/>
                <a:cs typeface="Georgia"/>
                <a:sym typeface="Georgia"/>
              </a:rPr>
              <a:t>Ejemplo 2 mapa de proceso BPMN propuesto:   Los actores son el cliente y el administrador de la pagina paracomerciantes.com , en este caso el cliente ingresa con su usuario al sistema, el proceso en el cual puede acceder y hacer la compra del producto a seleccionar, el administrador por su parte tiene un proceso importante para llevar a cabo el procedimiento de la venta de un producto por medio de la página y que asimismo pueda ser entregado al cliente.</a:t>
            </a:r>
            <a:endParaRPr sz="1400">
              <a:solidFill>
                <a:srgbClr val="000000"/>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163000"/>
            <a:ext cx="8520600" cy="629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32565"/>
              <a:buNone/>
            </a:pPr>
            <a:r>
              <a:rPr lang="es" sz="3040" b="0">
                <a:solidFill>
                  <a:srgbClr val="000000"/>
                </a:solidFill>
                <a:latin typeface="Georgia"/>
                <a:ea typeface="Georgia"/>
                <a:cs typeface="Georgia"/>
                <a:sym typeface="Georgia"/>
              </a:rPr>
              <a:t>Mapa de procesos Bpmn propuesto</a:t>
            </a:r>
            <a:endParaRPr sz="3040" b="0">
              <a:solidFill>
                <a:srgbClr val="000000"/>
              </a:solidFill>
              <a:latin typeface="Georgia"/>
              <a:ea typeface="Georgia"/>
              <a:cs typeface="Georgia"/>
              <a:sym typeface="Georgia"/>
            </a:endParaRPr>
          </a:p>
        </p:txBody>
      </p:sp>
      <p:pic>
        <p:nvPicPr>
          <p:cNvPr id="153" name="Google Shape;153;p26"/>
          <p:cNvPicPr preferRelativeResize="0"/>
          <p:nvPr/>
        </p:nvPicPr>
        <p:blipFill>
          <a:blip r:embed="rId3">
            <a:alphaModFix/>
          </a:blip>
          <a:stretch>
            <a:fillRect/>
          </a:stretch>
        </p:blipFill>
        <p:spPr>
          <a:xfrm>
            <a:off x="1834575" y="883825"/>
            <a:ext cx="5474825" cy="4020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401125" y="1122725"/>
            <a:ext cx="8341800" cy="6465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SzPts val="990"/>
              <a:buNone/>
            </a:pPr>
            <a:r>
              <a:rPr lang="es" sz="3000" b="0">
                <a:solidFill>
                  <a:srgbClr val="000000"/>
                </a:solidFill>
                <a:latin typeface="Georgia"/>
                <a:ea typeface="Georgia"/>
                <a:cs typeface="Georgia"/>
                <a:sym typeface="Georgia"/>
              </a:rPr>
              <a:t>Diagrama UML </a:t>
            </a:r>
            <a:endParaRPr sz="3000" b="0">
              <a:solidFill>
                <a:srgbClr val="000000"/>
              </a:solidFill>
              <a:latin typeface="Georgia"/>
              <a:ea typeface="Georgia"/>
              <a:cs typeface="Georgia"/>
              <a:sym typeface="Georgia"/>
            </a:endParaRPr>
          </a:p>
        </p:txBody>
      </p:sp>
      <p:sp>
        <p:nvSpPr>
          <p:cNvPr id="159" name="Google Shape;159;p27"/>
          <p:cNvSpPr txBox="1"/>
          <p:nvPr/>
        </p:nvSpPr>
        <p:spPr>
          <a:xfrm>
            <a:off x="401100" y="2048400"/>
            <a:ext cx="8341800" cy="1046700"/>
          </a:xfrm>
          <a:prstGeom prst="rect">
            <a:avLst/>
          </a:prstGeom>
          <a:noFill/>
          <a:ln>
            <a:noFill/>
          </a:ln>
        </p:spPr>
        <p:txBody>
          <a:bodyPr spcFirstLastPara="1" wrap="square" lIns="91425" tIns="91425" rIns="91425" bIns="91425" anchor="ctr" anchorCtr="0">
            <a:spAutoFit/>
          </a:bodyPr>
          <a:lstStyle/>
          <a:p>
            <a:pPr marL="0" lvl="0" indent="0" algn="just" rtl="0">
              <a:lnSpc>
                <a:spcPct val="150000"/>
              </a:lnSpc>
              <a:spcBef>
                <a:spcPts val="0"/>
              </a:spcBef>
              <a:spcAft>
                <a:spcPts val="0"/>
              </a:spcAft>
              <a:buNone/>
            </a:pPr>
            <a:r>
              <a:rPr lang="es">
                <a:highlight>
                  <a:srgbClr val="D9D9D9"/>
                </a:highlight>
                <a:latin typeface="Georgia"/>
                <a:ea typeface="Georgia"/>
                <a:cs typeface="Georgia"/>
                <a:sym typeface="Georgia"/>
              </a:rPr>
              <a:t>Es un lenguaje gráfico para visualizar, especificar, construir y documentar un sistema,UML es un lenguaje para hacer modelos y es independiente de los métodos de análisis y diseño. Existen diferencias importantes entre un método y un lenguaje de modelado.   (wikipedia 2021) </a:t>
            </a:r>
            <a:endParaRPr>
              <a:highlight>
                <a:srgbClr val="D9D9D9"/>
              </a:highlight>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203300"/>
            <a:ext cx="8520600" cy="7074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es" sz="3366" b="0">
                <a:solidFill>
                  <a:srgbClr val="000000"/>
                </a:solidFill>
                <a:latin typeface="Georgia"/>
                <a:ea typeface="Georgia"/>
                <a:cs typeface="Georgia"/>
                <a:sym typeface="Georgia"/>
              </a:rPr>
              <a:t>Diagrama Uml </a:t>
            </a:r>
            <a:endParaRPr sz="4266" b="0">
              <a:latin typeface="Georgia"/>
              <a:ea typeface="Georgia"/>
              <a:cs typeface="Georgia"/>
              <a:sym typeface="Georgia"/>
            </a:endParaRPr>
          </a:p>
        </p:txBody>
      </p:sp>
      <p:pic>
        <p:nvPicPr>
          <p:cNvPr id="165" name="Google Shape;165;p28"/>
          <p:cNvPicPr preferRelativeResize="0"/>
          <p:nvPr/>
        </p:nvPicPr>
        <p:blipFill rotWithShape="1">
          <a:blip r:embed="rId3">
            <a:alphaModFix/>
          </a:blip>
          <a:srcRect l="31973" t="21625" r="11436" b="7286"/>
          <a:stretch/>
        </p:blipFill>
        <p:spPr>
          <a:xfrm>
            <a:off x="1745825" y="966925"/>
            <a:ext cx="5632950" cy="3978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819150" y="161715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sz="3000" b="0">
                <a:solidFill>
                  <a:srgbClr val="000000"/>
                </a:solidFill>
                <a:latin typeface="Georgia"/>
                <a:ea typeface="Georgia"/>
                <a:cs typeface="Georgia"/>
                <a:sym typeface="Georgia"/>
              </a:rPr>
              <a:t>Requerimientos funcionales</a:t>
            </a:r>
            <a:endParaRPr sz="3000" b="0">
              <a:solidFill>
                <a:srgbClr val="000000"/>
              </a:solidFill>
              <a:latin typeface="Georgia"/>
              <a:ea typeface="Georgia"/>
              <a:cs typeface="Georgia"/>
              <a:sym typeface="Georgia"/>
            </a:endParaRPr>
          </a:p>
        </p:txBody>
      </p:sp>
      <p:sp>
        <p:nvSpPr>
          <p:cNvPr id="171" name="Google Shape;171;p29"/>
          <p:cNvSpPr txBox="1"/>
          <p:nvPr/>
        </p:nvSpPr>
        <p:spPr>
          <a:xfrm>
            <a:off x="819150" y="2571750"/>
            <a:ext cx="75057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a:highlight>
                  <a:srgbClr val="D9D9D9"/>
                </a:highlight>
                <a:latin typeface="Georgia"/>
                <a:ea typeface="Georgia"/>
                <a:cs typeface="Georgia"/>
                <a:sym typeface="Georgia"/>
              </a:rPr>
              <a:t>Un requisito funcional define una función del sistema de software o sus componentes.  (wikipedia 2021) </a:t>
            </a:r>
            <a:endParaRPr>
              <a:highlight>
                <a:srgbClr val="D9D9D9"/>
              </a:highlight>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75"/>
        <p:cNvGrpSpPr/>
        <p:nvPr/>
      </p:nvGrpSpPr>
      <p:grpSpPr>
        <a:xfrm>
          <a:off x="0" y="0"/>
          <a:ext cx="0" cy="0"/>
          <a:chOff x="0" y="0"/>
          <a:chExt cx="0" cy="0"/>
        </a:xfrm>
      </p:grpSpPr>
      <p:graphicFrame>
        <p:nvGraphicFramePr>
          <p:cNvPr id="176" name="Google Shape;176;p30"/>
          <p:cNvGraphicFramePr/>
          <p:nvPr/>
        </p:nvGraphicFramePr>
        <p:xfrm>
          <a:off x="200363" y="221290"/>
          <a:ext cx="3000000" cy="3000000"/>
        </p:xfrm>
        <a:graphic>
          <a:graphicData uri="http://schemas.openxmlformats.org/drawingml/2006/table">
            <a:tbl>
              <a:tblPr>
                <a:noFill/>
                <a:tableStyleId>{CA353F16-12BA-4C41-945B-19C47E033EEF}</a:tableStyleId>
              </a:tblPr>
              <a:tblGrid>
                <a:gridCol w="1908100">
                  <a:extLst>
                    <a:ext uri="{9D8B030D-6E8A-4147-A177-3AD203B41FA5}">
                      <a16:colId xmlns:a16="http://schemas.microsoft.com/office/drawing/2014/main" val="20000"/>
                    </a:ext>
                  </a:extLst>
                </a:gridCol>
                <a:gridCol w="6835150">
                  <a:extLst>
                    <a:ext uri="{9D8B030D-6E8A-4147-A177-3AD203B41FA5}">
                      <a16:colId xmlns:a16="http://schemas.microsoft.com/office/drawing/2014/main" val="20001"/>
                    </a:ext>
                  </a:extLst>
                </a:gridCol>
              </a:tblGrid>
              <a:tr h="795225">
                <a:tc>
                  <a:txBody>
                    <a:bodyPr/>
                    <a:lstStyle/>
                    <a:p>
                      <a:pPr marL="0" marR="190500" lvl="0" indent="0" algn="just" rtl="0">
                        <a:lnSpc>
                          <a:spcPct val="95000"/>
                        </a:lnSpc>
                        <a:spcBef>
                          <a:spcPts val="0"/>
                        </a:spcBef>
                        <a:spcAft>
                          <a:spcPts val="0"/>
                        </a:spcAft>
                        <a:buNone/>
                      </a:pPr>
                      <a:r>
                        <a:rPr lang="es" sz="1600" b="1"/>
                        <a:t>Identificación  del </a:t>
                      </a:r>
                      <a:endParaRPr sz="1600" b="1"/>
                    </a:p>
                    <a:p>
                      <a:pPr marL="0" lvl="0" indent="0" algn="just" rtl="0">
                        <a:lnSpc>
                          <a:spcPct val="115000"/>
                        </a:lnSpc>
                        <a:spcBef>
                          <a:spcPts val="0"/>
                        </a:spcBef>
                        <a:spcAft>
                          <a:spcPts val="0"/>
                        </a:spcAft>
                        <a:buNone/>
                      </a:pPr>
                      <a:r>
                        <a:rPr lang="es" sz="1600" b="1"/>
                        <a:t>requerimiento:</a:t>
                      </a:r>
                      <a:endParaRPr sz="16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52400" lvl="0" indent="0" algn="just" rtl="0">
                        <a:lnSpc>
                          <a:spcPct val="115000"/>
                        </a:lnSpc>
                        <a:spcBef>
                          <a:spcPts val="1200"/>
                        </a:spcBef>
                        <a:spcAft>
                          <a:spcPts val="1200"/>
                        </a:spcAft>
                        <a:buNone/>
                      </a:pPr>
                      <a:r>
                        <a:rPr lang="es" sz="1600"/>
                        <a:t>RF 01</a:t>
                      </a:r>
                      <a:endParaRPr sz="16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71100">
                <a:tc>
                  <a:txBody>
                    <a:bodyPr/>
                    <a:lstStyle/>
                    <a:p>
                      <a:pPr marL="0" lvl="0" indent="0" algn="just" rtl="0">
                        <a:lnSpc>
                          <a:spcPct val="115000"/>
                        </a:lnSpc>
                        <a:spcBef>
                          <a:spcPts val="1200"/>
                        </a:spcBef>
                        <a:spcAft>
                          <a:spcPts val="1200"/>
                        </a:spcAft>
                        <a:buNone/>
                      </a:pPr>
                      <a:r>
                        <a:rPr lang="es" sz="1600" b="1"/>
                        <a:t>Nombre del  requerimiento:</a:t>
                      </a:r>
                      <a:endParaRPr sz="16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s" sz="1600"/>
                        <a:t> Registro de usuario</a:t>
                      </a:r>
                      <a:endParaRPr sz="16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26625">
                <a:tc>
                  <a:txBody>
                    <a:bodyPr/>
                    <a:lstStyle/>
                    <a:p>
                      <a:pPr marL="0" lvl="0" indent="0" algn="just" rtl="0">
                        <a:lnSpc>
                          <a:spcPct val="115000"/>
                        </a:lnSpc>
                        <a:spcBef>
                          <a:spcPts val="1200"/>
                        </a:spcBef>
                        <a:spcAft>
                          <a:spcPts val="1200"/>
                        </a:spcAft>
                        <a:buNone/>
                      </a:pPr>
                      <a:r>
                        <a:rPr lang="es" sz="1600" b="1"/>
                        <a:t>Características:</a:t>
                      </a:r>
                      <a:endParaRPr sz="16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39700" marR="279400" lvl="0" indent="0" algn="just" rtl="0">
                        <a:lnSpc>
                          <a:spcPct val="95000"/>
                        </a:lnSpc>
                        <a:spcBef>
                          <a:spcPts val="0"/>
                        </a:spcBef>
                        <a:spcAft>
                          <a:spcPts val="0"/>
                        </a:spcAft>
                        <a:buNone/>
                      </a:pPr>
                      <a:r>
                        <a:rPr lang="es" sz="1600"/>
                        <a:t>Los usuarios deben ingresar sus datos como Nombre y contraseña para ingresar al sistema</a:t>
                      </a:r>
                      <a:endParaRPr sz="16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50750">
                <a:tc>
                  <a:txBody>
                    <a:bodyPr/>
                    <a:lstStyle/>
                    <a:p>
                      <a:pPr marL="0" marR="38100" lvl="0" indent="0" algn="just" rtl="0">
                        <a:lnSpc>
                          <a:spcPct val="95000"/>
                        </a:lnSpc>
                        <a:spcBef>
                          <a:spcPts val="0"/>
                        </a:spcBef>
                        <a:spcAft>
                          <a:spcPts val="0"/>
                        </a:spcAft>
                        <a:buNone/>
                      </a:pPr>
                      <a:r>
                        <a:rPr lang="es" sz="1600" b="1"/>
                        <a:t>Descripción del  requerimiento:</a:t>
                      </a:r>
                      <a:endParaRPr sz="16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39700" marR="584200" lvl="0" indent="12700" algn="just" rtl="0">
                        <a:lnSpc>
                          <a:spcPct val="95000"/>
                        </a:lnSpc>
                        <a:spcBef>
                          <a:spcPts val="0"/>
                        </a:spcBef>
                        <a:spcAft>
                          <a:spcPts val="0"/>
                        </a:spcAft>
                        <a:buNone/>
                      </a:pPr>
                      <a:r>
                        <a:rPr lang="es" sz="1600"/>
                        <a:t>El sistema podrá ser consultado y usado por cualquier usuario.</a:t>
                      </a:r>
                      <a:endParaRPr sz="16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50750">
                <a:tc>
                  <a:txBody>
                    <a:bodyPr/>
                    <a:lstStyle/>
                    <a:p>
                      <a:pPr marL="0" marR="25400" lvl="0" indent="0" algn="just" rtl="0">
                        <a:lnSpc>
                          <a:spcPct val="95000"/>
                        </a:lnSpc>
                        <a:spcBef>
                          <a:spcPts val="0"/>
                        </a:spcBef>
                        <a:spcAft>
                          <a:spcPts val="0"/>
                        </a:spcAft>
                        <a:buNone/>
                      </a:pPr>
                      <a:r>
                        <a:rPr lang="es" sz="1600" b="1"/>
                        <a:t>Requerimientos  no funcionales:</a:t>
                      </a:r>
                      <a:endParaRPr sz="16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endParaRPr sz="16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871100">
                <a:tc>
                  <a:txBody>
                    <a:bodyPr/>
                    <a:lstStyle/>
                    <a:p>
                      <a:pPr marL="0" lvl="0" indent="0" algn="just" rtl="0">
                        <a:lnSpc>
                          <a:spcPct val="115000"/>
                        </a:lnSpc>
                        <a:spcBef>
                          <a:spcPts val="1200"/>
                        </a:spcBef>
                        <a:spcAft>
                          <a:spcPts val="1200"/>
                        </a:spcAft>
                        <a:buNone/>
                      </a:pPr>
                      <a:r>
                        <a:rPr lang="es" sz="1600" b="1"/>
                        <a:t>Prioridad de  requerimiento:</a:t>
                      </a:r>
                      <a:endParaRPr sz="16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39700" lvl="0" indent="0" algn="just" rtl="0">
                        <a:lnSpc>
                          <a:spcPct val="115000"/>
                        </a:lnSpc>
                        <a:spcBef>
                          <a:spcPts val="1200"/>
                        </a:spcBef>
                        <a:spcAft>
                          <a:spcPts val="1200"/>
                        </a:spcAft>
                        <a:buNone/>
                      </a:pPr>
                      <a:r>
                        <a:rPr lang="es" sz="1600"/>
                        <a:t>Alta</a:t>
                      </a:r>
                      <a:endParaRPr sz="16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42325">
                <a:tc>
                  <a:txBody>
                    <a:bodyPr/>
                    <a:lstStyle/>
                    <a:p>
                      <a:pPr marL="63500" lvl="0" indent="0" algn="just" rtl="0">
                        <a:spcBef>
                          <a:spcPts val="1200"/>
                        </a:spcBef>
                        <a:spcAft>
                          <a:spcPts val="1200"/>
                        </a:spcAft>
                        <a:buNone/>
                      </a:pPr>
                      <a:r>
                        <a:rPr lang="es" sz="1200">
                          <a:highlight>
                            <a:srgbClr val="EAF1DD"/>
                          </a:highlight>
                        </a:rPr>
                        <a:t> </a:t>
                      </a:r>
                      <a:endParaRPr sz="1200">
                        <a:highlight>
                          <a:srgbClr val="EAF1DD"/>
                        </a:highlight>
                      </a:endParaRPr>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spcBef>
                          <a:spcPts val="1200"/>
                        </a:spcBef>
                        <a:spcAft>
                          <a:spcPts val="1200"/>
                        </a:spcAft>
                        <a:buNone/>
                      </a:pPr>
                      <a:endParaRPr sz="1200">
                        <a:highlight>
                          <a:srgbClr val="EAF1DD"/>
                        </a:highlight>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80"/>
        <p:cNvGrpSpPr/>
        <p:nvPr/>
      </p:nvGrpSpPr>
      <p:grpSpPr>
        <a:xfrm>
          <a:off x="0" y="0"/>
          <a:ext cx="0" cy="0"/>
          <a:chOff x="0" y="0"/>
          <a:chExt cx="0" cy="0"/>
        </a:xfrm>
      </p:grpSpPr>
      <p:graphicFrame>
        <p:nvGraphicFramePr>
          <p:cNvPr id="181" name="Google Shape;181;p31"/>
          <p:cNvGraphicFramePr/>
          <p:nvPr/>
        </p:nvGraphicFramePr>
        <p:xfrm>
          <a:off x="213088" y="211942"/>
          <a:ext cx="3000000" cy="3000000"/>
        </p:xfrm>
        <a:graphic>
          <a:graphicData uri="http://schemas.openxmlformats.org/drawingml/2006/table">
            <a:tbl>
              <a:tblPr>
                <a:noFill/>
                <a:tableStyleId>{CA353F16-12BA-4C41-945B-19C47E033EEF}</a:tableStyleId>
              </a:tblPr>
              <a:tblGrid>
                <a:gridCol w="1931425">
                  <a:extLst>
                    <a:ext uri="{9D8B030D-6E8A-4147-A177-3AD203B41FA5}">
                      <a16:colId xmlns:a16="http://schemas.microsoft.com/office/drawing/2014/main" val="20000"/>
                    </a:ext>
                  </a:extLst>
                </a:gridCol>
                <a:gridCol w="6799800">
                  <a:extLst>
                    <a:ext uri="{9D8B030D-6E8A-4147-A177-3AD203B41FA5}">
                      <a16:colId xmlns:a16="http://schemas.microsoft.com/office/drawing/2014/main" val="20001"/>
                    </a:ext>
                  </a:extLst>
                </a:gridCol>
              </a:tblGrid>
              <a:tr h="628275">
                <a:tc>
                  <a:txBody>
                    <a:bodyPr/>
                    <a:lstStyle/>
                    <a:p>
                      <a:pPr marL="0" marR="190500" lvl="0" indent="0" algn="just" rtl="0">
                        <a:lnSpc>
                          <a:spcPct val="95000"/>
                        </a:lnSpc>
                        <a:spcBef>
                          <a:spcPts val="0"/>
                        </a:spcBef>
                        <a:spcAft>
                          <a:spcPts val="0"/>
                        </a:spcAft>
                        <a:buNone/>
                      </a:pPr>
                      <a:r>
                        <a:rPr lang="es" sz="1300" b="1"/>
                        <a:t>Identificación  del </a:t>
                      </a:r>
                      <a:endParaRPr sz="1300" b="1"/>
                    </a:p>
                    <a:p>
                      <a:pPr marL="0" lvl="0" indent="0" algn="just" rtl="0">
                        <a:lnSpc>
                          <a:spcPct val="115000"/>
                        </a:lnSpc>
                        <a:spcBef>
                          <a:spcPts val="0"/>
                        </a:spcBef>
                        <a:spcAft>
                          <a:spcPts val="0"/>
                        </a:spcAft>
                        <a:buNone/>
                      </a:pPr>
                      <a:r>
                        <a:rPr lang="es" sz="1300" b="1"/>
                        <a:t>requerimiento:</a:t>
                      </a:r>
                      <a:endParaRPr sz="13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52400" lvl="0" indent="0" algn="just" rtl="0">
                        <a:lnSpc>
                          <a:spcPct val="115000"/>
                        </a:lnSpc>
                        <a:spcBef>
                          <a:spcPts val="1200"/>
                        </a:spcBef>
                        <a:spcAft>
                          <a:spcPts val="1200"/>
                        </a:spcAft>
                        <a:buNone/>
                      </a:pPr>
                      <a:r>
                        <a:rPr lang="es" sz="1300"/>
                        <a:t>RF 02</a:t>
                      </a:r>
                      <a:endParaRPr sz="13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33550">
                <a:tc>
                  <a:txBody>
                    <a:bodyPr/>
                    <a:lstStyle/>
                    <a:p>
                      <a:pPr marL="0" lvl="0" indent="0" algn="just" rtl="0">
                        <a:lnSpc>
                          <a:spcPct val="115000"/>
                        </a:lnSpc>
                        <a:spcBef>
                          <a:spcPts val="1200"/>
                        </a:spcBef>
                        <a:spcAft>
                          <a:spcPts val="1200"/>
                        </a:spcAft>
                        <a:buNone/>
                      </a:pPr>
                      <a:r>
                        <a:rPr lang="es" sz="1300" b="1"/>
                        <a:t>Nombre del  requerimiento:</a:t>
                      </a:r>
                      <a:endParaRPr sz="13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s" sz="1300"/>
                        <a:t>El sistema enviará un correo electrónico cuando se registre alguna transacción</a:t>
                      </a:r>
                      <a:endParaRPr sz="13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28275">
                <a:tc>
                  <a:txBody>
                    <a:bodyPr/>
                    <a:lstStyle/>
                    <a:p>
                      <a:pPr marL="0" lvl="0" indent="0" algn="just" rtl="0">
                        <a:lnSpc>
                          <a:spcPct val="115000"/>
                        </a:lnSpc>
                        <a:spcBef>
                          <a:spcPts val="1200"/>
                        </a:spcBef>
                        <a:spcAft>
                          <a:spcPts val="1200"/>
                        </a:spcAft>
                        <a:buNone/>
                      </a:pPr>
                      <a:r>
                        <a:rPr lang="es" sz="1300" b="1"/>
                        <a:t>Características:</a:t>
                      </a:r>
                      <a:endParaRPr sz="13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39700" marR="279400" lvl="0" indent="0" algn="just" rtl="0">
                        <a:lnSpc>
                          <a:spcPct val="95000"/>
                        </a:lnSpc>
                        <a:spcBef>
                          <a:spcPts val="0"/>
                        </a:spcBef>
                        <a:spcAft>
                          <a:spcPts val="0"/>
                        </a:spcAft>
                        <a:buNone/>
                      </a:pPr>
                      <a:r>
                        <a:rPr lang="es" sz="1300"/>
                        <a:t>El sistema enviará un correo electrónico cuando se registre alguna de las siguientes transacciones: pedido de venta de cliente, despacho de mercancía al cliente, emisión de factura a cliente y registro de pago de cliente.</a:t>
                      </a:r>
                      <a:endParaRPr sz="13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33550">
                <a:tc>
                  <a:txBody>
                    <a:bodyPr/>
                    <a:lstStyle/>
                    <a:p>
                      <a:pPr marL="0" marR="38100" lvl="0" indent="0" algn="just" rtl="0">
                        <a:lnSpc>
                          <a:spcPct val="95000"/>
                        </a:lnSpc>
                        <a:spcBef>
                          <a:spcPts val="0"/>
                        </a:spcBef>
                        <a:spcAft>
                          <a:spcPts val="0"/>
                        </a:spcAft>
                        <a:buNone/>
                      </a:pPr>
                      <a:r>
                        <a:rPr lang="es" sz="1300" b="1"/>
                        <a:t>Descripción del  requerimiento:</a:t>
                      </a:r>
                      <a:endParaRPr sz="13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39700" marR="584200" lvl="0" indent="12700" algn="just" rtl="0">
                        <a:lnSpc>
                          <a:spcPct val="95000"/>
                        </a:lnSpc>
                        <a:spcBef>
                          <a:spcPts val="0"/>
                        </a:spcBef>
                        <a:spcAft>
                          <a:spcPts val="0"/>
                        </a:spcAft>
                        <a:buNone/>
                      </a:pPr>
                      <a:r>
                        <a:rPr lang="es" sz="1300"/>
                        <a:t>El sistema estará alerta cada vez que el cliente registre una nueva compra , y estará pendiente de cada pedido que haya comprado el cliente , para que el despacho de la mercancía al negocio sea efectivo y tenga su respectiva factura para el registro del pago del cliente</a:t>
                      </a:r>
                      <a:endParaRPr sz="13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28275">
                <a:tc>
                  <a:txBody>
                    <a:bodyPr/>
                    <a:lstStyle/>
                    <a:p>
                      <a:pPr marL="0" marR="25400" lvl="0" indent="0" algn="just" rtl="0">
                        <a:lnSpc>
                          <a:spcPct val="95000"/>
                        </a:lnSpc>
                        <a:spcBef>
                          <a:spcPts val="0"/>
                        </a:spcBef>
                        <a:spcAft>
                          <a:spcPts val="0"/>
                        </a:spcAft>
                        <a:buNone/>
                      </a:pPr>
                      <a:r>
                        <a:rPr lang="es" sz="1300" b="1"/>
                        <a:t>Requerimientos  no funcionales:</a:t>
                      </a:r>
                      <a:endParaRPr sz="13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381000" lvl="0" indent="0" algn="just" rtl="0">
                        <a:lnSpc>
                          <a:spcPct val="115000"/>
                        </a:lnSpc>
                        <a:spcBef>
                          <a:spcPts val="1200"/>
                        </a:spcBef>
                        <a:spcAft>
                          <a:spcPts val="1200"/>
                        </a:spcAft>
                        <a:buNone/>
                      </a:pPr>
                      <a:r>
                        <a:rPr lang="es" sz="1300"/>
                        <a:t> </a:t>
                      </a:r>
                      <a:endParaRPr sz="13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982950">
                <a:tc>
                  <a:txBody>
                    <a:bodyPr/>
                    <a:lstStyle/>
                    <a:p>
                      <a:pPr marL="0" lvl="0" indent="0" algn="just" rtl="0">
                        <a:lnSpc>
                          <a:spcPct val="115000"/>
                        </a:lnSpc>
                        <a:spcBef>
                          <a:spcPts val="1200"/>
                        </a:spcBef>
                        <a:spcAft>
                          <a:spcPts val="1200"/>
                        </a:spcAft>
                        <a:buNone/>
                      </a:pPr>
                      <a:r>
                        <a:rPr lang="es" sz="1300" b="1"/>
                        <a:t>Prioridad de  requerimiento</a:t>
                      </a:r>
                      <a:endParaRPr sz="13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39700" lvl="0" indent="0" algn="just" rtl="0">
                        <a:lnSpc>
                          <a:spcPct val="115000"/>
                        </a:lnSpc>
                        <a:spcBef>
                          <a:spcPts val="1200"/>
                        </a:spcBef>
                        <a:spcAft>
                          <a:spcPts val="1200"/>
                        </a:spcAft>
                        <a:buNone/>
                      </a:pPr>
                      <a:r>
                        <a:rPr lang="es" sz="1300"/>
                        <a:t>Alta</a:t>
                      </a:r>
                      <a:endParaRPr sz="13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03550">
                <a:tc>
                  <a:txBody>
                    <a:bodyPr/>
                    <a:lstStyle/>
                    <a:p>
                      <a:pPr marL="0" lvl="0" indent="0" algn="l" rtl="0">
                        <a:spcBef>
                          <a:spcPts val="1200"/>
                        </a:spcBef>
                        <a:spcAft>
                          <a:spcPts val="1200"/>
                        </a:spcAft>
                        <a:buNone/>
                      </a:pPr>
                      <a:endParaRPr sz="1300">
                        <a:highlight>
                          <a:srgbClr val="EAF1DD"/>
                        </a:highlight>
                      </a:endParaRPr>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1200"/>
                        </a:spcBef>
                        <a:spcAft>
                          <a:spcPts val="1200"/>
                        </a:spcAft>
                        <a:buNone/>
                      </a:pPr>
                      <a:endParaRPr sz="1300">
                        <a:highlight>
                          <a:srgbClr val="EAF1DD"/>
                        </a:highlight>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72"/>
        <p:cNvGrpSpPr/>
        <p:nvPr/>
      </p:nvGrpSpPr>
      <p:grpSpPr>
        <a:xfrm>
          <a:off x="0" y="0"/>
          <a:ext cx="0" cy="0"/>
          <a:chOff x="0" y="0"/>
          <a:chExt cx="0" cy="0"/>
        </a:xfrm>
      </p:grpSpPr>
      <p:pic>
        <p:nvPicPr>
          <p:cNvPr id="73" name="Google Shape;73;p14"/>
          <p:cNvPicPr preferRelativeResize="0"/>
          <p:nvPr/>
        </p:nvPicPr>
        <p:blipFill rotWithShape="1">
          <a:blip r:embed="rId3">
            <a:alphaModFix/>
          </a:blip>
          <a:srcRect l="10066" r="14416"/>
          <a:stretch/>
        </p:blipFill>
        <p:spPr>
          <a:xfrm>
            <a:off x="6081997" y="1305270"/>
            <a:ext cx="2234678" cy="2532975"/>
          </a:xfrm>
          <a:prstGeom prst="rect">
            <a:avLst/>
          </a:prstGeom>
          <a:noFill/>
          <a:ln>
            <a:noFill/>
          </a:ln>
        </p:spPr>
      </p:pic>
      <p:sp>
        <p:nvSpPr>
          <p:cNvPr id="74" name="Google Shape;74;p14"/>
          <p:cNvSpPr txBox="1">
            <a:spLocks noGrp="1"/>
          </p:cNvSpPr>
          <p:nvPr>
            <p:ph type="title"/>
          </p:nvPr>
        </p:nvSpPr>
        <p:spPr>
          <a:xfrm>
            <a:off x="520350" y="313250"/>
            <a:ext cx="81033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3188" b="0">
                <a:solidFill>
                  <a:srgbClr val="000000"/>
                </a:solidFill>
                <a:latin typeface="Georgia"/>
                <a:ea typeface="Georgia"/>
                <a:cs typeface="Georgia"/>
                <a:sym typeface="Georgia"/>
              </a:rPr>
              <a:t>Tabla de contenido.</a:t>
            </a:r>
            <a:endParaRPr sz="3188" b="0">
              <a:solidFill>
                <a:srgbClr val="000000"/>
              </a:solidFill>
              <a:latin typeface="Georgia"/>
              <a:ea typeface="Georgia"/>
              <a:cs typeface="Georgia"/>
              <a:sym typeface="Georgia"/>
            </a:endParaRPr>
          </a:p>
          <a:p>
            <a:pPr marL="0" lvl="0" indent="0" algn="l" rtl="0">
              <a:spcBef>
                <a:spcPts val="0"/>
              </a:spcBef>
              <a:spcAft>
                <a:spcPts val="0"/>
              </a:spcAft>
              <a:buNone/>
            </a:pPr>
            <a:endParaRPr sz="2500">
              <a:solidFill>
                <a:srgbClr val="000000"/>
              </a:solidFill>
              <a:latin typeface="Georgia"/>
              <a:ea typeface="Georgia"/>
              <a:cs typeface="Georgia"/>
              <a:sym typeface="Georgia"/>
            </a:endParaRPr>
          </a:p>
          <a:p>
            <a:pPr marL="0" lvl="0" indent="0" algn="l" rtl="0">
              <a:spcBef>
                <a:spcPts val="0"/>
              </a:spcBef>
              <a:spcAft>
                <a:spcPts val="0"/>
              </a:spcAft>
              <a:buNone/>
            </a:pPr>
            <a:endParaRPr sz="1100">
              <a:solidFill>
                <a:srgbClr val="000000"/>
              </a:solidFill>
              <a:latin typeface="Georgia"/>
              <a:ea typeface="Georgia"/>
              <a:cs typeface="Georgia"/>
              <a:sym typeface="Georgia"/>
            </a:endParaRPr>
          </a:p>
          <a:p>
            <a:pPr marL="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200">
              <a:latin typeface="Georgia"/>
              <a:ea typeface="Georgia"/>
              <a:cs typeface="Georgia"/>
              <a:sym typeface="Georgia"/>
            </a:endParaRPr>
          </a:p>
        </p:txBody>
      </p:sp>
      <p:sp>
        <p:nvSpPr>
          <p:cNvPr id="75" name="Google Shape;75;p14"/>
          <p:cNvSpPr txBox="1">
            <a:spLocks noGrp="1"/>
          </p:cNvSpPr>
          <p:nvPr>
            <p:ph type="body" idx="1"/>
          </p:nvPr>
        </p:nvSpPr>
        <p:spPr>
          <a:xfrm>
            <a:off x="520350" y="1020650"/>
            <a:ext cx="5388600" cy="3632700"/>
          </a:xfrm>
          <a:prstGeom prst="rect">
            <a:avLst/>
          </a:prstGeom>
        </p:spPr>
        <p:txBody>
          <a:bodyPr spcFirstLastPara="1" wrap="square" lIns="91425" tIns="91425" rIns="91425" bIns="91425" anchor="t" anchorCtr="0">
            <a:spAutoFit/>
          </a:bodyPr>
          <a:lstStyle/>
          <a:p>
            <a:pPr marL="457200" lvl="0" indent="-317500" algn="just" rtl="0">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Planteamiento del problema.</a:t>
            </a:r>
            <a:endParaRPr>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Objetivo general.</a:t>
            </a:r>
            <a:endParaRPr>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OBjetivo específico.</a:t>
            </a:r>
            <a:endParaRPr>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Justificación.</a:t>
            </a:r>
            <a:endParaRPr>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Delimitación y alcance.</a:t>
            </a:r>
            <a:endParaRPr>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Mapas de proceso Bpmn.</a:t>
            </a:r>
            <a:endParaRPr>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Mapa de procesos Bpmn actual.</a:t>
            </a:r>
            <a:endParaRPr>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Mapa de procesos Bpmn propuesto.</a:t>
            </a:r>
            <a:endParaRPr>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Requisitos de software.</a:t>
            </a:r>
            <a:endParaRPr>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Casos de uso UML.</a:t>
            </a:r>
            <a:endParaRPr>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 Versionamiento.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85"/>
        <p:cNvGrpSpPr/>
        <p:nvPr/>
      </p:nvGrpSpPr>
      <p:grpSpPr>
        <a:xfrm>
          <a:off x="0" y="0"/>
          <a:ext cx="0" cy="0"/>
          <a:chOff x="0" y="0"/>
          <a:chExt cx="0" cy="0"/>
        </a:xfrm>
      </p:grpSpPr>
      <p:graphicFrame>
        <p:nvGraphicFramePr>
          <p:cNvPr id="186" name="Google Shape;186;p32"/>
          <p:cNvGraphicFramePr/>
          <p:nvPr/>
        </p:nvGraphicFramePr>
        <p:xfrm>
          <a:off x="195100" y="194725"/>
          <a:ext cx="3000000" cy="3000000"/>
        </p:xfrm>
        <a:graphic>
          <a:graphicData uri="http://schemas.openxmlformats.org/drawingml/2006/table">
            <a:tbl>
              <a:tblPr>
                <a:noFill/>
                <a:tableStyleId>{CA353F16-12BA-4C41-945B-19C47E033EEF}</a:tableStyleId>
              </a:tblPr>
              <a:tblGrid>
                <a:gridCol w="1924375">
                  <a:extLst>
                    <a:ext uri="{9D8B030D-6E8A-4147-A177-3AD203B41FA5}">
                      <a16:colId xmlns:a16="http://schemas.microsoft.com/office/drawing/2014/main" val="20000"/>
                    </a:ext>
                  </a:extLst>
                </a:gridCol>
                <a:gridCol w="6816375">
                  <a:extLst>
                    <a:ext uri="{9D8B030D-6E8A-4147-A177-3AD203B41FA5}">
                      <a16:colId xmlns:a16="http://schemas.microsoft.com/office/drawing/2014/main" val="20001"/>
                    </a:ext>
                  </a:extLst>
                </a:gridCol>
              </a:tblGrid>
              <a:tr h="619550">
                <a:tc>
                  <a:txBody>
                    <a:bodyPr/>
                    <a:lstStyle/>
                    <a:p>
                      <a:pPr marL="0" marR="190500" lvl="0" indent="0" algn="just" rtl="0">
                        <a:lnSpc>
                          <a:spcPct val="95000"/>
                        </a:lnSpc>
                        <a:spcBef>
                          <a:spcPts val="0"/>
                        </a:spcBef>
                        <a:spcAft>
                          <a:spcPts val="0"/>
                        </a:spcAft>
                        <a:buNone/>
                      </a:pPr>
                      <a:r>
                        <a:rPr lang="es" sz="1500" b="1">
                          <a:latin typeface="Georgia"/>
                          <a:ea typeface="Georgia"/>
                          <a:cs typeface="Georgia"/>
                          <a:sym typeface="Georgia"/>
                        </a:rPr>
                        <a:t>Identificación  del </a:t>
                      </a:r>
                      <a:endParaRPr sz="1500" b="1">
                        <a:latin typeface="Georgia"/>
                        <a:ea typeface="Georgia"/>
                        <a:cs typeface="Georgia"/>
                        <a:sym typeface="Georgia"/>
                      </a:endParaRPr>
                    </a:p>
                    <a:p>
                      <a:pPr marL="0" lvl="0" indent="0" algn="just" rtl="0">
                        <a:lnSpc>
                          <a:spcPct val="115000"/>
                        </a:lnSpc>
                        <a:spcBef>
                          <a:spcPts val="0"/>
                        </a:spcBef>
                        <a:spcAft>
                          <a:spcPts val="0"/>
                        </a:spcAft>
                        <a:buNone/>
                      </a:pPr>
                      <a:r>
                        <a:rPr lang="es" sz="1500" b="1">
                          <a:latin typeface="Georgia"/>
                          <a:ea typeface="Georgia"/>
                          <a:cs typeface="Georgia"/>
                          <a:sym typeface="Georgia"/>
                        </a:rPr>
                        <a:t>requerimiento:</a:t>
                      </a:r>
                      <a:endParaRPr sz="1500" b="1">
                        <a:latin typeface="Georgia"/>
                        <a:ea typeface="Georgia"/>
                        <a:cs typeface="Georgia"/>
                        <a:sym typeface="Georgia"/>
                      </a:endParaRPr>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52400" lvl="0" indent="0" algn="just" rtl="0">
                        <a:lnSpc>
                          <a:spcPct val="115000"/>
                        </a:lnSpc>
                        <a:spcBef>
                          <a:spcPts val="1200"/>
                        </a:spcBef>
                        <a:spcAft>
                          <a:spcPts val="1200"/>
                        </a:spcAft>
                        <a:buNone/>
                      </a:pPr>
                      <a:r>
                        <a:rPr lang="es" sz="1500">
                          <a:latin typeface="Georgia"/>
                          <a:ea typeface="Georgia"/>
                          <a:cs typeface="Georgia"/>
                          <a:sym typeface="Georgia"/>
                        </a:rPr>
                        <a:t>RF 03</a:t>
                      </a:r>
                      <a:endParaRPr sz="1500">
                        <a:latin typeface="Georgia"/>
                        <a:ea typeface="Georgia"/>
                        <a:cs typeface="Georgia"/>
                        <a:sym typeface="Georgia"/>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21975">
                <a:tc>
                  <a:txBody>
                    <a:bodyPr/>
                    <a:lstStyle/>
                    <a:p>
                      <a:pPr marL="0" lvl="0" indent="0" algn="just" rtl="0">
                        <a:lnSpc>
                          <a:spcPct val="115000"/>
                        </a:lnSpc>
                        <a:spcBef>
                          <a:spcPts val="1200"/>
                        </a:spcBef>
                        <a:spcAft>
                          <a:spcPts val="1200"/>
                        </a:spcAft>
                        <a:buNone/>
                      </a:pPr>
                      <a:r>
                        <a:rPr lang="es" sz="1500" b="1">
                          <a:latin typeface="Georgia"/>
                          <a:ea typeface="Georgia"/>
                          <a:cs typeface="Georgia"/>
                          <a:sym typeface="Georgia"/>
                        </a:rPr>
                        <a:t>Nombre del  requerimiento:</a:t>
                      </a:r>
                      <a:endParaRPr sz="1500" b="1">
                        <a:latin typeface="Georgia"/>
                        <a:ea typeface="Georgia"/>
                        <a:cs typeface="Georgia"/>
                        <a:sym typeface="Georgia"/>
                      </a:endParaRPr>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52400" lvl="0" indent="0" algn="just" rtl="0">
                        <a:lnSpc>
                          <a:spcPct val="115000"/>
                        </a:lnSpc>
                        <a:spcBef>
                          <a:spcPts val="1200"/>
                        </a:spcBef>
                        <a:spcAft>
                          <a:spcPts val="1200"/>
                        </a:spcAft>
                        <a:buNone/>
                      </a:pPr>
                      <a:r>
                        <a:rPr lang="es" sz="1500">
                          <a:latin typeface="Georgia"/>
                          <a:ea typeface="Georgia"/>
                          <a:cs typeface="Georgia"/>
                          <a:sym typeface="Georgia"/>
                        </a:rPr>
                        <a:t>Consultar Información</a:t>
                      </a:r>
                      <a:endParaRPr sz="1500">
                        <a:latin typeface="Georgia"/>
                        <a:ea typeface="Georgia"/>
                        <a:cs typeface="Georgia"/>
                        <a:sym typeface="Georgia"/>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47150">
                <a:tc>
                  <a:txBody>
                    <a:bodyPr/>
                    <a:lstStyle/>
                    <a:p>
                      <a:pPr marL="0" lvl="0" indent="0" algn="just" rtl="0">
                        <a:lnSpc>
                          <a:spcPct val="115000"/>
                        </a:lnSpc>
                        <a:spcBef>
                          <a:spcPts val="1200"/>
                        </a:spcBef>
                        <a:spcAft>
                          <a:spcPts val="1200"/>
                        </a:spcAft>
                        <a:buNone/>
                      </a:pPr>
                      <a:r>
                        <a:rPr lang="es" sz="1500" b="1">
                          <a:latin typeface="Georgia"/>
                          <a:ea typeface="Georgia"/>
                          <a:cs typeface="Georgia"/>
                          <a:sym typeface="Georgia"/>
                        </a:rPr>
                        <a:t>Característica:</a:t>
                      </a:r>
                      <a:endParaRPr sz="1500" b="1">
                        <a:latin typeface="Georgia"/>
                        <a:ea typeface="Georgia"/>
                        <a:cs typeface="Georgia"/>
                        <a:sym typeface="Georgia"/>
                      </a:endParaRPr>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39700" marR="279400" lvl="0" indent="0" algn="just" rtl="0">
                        <a:lnSpc>
                          <a:spcPct val="95000"/>
                        </a:lnSpc>
                        <a:spcBef>
                          <a:spcPts val="0"/>
                        </a:spcBef>
                        <a:spcAft>
                          <a:spcPts val="0"/>
                        </a:spcAft>
                        <a:buNone/>
                      </a:pPr>
                      <a:r>
                        <a:rPr lang="es" sz="1500">
                          <a:latin typeface="Georgia"/>
                          <a:ea typeface="Georgia"/>
                          <a:cs typeface="Georgia"/>
                          <a:sym typeface="Georgia"/>
                        </a:rPr>
                        <a:t>El sistema ofrecerá al usuario todo tipo de herramientas para su ingreso al sistema, puede observar  las instrucciones, información general acerca del sitio en línea.</a:t>
                      </a:r>
                      <a:endParaRPr sz="1500">
                        <a:latin typeface="Georgia"/>
                        <a:ea typeface="Georgia"/>
                        <a:cs typeface="Georgia"/>
                        <a:sym typeface="Georgia"/>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47150">
                <a:tc>
                  <a:txBody>
                    <a:bodyPr/>
                    <a:lstStyle/>
                    <a:p>
                      <a:pPr marL="0" marR="38100" lvl="0" indent="0" algn="just" rtl="0">
                        <a:lnSpc>
                          <a:spcPct val="95000"/>
                        </a:lnSpc>
                        <a:spcBef>
                          <a:spcPts val="0"/>
                        </a:spcBef>
                        <a:spcAft>
                          <a:spcPts val="0"/>
                        </a:spcAft>
                        <a:buNone/>
                      </a:pPr>
                      <a:r>
                        <a:rPr lang="es" sz="1500" b="1">
                          <a:latin typeface="Georgia"/>
                          <a:ea typeface="Georgia"/>
                          <a:cs typeface="Georgia"/>
                          <a:sym typeface="Georgia"/>
                        </a:rPr>
                        <a:t>Descripción del  requerimiento:</a:t>
                      </a:r>
                      <a:endParaRPr sz="1500" b="1">
                        <a:latin typeface="Georgia"/>
                        <a:ea typeface="Georgia"/>
                        <a:cs typeface="Georgia"/>
                        <a:sym typeface="Georgia"/>
                      </a:endParaRPr>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39700" marR="584200" lvl="0" indent="12700" algn="just" rtl="0">
                        <a:lnSpc>
                          <a:spcPct val="95000"/>
                        </a:lnSpc>
                        <a:spcBef>
                          <a:spcPts val="0"/>
                        </a:spcBef>
                        <a:spcAft>
                          <a:spcPts val="0"/>
                        </a:spcAft>
                        <a:buNone/>
                      </a:pPr>
                      <a:r>
                        <a:rPr lang="es" sz="1500">
                          <a:latin typeface="Georgia"/>
                          <a:ea typeface="Georgia"/>
                          <a:cs typeface="Georgia"/>
                          <a:sym typeface="Georgia"/>
                        </a:rPr>
                        <a:t>Consultar instrucciones de uso para el sistema de mercancía en línea, información general sobre los productos y todos los requerimientos que el usuario pida. Que ofrece la pagina, como funciona.</a:t>
                      </a:r>
                      <a:endParaRPr sz="1500">
                        <a:latin typeface="Georgia"/>
                        <a:ea typeface="Georgia"/>
                        <a:cs typeface="Georgia"/>
                        <a:sym typeface="Georgia"/>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9550">
                <a:tc>
                  <a:txBody>
                    <a:bodyPr/>
                    <a:lstStyle/>
                    <a:p>
                      <a:pPr marL="0" marR="25400" lvl="0" indent="0" algn="just" rtl="0">
                        <a:lnSpc>
                          <a:spcPct val="95000"/>
                        </a:lnSpc>
                        <a:spcBef>
                          <a:spcPts val="0"/>
                        </a:spcBef>
                        <a:spcAft>
                          <a:spcPts val="0"/>
                        </a:spcAft>
                        <a:buNone/>
                      </a:pPr>
                      <a:r>
                        <a:rPr lang="es" sz="1500" b="1">
                          <a:latin typeface="Georgia"/>
                          <a:ea typeface="Georgia"/>
                          <a:cs typeface="Georgia"/>
                          <a:sym typeface="Georgia"/>
                        </a:rPr>
                        <a:t>Requerimientos  no funcionales:</a:t>
                      </a:r>
                      <a:endParaRPr sz="1500" b="1">
                        <a:latin typeface="Georgia"/>
                        <a:ea typeface="Georgia"/>
                        <a:cs typeface="Georgia"/>
                        <a:sym typeface="Georgia"/>
                      </a:endParaRPr>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381000" lvl="0" indent="0" algn="just" rtl="0">
                        <a:lnSpc>
                          <a:spcPct val="115000"/>
                        </a:lnSpc>
                        <a:spcBef>
                          <a:spcPts val="1200"/>
                        </a:spcBef>
                        <a:spcAft>
                          <a:spcPts val="1200"/>
                        </a:spcAft>
                        <a:buNone/>
                      </a:pPr>
                      <a:r>
                        <a:rPr lang="es" sz="1500">
                          <a:latin typeface="Georgia"/>
                          <a:ea typeface="Georgia"/>
                          <a:cs typeface="Georgia"/>
                          <a:sym typeface="Georgia"/>
                        </a:rPr>
                        <a:t> </a:t>
                      </a:r>
                      <a:endParaRPr sz="1500">
                        <a:latin typeface="Georgia"/>
                        <a:ea typeface="Georgia"/>
                        <a:cs typeface="Georgia"/>
                        <a:sym typeface="Georgia"/>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821975">
                <a:tc>
                  <a:txBody>
                    <a:bodyPr/>
                    <a:lstStyle/>
                    <a:p>
                      <a:pPr marL="0" lvl="0" indent="0" algn="just" rtl="0">
                        <a:lnSpc>
                          <a:spcPct val="115000"/>
                        </a:lnSpc>
                        <a:spcBef>
                          <a:spcPts val="1200"/>
                        </a:spcBef>
                        <a:spcAft>
                          <a:spcPts val="1200"/>
                        </a:spcAft>
                        <a:buNone/>
                      </a:pPr>
                      <a:r>
                        <a:rPr lang="es" sz="1500" b="1">
                          <a:latin typeface="Georgia"/>
                          <a:ea typeface="Georgia"/>
                          <a:cs typeface="Georgia"/>
                          <a:sym typeface="Georgia"/>
                        </a:rPr>
                        <a:t>Prioridad de  requerimiento:</a:t>
                      </a:r>
                      <a:endParaRPr sz="1500" b="1">
                        <a:latin typeface="Georgia"/>
                        <a:ea typeface="Georgia"/>
                        <a:cs typeface="Georgia"/>
                        <a:sym typeface="Georgia"/>
                      </a:endParaRPr>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39700" lvl="0" indent="0" algn="just" rtl="0">
                        <a:lnSpc>
                          <a:spcPct val="115000"/>
                        </a:lnSpc>
                        <a:spcBef>
                          <a:spcPts val="1200"/>
                        </a:spcBef>
                        <a:spcAft>
                          <a:spcPts val="1200"/>
                        </a:spcAft>
                        <a:buNone/>
                      </a:pPr>
                      <a:r>
                        <a:rPr lang="es" sz="1500">
                          <a:latin typeface="Georgia"/>
                          <a:ea typeface="Georgia"/>
                          <a:cs typeface="Georgia"/>
                          <a:sym typeface="Georgia"/>
                        </a:rPr>
                        <a:t>Alta</a:t>
                      </a:r>
                      <a:endParaRPr sz="1500">
                        <a:latin typeface="Georgia"/>
                        <a:ea typeface="Georgia"/>
                        <a:cs typeface="Georgia"/>
                        <a:sym typeface="Georgia"/>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91950">
                <a:tc>
                  <a:txBody>
                    <a:bodyPr/>
                    <a:lstStyle/>
                    <a:p>
                      <a:pPr marL="63500" lvl="0" indent="0" algn="just" rtl="0">
                        <a:spcBef>
                          <a:spcPts val="1200"/>
                        </a:spcBef>
                        <a:spcAft>
                          <a:spcPts val="1200"/>
                        </a:spcAft>
                        <a:buNone/>
                      </a:pPr>
                      <a:r>
                        <a:rPr lang="es" sz="1200">
                          <a:highlight>
                            <a:srgbClr val="EAF1DD"/>
                          </a:highlight>
                          <a:latin typeface="Bookman Old Style"/>
                          <a:ea typeface="Bookman Old Style"/>
                          <a:cs typeface="Bookman Old Style"/>
                          <a:sym typeface="Bookman Old Style"/>
                        </a:rPr>
                        <a:t> </a:t>
                      </a:r>
                      <a:endParaRPr sz="1200">
                        <a:highlight>
                          <a:srgbClr val="EAF1DD"/>
                        </a:highlight>
                        <a:latin typeface="Bookman Old Style"/>
                        <a:ea typeface="Bookman Old Style"/>
                        <a:cs typeface="Bookman Old Style"/>
                        <a:sym typeface="Bookman Old Style"/>
                      </a:endParaRPr>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spcBef>
                          <a:spcPts val="1200"/>
                        </a:spcBef>
                        <a:spcAft>
                          <a:spcPts val="1200"/>
                        </a:spcAft>
                        <a:buNone/>
                      </a:pPr>
                      <a:r>
                        <a:rPr lang="es" sz="1200">
                          <a:highlight>
                            <a:srgbClr val="EAF1DD"/>
                          </a:highlight>
                          <a:latin typeface="Bookman Old Style"/>
                          <a:ea typeface="Bookman Old Style"/>
                          <a:cs typeface="Bookman Old Style"/>
                          <a:sym typeface="Bookman Old Style"/>
                        </a:rPr>
                        <a:t> </a:t>
                      </a:r>
                      <a:endParaRPr sz="1200">
                        <a:highlight>
                          <a:srgbClr val="EAF1DD"/>
                        </a:highlight>
                        <a:latin typeface="Bookman Old Style"/>
                        <a:ea typeface="Bookman Old Style"/>
                        <a:cs typeface="Bookman Old Style"/>
                        <a:sym typeface="Bookman Old Style"/>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90"/>
        <p:cNvGrpSpPr/>
        <p:nvPr/>
      </p:nvGrpSpPr>
      <p:grpSpPr>
        <a:xfrm>
          <a:off x="0" y="0"/>
          <a:ext cx="0" cy="0"/>
          <a:chOff x="0" y="0"/>
          <a:chExt cx="0" cy="0"/>
        </a:xfrm>
      </p:grpSpPr>
      <p:graphicFrame>
        <p:nvGraphicFramePr>
          <p:cNvPr id="191" name="Google Shape;191;p33"/>
          <p:cNvGraphicFramePr/>
          <p:nvPr/>
        </p:nvGraphicFramePr>
        <p:xfrm>
          <a:off x="212825" y="152400"/>
          <a:ext cx="3000000" cy="3000000"/>
        </p:xfrm>
        <a:graphic>
          <a:graphicData uri="http://schemas.openxmlformats.org/drawingml/2006/table">
            <a:tbl>
              <a:tblPr>
                <a:noFill/>
                <a:tableStyleId>{CA353F16-12BA-4C41-945B-19C47E033EEF}</a:tableStyleId>
              </a:tblPr>
              <a:tblGrid>
                <a:gridCol w="1903825">
                  <a:extLst>
                    <a:ext uri="{9D8B030D-6E8A-4147-A177-3AD203B41FA5}">
                      <a16:colId xmlns:a16="http://schemas.microsoft.com/office/drawing/2014/main" val="20000"/>
                    </a:ext>
                  </a:extLst>
                </a:gridCol>
                <a:gridCol w="6830750">
                  <a:extLst>
                    <a:ext uri="{9D8B030D-6E8A-4147-A177-3AD203B41FA5}">
                      <a16:colId xmlns:a16="http://schemas.microsoft.com/office/drawing/2014/main" val="20001"/>
                    </a:ext>
                  </a:extLst>
                </a:gridCol>
              </a:tblGrid>
              <a:tr h="631625">
                <a:tc>
                  <a:txBody>
                    <a:bodyPr/>
                    <a:lstStyle/>
                    <a:p>
                      <a:pPr marL="0" marR="190500" lvl="0" indent="0" algn="just" rtl="0">
                        <a:lnSpc>
                          <a:spcPct val="95000"/>
                        </a:lnSpc>
                        <a:spcBef>
                          <a:spcPts val="0"/>
                        </a:spcBef>
                        <a:spcAft>
                          <a:spcPts val="0"/>
                        </a:spcAft>
                        <a:buNone/>
                      </a:pPr>
                      <a:r>
                        <a:rPr lang="es" b="1"/>
                        <a:t>Identificación  del </a:t>
                      </a:r>
                      <a:endParaRPr b="1"/>
                    </a:p>
                    <a:p>
                      <a:pPr marL="0" lvl="0" indent="0" algn="just" rtl="0">
                        <a:lnSpc>
                          <a:spcPct val="115000"/>
                        </a:lnSpc>
                        <a:spcBef>
                          <a:spcPts val="0"/>
                        </a:spcBef>
                        <a:spcAft>
                          <a:spcPts val="0"/>
                        </a:spcAft>
                        <a:buNone/>
                      </a:pPr>
                      <a:r>
                        <a:rPr lang="es" b="1"/>
                        <a:t>requerimiento:</a:t>
                      </a:r>
                      <a:endParaRPr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52400" lvl="0" indent="0" algn="just" rtl="0">
                        <a:lnSpc>
                          <a:spcPct val="115000"/>
                        </a:lnSpc>
                        <a:spcBef>
                          <a:spcPts val="1200"/>
                        </a:spcBef>
                        <a:spcAft>
                          <a:spcPts val="1200"/>
                        </a:spcAft>
                        <a:buNone/>
                      </a:pPr>
                      <a:r>
                        <a:rPr lang="es"/>
                        <a:t>RF 04</a:t>
                      </a:r>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37975">
                <a:tc>
                  <a:txBody>
                    <a:bodyPr/>
                    <a:lstStyle/>
                    <a:p>
                      <a:pPr marL="0" lvl="0" indent="0" algn="just" rtl="0">
                        <a:lnSpc>
                          <a:spcPct val="115000"/>
                        </a:lnSpc>
                        <a:spcBef>
                          <a:spcPts val="1200"/>
                        </a:spcBef>
                        <a:spcAft>
                          <a:spcPts val="1200"/>
                        </a:spcAft>
                        <a:buNone/>
                      </a:pPr>
                      <a:r>
                        <a:rPr lang="es" b="1"/>
                        <a:t>Nombre del  requerimiento:</a:t>
                      </a:r>
                      <a:endParaRPr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52400" lvl="0" indent="0" algn="just" rtl="0">
                        <a:lnSpc>
                          <a:spcPct val="115000"/>
                        </a:lnSpc>
                        <a:spcBef>
                          <a:spcPts val="1200"/>
                        </a:spcBef>
                        <a:spcAft>
                          <a:spcPts val="1200"/>
                        </a:spcAft>
                        <a:buNone/>
                      </a:pPr>
                      <a:r>
                        <a:rPr lang="es"/>
                        <a:t>El sistema deberá generar un ticket de venta</a:t>
                      </a:r>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59750">
                <a:tc>
                  <a:txBody>
                    <a:bodyPr/>
                    <a:lstStyle/>
                    <a:p>
                      <a:pPr marL="0" lvl="0" indent="0" algn="just" rtl="0">
                        <a:lnSpc>
                          <a:spcPct val="115000"/>
                        </a:lnSpc>
                        <a:spcBef>
                          <a:spcPts val="1200"/>
                        </a:spcBef>
                        <a:spcAft>
                          <a:spcPts val="1200"/>
                        </a:spcAft>
                        <a:buNone/>
                      </a:pPr>
                      <a:r>
                        <a:rPr lang="es" b="1"/>
                        <a:t>Características:</a:t>
                      </a:r>
                      <a:endParaRPr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marR="279400" lvl="0" indent="0" algn="just" rtl="0">
                        <a:lnSpc>
                          <a:spcPct val="95000"/>
                        </a:lnSpc>
                        <a:spcBef>
                          <a:spcPts val="0"/>
                        </a:spcBef>
                        <a:spcAft>
                          <a:spcPts val="0"/>
                        </a:spcAft>
                        <a:buNone/>
                      </a:pPr>
                      <a:r>
                        <a:rPr lang="es"/>
                        <a:t> El sistema generará una factura de venta de la base de datos de información de los productos , indicando , fecha venta , vendedor ,total de venta , pago recibido y cambio entregado , y total de los artículos vendidos</a:t>
                      </a:r>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91250">
                <a:tc>
                  <a:txBody>
                    <a:bodyPr/>
                    <a:lstStyle/>
                    <a:p>
                      <a:pPr marL="0" marR="38100" lvl="0" indent="0" algn="just" rtl="0">
                        <a:lnSpc>
                          <a:spcPct val="95000"/>
                        </a:lnSpc>
                        <a:spcBef>
                          <a:spcPts val="0"/>
                        </a:spcBef>
                        <a:spcAft>
                          <a:spcPts val="0"/>
                        </a:spcAft>
                        <a:buNone/>
                      </a:pPr>
                      <a:r>
                        <a:rPr lang="es" b="1"/>
                        <a:t>Descripción del  requerimiento:</a:t>
                      </a:r>
                      <a:endParaRPr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marR="584200" lvl="0" indent="0" algn="just" rtl="0">
                        <a:lnSpc>
                          <a:spcPct val="95000"/>
                        </a:lnSpc>
                        <a:spcBef>
                          <a:spcPts val="0"/>
                        </a:spcBef>
                        <a:spcAft>
                          <a:spcPts val="0"/>
                        </a:spcAft>
                        <a:buNone/>
                      </a:pPr>
                      <a:r>
                        <a:rPr lang="es"/>
                        <a:t>El sistema podrá generar una factura con el precio total de cada producto que compró el usuario , la fecha de venta del producto , el total a pagar con lo productos comprados por el usuario y su pago , sea con tarjeta  débito o crédito  y con el cambio total entregado </a:t>
                      </a:r>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31625">
                <a:tc>
                  <a:txBody>
                    <a:bodyPr/>
                    <a:lstStyle/>
                    <a:p>
                      <a:pPr marL="0" marR="25400" lvl="0" indent="0" algn="just" rtl="0">
                        <a:lnSpc>
                          <a:spcPct val="95000"/>
                        </a:lnSpc>
                        <a:spcBef>
                          <a:spcPts val="0"/>
                        </a:spcBef>
                        <a:spcAft>
                          <a:spcPts val="0"/>
                        </a:spcAft>
                        <a:buNone/>
                      </a:pPr>
                      <a:r>
                        <a:rPr lang="es" b="1"/>
                        <a:t>Requerimientos  no funcionales:</a:t>
                      </a:r>
                      <a:endParaRPr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381000" lvl="0" indent="0" algn="just" rtl="0">
                        <a:lnSpc>
                          <a:spcPct val="115000"/>
                        </a:lnSpc>
                        <a:spcBef>
                          <a:spcPts val="1200"/>
                        </a:spcBef>
                        <a:spcAft>
                          <a:spcPts val="1200"/>
                        </a:spcAft>
                        <a:buNone/>
                      </a:pPr>
                      <a:r>
                        <a:rPr lang="es"/>
                        <a:t> </a:t>
                      </a:r>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837975">
                <a:tc>
                  <a:txBody>
                    <a:bodyPr/>
                    <a:lstStyle/>
                    <a:p>
                      <a:pPr marL="0" lvl="0" indent="0" algn="just" rtl="0">
                        <a:lnSpc>
                          <a:spcPct val="115000"/>
                        </a:lnSpc>
                        <a:spcBef>
                          <a:spcPts val="1200"/>
                        </a:spcBef>
                        <a:spcAft>
                          <a:spcPts val="1200"/>
                        </a:spcAft>
                        <a:buNone/>
                      </a:pPr>
                      <a:r>
                        <a:rPr lang="es" b="1"/>
                        <a:t>Prioridad de requerimiento:</a:t>
                      </a:r>
                      <a:endParaRPr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39700" lvl="0" indent="0" algn="just" rtl="0">
                        <a:lnSpc>
                          <a:spcPct val="115000"/>
                        </a:lnSpc>
                        <a:spcBef>
                          <a:spcPts val="1200"/>
                        </a:spcBef>
                        <a:spcAft>
                          <a:spcPts val="1200"/>
                        </a:spcAft>
                        <a:buNone/>
                      </a:pPr>
                      <a:r>
                        <a:rPr lang="es"/>
                        <a:t>Alta</a:t>
                      </a:r>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603475">
                <a:tc>
                  <a:txBody>
                    <a:bodyPr/>
                    <a:lstStyle/>
                    <a:p>
                      <a:pPr marL="63500" lvl="0" indent="0" algn="just" rtl="0">
                        <a:spcBef>
                          <a:spcPts val="1200"/>
                        </a:spcBef>
                        <a:spcAft>
                          <a:spcPts val="1200"/>
                        </a:spcAft>
                        <a:buNone/>
                      </a:pPr>
                      <a:r>
                        <a:rPr lang="es">
                          <a:highlight>
                            <a:srgbClr val="EAF1DD"/>
                          </a:highlight>
                        </a:rPr>
                        <a:t> </a:t>
                      </a:r>
                      <a:endParaRPr>
                        <a:highlight>
                          <a:srgbClr val="EAF1DD"/>
                        </a:highlight>
                      </a:endParaRPr>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spcBef>
                          <a:spcPts val="1200"/>
                        </a:spcBef>
                        <a:spcAft>
                          <a:spcPts val="1200"/>
                        </a:spcAft>
                        <a:buNone/>
                      </a:pPr>
                      <a:r>
                        <a:rPr lang="es">
                          <a:highlight>
                            <a:srgbClr val="EAF1DD"/>
                          </a:highlight>
                        </a:rPr>
                        <a:t> </a:t>
                      </a:r>
                      <a:endParaRPr>
                        <a:highlight>
                          <a:srgbClr val="EAF1DD"/>
                        </a:highlight>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95"/>
        <p:cNvGrpSpPr/>
        <p:nvPr/>
      </p:nvGrpSpPr>
      <p:grpSpPr>
        <a:xfrm>
          <a:off x="0" y="0"/>
          <a:ext cx="0" cy="0"/>
          <a:chOff x="0" y="0"/>
          <a:chExt cx="0" cy="0"/>
        </a:xfrm>
      </p:grpSpPr>
      <p:graphicFrame>
        <p:nvGraphicFramePr>
          <p:cNvPr id="196" name="Google Shape;196;p34"/>
          <p:cNvGraphicFramePr/>
          <p:nvPr/>
        </p:nvGraphicFramePr>
        <p:xfrm>
          <a:off x="212825" y="152400"/>
          <a:ext cx="3000000" cy="3000000"/>
        </p:xfrm>
        <a:graphic>
          <a:graphicData uri="http://schemas.openxmlformats.org/drawingml/2006/table">
            <a:tbl>
              <a:tblPr>
                <a:noFill/>
                <a:tableStyleId>{CA353F16-12BA-4C41-945B-19C47E033EEF}</a:tableStyleId>
              </a:tblPr>
              <a:tblGrid>
                <a:gridCol w="1921225">
                  <a:extLst>
                    <a:ext uri="{9D8B030D-6E8A-4147-A177-3AD203B41FA5}">
                      <a16:colId xmlns:a16="http://schemas.microsoft.com/office/drawing/2014/main" val="20000"/>
                    </a:ext>
                  </a:extLst>
                </a:gridCol>
                <a:gridCol w="6825450">
                  <a:extLst>
                    <a:ext uri="{9D8B030D-6E8A-4147-A177-3AD203B41FA5}">
                      <a16:colId xmlns:a16="http://schemas.microsoft.com/office/drawing/2014/main" val="20001"/>
                    </a:ext>
                  </a:extLst>
                </a:gridCol>
              </a:tblGrid>
              <a:tr h="624400">
                <a:tc>
                  <a:txBody>
                    <a:bodyPr/>
                    <a:lstStyle/>
                    <a:p>
                      <a:pPr marL="0" marR="190500" lvl="0" indent="0" algn="just" rtl="0">
                        <a:lnSpc>
                          <a:spcPct val="95000"/>
                        </a:lnSpc>
                        <a:spcBef>
                          <a:spcPts val="0"/>
                        </a:spcBef>
                        <a:spcAft>
                          <a:spcPts val="0"/>
                        </a:spcAft>
                        <a:buNone/>
                      </a:pPr>
                      <a:r>
                        <a:rPr lang="es" sz="1500" b="1"/>
                        <a:t>Identificación  del </a:t>
                      </a:r>
                      <a:endParaRPr sz="1500" b="1"/>
                    </a:p>
                    <a:p>
                      <a:pPr marL="0" lvl="0" indent="0" algn="just" rtl="0">
                        <a:lnSpc>
                          <a:spcPct val="115000"/>
                        </a:lnSpc>
                        <a:spcBef>
                          <a:spcPts val="0"/>
                        </a:spcBef>
                        <a:spcAft>
                          <a:spcPts val="0"/>
                        </a:spcAft>
                        <a:buNone/>
                      </a:pPr>
                      <a:r>
                        <a:rPr lang="es" sz="1500" b="1"/>
                        <a:t>requerimiento:</a:t>
                      </a:r>
                      <a:endParaRPr sz="15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52400" lvl="0" indent="0" algn="just" rtl="0">
                        <a:lnSpc>
                          <a:spcPct val="115000"/>
                        </a:lnSpc>
                        <a:spcBef>
                          <a:spcPts val="1200"/>
                        </a:spcBef>
                        <a:spcAft>
                          <a:spcPts val="1200"/>
                        </a:spcAft>
                        <a:buNone/>
                      </a:pPr>
                      <a:r>
                        <a:rPr lang="es" sz="1500"/>
                        <a:t>RF 05</a:t>
                      </a:r>
                      <a:endParaRPr sz="15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28425">
                <a:tc>
                  <a:txBody>
                    <a:bodyPr/>
                    <a:lstStyle/>
                    <a:p>
                      <a:pPr marL="0" lvl="0" indent="0" algn="just" rtl="0">
                        <a:lnSpc>
                          <a:spcPct val="115000"/>
                        </a:lnSpc>
                        <a:spcBef>
                          <a:spcPts val="1200"/>
                        </a:spcBef>
                        <a:spcAft>
                          <a:spcPts val="1200"/>
                        </a:spcAft>
                        <a:buNone/>
                      </a:pPr>
                      <a:r>
                        <a:rPr lang="es" sz="1500" b="1"/>
                        <a:t>Nombre del  requerimiento:</a:t>
                      </a:r>
                      <a:endParaRPr sz="15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52400" lvl="0" indent="0" algn="just" rtl="0">
                        <a:lnSpc>
                          <a:spcPct val="115000"/>
                        </a:lnSpc>
                        <a:spcBef>
                          <a:spcPts val="1200"/>
                        </a:spcBef>
                        <a:spcAft>
                          <a:spcPts val="1200"/>
                        </a:spcAft>
                        <a:buNone/>
                      </a:pPr>
                      <a:r>
                        <a:rPr lang="es" sz="1500"/>
                        <a:t>Productos en Línea</a:t>
                      </a:r>
                      <a:endParaRPr sz="15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52225">
                <a:tc>
                  <a:txBody>
                    <a:bodyPr/>
                    <a:lstStyle/>
                    <a:p>
                      <a:pPr marL="0" lvl="0" indent="0" algn="just" rtl="0">
                        <a:lnSpc>
                          <a:spcPct val="115000"/>
                        </a:lnSpc>
                        <a:spcBef>
                          <a:spcPts val="1200"/>
                        </a:spcBef>
                        <a:spcAft>
                          <a:spcPts val="1200"/>
                        </a:spcAft>
                        <a:buNone/>
                      </a:pPr>
                      <a:r>
                        <a:rPr lang="es" sz="1500" b="1"/>
                        <a:t>Características:</a:t>
                      </a:r>
                      <a:endParaRPr sz="15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39700" marR="279400" lvl="0" indent="0" algn="just" rtl="0">
                        <a:lnSpc>
                          <a:spcPct val="95000"/>
                        </a:lnSpc>
                        <a:spcBef>
                          <a:spcPts val="0"/>
                        </a:spcBef>
                        <a:spcAft>
                          <a:spcPts val="0"/>
                        </a:spcAft>
                        <a:buNone/>
                      </a:pPr>
                      <a:r>
                        <a:rPr lang="es" sz="1500"/>
                        <a:t>El sistema ofrecerá al usuario y particulares, información general acerca de todo lo relacionado con los productos de primera necesidad, licores, dulceria,  y pueda realizar la venta en línea, compras y demás.</a:t>
                      </a:r>
                      <a:endParaRPr sz="15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48300">
                <a:tc>
                  <a:txBody>
                    <a:bodyPr/>
                    <a:lstStyle/>
                    <a:p>
                      <a:pPr marL="0" marR="38100" lvl="0" indent="0" algn="just" rtl="0">
                        <a:lnSpc>
                          <a:spcPct val="95000"/>
                        </a:lnSpc>
                        <a:spcBef>
                          <a:spcPts val="0"/>
                        </a:spcBef>
                        <a:spcAft>
                          <a:spcPts val="0"/>
                        </a:spcAft>
                        <a:buNone/>
                      </a:pPr>
                      <a:r>
                        <a:rPr lang="es" sz="1500" b="1"/>
                        <a:t>Descripción del  requerimiento:</a:t>
                      </a:r>
                      <a:endParaRPr sz="15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39700" marR="584200" lvl="0" indent="12700" algn="just" rtl="0">
                        <a:lnSpc>
                          <a:spcPct val="95000"/>
                        </a:lnSpc>
                        <a:spcBef>
                          <a:spcPts val="0"/>
                        </a:spcBef>
                        <a:spcAft>
                          <a:spcPts val="0"/>
                        </a:spcAft>
                        <a:buNone/>
                      </a:pPr>
                      <a:r>
                        <a:rPr lang="es" sz="1500"/>
                        <a:t>El sistema ofrecerá toda la información relacionada con los productos, información para realizar ventas en línea</a:t>
                      </a:r>
                      <a:endParaRPr sz="15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24400">
                <a:tc>
                  <a:txBody>
                    <a:bodyPr/>
                    <a:lstStyle/>
                    <a:p>
                      <a:pPr marL="0" marR="25400" lvl="0" indent="0" algn="just" rtl="0">
                        <a:lnSpc>
                          <a:spcPct val="95000"/>
                        </a:lnSpc>
                        <a:spcBef>
                          <a:spcPts val="0"/>
                        </a:spcBef>
                        <a:spcAft>
                          <a:spcPts val="0"/>
                        </a:spcAft>
                        <a:buNone/>
                      </a:pPr>
                      <a:r>
                        <a:rPr lang="es" sz="1500" b="1"/>
                        <a:t>Requerimientos  no funcionales:</a:t>
                      </a:r>
                      <a:endParaRPr sz="15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381000" lvl="0" indent="0" algn="just" rtl="0">
                        <a:lnSpc>
                          <a:spcPct val="115000"/>
                        </a:lnSpc>
                        <a:spcBef>
                          <a:spcPts val="1200"/>
                        </a:spcBef>
                        <a:spcAft>
                          <a:spcPts val="1200"/>
                        </a:spcAft>
                        <a:buNone/>
                      </a:pPr>
                      <a:r>
                        <a:rPr lang="es" sz="1500"/>
                        <a:t> </a:t>
                      </a:r>
                      <a:endParaRPr sz="15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828425">
                <a:tc>
                  <a:txBody>
                    <a:bodyPr/>
                    <a:lstStyle/>
                    <a:p>
                      <a:pPr marL="0" lvl="0" indent="0" algn="just" rtl="0">
                        <a:lnSpc>
                          <a:spcPct val="115000"/>
                        </a:lnSpc>
                        <a:spcBef>
                          <a:spcPts val="1200"/>
                        </a:spcBef>
                        <a:spcAft>
                          <a:spcPts val="1200"/>
                        </a:spcAft>
                        <a:buNone/>
                      </a:pPr>
                      <a:r>
                        <a:rPr lang="es" sz="1500" b="1"/>
                        <a:t>Prioridad de requerimiento:</a:t>
                      </a:r>
                      <a:endParaRPr sz="1500" b="1"/>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139700" lvl="0" indent="0" algn="just" rtl="0">
                        <a:lnSpc>
                          <a:spcPct val="115000"/>
                        </a:lnSpc>
                        <a:spcBef>
                          <a:spcPts val="1200"/>
                        </a:spcBef>
                        <a:spcAft>
                          <a:spcPts val="1200"/>
                        </a:spcAft>
                        <a:buNone/>
                      </a:pPr>
                      <a:r>
                        <a:rPr lang="es" sz="1500"/>
                        <a:t>Alta</a:t>
                      </a:r>
                      <a:endParaRPr sz="1500"/>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96600">
                <a:tc>
                  <a:txBody>
                    <a:bodyPr/>
                    <a:lstStyle/>
                    <a:p>
                      <a:pPr marL="63500" lvl="0" indent="0" algn="just" rtl="0">
                        <a:spcBef>
                          <a:spcPts val="1200"/>
                        </a:spcBef>
                        <a:spcAft>
                          <a:spcPts val="1200"/>
                        </a:spcAft>
                        <a:buNone/>
                      </a:pPr>
                      <a:r>
                        <a:rPr lang="es" sz="1200">
                          <a:highlight>
                            <a:srgbClr val="EAF1DD"/>
                          </a:highlight>
                        </a:rPr>
                        <a:t> </a:t>
                      </a:r>
                      <a:endParaRPr sz="1200">
                        <a:highlight>
                          <a:srgbClr val="EAF1DD"/>
                        </a:highlight>
                      </a:endParaRPr>
                    </a:p>
                  </a:txBody>
                  <a:tcPr marL="63500" marR="63500" marT="63500" marB="63500">
                    <a:lnL w="1270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just" rtl="0">
                        <a:spcBef>
                          <a:spcPts val="1200"/>
                        </a:spcBef>
                        <a:spcAft>
                          <a:spcPts val="1200"/>
                        </a:spcAft>
                        <a:buNone/>
                      </a:pPr>
                      <a:r>
                        <a:rPr lang="es" sz="1200">
                          <a:highlight>
                            <a:srgbClr val="EAF1DD"/>
                          </a:highlight>
                        </a:rPr>
                        <a:t> </a:t>
                      </a:r>
                      <a:endParaRPr sz="1200">
                        <a:highlight>
                          <a:srgbClr val="EAF1DD"/>
                        </a:highlight>
                      </a:endParaRPr>
                    </a:p>
                  </a:txBody>
                  <a:tcPr marL="63500" marR="63500" marT="63500" marB="63500">
                    <a:lnL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564050" y="1458650"/>
            <a:ext cx="8097900" cy="6465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s" sz="3000" b="0">
                <a:solidFill>
                  <a:srgbClr val="000000"/>
                </a:solidFill>
                <a:latin typeface="Georgia"/>
                <a:ea typeface="Georgia"/>
                <a:cs typeface="Georgia"/>
                <a:sym typeface="Georgia"/>
              </a:rPr>
              <a:t>Requerimientos no funcionales</a:t>
            </a:r>
            <a:endParaRPr sz="3000" b="0">
              <a:solidFill>
                <a:srgbClr val="000000"/>
              </a:solidFill>
              <a:latin typeface="Georgia"/>
              <a:ea typeface="Georgia"/>
              <a:cs typeface="Georgia"/>
              <a:sym typeface="Georgia"/>
            </a:endParaRPr>
          </a:p>
        </p:txBody>
      </p:sp>
      <p:sp>
        <p:nvSpPr>
          <p:cNvPr id="202" name="Google Shape;202;p35"/>
          <p:cNvSpPr txBox="1"/>
          <p:nvPr/>
        </p:nvSpPr>
        <p:spPr>
          <a:xfrm>
            <a:off x="564050" y="2571750"/>
            <a:ext cx="80979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highlight>
                  <a:srgbClr val="D9D9D9"/>
                </a:highlight>
                <a:latin typeface="Georgia"/>
                <a:ea typeface="Georgia"/>
                <a:cs typeface="Georgia"/>
                <a:sym typeface="Georgia"/>
              </a:rPr>
              <a:t>Un requisito que sabe bien y especifica criterios que pueden usarse para juzgar la operación de un sistema en lugar de sus comportamientos específicos, ya que estos corresponden a los requisitos funcionales. ( wikipedia 2021) </a:t>
            </a:r>
            <a:endParaRPr>
              <a:highlight>
                <a:srgbClr val="D9D9D9"/>
              </a:highlight>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06"/>
        <p:cNvGrpSpPr/>
        <p:nvPr/>
      </p:nvGrpSpPr>
      <p:grpSpPr>
        <a:xfrm>
          <a:off x="0" y="0"/>
          <a:ext cx="0" cy="0"/>
          <a:chOff x="0" y="0"/>
          <a:chExt cx="0" cy="0"/>
        </a:xfrm>
      </p:grpSpPr>
      <p:graphicFrame>
        <p:nvGraphicFramePr>
          <p:cNvPr id="207" name="Google Shape;207;p36"/>
          <p:cNvGraphicFramePr/>
          <p:nvPr/>
        </p:nvGraphicFramePr>
        <p:xfrm>
          <a:off x="201250" y="210000"/>
          <a:ext cx="3000000" cy="3000000"/>
        </p:xfrm>
        <a:graphic>
          <a:graphicData uri="http://schemas.openxmlformats.org/drawingml/2006/table">
            <a:tbl>
              <a:tblPr>
                <a:noFill/>
                <a:tableStyleId>{C9279311-DA7C-4749-8E68-C3FE93BA1DD0}</a:tableStyleId>
              </a:tblPr>
              <a:tblGrid>
                <a:gridCol w="2906950">
                  <a:extLst>
                    <a:ext uri="{9D8B030D-6E8A-4147-A177-3AD203B41FA5}">
                      <a16:colId xmlns:a16="http://schemas.microsoft.com/office/drawing/2014/main" val="20000"/>
                    </a:ext>
                  </a:extLst>
                </a:gridCol>
                <a:gridCol w="5821100">
                  <a:extLst>
                    <a:ext uri="{9D8B030D-6E8A-4147-A177-3AD203B41FA5}">
                      <a16:colId xmlns:a16="http://schemas.microsoft.com/office/drawing/2014/main" val="20001"/>
                    </a:ext>
                  </a:extLst>
                </a:gridCol>
              </a:tblGrid>
              <a:tr h="627400">
                <a:tc>
                  <a:txBody>
                    <a:bodyPr/>
                    <a:lstStyle/>
                    <a:p>
                      <a:pPr marL="0" lvl="0" indent="0" algn="just" rtl="0">
                        <a:spcBef>
                          <a:spcPts val="0"/>
                        </a:spcBef>
                        <a:spcAft>
                          <a:spcPts val="0"/>
                        </a:spcAft>
                        <a:buNone/>
                      </a:pPr>
                      <a:r>
                        <a:rPr lang="es" sz="1500" b="1"/>
                        <a:t>Identificación del requerimiento</a:t>
                      </a:r>
                      <a:endParaRPr sz="1500" b="1"/>
                    </a:p>
                  </a:txBody>
                  <a:tcPr marL="91425" marR="91425" marT="91425" marB="91425"/>
                </a:tc>
                <a:tc>
                  <a:txBody>
                    <a:bodyPr/>
                    <a:lstStyle/>
                    <a:p>
                      <a:pPr marL="0" lvl="0" indent="0" algn="just" rtl="0">
                        <a:spcBef>
                          <a:spcPts val="0"/>
                        </a:spcBef>
                        <a:spcAft>
                          <a:spcPts val="0"/>
                        </a:spcAft>
                        <a:buNone/>
                      </a:pPr>
                      <a:r>
                        <a:rPr lang="es" sz="1500"/>
                        <a:t>RNF 01</a:t>
                      </a:r>
                      <a:endParaRPr sz="1500"/>
                    </a:p>
                  </a:txBody>
                  <a:tcPr marL="91425" marR="91425" marT="91425" marB="91425"/>
                </a:tc>
                <a:extLst>
                  <a:ext uri="{0D108BD9-81ED-4DB2-BD59-A6C34878D82A}">
                    <a16:rowId xmlns:a16="http://schemas.microsoft.com/office/drawing/2014/main" val="10000"/>
                  </a:ext>
                </a:extLst>
              </a:tr>
              <a:tr h="458300">
                <a:tc>
                  <a:txBody>
                    <a:bodyPr/>
                    <a:lstStyle/>
                    <a:p>
                      <a:pPr marL="0" lvl="0" indent="0" algn="just" rtl="0">
                        <a:spcBef>
                          <a:spcPts val="0"/>
                        </a:spcBef>
                        <a:spcAft>
                          <a:spcPts val="0"/>
                        </a:spcAft>
                        <a:buNone/>
                      </a:pPr>
                      <a:endParaRPr sz="1500" b="1"/>
                    </a:p>
                  </a:txBody>
                  <a:tcPr marL="91425" marR="91425" marT="91425" marB="91425"/>
                </a:tc>
                <a:tc>
                  <a:txBody>
                    <a:bodyPr/>
                    <a:lstStyle/>
                    <a:p>
                      <a:pPr marL="0" lvl="0" indent="0" algn="just" rtl="0">
                        <a:spcBef>
                          <a:spcPts val="0"/>
                        </a:spcBef>
                        <a:spcAft>
                          <a:spcPts val="0"/>
                        </a:spcAft>
                        <a:buNone/>
                      </a:pPr>
                      <a:endParaRPr sz="1500"/>
                    </a:p>
                  </a:txBody>
                  <a:tcPr marL="91425" marR="91425" marT="91425" marB="91425"/>
                </a:tc>
                <a:extLst>
                  <a:ext uri="{0D108BD9-81ED-4DB2-BD59-A6C34878D82A}">
                    <a16:rowId xmlns:a16="http://schemas.microsoft.com/office/drawing/2014/main" val="10001"/>
                  </a:ext>
                </a:extLst>
              </a:tr>
              <a:tr h="556925">
                <a:tc>
                  <a:txBody>
                    <a:bodyPr/>
                    <a:lstStyle/>
                    <a:p>
                      <a:pPr marL="0" lvl="0" indent="0" algn="just" rtl="0">
                        <a:spcBef>
                          <a:spcPts val="0"/>
                        </a:spcBef>
                        <a:spcAft>
                          <a:spcPts val="0"/>
                        </a:spcAft>
                        <a:buNone/>
                      </a:pPr>
                      <a:r>
                        <a:rPr lang="es" sz="1500" b="1"/>
                        <a:t>Nombre del requerimiento:</a:t>
                      </a:r>
                      <a:endParaRPr sz="1500" b="1"/>
                    </a:p>
                  </a:txBody>
                  <a:tcPr marL="91425" marR="91425" marT="91425" marB="91425"/>
                </a:tc>
                <a:tc>
                  <a:txBody>
                    <a:bodyPr/>
                    <a:lstStyle/>
                    <a:p>
                      <a:pPr marL="0" lvl="0" indent="0" algn="just" rtl="0">
                        <a:spcBef>
                          <a:spcPts val="0"/>
                        </a:spcBef>
                        <a:spcAft>
                          <a:spcPts val="0"/>
                        </a:spcAft>
                        <a:buNone/>
                      </a:pPr>
                      <a:r>
                        <a:rPr lang="es" sz="1500"/>
                        <a:t>Área de Gerencia</a:t>
                      </a:r>
                      <a:endParaRPr sz="1500"/>
                    </a:p>
                  </a:txBody>
                  <a:tcPr marL="91425" marR="91425" marT="91425" marB="91425"/>
                </a:tc>
                <a:extLst>
                  <a:ext uri="{0D108BD9-81ED-4DB2-BD59-A6C34878D82A}">
                    <a16:rowId xmlns:a16="http://schemas.microsoft.com/office/drawing/2014/main" val="10002"/>
                  </a:ext>
                </a:extLst>
              </a:tr>
              <a:tr h="500050">
                <a:tc>
                  <a:txBody>
                    <a:bodyPr/>
                    <a:lstStyle/>
                    <a:p>
                      <a:pPr marL="0" lvl="0" indent="0" algn="just" rtl="0">
                        <a:spcBef>
                          <a:spcPts val="0"/>
                        </a:spcBef>
                        <a:spcAft>
                          <a:spcPts val="0"/>
                        </a:spcAft>
                        <a:buNone/>
                      </a:pPr>
                      <a:endParaRPr sz="1500" b="1"/>
                    </a:p>
                  </a:txBody>
                  <a:tcPr marL="91425" marR="91425" marT="91425" marB="91425"/>
                </a:tc>
                <a:tc>
                  <a:txBody>
                    <a:bodyPr/>
                    <a:lstStyle/>
                    <a:p>
                      <a:pPr marL="0" lvl="0" indent="0" algn="just" rtl="0">
                        <a:spcBef>
                          <a:spcPts val="0"/>
                        </a:spcBef>
                        <a:spcAft>
                          <a:spcPts val="0"/>
                        </a:spcAft>
                        <a:buNone/>
                      </a:pPr>
                      <a:endParaRPr sz="1500"/>
                    </a:p>
                  </a:txBody>
                  <a:tcPr marL="91425" marR="91425" marT="91425" marB="91425"/>
                </a:tc>
                <a:extLst>
                  <a:ext uri="{0D108BD9-81ED-4DB2-BD59-A6C34878D82A}">
                    <a16:rowId xmlns:a16="http://schemas.microsoft.com/office/drawing/2014/main" val="10003"/>
                  </a:ext>
                </a:extLst>
              </a:tr>
              <a:tr h="650450">
                <a:tc>
                  <a:txBody>
                    <a:bodyPr/>
                    <a:lstStyle/>
                    <a:p>
                      <a:pPr marL="0" lvl="0" indent="0" algn="just" rtl="0">
                        <a:spcBef>
                          <a:spcPts val="0"/>
                        </a:spcBef>
                        <a:spcAft>
                          <a:spcPts val="0"/>
                        </a:spcAft>
                        <a:buNone/>
                      </a:pPr>
                      <a:r>
                        <a:rPr lang="es" sz="1500" b="1"/>
                        <a:t>Características:</a:t>
                      </a:r>
                      <a:endParaRPr sz="1500" b="1"/>
                    </a:p>
                  </a:txBody>
                  <a:tcPr marL="91425" marR="91425" marT="91425" marB="91425"/>
                </a:tc>
                <a:tc>
                  <a:txBody>
                    <a:bodyPr/>
                    <a:lstStyle/>
                    <a:p>
                      <a:pPr marL="0" lvl="0" indent="0" algn="just" rtl="0">
                        <a:spcBef>
                          <a:spcPts val="0"/>
                        </a:spcBef>
                        <a:spcAft>
                          <a:spcPts val="0"/>
                        </a:spcAft>
                        <a:buNone/>
                      </a:pPr>
                      <a:r>
                        <a:rPr lang="es" sz="1500"/>
                        <a:t>El Área de gerencia debe operar en todo momento en tiempo real con el personal que dirige la entrega.</a:t>
                      </a:r>
                      <a:endParaRPr sz="1500"/>
                    </a:p>
                  </a:txBody>
                  <a:tcPr marL="91425" marR="91425" marT="91425" marB="91425"/>
                </a:tc>
                <a:extLst>
                  <a:ext uri="{0D108BD9-81ED-4DB2-BD59-A6C34878D82A}">
                    <a16:rowId xmlns:a16="http://schemas.microsoft.com/office/drawing/2014/main" val="10004"/>
                  </a:ext>
                </a:extLst>
              </a:tr>
              <a:tr h="650450">
                <a:tc>
                  <a:txBody>
                    <a:bodyPr/>
                    <a:lstStyle/>
                    <a:p>
                      <a:pPr marL="0" lvl="0" indent="0" algn="just" rtl="0">
                        <a:spcBef>
                          <a:spcPts val="0"/>
                        </a:spcBef>
                        <a:spcAft>
                          <a:spcPts val="0"/>
                        </a:spcAft>
                        <a:buNone/>
                      </a:pPr>
                      <a:r>
                        <a:rPr lang="es" sz="1500" b="1"/>
                        <a:t>Descripción del requerimiento:</a:t>
                      </a:r>
                      <a:endParaRPr sz="1500" b="1"/>
                    </a:p>
                  </a:txBody>
                  <a:tcPr marL="91425" marR="91425" marT="91425" marB="91425"/>
                </a:tc>
                <a:tc>
                  <a:txBody>
                    <a:bodyPr/>
                    <a:lstStyle/>
                    <a:p>
                      <a:pPr marL="0" lvl="0" indent="0" algn="just" rtl="0">
                        <a:spcBef>
                          <a:spcPts val="0"/>
                        </a:spcBef>
                        <a:spcAft>
                          <a:spcPts val="0"/>
                        </a:spcAft>
                        <a:buNone/>
                      </a:pPr>
                      <a:r>
                        <a:rPr lang="es" sz="1500"/>
                        <a:t>El área de gerencia debe estar en frecuente comunicación en tiempo real con el área de entrega de pedido, para llevar a cabo un seguimiento al sistema de pedido de mercancías.</a:t>
                      </a:r>
                      <a:endParaRPr sz="1500"/>
                    </a:p>
                  </a:txBody>
                  <a:tcPr marL="91425" marR="91425" marT="91425" marB="91425"/>
                </a:tc>
                <a:extLst>
                  <a:ext uri="{0D108BD9-81ED-4DB2-BD59-A6C34878D82A}">
                    <a16:rowId xmlns:a16="http://schemas.microsoft.com/office/drawing/2014/main" val="10005"/>
                  </a:ext>
                </a:extLst>
              </a:tr>
              <a:tr h="650450">
                <a:tc>
                  <a:txBody>
                    <a:bodyPr/>
                    <a:lstStyle/>
                    <a:p>
                      <a:pPr marL="0" lvl="0" indent="0" algn="just" rtl="0">
                        <a:spcBef>
                          <a:spcPts val="0"/>
                        </a:spcBef>
                        <a:spcAft>
                          <a:spcPts val="0"/>
                        </a:spcAft>
                        <a:buNone/>
                      </a:pPr>
                      <a:r>
                        <a:rPr lang="es" sz="1500" b="1"/>
                        <a:t>Requerimiento no funcional</a:t>
                      </a:r>
                      <a:endParaRPr sz="1500" b="1"/>
                    </a:p>
                  </a:txBody>
                  <a:tcPr marL="91425" marR="91425" marT="91425" marB="91425"/>
                </a:tc>
                <a:tc>
                  <a:txBody>
                    <a:bodyPr/>
                    <a:lstStyle/>
                    <a:p>
                      <a:pPr marL="0" lvl="0" indent="0" algn="just" rtl="0">
                        <a:spcBef>
                          <a:spcPts val="0"/>
                        </a:spcBef>
                        <a:spcAft>
                          <a:spcPts val="0"/>
                        </a:spcAft>
                        <a:buNone/>
                      </a:pPr>
                      <a:endParaRPr sz="1500"/>
                    </a:p>
                  </a:txBody>
                  <a:tcPr marL="91425" marR="91425" marT="91425" marB="91425"/>
                </a:tc>
                <a:extLst>
                  <a:ext uri="{0D108BD9-81ED-4DB2-BD59-A6C34878D82A}">
                    <a16:rowId xmlns:a16="http://schemas.microsoft.com/office/drawing/2014/main" val="10006"/>
                  </a:ext>
                </a:extLst>
              </a:tr>
              <a:tr h="627400">
                <a:tc>
                  <a:txBody>
                    <a:bodyPr/>
                    <a:lstStyle/>
                    <a:p>
                      <a:pPr marL="0" lvl="0" indent="0" algn="just" rtl="0">
                        <a:spcBef>
                          <a:spcPts val="0"/>
                        </a:spcBef>
                        <a:spcAft>
                          <a:spcPts val="0"/>
                        </a:spcAft>
                        <a:buNone/>
                      </a:pPr>
                      <a:r>
                        <a:rPr lang="es" sz="1500" b="1"/>
                        <a:t>Prioridad del requerimiento:</a:t>
                      </a:r>
                      <a:endParaRPr sz="1500" b="1"/>
                    </a:p>
                  </a:txBody>
                  <a:tcPr marL="91425" marR="91425" marT="91425" marB="91425"/>
                </a:tc>
                <a:tc>
                  <a:txBody>
                    <a:bodyPr/>
                    <a:lstStyle/>
                    <a:p>
                      <a:pPr marL="0" lvl="0" indent="0" algn="just" rtl="0">
                        <a:spcBef>
                          <a:spcPts val="0"/>
                        </a:spcBef>
                        <a:spcAft>
                          <a:spcPts val="0"/>
                        </a:spcAft>
                        <a:buNone/>
                      </a:pPr>
                      <a:r>
                        <a:rPr lang="es" sz="1500"/>
                        <a:t>Alta</a:t>
                      </a:r>
                      <a:endParaRPr sz="150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11"/>
        <p:cNvGrpSpPr/>
        <p:nvPr/>
      </p:nvGrpSpPr>
      <p:grpSpPr>
        <a:xfrm>
          <a:off x="0" y="0"/>
          <a:ext cx="0" cy="0"/>
          <a:chOff x="0" y="0"/>
          <a:chExt cx="0" cy="0"/>
        </a:xfrm>
      </p:grpSpPr>
      <p:graphicFrame>
        <p:nvGraphicFramePr>
          <p:cNvPr id="212" name="Google Shape;212;p37"/>
          <p:cNvGraphicFramePr/>
          <p:nvPr/>
        </p:nvGraphicFramePr>
        <p:xfrm>
          <a:off x="214700" y="210000"/>
          <a:ext cx="3000000" cy="3000000"/>
        </p:xfrm>
        <a:graphic>
          <a:graphicData uri="http://schemas.openxmlformats.org/drawingml/2006/table">
            <a:tbl>
              <a:tblPr>
                <a:noFill/>
                <a:tableStyleId>{C9279311-DA7C-4749-8E68-C3FE93BA1DD0}</a:tableStyleId>
              </a:tblPr>
              <a:tblGrid>
                <a:gridCol w="2947200">
                  <a:extLst>
                    <a:ext uri="{9D8B030D-6E8A-4147-A177-3AD203B41FA5}">
                      <a16:colId xmlns:a16="http://schemas.microsoft.com/office/drawing/2014/main" val="20000"/>
                    </a:ext>
                  </a:extLst>
                </a:gridCol>
                <a:gridCol w="5767400">
                  <a:extLst>
                    <a:ext uri="{9D8B030D-6E8A-4147-A177-3AD203B41FA5}">
                      <a16:colId xmlns:a16="http://schemas.microsoft.com/office/drawing/2014/main" val="20001"/>
                    </a:ext>
                  </a:extLst>
                </a:gridCol>
              </a:tblGrid>
              <a:tr h="629575">
                <a:tc>
                  <a:txBody>
                    <a:bodyPr/>
                    <a:lstStyle/>
                    <a:p>
                      <a:pPr marL="0" lvl="0" indent="0" algn="just" rtl="0">
                        <a:spcBef>
                          <a:spcPts val="0"/>
                        </a:spcBef>
                        <a:spcAft>
                          <a:spcPts val="0"/>
                        </a:spcAft>
                        <a:buNone/>
                      </a:pPr>
                      <a:r>
                        <a:rPr lang="es" sz="1500" b="1"/>
                        <a:t>Identificación del requerimiento</a:t>
                      </a:r>
                      <a:endParaRPr sz="1500" b="1"/>
                    </a:p>
                  </a:txBody>
                  <a:tcPr marL="91425" marR="91425" marT="91425" marB="91425"/>
                </a:tc>
                <a:tc>
                  <a:txBody>
                    <a:bodyPr/>
                    <a:lstStyle/>
                    <a:p>
                      <a:pPr marL="0" lvl="0" indent="0" algn="just" rtl="0">
                        <a:spcBef>
                          <a:spcPts val="0"/>
                        </a:spcBef>
                        <a:spcAft>
                          <a:spcPts val="0"/>
                        </a:spcAft>
                        <a:buNone/>
                      </a:pPr>
                      <a:r>
                        <a:rPr lang="es" sz="1500"/>
                        <a:t>RNF 02</a:t>
                      </a:r>
                      <a:endParaRPr sz="1500"/>
                    </a:p>
                  </a:txBody>
                  <a:tcPr marL="91425" marR="91425" marT="91425" marB="91425"/>
                </a:tc>
                <a:extLst>
                  <a:ext uri="{0D108BD9-81ED-4DB2-BD59-A6C34878D82A}">
                    <a16:rowId xmlns:a16="http://schemas.microsoft.com/office/drawing/2014/main" val="10000"/>
                  </a:ext>
                </a:extLst>
              </a:tr>
              <a:tr h="472625">
                <a:tc>
                  <a:txBody>
                    <a:bodyPr/>
                    <a:lstStyle/>
                    <a:p>
                      <a:pPr marL="0" lvl="0" indent="0" algn="just" rtl="0">
                        <a:spcBef>
                          <a:spcPts val="0"/>
                        </a:spcBef>
                        <a:spcAft>
                          <a:spcPts val="0"/>
                        </a:spcAft>
                        <a:buNone/>
                      </a:pPr>
                      <a:endParaRPr sz="1500" b="1"/>
                    </a:p>
                  </a:txBody>
                  <a:tcPr marL="91425" marR="91425" marT="91425" marB="91425"/>
                </a:tc>
                <a:tc>
                  <a:txBody>
                    <a:bodyPr/>
                    <a:lstStyle/>
                    <a:p>
                      <a:pPr marL="0" lvl="0" indent="0" algn="just" rtl="0">
                        <a:spcBef>
                          <a:spcPts val="0"/>
                        </a:spcBef>
                        <a:spcAft>
                          <a:spcPts val="0"/>
                        </a:spcAft>
                        <a:buNone/>
                      </a:pPr>
                      <a:endParaRPr sz="1500"/>
                    </a:p>
                  </a:txBody>
                  <a:tcPr marL="91425" marR="91425" marT="91425" marB="91425"/>
                </a:tc>
                <a:extLst>
                  <a:ext uri="{0D108BD9-81ED-4DB2-BD59-A6C34878D82A}">
                    <a16:rowId xmlns:a16="http://schemas.microsoft.com/office/drawing/2014/main" val="10001"/>
                  </a:ext>
                </a:extLst>
              </a:tr>
              <a:tr h="549000">
                <a:tc>
                  <a:txBody>
                    <a:bodyPr/>
                    <a:lstStyle/>
                    <a:p>
                      <a:pPr marL="0" lvl="0" indent="0" algn="just" rtl="0">
                        <a:spcBef>
                          <a:spcPts val="0"/>
                        </a:spcBef>
                        <a:spcAft>
                          <a:spcPts val="0"/>
                        </a:spcAft>
                        <a:buNone/>
                      </a:pPr>
                      <a:r>
                        <a:rPr lang="es" sz="1500" b="1"/>
                        <a:t>Nombre del requerimiento:</a:t>
                      </a:r>
                      <a:endParaRPr sz="1500" b="1"/>
                    </a:p>
                  </a:txBody>
                  <a:tcPr marL="91425" marR="91425" marT="91425" marB="91425"/>
                </a:tc>
                <a:tc>
                  <a:txBody>
                    <a:bodyPr/>
                    <a:lstStyle/>
                    <a:p>
                      <a:pPr marL="0" lvl="0" indent="0" algn="just" rtl="0">
                        <a:spcBef>
                          <a:spcPts val="0"/>
                        </a:spcBef>
                        <a:spcAft>
                          <a:spcPts val="0"/>
                        </a:spcAft>
                        <a:buNone/>
                      </a:pPr>
                      <a:r>
                        <a:rPr lang="es" sz="1500"/>
                        <a:t>Funcionalidad del sistema</a:t>
                      </a:r>
                      <a:endParaRPr sz="1500"/>
                    </a:p>
                  </a:txBody>
                  <a:tcPr marL="91425" marR="91425" marT="91425" marB="91425"/>
                </a:tc>
                <a:extLst>
                  <a:ext uri="{0D108BD9-81ED-4DB2-BD59-A6C34878D82A}">
                    <a16:rowId xmlns:a16="http://schemas.microsoft.com/office/drawing/2014/main" val="10002"/>
                  </a:ext>
                </a:extLst>
              </a:tr>
              <a:tr h="458375">
                <a:tc>
                  <a:txBody>
                    <a:bodyPr/>
                    <a:lstStyle/>
                    <a:p>
                      <a:pPr marL="0" lvl="0" indent="0" algn="just" rtl="0">
                        <a:spcBef>
                          <a:spcPts val="0"/>
                        </a:spcBef>
                        <a:spcAft>
                          <a:spcPts val="0"/>
                        </a:spcAft>
                        <a:buNone/>
                      </a:pPr>
                      <a:endParaRPr sz="1500" b="1"/>
                    </a:p>
                  </a:txBody>
                  <a:tcPr marL="91425" marR="91425" marT="91425" marB="91425"/>
                </a:tc>
                <a:tc>
                  <a:txBody>
                    <a:bodyPr/>
                    <a:lstStyle/>
                    <a:p>
                      <a:pPr marL="0" lvl="0" indent="0" algn="just" rtl="0">
                        <a:spcBef>
                          <a:spcPts val="0"/>
                        </a:spcBef>
                        <a:spcAft>
                          <a:spcPts val="0"/>
                        </a:spcAft>
                        <a:buNone/>
                      </a:pPr>
                      <a:endParaRPr sz="1500"/>
                    </a:p>
                  </a:txBody>
                  <a:tcPr marL="91425" marR="91425" marT="91425" marB="91425"/>
                </a:tc>
                <a:extLst>
                  <a:ext uri="{0D108BD9-81ED-4DB2-BD59-A6C34878D82A}">
                    <a16:rowId xmlns:a16="http://schemas.microsoft.com/office/drawing/2014/main" val="10003"/>
                  </a:ext>
                </a:extLst>
              </a:tr>
              <a:tr h="652675">
                <a:tc>
                  <a:txBody>
                    <a:bodyPr/>
                    <a:lstStyle/>
                    <a:p>
                      <a:pPr marL="0" lvl="0" indent="0" algn="just" rtl="0">
                        <a:spcBef>
                          <a:spcPts val="0"/>
                        </a:spcBef>
                        <a:spcAft>
                          <a:spcPts val="0"/>
                        </a:spcAft>
                        <a:buNone/>
                      </a:pPr>
                      <a:r>
                        <a:rPr lang="es" sz="1500" b="1"/>
                        <a:t>Características:</a:t>
                      </a:r>
                      <a:endParaRPr sz="1500" b="1"/>
                    </a:p>
                  </a:txBody>
                  <a:tcPr marL="91425" marR="91425" marT="91425" marB="91425"/>
                </a:tc>
                <a:tc>
                  <a:txBody>
                    <a:bodyPr/>
                    <a:lstStyle/>
                    <a:p>
                      <a:pPr marL="0" lvl="0" indent="0" algn="just" rtl="0">
                        <a:spcBef>
                          <a:spcPts val="0"/>
                        </a:spcBef>
                        <a:spcAft>
                          <a:spcPts val="0"/>
                        </a:spcAft>
                        <a:buNone/>
                      </a:pPr>
                      <a:r>
                        <a:rPr lang="es" sz="1500"/>
                        <a:t>El usuario tendrá una respuesta por parte del sistema en menos de cinco segundos </a:t>
                      </a:r>
                      <a:endParaRPr sz="1500"/>
                    </a:p>
                  </a:txBody>
                  <a:tcPr marL="91425" marR="91425" marT="91425" marB="91425"/>
                </a:tc>
                <a:extLst>
                  <a:ext uri="{0D108BD9-81ED-4DB2-BD59-A6C34878D82A}">
                    <a16:rowId xmlns:a16="http://schemas.microsoft.com/office/drawing/2014/main" val="10004"/>
                  </a:ext>
                </a:extLst>
              </a:tr>
              <a:tr h="570200">
                <a:tc>
                  <a:txBody>
                    <a:bodyPr/>
                    <a:lstStyle/>
                    <a:p>
                      <a:pPr marL="0" lvl="0" indent="0" algn="just" rtl="0">
                        <a:spcBef>
                          <a:spcPts val="0"/>
                        </a:spcBef>
                        <a:spcAft>
                          <a:spcPts val="0"/>
                        </a:spcAft>
                        <a:buNone/>
                      </a:pPr>
                      <a:r>
                        <a:rPr lang="es" sz="1500" b="1"/>
                        <a:t>Descripción del requerimiento:</a:t>
                      </a:r>
                      <a:endParaRPr sz="1500" b="1"/>
                    </a:p>
                  </a:txBody>
                  <a:tcPr marL="91425" marR="91425" marT="91425" marB="91425"/>
                </a:tc>
                <a:tc>
                  <a:txBody>
                    <a:bodyPr/>
                    <a:lstStyle/>
                    <a:p>
                      <a:pPr marL="0" lvl="0" indent="0" algn="just" rtl="0">
                        <a:spcBef>
                          <a:spcPts val="0"/>
                        </a:spcBef>
                        <a:spcAft>
                          <a:spcPts val="0"/>
                        </a:spcAft>
                        <a:buNone/>
                      </a:pPr>
                      <a:r>
                        <a:rPr lang="es" sz="1500"/>
                        <a:t>El sistema debe responder los requerimientos del usuario en el menor tiempo posible</a:t>
                      </a:r>
                      <a:endParaRPr sz="1500"/>
                    </a:p>
                  </a:txBody>
                  <a:tcPr marL="91425" marR="91425" marT="91425" marB="91425"/>
                </a:tc>
                <a:extLst>
                  <a:ext uri="{0D108BD9-81ED-4DB2-BD59-A6C34878D82A}">
                    <a16:rowId xmlns:a16="http://schemas.microsoft.com/office/drawing/2014/main" val="10005"/>
                  </a:ext>
                </a:extLst>
              </a:tr>
              <a:tr h="652675">
                <a:tc>
                  <a:txBody>
                    <a:bodyPr/>
                    <a:lstStyle/>
                    <a:p>
                      <a:pPr marL="0" lvl="0" indent="0" algn="just" rtl="0">
                        <a:spcBef>
                          <a:spcPts val="0"/>
                        </a:spcBef>
                        <a:spcAft>
                          <a:spcPts val="0"/>
                        </a:spcAft>
                        <a:buNone/>
                      </a:pPr>
                      <a:r>
                        <a:rPr lang="es" sz="1500" b="1"/>
                        <a:t>Requerimiento no funcional</a:t>
                      </a:r>
                      <a:endParaRPr sz="1500" b="1"/>
                    </a:p>
                  </a:txBody>
                  <a:tcPr marL="91425" marR="91425" marT="91425" marB="91425"/>
                </a:tc>
                <a:tc>
                  <a:txBody>
                    <a:bodyPr/>
                    <a:lstStyle/>
                    <a:p>
                      <a:pPr marL="0" lvl="0" indent="0" algn="just" rtl="0">
                        <a:spcBef>
                          <a:spcPts val="0"/>
                        </a:spcBef>
                        <a:spcAft>
                          <a:spcPts val="0"/>
                        </a:spcAft>
                        <a:buNone/>
                      </a:pPr>
                      <a:r>
                        <a:rPr lang="es" sz="1500"/>
                        <a:t>Debe ser el sistema capaz de ser usado en un entorno especificado.</a:t>
                      </a:r>
                      <a:endParaRPr sz="1500"/>
                    </a:p>
                  </a:txBody>
                  <a:tcPr marL="91425" marR="91425" marT="91425" marB="91425"/>
                </a:tc>
                <a:extLst>
                  <a:ext uri="{0D108BD9-81ED-4DB2-BD59-A6C34878D82A}">
                    <a16:rowId xmlns:a16="http://schemas.microsoft.com/office/drawing/2014/main" val="10006"/>
                  </a:ext>
                </a:extLst>
              </a:tr>
              <a:tr h="629575">
                <a:tc>
                  <a:txBody>
                    <a:bodyPr/>
                    <a:lstStyle/>
                    <a:p>
                      <a:pPr marL="0" lvl="0" indent="0" algn="just" rtl="0">
                        <a:spcBef>
                          <a:spcPts val="0"/>
                        </a:spcBef>
                        <a:spcAft>
                          <a:spcPts val="0"/>
                        </a:spcAft>
                        <a:buNone/>
                      </a:pPr>
                      <a:r>
                        <a:rPr lang="es" sz="1500" b="1"/>
                        <a:t>Prioridad del requerimiento:</a:t>
                      </a:r>
                      <a:endParaRPr sz="1500" b="1"/>
                    </a:p>
                  </a:txBody>
                  <a:tcPr marL="91425" marR="91425" marT="91425" marB="91425"/>
                </a:tc>
                <a:tc>
                  <a:txBody>
                    <a:bodyPr/>
                    <a:lstStyle/>
                    <a:p>
                      <a:pPr marL="0" lvl="0" indent="0" algn="just" rtl="0">
                        <a:spcBef>
                          <a:spcPts val="0"/>
                        </a:spcBef>
                        <a:spcAft>
                          <a:spcPts val="0"/>
                        </a:spcAft>
                        <a:buNone/>
                      </a:pPr>
                      <a:r>
                        <a:rPr lang="es" sz="1500"/>
                        <a:t>Alta</a:t>
                      </a:r>
                      <a:endParaRPr sz="150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16"/>
        <p:cNvGrpSpPr/>
        <p:nvPr/>
      </p:nvGrpSpPr>
      <p:grpSpPr>
        <a:xfrm>
          <a:off x="0" y="0"/>
          <a:ext cx="0" cy="0"/>
          <a:chOff x="0" y="0"/>
          <a:chExt cx="0" cy="0"/>
        </a:xfrm>
      </p:grpSpPr>
      <p:graphicFrame>
        <p:nvGraphicFramePr>
          <p:cNvPr id="217" name="Google Shape;217;p38"/>
          <p:cNvGraphicFramePr/>
          <p:nvPr/>
        </p:nvGraphicFramePr>
        <p:xfrm>
          <a:off x="214700" y="210000"/>
          <a:ext cx="3000000" cy="3000000"/>
        </p:xfrm>
        <a:graphic>
          <a:graphicData uri="http://schemas.openxmlformats.org/drawingml/2006/table">
            <a:tbl>
              <a:tblPr>
                <a:noFill/>
                <a:tableStyleId>{C9279311-DA7C-4749-8E68-C3FE93BA1DD0}</a:tableStyleId>
              </a:tblPr>
              <a:tblGrid>
                <a:gridCol w="2947200">
                  <a:extLst>
                    <a:ext uri="{9D8B030D-6E8A-4147-A177-3AD203B41FA5}">
                      <a16:colId xmlns:a16="http://schemas.microsoft.com/office/drawing/2014/main" val="20000"/>
                    </a:ext>
                  </a:extLst>
                </a:gridCol>
                <a:gridCol w="5767400">
                  <a:extLst>
                    <a:ext uri="{9D8B030D-6E8A-4147-A177-3AD203B41FA5}">
                      <a16:colId xmlns:a16="http://schemas.microsoft.com/office/drawing/2014/main" val="20001"/>
                    </a:ext>
                  </a:extLst>
                </a:gridCol>
              </a:tblGrid>
              <a:tr h="591525">
                <a:tc>
                  <a:txBody>
                    <a:bodyPr/>
                    <a:lstStyle/>
                    <a:p>
                      <a:pPr marL="0" lvl="0" indent="0" algn="just" rtl="0">
                        <a:spcBef>
                          <a:spcPts val="0"/>
                        </a:spcBef>
                        <a:spcAft>
                          <a:spcPts val="0"/>
                        </a:spcAft>
                        <a:buNone/>
                      </a:pPr>
                      <a:r>
                        <a:rPr lang="es" sz="1500" b="1"/>
                        <a:t>Identificación del requerimiento</a:t>
                      </a:r>
                      <a:endParaRPr sz="1500" b="1"/>
                    </a:p>
                  </a:txBody>
                  <a:tcPr marL="91425" marR="91425" marT="91425" marB="91425"/>
                </a:tc>
                <a:tc>
                  <a:txBody>
                    <a:bodyPr/>
                    <a:lstStyle/>
                    <a:p>
                      <a:pPr marL="0" lvl="0" indent="0" algn="just" rtl="0">
                        <a:spcBef>
                          <a:spcPts val="0"/>
                        </a:spcBef>
                        <a:spcAft>
                          <a:spcPts val="0"/>
                        </a:spcAft>
                        <a:buNone/>
                      </a:pPr>
                      <a:r>
                        <a:rPr lang="es" sz="1500"/>
                        <a:t>RNF 03</a:t>
                      </a:r>
                      <a:endParaRPr sz="1500"/>
                    </a:p>
                  </a:txBody>
                  <a:tcPr marL="91425" marR="91425" marT="91425" marB="91425"/>
                </a:tc>
                <a:extLst>
                  <a:ext uri="{0D108BD9-81ED-4DB2-BD59-A6C34878D82A}">
                    <a16:rowId xmlns:a16="http://schemas.microsoft.com/office/drawing/2014/main" val="10000"/>
                  </a:ext>
                </a:extLst>
              </a:tr>
              <a:tr h="591525">
                <a:tc>
                  <a:txBody>
                    <a:bodyPr/>
                    <a:lstStyle/>
                    <a:p>
                      <a:pPr marL="0" lvl="0" indent="0" algn="just" rtl="0">
                        <a:spcBef>
                          <a:spcPts val="0"/>
                        </a:spcBef>
                        <a:spcAft>
                          <a:spcPts val="0"/>
                        </a:spcAft>
                        <a:buNone/>
                      </a:pPr>
                      <a:endParaRPr sz="1500" b="1"/>
                    </a:p>
                  </a:txBody>
                  <a:tcPr marL="91425" marR="91425" marT="91425" marB="91425"/>
                </a:tc>
                <a:tc>
                  <a:txBody>
                    <a:bodyPr/>
                    <a:lstStyle/>
                    <a:p>
                      <a:pPr marL="0" lvl="0" indent="0" algn="just" rtl="0">
                        <a:spcBef>
                          <a:spcPts val="0"/>
                        </a:spcBef>
                        <a:spcAft>
                          <a:spcPts val="0"/>
                        </a:spcAft>
                        <a:buNone/>
                      </a:pPr>
                      <a:endParaRPr sz="1500"/>
                    </a:p>
                  </a:txBody>
                  <a:tcPr marL="91425" marR="91425" marT="91425" marB="91425"/>
                </a:tc>
                <a:extLst>
                  <a:ext uri="{0D108BD9-81ED-4DB2-BD59-A6C34878D82A}">
                    <a16:rowId xmlns:a16="http://schemas.microsoft.com/office/drawing/2014/main" val="10001"/>
                  </a:ext>
                </a:extLst>
              </a:tr>
              <a:tr h="591525">
                <a:tc>
                  <a:txBody>
                    <a:bodyPr/>
                    <a:lstStyle/>
                    <a:p>
                      <a:pPr marL="0" lvl="0" indent="0" algn="just" rtl="0">
                        <a:spcBef>
                          <a:spcPts val="0"/>
                        </a:spcBef>
                        <a:spcAft>
                          <a:spcPts val="0"/>
                        </a:spcAft>
                        <a:buNone/>
                      </a:pPr>
                      <a:r>
                        <a:rPr lang="es" sz="1500" b="1"/>
                        <a:t>Nombre del requerimiento:</a:t>
                      </a:r>
                      <a:endParaRPr sz="1500" b="1"/>
                    </a:p>
                  </a:txBody>
                  <a:tcPr marL="91425" marR="91425" marT="91425" marB="91425"/>
                </a:tc>
                <a:tc>
                  <a:txBody>
                    <a:bodyPr/>
                    <a:lstStyle/>
                    <a:p>
                      <a:pPr marL="0" lvl="0" indent="0" algn="just" rtl="0">
                        <a:spcBef>
                          <a:spcPts val="0"/>
                        </a:spcBef>
                        <a:spcAft>
                          <a:spcPts val="0"/>
                        </a:spcAft>
                        <a:buNone/>
                      </a:pPr>
                      <a:r>
                        <a:rPr lang="es" sz="1500"/>
                        <a:t>Perfil de usuario</a:t>
                      </a:r>
                      <a:endParaRPr sz="1500"/>
                    </a:p>
                  </a:txBody>
                  <a:tcPr marL="91425" marR="91425" marT="91425" marB="91425"/>
                </a:tc>
                <a:extLst>
                  <a:ext uri="{0D108BD9-81ED-4DB2-BD59-A6C34878D82A}">
                    <a16:rowId xmlns:a16="http://schemas.microsoft.com/office/drawing/2014/main" val="10002"/>
                  </a:ext>
                </a:extLst>
              </a:tr>
              <a:tr h="591525">
                <a:tc>
                  <a:txBody>
                    <a:bodyPr/>
                    <a:lstStyle/>
                    <a:p>
                      <a:pPr marL="0" lvl="0" indent="0" algn="just" rtl="0">
                        <a:spcBef>
                          <a:spcPts val="0"/>
                        </a:spcBef>
                        <a:spcAft>
                          <a:spcPts val="0"/>
                        </a:spcAft>
                        <a:buNone/>
                      </a:pPr>
                      <a:endParaRPr sz="1500" b="1"/>
                    </a:p>
                  </a:txBody>
                  <a:tcPr marL="91425" marR="91425" marT="91425" marB="91425"/>
                </a:tc>
                <a:tc>
                  <a:txBody>
                    <a:bodyPr/>
                    <a:lstStyle/>
                    <a:p>
                      <a:pPr marL="0" lvl="0" indent="0" algn="just" rtl="0">
                        <a:spcBef>
                          <a:spcPts val="0"/>
                        </a:spcBef>
                        <a:spcAft>
                          <a:spcPts val="0"/>
                        </a:spcAft>
                        <a:buNone/>
                      </a:pPr>
                      <a:endParaRPr sz="1500"/>
                    </a:p>
                  </a:txBody>
                  <a:tcPr marL="91425" marR="91425" marT="91425" marB="91425"/>
                </a:tc>
                <a:extLst>
                  <a:ext uri="{0D108BD9-81ED-4DB2-BD59-A6C34878D82A}">
                    <a16:rowId xmlns:a16="http://schemas.microsoft.com/office/drawing/2014/main" val="10003"/>
                  </a:ext>
                </a:extLst>
              </a:tr>
              <a:tr h="645325">
                <a:tc>
                  <a:txBody>
                    <a:bodyPr/>
                    <a:lstStyle/>
                    <a:p>
                      <a:pPr marL="0" lvl="0" indent="0" algn="just" rtl="0">
                        <a:spcBef>
                          <a:spcPts val="0"/>
                        </a:spcBef>
                        <a:spcAft>
                          <a:spcPts val="0"/>
                        </a:spcAft>
                        <a:buNone/>
                      </a:pPr>
                      <a:r>
                        <a:rPr lang="es" sz="1500" b="1"/>
                        <a:t>Características:</a:t>
                      </a:r>
                      <a:endParaRPr sz="1500" b="1"/>
                    </a:p>
                  </a:txBody>
                  <a:tcPr marL="91425" marR="91425" marT="91425" marB="91425"/>
                </a:tc>
                <a:tc>
                  <a:txBody>
                    <a:bodyPr/>
                    <a:lstStyle/>
                    <a:p>
                      <a:pPr marL="0" marR="355600" lvl="0" indent="0" algn="just" rtl="0">
                        <a:lnSpc>
                          <a:spcPct val="140000"/>
                        </a:lnSpc>
                        <a:spcBef>
                          <a:spcPts val="1100"/>
                        </a:spcBef>
                        <a:spcAft>
                          <a:spcPts val="1400"/>
                        </a:spcAft>
                        <a:buNone/>
                      </a:pPr>
                      <a:r>
                        <a:rPr lang="es" sz="1500"/>
                        <a:t>El usuario podrá personalizar su cuenta de usuario</a:t>
                      </a:r>
                      <a:endParaRPr sz="1500"/>
                    </a:p>
                  </a:txBody>
                  <a:tcPr marL="91425" marR="91425" marT="91425" marB="91425"/>
                </a:tc>
                <a:extLst>
                  <a:ext uri="{0D108BD9-81ED-4DB2-BD59-A6C34878D82A}">
                    <a16:rowId xmlns:a16="http://schemas.microsoft.com/office/drawing/2014/main" val="10004"/>
                  </a:ext>
                </a:extLst>
              </a:tr>
              <a:tr h="569400">
                <a:tc>
                  <a:txBody>
                    <a:bodyPr/>
                    <a:lstStyle/>
                    <a:p>
                      <a:pPr marL="0" lvl="0" indent="0" algn="just" rtl="0">
                        <a:spcBef>
                          <a:spcPts val="0"/>
                        </a:spcBef>
                        <a:spcAft>
                          <a:spcPts val="0"/>
                        </a:spcAft>
                        <a:buNone/>
                      </a:pPr>
                      <a:r>
                        <a:rPr lang="es" sz="1500" b="1"/>
                        <a:t>Descripción del requerimiento:</a:t>
                      </a:r>
                      <a:endParaRPr sz="1500" b="1"/>
                    </a:p>
                  </a:txBody>
                  <a:tcPr marL="91425" marR="91425" marT="91425" marB="91425"/>
                </a:tc>
                <a:tc>
                  <a:txBody>
                    <a:bodyPr/>
                    <a:lstStyle/>
                    <a:p>
                      <a:pPr marL="0" lvl="0" indent="0" algn="just" rtl="0">
                        <a:spcBef>
                          <a:spcPts val="0"/>
                        </a:spcBef>
                        <a:spcAft>
                          <a:spcPts val="0"/>
                        </a:spcAft>
                        <a:buNone/>
                      </a:pPr>
                      <a:r>
                        <a:rPr lang="es" sz="1500"/>
                        <a:t>El sistema debe permitir al usuario realizar todo tipo de modificaciones requeridas.</a:t>
                      </a:r>
                      <a:endParaRPr sz="1500"/>
                    </a:p>
                  </a:txBody>
                  <a:tcPr marL="91425" marR="91425" marT="91425" marB="91425"/>
                </a:tc>
                <a:extLst>
                  <a:ext uri="{0D108BD9-81ED-4DB2-BD59-A6C34878D82A}">
                    <a16:rowId xmlns:a16="http://schemas.microsoft.com/office/drawing/2014/main" val="10005"/>
                  </a:ext>
                </a:extLst>
              </a:tr>
              <a:tr h="606850">
                <a:tc>
                  <a:txBody>
                    <a:bodyPr/>
                    <a:lstStyle/>
                    <a:p>
                      <a:pPr marL="0" lvl="0" indent="0" algn="just" rtl="0">
                        <a:spcBef>
                          <a:spcPts val="0"/>
                        </a:spcBef>
                        <a:spcAft>
                          <a:spcPts val="0"/>
                        </a:spcAft>
                        <a:buNone/>
                      </a:pPr>
                      <a:r>
                        <a:rPr lang="es" sz="1500" b="1"/>
                        <a:t>Requerimiento no funcional</a:t>
                      </a:r>
                      <a:endParaRPr sz="1500" b="1"/>
                    </a:p>
                  </a:txBody>
                  <a:tcPr marL="91425" marR="91425" marT="91425" marB="91425"/>
                </a:tc>
                <a:tc>
                  <a:txBody>
                    <a:bodyPr/>
                    <a:lstStyle/>
                    <a:p>
                      <a:pPr marL="0" marR="355600" lvl="0" indent="0" algn="just" rtl="0">
                        <a:lnSpc>
                          <a:spcPct val="140000"/>
                        </a:lnSpc>
                        <a:spcBef>
                          <a:spcPts val="1100"/>
                        </a:spcBef>
                        <a:spcAft>
                          <a:spcPts val="1400"/>
                        </a:spcAft>
                        <a:buNone/>
                      </a:pPr>
                      <a:endParaRPr sz="1500"/>
                    </a:p>
                  </a:txBody>
                  <a:tcPr marL="91425" marR="91425" marT="91425" marB="91425"/>
                </a:tc>
                <a:extLst>
                  <a:ext uri="{0D108BD9-81ED-4DB2-BD59-A6C34878D82A}">
                    <a16:rowId xmlns:a16="http://schemas.microsoft.com/office/drawing/2014/main" val="10006"/>
                  </a:ext>
                </a:extLst>
              </a:tr>
              <a:tr h="591525">
                <a:tc>
                  <a:txBody>
                    <a:bodyPr/>
                    <a:lstStyle/>
                    <a:p>
                      <a:pPr marL="0" lvl="0" indent="0" algn="just" rtl="0">
                        <a:spcBef>
                          <a:spcPts val="0"/>
                        </a:spcBef>
                        <a:spcAft>
                          <a:spcPts val="0"/>
                        </a:spcAft>
                        <a:buNone/>
                      </a:pPr>
                      <a:r>
                        <a:rPr lang="es" sz="1500" b="1"/>
                        <a:t>Prioridad del requerimiento:</a:t>
                      </a:r>
                      <a:endParaRPr sz="1500" b="1"/>
                    </a:p>
                  </a:txBody>
                  <a:tcPr marL="91425" marR="91425" marT="91425" marB="91425"/>
                </a:tc>
                <a:tc>
                  <a:txBody>
                    <a:bodyPr/>
                    <a:lstStyle/>
                    <a:p>
                      <a:pPr marL="0" lvl="0" indent="0" algn="just" rtl="0">
                        <a:spcBef>
                          <a:spcPts val="0"/>
                        </a:spcBef>
                        <a:spcAft>
                          <a:spcPts val="0"/>
                        </a:spcAft>
                        <a:buNone/>
                      </a:pPr>
                      <a:r>
                        <a:rPr lang="es" sz="1500"/>
                        <a:t>Alta</a:t>
                      </a:r>
                      <a:endParaRPr sz="150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21"/>
        <p:cNvGrpSpPr/>
        <p:nvPr/>
      </p:nvGrpSpPr>
      <p:grpSpPr>
        <a:xfrm>
          <a:off x="0" y="0"/>
          <a:ext cx="0" cy="0"/>
          <a:chOff x="0" y="0"/>
          <a:chExt cx="0" cy="0"/>
        </a:xfrm>
      </p:grpSpPr>
      <p:graphicFrame>
        <p:nvGraphicFramePr>
          <p:cNvPr id="222" name="Google Shape;222;p39"/>
          <p:cNvGraphicFramePr/>
          <p:nvPr/>
        </p:nvGraphicFramePr>
        <p:xfrm>
          <a:off x="214700" y="210000"/>
          <a:ext cx="3000000" cy="3000000"/>
        </p:xfrm>
        <a:graphic>
          <a:graphicData uri="http://schemas.openxmlformats.org/drawingml/2006/table">
            <a:tbl>
              <a:tblPr>
                <a:noFill/>
                <a:tableStyleId>{C9279311-DA7C-4749-8E68-C3FE93BA1DD0}</a:tableStyleId>
              </a:tblPr>
              <a:tblGrid>
                <a:gridCol w="2893500">
                  <a:extLst>
                    <a:ext uri="{9D8B030D-6E8A-4147-A177-3AD203B41FA5}">
                      <a16:colId xmlns:a16="http://schemas.microsoft.com/office/drawing/2014/main" val="20000"/>
                    </a:ext>
                  </a:extLst>
                </a:gridCol>
                <a:gridCol w="5821100">
                  <a:extLst>
                    <a:ext uri="{9D8B030D-6E8A-4147-A177-3AD203B41FA5}">
                      <a16:colId xmlns:a16="http://schemas.microsoft.com/office/drawing/2014/main" val="20001"/>
                    </a:ext>
                  </a:extLst>
                </a:gridCol>
              </a:tblGrid>
              <a:tr h="548725">
                <a:tc>
                  <a:txBody>
                    <a:bodyPr/>
                    <a:lstStyle/>
                    <a:p>
                      <a:pPr marL="0" lvl="0" indent="0" algn="just" rtl="0">
                        <a:spcBef>
                          <a:spcPts val="0"/>
                        </a:spcBef>
                        <a:spcAft>
                          <a:spcPts val="0"/>
                        </a:spcAft>
                        <a:buNone/>
                      </a:pPr>
                      <a:r>
                        <a:rPr lang="es" sz="1500" b="1"/>
                        <a:t>Identificación del requerimiento</a:t>
                      </a:r>
                      <a:endParaRPr sz="1500" b="1"/>
                    </a:p>
                  </a:txBody>
                  <a:tcPr marL="91425" marR="91425" marT="91425" marB="91425"/>
                </a:tc>
                <a:tc>
                  <a:txBody>
                    <a:bodyPr/>
                    <a:lstStyle/>
                    <a:p>
                      <a:pPr marL="0" lvl="0" indent="0" algn="just" rtl="0">
                        <a:spcBef>
                          <a:spcPts val="0"/>
                        </a:spcBef>
                        <a:spcAft>
                          <a:spcPts val="0"/>
                        </a:spcAft>
                        <a:buNone/>
                      </a:pPr>
                      <a:r>
                        <a:rPr lang="es" sz="1500"/>
                        <a:t>RNF 04</a:t>
                      </a:r>
                      <a:endParaRPr sz="1500"/>
                    </a:p>
                  </a:txBody>
                  <a:tcPr marL="91425" marR="91425" marT="91425" marB="91425"/>
                </a:tc>
                <a:extLst>
                  <a:ext uri="{0D108BD9-81ED-4DB2-BD59-A6C34878D82A}">
                    <a16:rowId xmlns:a16="http://schemas.microsoft.com/office/drawing/2014/main" val="10000"/>
                  </a:ext>
                </a:extLst>
              </a:tr>
              <a:tr h="451250">
                <a:tc>
                  <a:txBody>
                    <a:bodyPr/>
                    <a:lstStyle/>
                    <a:p>
                      <a:pPr marL="0" lvl="0" indent="0" algn="just" rtl="0">
                        <a:spcBef>
                          <a:spcPts val="0"/>
                        </a:spcBef>
                        <a:spcAft>
                          <a:spcPts val="0"/>
                        </a:spcAft>
                        <a:buNone/>
                      </a:pPr>
                      <a:endParaRPr sz="1500" b="1"/>
                    </a:p>
                  </a:txBody>
                  <a:tcPr marL="91425" marR="91425" marT="91425" marB="91425"/>
                </a:tc>
                <a:tc>
                  <a:txBody>
                    <a:bodyPr/>
                    <a:lstStyle/>
                    <a:p>
                      <a:pPr marL="0" lvl="0" indent="0" algn="just" rtl="0">
                        <a:spcBef>
                          <a:spcPts val="0"/>
                        </a:spcBef>
                        <a:spcAft>
                          <a:spcPts val="0"/>
                        </a:spcAft>
                        <a:buNone/>
                      </a:pPr>
                      <a:endParaRPr sz="1500"/>
                    </a:p>
                  </a:txBody>
                  <a:tcPr marL="91425" marR="91425" marT="91425" marB="91425"/>
                </a:tc>
                <a:extLst>
                  <a:ext uri="{0D108BD9-81ED-4DB2-BD59-A6C34878D82A}">
                    <a16:rowId xmlns:a16="http://schemas.microsoft.com/office/drawing/2014/main" val="10001"/>
                  </a:ext>
                </a:extLst>
              </a:tr>
              <a:tr h="548725">
                <a:tc>
                  <a:txBody>
                    <a:bodyPr/>
                    <a:lstStyle/>
                    <a:p>
                      <a:pPr marL="0" lvl="0" indent="0" algn="just" rtl="0">
                        <a:spcBef>
                          <a:spcPts val="0"/>
                        </a:spcBef>
                        <a:spcAft>
                          <a:spcPts val="0"/>
                        </a:spcAft>
                        <a:buNone/>
                      </a:pPr>
                      <a:r>
                        <a:rPr lang="es" sz="1500" b="1"/>
                        <a:t>Nombre del requerimiento:</a:t>
                      </a:r>
                      <a:endParaRPr sz="1500" b="1"/>
                    </a:p>
                  </a:txBody>
                  <a:tcPr marL="91425" marR="91425" marT="91425" marB="91425"/>
                </a:tc>
                <a:tc>
                  <a:txBody>
                    <a:bodyPr/>
                    <a:lstStyle/>
                    <a:p>
                      <a:pPr marL="0" lvl="0" indent="0" algn="just" rtl="0">
                        <a:spcBef>
                          <a:spcPts val="0"/>
                        </a:spcBef>
                        <a:spcAft>
                          <a:spcPts val="0"/>
                        </a:spcAft>
                        <a:buNone/>
                      </a:pPr>
                      <a:r>
                        <a:rPr lang="es" sz="1500"/>
                        <a:t>Variedad de selecciones de productos como licores, productos de abastecimiento de primera necesidad, elementos básicos.</a:t>
                      </a:r>
                      <a:endParaRPr sz="1500"/>
                    </a:p>
                  </a:txBody>
                  <a:tcPr marL="91425" marR="91425" marT="91425" marB="91425"/>
                </a:tc>
                <a:extLst>
                  <a:ext uri="{0D108BD9-81ED-4DB2-BD59-A6C34878D82A}">
                    <a16:rowId xmlns:a16="http://schemas.microsoft.com/office/drawing/2014/main" val="10002"/>
                  </a:ext>
                </a:extLst>
              </a:tr>
              <a:tr h="381625">
                <a:tc>
                  <a:txBody>
                    <a:bodyPr/>
                    <a:lstStyle/>
                    <a:p>
                      <a:pPr marL="0" lvl="0" indent="0" algn="just" rtl="0">
                        <a:spcBef>
                          <a:spcPts val="0"/>
                        </a:spcBef>
                        <a:spcAft>
                          <a:spcPts val="0"/>
                        </a:spcAft>
                        <a:buNone/>
                      </a:pPr>
                      <a:endParaRPr sz="1500" b="1"/>
                    </a:p>
                  </a:txBody>
                  <a:tcPr marL="91425" marR="91425" marT="91425" marB="91425"/>
                </a:tc>
                <a:tc>
                  <a:txBody>
                    <a:bodyPr/>
                    <a:lstStyle/>
                    <a:p>
                      <a:pPr marL="0" lvl="0" indent="0" algn="just" rtl="0">
                        <a:spcBef>
                          <a:spcPts val="0"/>
                        </a:spcBef>
                        <a:spcAft>
                          <a:spcPts val="0"/>
                        </a:spcAft>
                        <a:buNone/>
                      </a:pPr>
                      <a:endParaRPr sz="1500"/>
                    </a:p>
                  </a:txBody>
                  <a:tcPr marL="91425" marR="91425" marT="91425" marB="91425"/>
                </a:tc>
                <a:extLst>
                  <a:ext uri="{0D108BD9-81ED-4DB2-BD59-A6C34878D82A}">
                    <a16:rowId xmlns:a16="http://schemas.microsoft.com/office/drawing/2014/main" val="10003"/>
                  </a:ext>
                </a:extLst>
              </a:tr>
              <a:tr h="568875">
                <a:tc>
                  <a:txBody>
                    <a:bodyPr/>
                    <a:lstStyle/>
                    <a:p>
                      <a:pPr marL="0" lvl="0" indent="0" algn="just" rtl="0">
                        <a:spcBef>
                          <a:spcPts val="0"/>
                        </a:spcBef>
                        <a:spcAft>
                          <a:spcPts val="0"/>
                        </a:spcAft>
                        <a:buNone/>
                      </a:pPr>
                      <a:r>
                        <a:rPr lang="es" sz="1500" b="1"/>
                        <a:t>Características:</a:t>
                      </a:r>
                      <a:endParaRPr sz="1500" b="1"/>
                    </a:p>
                  </a:txBody>
                  <a:tcPr marL="91425" marR="91425" marT="91425" marB="91425"/>
                </a:tc>
                <a:tc>
                  <a:txBody>
                    <a:bodyPr/>
                    <a:lstStyle/>
                    <a:p>
                      <a:pPr marL="0" lvl="0" indent="0" algn="just" rtl="0">
                        <a:spcBef>
                          <a:spcPts val="0"/>
                        </a:spcBef>
                        <a:spcAft>
                          <a:spcPts val="0"/>
                        </a:spcAft>
                        <a:buNone/>
                      </a:pPr>
                      <a:r>
                        <a:rPr lang="es" sz="1500"/>
                        <a:t>El usuario encontrará todo tipo de productos de primera necesidad, productos más vendidos por las tiendas pequeñas, productos en promociones </a:t>
                      </a:r>
                      <a:endParaRPr sz="1500"/>
                    </a:p>
                  </a:txBody>
                  <a:tcPr marL="91425" marR="91425" marT="91425" marB="91425"/>
                </a:tc>
                <a:extLst>
                  <a:ext uri="{0D108BD9-81ED-4DB2-BD59-A6C34878D82A}">
                    <a16:rowId xmlns:a16="http://schemas.microsoft.com/office/drawing/2014/main" val="10004"/>
                  </a:ext>
                </a:extLst>
              </a:tr>
              <a:tr h="568875">
                <a:tc>
                  <a:txBody>
                    <a:bodyPr/>
                    <a:lstStyle/>
                    <a:p>
                      <a:pPr marL="0" lvl="0" indent="0" algn="just" rtl="0">
                        <a:spcBef>
                          <a:spcPts val="0"/>
                        </a:spcBef>
                        <a:spcAft>
                          <a:spcPts val="0"/>
                        </a:spcAft>
                        <a:buNone/>
                      </a:pPr>
                      <a:r>
                        <a:rPr lang="es" sz="1500" b="1"/>
                        <a:t>Descripción del requerimiento:</a:t>
                      </a:r>
                      <a:endParaRPr sz="1500" b="1"/>
                    </a:p>
                  </a:txBody>
                  <a:tcPr marL="91425" marR="91425" marT="91425" marB="91425"/>
                </a:tc>
                <a:tc>
                  <a:txBody>
                    <a:bodyPr/>
                    <a:lstStyle/>
                    <a:p>
                      <a:pPr marL="0" lvl="0" indent="0" algn="just" rtl="0">
                        <a:spcBef>
                          <a:spcPts val="0"/>
                        </a:spcBef>
                        <a:spcAft>
                          <a:spcPts val="0"/>
                        </a:spcAft>
                        <a:buNone/>
                      </a:pPr>
                      <a:r>
                        <a:rPr lang="es" sz="1500"/>
                        <a:t>Debe permitir la visualización e información de todos los productos requeridos por el cliente</a:t>
                      </a:r>
                      <a:endParaRPr sz="1500"/>
                    </a:p>
                  </a:txBody>
                  <a:tcPr marL="91425" marR="91425" marT="91425" marB="91425"/>
                </a:tc>
                <a:extLst>
                  <a:ext uri="{0D108BD9-81ED-4DB2-BD59-A6C34878D82A}">
                    <a16:rowId xmlns:a16="http://schemas.microsoft.com/office/drawing/2014/main" val="10005"/>
                  </a:ext>
                </a:extLst>
              </a:tr>
              <a:tr h="548725">
                <a:tc>
                  <a:txBody>
                    <a:bodyPr/>
                    <a:lstStyle/>
                    <a:p>
                      <a:pPr marL="0" lvl="0" indent="0" algn="just" rtl="0">
                        <a:spcBef>
                          <a:spcPts val="0"/>
                        </a:spcBef>
                        <a:spcAft>
                          <a:spcPts val="0"/>
                        </a:spcAft>
                        <a:buNone/>
                      </a:pPr>
                      <a:r>
                        <a:rPr lang="es" sz="1500" b="1"/>
                        <a:t>Requerimiento no funcional</a:t>
                      </a:r>
                      <a:endParaRPr sz="1500" b="1"/>
                    </a:p>
                  </a:txBody>
                  <a:tcPr marL="91425" marR="91425" marT="91425" marB="91425"/>
                </a:tc>
                <a:tc>
                  <a:txBody>
                    <a:bodyPr/>
                    <a:lstStyle/>
                    <a:p>
                      <a:pPr marL="0" lvl="0" indent="0" algn="just" rtl="0">
                        <a:spcBef>
                          <a:spcPts val="0"/>
                        </a:spcBef>
                        <a:spcAft>
                          <a:spcPts val="0"/>
                        </a:spcAft>
                        <a:buNone/>
                      </a:pPr>
                      <a:endParaRPr sz="1500"/>
                    </a:p>
                  </a:txBody>
                  <a:tcPr marL="91425" marR="91425" marT="91425" marB="91425"/>
                </a:tc>
                <a:extLst>
                  <a:ext uri="{0D108BD9-81ED-4DB2-BD59-A6C34878D82A}">
                    <a16:rowId xmlns:a16="http://schemas.microsoft.com/office/drawing/2014/main" val="10006"/>
                  </a:ext>
                </a:extLst>
              </a:tr>
              <a:tr h="548725">
                <a:tc>
                  <a:txBody>
                    <a:bodyPr/>
                    <a:lstStyle/>
                    <a:p>
                      <a:pPr marL="0" lvl="0" indent="0" algn="just" rtl="0">
                        <a:spcBef>
                          <a:spcPts val="0"/>
                        </a:spcBef>
                        <a:spcAft>
                          <a:spcPts val="0"/>
                        </a:spcAft>
                        <a:buNone/>
                      </a:pPr>
                      <a:endParaRPr sz="1500" b="1"/>
                    </a:p>
                  </a:txBody>
                  <a:tcPr marL="91425" marR="91425" marT="91425" marB="91425"/>
                </a:tc>
                <a:tc>
                  <a:txBody>
                    <a:bodyPr/>
                    <a:lstStyle/>
                    <a:p>
                      <a:pPr marL="0" lvl="0" indent="0" algn="just" rtl="0">
                        <a:spcBef>
                          <a:spcPts val="0"/>
                        </a:spcBef>
                        <a:spcAft>
                          <a:spcPts val="0"/>
                        </a:spcAft>
                        <a:buNone/>
                      </a:pPr>
                      <a:endParaRPr sz="1500"/>
                    </a:p>
                  </a:txBody>
                  <a:tcPr marL="91425" marR="91425" marT="91425" marB="91425"/>
                </a:tc>
                <a:extLst>
                  <a:ext uri="{0D108BD9-81ED-4DB2-BD59-A6C34878D82A}">
                    <a16:rowId xmlns:a16="http://schemas.microsoft.com/office/drawing/2014/main" val="10007"/>
                  </a:ext>
                </a:extLst>
              </a:tr>
              <a:tr h="548725">
                <a:tc>
                  <a:txBody>
                    <a:bodyPr/>
                    <a:lstStyle/>
                    <a:p>
                      <a:pPr marL="0" lvl="0" indent="0" algn="just" rtl="0">
                        <a:spcBef>
                          <a:spcPts val="0"/>
                        </a:spcBef>
                        <a:spcAft>
                          <a:spcPts val="0"/>
                        </a:spcAft>
                        <a:buNone/>
                      </a:pPr>
                      <a:r>
                        <a:rPr lang="es" sz="1500" b="1"/>
                        <a:t>Prioridad del requerimiento:</a:t>
                      </a:r>
                      <a:endParaRPr sz="1500" b="1"/>
                    </a:p>
                  </a:txBody>
                  <a:tcPr marL="91425" marR="91425" marT="91425" marB="91425"/>
                </a:tc>
                <a:tc>
                  <a:txBody>
                    <a:bodyPr/>
                    <a:lstStyle/>
                    <a:p>
                      <a:pPr marL="0" lvl="0" indent="0" algn="just" rtl="0">
                        <a:spcBef>
                          <a:spcPts val="0"/>
                        </a:spcBef>
                        <a:spcAft>
                          <a:spcPts val="0"/>
                        </a:spcAft>
                        <a:buNone/>
                      </a:pPr>
                      <a:r>
                        <a:rPr lang="es" sz="1500"/>
                        <a:t>Alta</a:t>
                      </a:r>
                      <a:endParaRPr sz="1500"/>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26"/>
        <p:cNvGrpSpPr/>
        <p:nvPr/>
      </p:nvGrpSpPr>
      <p:grpSpPr>
        <a:xfrm>
          <a:off x="0" y="0"/>
          <a:ext cx="0" cy="0"/>
          <a:chOff x="0" y="0"/>
          <a:chExt cx="0" cy="0"/>
        </a:xfrm>
      </p:grpSpPr>
      <p:graphicFrame>
        <p:nvGraphicFramePr>
          <p:cNvPr id="227" name="Google Shape;227;p40"/>
          <p:cNvGraphicFramePr/>
          <p:nvPr/>
        </p:nvGraphicFramePr>
        <p:xfrm>
          <a:off x="214700" y="210000"/>
          <a:ext cx="3000000" cy="3000000"/>
        </p:xfrm>
        <a:graphic>
          <a:graphicData uri="http://schemas.openxmlformats.org/drawingml/2006/table">
            <a:tbl>
              <a:tblPr>
                <a:noFill/>
                <a:tableStyleId>{C9279311-DA7C-4749-8E68-C3FE93BA1DD0}</a:tableStyleId>
              </a:tblPr>
              <a:tblGrid>
                <a:gridCol w="2880075">
                  <a:extLst>
                    <a:ext uri="{9D8B030D-6E8A-4147-A177-3AD203B41FA5}">
                      <a16:colId xmlns:a16="http://schemas.microsoft.com/office/drawing/2014/main" val="20000"/>
                    </a:ext>
                  </a:extLst>
                </a:gridCol>
                <a:gridCol w="5834525">
                  <a:extLst>
                    <a:ext uri="{9D8B030D-6E8A-4147-A177-3AD203B41FA5}">
                      <a16:colId xmlns:a16="http://schemas.microsoft.com/office/drawing/2014/main" val="20001"/>
                    </a:ext>
                  </a:extLst>
                </a:gridCol>
              </a:tblGrid>
              <a:tr h="602525">
                <a:tc>
                  <a:txBody>
                    <a:bodyPr/>
                    <a:lstStyle/>
                    <a:p>
                      <a:pPr marL="0" lvl="0" indent="0" algn="just" rtl="0">
                        <a:spcBef>
                          <a:spcPts val="0"/>
                        </a:spcBef>
                        <a:spcAft>
                          <a:spcPts val="0"/>
                        </a:spcAft>
                        <a:buNone/>
                      </a:pPr>
                      <a:r>
                        <a:rPr lang="es" sz="1500" b="1"/>
                        <a:t>Identificación del requerimiento</a:t>
                      </a:r>
                      <a:endParaRPr sz="1500" b="1"/>
                    </a:p>
                  </a:txBody>
                  <a:tcPr marL="91425" marR="91425" marT="91425" marB="91425"/>
                </a:tc>
                <a:tc>
                  <a:txBody>
                    <a:bodyPr/>
                    <a:lstStyle/>
                    <a:p>
                      <a:pPr marL="0" lvl="0" indent="0" algn="just" rtl="0">
                        <a:spcBef>
                          <a:spcPts val="0"/>
                        </a:spcBef>
                        <a:spcAft>
                          <a:spcPts val="0"/>
                        </a:spcAft>
                        <a:buNone/>
                      </a:pPr>
                      <a:r>
                        <a:rPr lang="es" sz="1500"/>
                        <a:t>RNF 05</a:t>
                      </a:r>
                      <a:endParaRPr sz="1500"/>
                    </a:p>
                  </a:txBody>
                  <a:tcPr marL="91425" marR="91425" marT="91425" marB="91425"/>
                </a:tc>
                <a:extLst>
                  <a:ext uri="{0D108BD9-81ED-4DB2-BD59-A6C34878D82A}">
                    <a16:rowId xmlns:a16="http://schemas.microsoft.com/office/drawing/2014/main" val="10000"/>
                  </a:ext>
                </a:extLst>
              </a:tr>
              <a:tr h="470650">
                <a:tc>
                  <a:txBody>
                    <a:bodyPr/>
                    <a:lstStyle/>
                    <a:p>
                      <a:pPr marL="0" lvl="0" indent="0" algn="just" rtl="0">
                        <a:spcBef>
                          <a:spcPts val="0"/>
                        </a:spcBef>
                        <a:spcAft>
                          <a:spcPts val="0"/>
                        </a:spcAft>
                        <a:buNone/>
                      </a:pPr>
                      <a:endParaRPr sz="1500" b="1"/>
                    </a:p>
                  </a:txBody>
                  <a:tcPr marL="91425" marR="91425" marT="91425" marB="91425"/>
                </a:tc>
                <a:tc>
                  <a:txBody>
                    <a:bodyPr/>
                    <a:lstStyle/>
                    <a:p>
                      <a:pPr marL="0" lvl="0" indent="0" algn="just" rtl="0">
                        <a:spcBef>
                          <a:spcPts val="0"/>
                        </a:spcBef>
                        <a:spcAft>
                          <a:spcPts val="0"/>
                        </a:spcAft>
                        <a:buNone/>
                      </a:pPr>
                      <a:endParaRPr sz="1500"/>
                    </a:p>
                  </a:txBody>
                  <a:tcPr marL="91425" marR="91425" marT="91425" marB="91425"/>
                </a:tc>
                <a:extLst>
                  <a:ext uri="{0D108BD9-81ED-4DB2-BD59-A6C34878D82A}">
                    <a16:rowId xmlns:a16="http://schemas.microsoft.com/office/drawing/2014/main" val="10001"/>
                  </a:ext>
                </a:extLst>
              </a:tr>
              <a:tr h="548800">
                <a:tc>
                  <a:txBody>
                    <a:bodyPr/>
                    <a:lstStyle/>
                    <a:p>
                      <a:pPr marL="0" lvl="0" indent="0" algn="just" rtl="0">
                        <a:spcBef>
                          <a:spcPts val="0"/>
                        </a:spcBef>
                        <a:spcAft>
                          <a:spcPts val="0"/>
                        </a:spcAft>
                        <a:buNone/>
                      </a:pPr>
                      <a:r>
                        <a:rPr lang="es" sz="1500" b="1"/>
                        <a:t>Nombre del requerimiento:</a:t>
                      </a:r>
                      <a:endParaRPr sz="1500" b="1"/>
                    </a:p>
                  </a:txBody>
                  <a:tcPr marL="91425" marR="91425" marT="91425" marB="91425"/>
                </a:tc>
                <a:tc>
                  <a:txBody>
                    <a:bodyPr/>
                    <a:lstStyle/>
                    <a:p>
                      <a:pPr marL="0" lvl="0" indent="0" algn="just" rtl="0">
                        <a:spcBef>
                          <a:spcPts val="0"/>
                        </a:spcBef>
                        <a:spcAft>
                          <a:spcPts val="0"/>
                        </a:spcAft>
                        <a:buNone/>
                      </a:pPr>
                      <a:r>
                        <a:rPr lang="es" sz="1500"/>
                        <a:t>Lector de barras</a:t>
                      </a:r>
                      <a:endParaRPr sz="1500"/>
                    </a:p>
                  </a:txBody>
                  <a:tcPr marL="91425" marR="91425" marT="91425" marB="91425"/>
                </a:tc>
                <a:extLst>
                  <a:ext uri="{0D108BD9-81ED-4DB2-BD59-A6C34878D82A}">
                    <a16:rowId xmlns:a16="http://schemas.microsoft.com/office/drawing/2014/main" val="10002"/>
                  </a:ext>
                </a:extLst>
              </a:tr>
              <a:tr h="499950">
                <a:tc>
                  <a:txBody>
                    <a:bodyPr/>
                    <a:lstStyle/>
                    <a:p>
                      <a:pPr marL="0" lvl="0" indent="0" algn="just" rtl="0">
                        <a:spcBef>
                          <a:spcPts val="0"/>
                        </a:spcBef>
                        <a:spcAft>
                          <a:spcPts val="0"/>
                        </a:spcAft>
                        <a:buNone/>
                      </a:pPr>
                      <a:endParaRPr sz="1500" b="1"/>
                    </a:p>
                  </a:txBody>
                  <a:tcPr marL="91425" marR="91425" marT="91425" marB="91425"/>
                </a:tc>
                <a:tc>
                  <a:txBody>
                    <a:bodyPr/>
                    <a:lstStyle/>
                    <a:p>
                      <a:pPr marL="0" lvl="0" indent="0" algn="just" rtl="0">
                        <a:spcBef>
                          <a:spcPts val="0"/>
                        </a:spcBef>
                        <a:spcAft>
                          <a:spcPts val="0"/>
                        </a:spcAft>
                        <a:buNone/>
                      </a:pPr>
                      <a:endParaRPr sz="1500"/>
                    </a:p>
                  </a:txBody>
                  <a:tcPr marL="91425" marR="91425" marT="91425" marB="91425"/>
                </a:tc>
                <a:extLst>
                  <a:ext uri="{0D108BD9-81ED-4DB2-BD59-A6C34878D82A}">
                    <a16:rowId xmlns:a16="http://schemas.microsoft.com/office/drawing/2014/main" val="10003"/>
                  </a:ext>
                </a:extLst>
              </a:tr>
              <a:tr h="715650">
                <a:tc>
                  <a:txBody>
                    <a:bodyPr/>
                    <a:lstStyle/>
                    <a:p>
                      <a:pPr marL="0" lvl="0" indent="0" algn="just" rtl="0">
                        <a:spcBef>
                          <a:spcPts val="0"/>
                        </a:spcBef>
                        <a:spcAft>
                          <a:spcPts val="0"/>
                        </a:spcAft>
                        <a:buNone/>
                      </a:pPr>
                      <a:r>
                        <a:rPr lang="es" sz="1500" b="1"/>
                        <a:t>Características:</a:t>
                      </a:r>
                      <a:endParaRPr sz="1500" b="1"/>
                    </a:p>
                  </a:txBody>
                  <a:tcPr marL="91425" marR="91425" marT="91425" marB="91425"/>
                </a:tc>
                <a:tc>
                  <a:txBody>
                    <a:bodyPr/>
                    <a:lstStyle/>
                    <a:p>
                      <a:pPr marL="0" lvl="0" indent="0" algn="just" rtl="0">
                        <a:spcBef>
                          <a:spcPts val="0"/>
                        </a:spcBef>
                        <a:spcAft>
                          <a:spcPts val="0"/>
                        </a:spcAft>
                        <a:buNone/>
                      </a:pPr>
                      <a:r>
                        <a:rPr lang="es" sz="1500"/>
                        <a:t>El dueño del negocio manejara sus ventas con el lector de barras, por cada venta realizada, usará el lector de barras para sus ventas diarias.</a:t>
                      </a:r>
                      <a:endParaRPr sz="1500"/>
                    </a:p>
                  </a:txBody>
                  <a:tcPr marL="91425" marR="91425" marT="91425" marB="91425"/>
                </a:tc>
                <a:extLst>
                  <a:ext uri="{0D108BD9-81ED-4DB2-BD59-A6C34878D82A}">
                    <a16:rowId xmlns:a16="http://schemas.microsoft.com/office/drawing/2014/main" val="10004"/>
                  </a:ext>
                </a:extLst>
              </a:tr>
              <a:tr h="624650">
                <a:tc>
                  <a:txBody>
                    <a:bodyPr/>
                    <a:lstStyle/>
                    <a:p>
                      <a:pPr marL="0" lvl="0" indent="0" algn="just" rtl="0">
                        <a:spcBef>
                          <a:spcPts val="0"/>
                        </a:spcBef>
                        <a:spcAft>
                          <a:spcPts val="0"/>
                        </a:spcAft>
                        <a:buNone/>
                      </a:pPr>
                      <a:r>
                        <a:rPr lang="es" sz="1500" b="1"/>
                        <a:t>Descripción del requerimiento:</a:t>
                      </a:r>
                      <a:endParaRPr sz="1500" b="1"/>
                    </a:p>
                  </a:txBody>
                  <a:tcPr marL="91425" marR="91425" marT="91425" marB="91425"/>
                </a:tc>
                <a:tc>
                  <a:txBody>
                    <a:bodyPr/>
                    <a:lstStyle/>
                    <a:p>
                      <a:pPr marL="0" lvl="0" indent="0" algn="just" rtl="0">
                        <a:spcBef>
                          <a:spcPts val="0"/>
                        </a:spcBef>
                        <a:spcAft>
                          <a:spcPts val="0"/>
                        </a:spcAft>
                        <a:buNone/>
                      </a:pPr>
                      <a:r>
                        <a:rPr lang="es" sz="1500"/>
                        <a:t>El lector de barras debe ser usado para los productos vendidos del dueño del negocio, por lo tanto guardara toda la información en el sistema usado por la tienda</a:t>
                      </a:r>
                      <a:endParaRPr sz="1500"/>
                    </a:p>
                  </a:txBody>
                  <a:tcPr marL="91425" marR="91425" marT="91425" marB="91425"/>
                </a:tc>
                <a:extLst>
                  <a:ext uri="{0D108BD9-81ED-4DB2-BD59-A6C34878D82A}">
                    <a16:rowId xmlns:a16="http://schemas.microsoft.com/office/drawing/2014/main" val="10005"/>
                  </a:ext>
                </a:extLst>
              </a:tr>
              <a:tr h="624650">
                <a:tc>
                  <a:txBody>
                    <a:bodyPr/>
                    <a:lstStyle/>
                    <a:p>
                      <a:pPr marL="0" lvl="0" indent="0" algn="just" rtl="0">
                        <a:spcBef>
                          <a:spcPts val="0"/>
                        </a:spcBef>
                        <a:spcAft>
                          <a:spcPts val="0"/>
                        </a:spcAft>
                        <a:buNone/>
                      </a:pPr>
                      <a:r>
                        <a:rPr lang="es" sz="1500" b="1"/>
                        <a:t>Requerimiento no funcional</a:t>
                      </a:r>
                      <a:endParaRPr sz="1500" b="1"/>
                    </a:p>
                  </a:txBody>
                  <a:tcPr marL="91425" marR="91425" marT="91425" marB="91425"/>
                </a:tc>
                <a:tc>
                  <a:txBody>
                    <a:bodyPr/>
                    <a:lstStyle/>
                    <a:p>
                      <a:pPr marL="0" lvl="0" indent="0" algn="just" rtl="0">
                        <a:spcBef>
                          <a:spcPts val="0"/>
                        </a:spcBef>
                        <a:spcAft>
                          <a:spcPts val="0"/>
                        </a:spcAft>
                        <a:buNone/>
                      </a:pPr>
                      <a:endParaRPr sz="1500"/>
                    </a:p>
                  </a:txBody>
                  <a:tcPr marL="91425" marR="91425" marT="91425" marB="91425"/>
                </a:tc>
                <a:extLst>
                  <a:ext uri="{0D108BD9-81ED-4DB2-BD59-A6C34878D82A}">
                    <a16:rowId xmlns:a16="http://schemas.microsoft.com/office/drawing/2014/main" val="10006"/>
                  </a:ext>
                </a:extLst>
              </a:tr>
              <a:tr h="602525">
                <a:tc>
                  <a:txBody>
                    <a:bodyPr/>
                    <a:lstStyle/>
                    <a:p>
                      <a:pPr marL="0" lvl="0" indent="0" algn="just" rtl="0">
                        <a:spcBef>
                          <a:spcPts val="0"/>
                        </a:spcBef>
                        <a:spcAft>
                          <a:spcPts val="0"/>
                        </a:spcAft>
                        <a:buNone/>
                      </a:pPr>
                      <a:r>
                        <a:rPr lang="es" sz="1500" b="1"/>
                        <a:t>Prioridad del requerimiento:</a:t>
                      </a:r>
                      <a:endParaRPr sz="1500" b="1"/>
                    </a:p>
                  </a:txBody>
                  <a:tcPr marL="91425" marR="91425" marT="91425" marB="91425"/>
                </a:tc>
                <a:tc>
                  <a:txBody>
                    <a:bodyPr/>
                    <a:lstStyle/>
                    <a:p>
                      <a:pPr marL="0" lvl="0" indent="0" algn="just" rtl="0">
                        <a:spcBef>
                          <a:spcPts val="0"/>
                        </a:spcBef>
                        <a:spcAft>
                          <a:spcPts val="0"/>
                        </a:spcAft>
                        <a:buNone/>
                      </a:pPr>
                      <a:r>
                        <a:rPr lang="es" sz="1500"/>
                        <a:t>Alta</a:t>
                      </a:r>
                      <a:endParaRPr sz="1500"/>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31"/>
        <p:cNvGrpSpPr/>
        <p:nvPr/>
      </p:nvGrpSpPr>
      <p:grpSpPr>
        <a:xfrm>
          <a:off x="0" y="0"/>
          <a:ext cx="0" cy="0"/>
          <a:chOff x="0" y="0"/>
          <a:chExt cx="0" cy="0"/>
        </a:xfrm>
      </p:grpSpPr>
      <p:sp>
        <p:nvSpPr>
          <p:cNvPr id="232" name="Google Shape;232;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1200"/>
              </a:spcAft>
              <a:buNone/>
            </a:pPr>
            <a:r>
              <a:rPr lang="es" sz="3355" b="0">
                <a:solidFill>
                  <a:srgbClr val="000000"/>
                </a:solidFill>
                <a:latin typeface="Georgia"/>
                <a:ea typeface="Georgia"/>
                <a:cs typeface="Georgia"/>
                <a:sym typeface="Georgia"/>
              </a:rPr>
              <a:t>Versionamiento </a:t>
            </a:r>
            <a:endParaRPr sz="4155" b="0">
              <a:latin typeface="Georgia"/>
              <a:ea typeface="Georgia"/>
              <a:cs typeface="Georgia"/>
              <a:sym typeface="Georgia"/>
            </a:endParaRPr>
          </a:p>
        </p:txBody>
      </p:sp>
      <p:pic>
        <p:nvPicPr>
          <p:cNvPr id="233" name="Google Shape;233;p41"/>
          <p:cNvPicPr preferRelativeResize="0"/>
          <p:nvPr/>
        </p:nvPicPr>
        <p:blipFill rotWithShape="1">
          <a:blip r:embed="rId3">
            <a:alphaModFix/>
          </a:blip>
          <a:srcRect t="5721" b="24679"/>
          <a:stretch/>
        </p:blipFill>
        <p:spPr>
          <a:xfrm>
            <a:off x="412650" y="1425300"/>
            <a:ext cx="7739824" cy="30285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819150" y="282025"/>
            <a:ext cx="7505700" cy="67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sz="3000" b="0">
                <a:solidFill>
                  <a:srgbClr val="000000"/>
                </a:solidFill>
                <a:latin typeface="Georgia"/>
                <a:ea typeface="Georgia"/>
                <a:cs typeface="Georgia"/>
                <a:sym typeface="Georgia"/>
              </a:rPr>
              <a:t>Planteamiento del problema</a:t>
            </a:r>
            <a:endParaRPr sz="3000" b="1">
              <a:solidFill>
                <a:srgbClr val="000000"/>
              </a:solidFill>
              <a:latin typeface="Georgia"/>
              <a:ea typeface="Georgia"/>
              <a:cs typeface="Georgia"/>
              <a:sym typeface="Georgia"/>
            </a:endParaRPr>
          </a:p>
        </p:txBody>
      </p:sp>
      <p:sp>
        <p:nvSpPr>
          <p:cNvPr id="81" name="Google Shape;81;p15"/>
          <p:cNvSpPr txBox="1">
            <a:spLocks noGrp="1"/>
          </p:cNvSpPr>
          <p:nvPr>
            <p:ph type="body" idx="1"/>
          </p:nvPr>
        </p:nvSpPr>
        <p:spPr>
          <a:xfrm>
            <a:off x="510325" y="1043075"/>
            <a:ext cx="6359700" cy="3632700"/>
          </a:xfrm>
          <a:prstGeom prst="rect">
            <a:avLst/>
          </a:prstGeom>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sz="1400">
                <a:solidFill>
                  <a:srgbClr val="000000"/>
                </a:solidFill>
                <a:latin typeface="Georgia"/>
                <a:ea typeface="Georgia"/>
                <a:cs typeface="Georgia"/>
                <a:sym typeface="Georgia"/>
              </a:rPr>
              <a:t>¿Qué características debe tener un sistema de información para satisfacer las necesidades que la CIGARRERIA ANDRÉS tiene con  los pedidos mayoristas?</a:t>
            </a:r>
            <a:endParaRPr sz="1400">
              <a:solidFill>
                <a:srgbClr val="000000"/>
              </a:solidFill>
              <a:latin typeface="Georgia"/>
              <a:ea typeface="Georgia"/>
              <a:cs typeface="Georgia"/>
              <a:sym typeface="Georgia"/>
            </a:endParaRPr>
          </a:p>
          <a:p>
            <a:pPr marL="0" lvl="0" indent="0" algn="just" rtl="0">
              <a:lnSpc>
                <a:spcPct val="150000"/>
              </a:lnSpc>
              <a:spcBef>
                <a:spcPts val="0"/>
              </a:spcBef>
              <a:spcAft>
                <a:spcPts val="0"/>
              </a:spcAft>
              <a:buNone/>
            </a:pPr>
            <a:endParaRPr sz="1400">
              <a:solidFill>
                <a:srgbClr val="000000"/>
              </a:solidFill>
              <a:latin typeface="Georgia"/>
              <a:ea typeface="Georgia"/>
              <a:cs typeface="Georgia"/>
              <a:sym typeface="Georgia"/>
            </a:endParaRPr>
          </a:p>
          <a:p>
            <a:pPr marL="0" lvl="0" indent="0" algn="just" rtl="0">
              <a:lnSpc>
                <a:spcPct val="150000"/>
              </a:lnSpc>
              <a:spcBef>
                <a:spcPts val="0"/>
              </a:spcBef>
              <a:spcAft>
                <a:spcPts val="0"/>
              </a:spcAft>
              <a:buNone/>
            </a:pPr>
            <a:r>
              <a:rPr lang="es" sz="1400">
                <a:solidFill>
                  <a:srgbClr val="000000"/>
                </a:solidFill>
                <a:latin typeface="Georgia"/>
                <a:ea typeface="Georgia"/>
                <a:cs typeface="Georgia"/>
                <a:sym typeface="Georgia"/>
              </a:rPr>
              <a:t>la tienda de ANDRÉS es un local comercial que vende en su mayoría licores, ubicada en el barrio la gloria localidad de san cristóbal  sus clientes son principalmente los vecinos del barrio. y todos los dia se ve en la necesidad de interactuar con varios proveedores sin embargo al momento de tener que ir a comprar sus productos al por mayor se ve en la necesidad de hacer largas filas y se expone a los ladrones e impostores que frecuentan diariamente la zona en la que hace sus compras al por mayor ,por lo tanto necesitamos saber como un sistema de información podría ayudar a solucionar este problema.</a:t>
            </a:r>
            <a:endParaRPr sz="1400">
              <a:solidFill>
                <a:srgbClr val="000000"/>
              </a:solidFill>
              <a:latin typeface="Georgia"/>
              <a:ea typeface="Georgia"/>
              <a:cs typeface="Georgia"/>
              <a:sym typeface="Georgia"/>
            </a:endParaRPr>
          </a:p>
        </p:txBody>
      </p:sp>
      <p:pic>
        <p:nvPicPr>
          <p:cNvPr id="82" name="Google Shape;82;p15"/>
          <p:cNvPicPr preferRelativeResize="0"/>
          <p:nvPr/>
        </p:nvPicPr>
        <p:blipFill>
          <a:blip r:embed="rId3">
            <a:alphaModFix/>
          </a:blip>
          <a:stretch>
            <a:fillRect/>
          </a:stretch>
        </p:blipFill>
        <p:spPr>
          <a:xfrm>
            <a:off x="6870025" y="1195225"/>
            <a:ext cx="2002675" cy="3035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37"/>
        <p:cNvGrpSpPr/>
        <p:nvPr/>
      </p:nvGrpSpPr>
      <p:grpSpPr>
        <a:xfrm>
          <a:off x="0" y="0"/>
          <a:ext cx="0" cy="0"/>
          <a:chOff x="0" y="0"/>
          <a:chExt cx="0" cy="0"/>
        </a:xfrm>
      </p:grpSpPr>
      <p:pic>
        <p:nvPicPr>
          <p:cNvPr id="238" name="Google Shape;238;p42"/>
          <p:cNvPicPr preferRelativeResize="0"/>
          <p:nvPr/>
        </p:nvPicPr>
        <p:blipFill rotWithShape="1">
          <a:blip r:embed="rId3">
            <a:alphaModFix/>
          </a:blip>
          <a:srcRect t="9403" b="20159"/>
          <a:stretch/>
        </p:blipFill>
        <p:spPr>
          <a:xfrm>
            <a:off x="824725" y="867575"/>
            <a:ext cx="7494549" cy="34083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242"/>
        <p:cNvGrpSpPr/>
        <p:nvPr/>
      </p:nvGrpSpPr>
      <p:grpSpPr>
        <a:xfrm>
          <a:off x="0" y="0"/>
          <a:ext cx="0" cy="0"/>
          <a:chOff x="0" y="0"/>
          <a:chExt cx="0" cy="0"/>
        </a:xfrm>
      </p:grpSpPr>
      <p:sp>
        <p:nvSpPr>
          <p:cNvPr id="243" name="Google Shape;243;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s" sz="3040" b="0">
                <a:solidFill>
                  <a:srgbClr val="000000"/>
                </a:solidFill>
              </a:rPr>
              <a:t>Bibliografías:</a:t>
            </a:r>
            <a:endParaRPr sz="3040" b="0">
              <a:solidFill>
                <a:srgbClr val="000000"/>
              </a:solidFill>
            </a:endParaRPr>
          </a:p>
        </p:txBody>
      </p:sp>
      <p:sp>
        <p:nvSpPr>
          <p:cNvPr id="244" name="Google Shape;244;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25000" lnSpcReduction="20000"/>
          </a:bodyPr>
          <a:lstStyle/>
          <a:p>
            <a:pPr marL="457200" lvl="0" indent="-317500" algn="l" rtl="0">
              <a:spcBef>
                <a:spcPts val="0"/>
              </a:spcBef>
              <a:spcAft>
                <a:spcPts val="0"/>
              </a:spcAft>
              <a:buSzPct val="100000"/>
              <a:buFont typeface="Georgia"/>
              <a:buChar char="●"/>
            </a:pPr>
            <a:r>
              <a:rPr lang="es" sz="5600" u="sng">
                <a:solidFill>
                  <a:schemeClr val="hlink"/>
                </a:solidFill>
                <a:latin typeface="Georgia"/>
                <a:ea typeface="Georgia"/>
                <a:cs typeface="Georgia"/>
                <a:sym typeface="Georgia"/>
                <a:hlinkClick r:id="rId3"/>
              </a:rPr>
              <a:t>https://www.capterra.es/blog/566/software-gestion-inventarios-gratis-y-codigo-abierto</a:t>
            </a:r>
            <a:endParaRPr sz="5600">
              <a:latin typeface="Georgia"/>
              <a:ea typeface="Georgia"/>
              <a:cs typeface="Georgia"/>
              <a:sym typeface="Georgia"/>
            </a:endParaRPr>
          </a:p>
          <a:p>
            <a:pPr marL="457200" lvl="0" indent="-317500" algn="l" rtl="0">
              <a:spcBef>
                <a:spcPts val="0"/>
              </a:spcBef>
              <a:spcAft>
                <a:spcPts val="0"/>
              </a:spcAft>
              <a:buSzPct val="100000"/>
              <a:buFont typeface="Georgia"/>
              <a:buChar char="●"/>
            </a:pPr>
            <a:r>
              <a:rPr lang="es" sz="5600">
                <a:latin typeface="Georgia"/>
                <a:ea typeface="Georgia"/>
                <a:cs typeface="Georgia"/>
                <a:sym typeface="Georgia"/>
              </a:rPr>
              <a:t>shorturl.at/oLU37</a:t>
            </a:r>
            <a:endParaRPr sz="5600">
              <a:latin typeface="Georgia"/>
              <a:ea typeface="Georgia"/>
              <a:cs typeface="Georgia"/>
              <a:sym typeface="Georgia"/>
            </a:endParaRPr>
          </a:p>
          <a:p>
            <a:pPr marL="457200" lvl="0" indent="-317500" algn="l" rtl="0">
              <a:spcBef>
                <a:spcPts val="0"/>
              </a:spcBef>
              <a:spcAft>
                <a:spcPts val="0"/>
              </a:spcAft>
              <a:buSzPct val="100000"/>
              <a:buFont typeface="Georgia"/>
              <a:buChar char="●"/>
            </a:pPr>
            <a:r>
              <a:rPr lang="es" sz="5600" u="sng">
                <a:solidFill>
                  <a:schemeClr val="hlink"/>
                </a:solidFill>
                <a:latin typeface="Georgia"/>
                <a:ea typeface="Georgia"/>
                <a:cs typeface="Georgia"/>
                <a:sym typeface="Georgia"/>
                <a:hlinkClick r:id="rId4"/>
              </a:rPr>
              <a:t>https://es.wikipedia.org/wiki/C%C3%B3digo_QR</a:t>
            </a:r>
            <a:endParaRPr sz="5600">
              <a:latin typeface="Georgia"/>
              <a:ea typeface="Georgia"/>
              <a:cs typeface="Georgia"/>
              <a:sym typeface="Georgia"/>
            </a:endParaRPr>
          </a:p>
          <a:p>
            <a:pPr marL="457200" lvl="0" indent="-317500" algn="l" rtl="0">
              <a:spcBef>
                <a:spcPts val="0"/>
              </a:spcBef>
              <a:spcAft>
                <a:spcPts val="0"/>
              </a:spcAft>
              <a:buSzPct val="100000"/>
              <a:buFont typeface="Georgia"/>
              <a:buChar char="●"/>
            </a:pPr>
            <a:r>
              <a:rPr lang="es" sz="5600">
                <a:latin typeface="Georgia"/>
                <a:ea typeface="Georgia"/>
                <a:cs typeface="Georgia"/>
                <a:sym typeface="Georgia"/>
              </a:rPr>
              <a:t>shorturl.at/mCEQ9</a:t>
            </a:r>
            <a:endParaRPr sz="5600">
              <a:latin typeface="Georgia"/>
              <a:ea typeface="Georgia"/>
              <a:cs typeface="Georgia"/>
              <a:sym typeface="Georgia"/>
            </a:endParaRPr>
          </a:p>
          <a:p>
            <a:pPr marL="457200" lvl="0" indent="-317500" algn="l" rtl="0">
              <a:spcBef>
                <a:spcPts val="0"/>
              </a:spcBef>
              <a:spcAft>
                <a:spcPts val="0"/>
              </a:spcAft>
              <a:buSzPct val="100000"/>
              <a:buFont typeface="Georgia"/>
              <a:buChar char="●"/>
            </a:pPr>
            <a:r>
              <a:rPr lang="es" sz="5600" u="sng">
                <a:solidFill>
                  <a:schemeClr val="hlink"/>
                </a:solidFill>
                <a:latin typeface="Georgia"/>
                <a:ea typeface="Georgia"/>
                <a:cs typeface="Georgia"/>
                <a:sym typeface="Georgia"/>
                <a:hlinkClick r:id="rId5"/>
              </a:rPr>
              <a:t>https://es.wikipedia.org/wiki/Lenguaje_unificado_de_modelado</a:t>
            </a:r>
            <a:endParaRPr sz="5600">
              <a:latin typeface="Georgia"/>
              <a:ea typeface="Georgia"/>
              <a:cs typeface="Georgia"/>
              <a:sym typeface="Georgia"/>
            </a:endParaRPr>
          </a:p>
          <a:p>
            <a:pPr marL="457200" lvl="0" indent="-317500" algn="l" rtl="0">
              <a:spcBef>
                <a:spcPts val="0"/>
              </a:spcBef>
              <a:spcAft>
                <a:spcPts val="0"/>
              </a:spcAft>
              <a:buSzPct val="100000"/>
              <a:buFont typeface="Georgia"/>
              <a:buChar char="●"/>
            </a:pPr>
            <a:r>
              <a:rPr lang="es" sz="5600" u="sng">
                <a:solidFill>
                  <a:schemeClr val="hlink"/>
                </a:solidFill>
                <a:latin typeface="Georgia"/>
                <a:ea typeface="Georgia"/>
                <a:cs typeface="Georgia"/>
                <a:sym typeface="Georgia"/>
                <a:hlinkClick r:id="rId6"/>
              </a:rPr>
              <a:t>https://es.wikipedia.org/wiki/Requisito_funcional</a:t>
            </a:r>
            <a:endParaRPr sz="5600">
              <a:latin typeface="Georgia"/>
              <a:ea typeface="Georgia"/>
              <a:cs typeface="Georgia"/>
              <a:sym typeface="Georgia"/>
            </a:endParaRPr>
          </a:p>
          <a:p>
            <a:pPr marL="457200" lvl="0" indent="-317500" algn="l" rtl="0">
              <a:spcBef>
                <a:spcPts val="0"/>
              </a:spcBef>
              <a:spcAft>
                <a:spcPts val="0"/>
              </a:spcAft>
              <a:buSzPct val="100000"/>
              <a:buFont typeface="Georgia"/>
              <a:buChar char="●"/>
            </a:pPr>
            <a:r>
              <a:rPr lang="es" sz="5600" u="sng">
                <a:solidFill>
                  <a:schemeClr val="hlink"/>
                </a:solidFill>
                <a:latin typeface="Georgia"/>
                <a:ea typeface="Georgia"/>
                <a:cs typeface="Georgia"/>
                <a:sym typeface="Georgia"/>
                <a:hlinkClick r:id="rId7"/>
              </a:rPr>
              <a:t>https://es.wikipedia.org/wiki/Requisito_no_funcional</a:t>
            </a:r>
            <a:endParaRPr sz="5600">
              <a:latin typeface="Georgia"/>
              <a:ea typeface="Georgia"/>
              <a:cs typeface="Georgia"/>
              <a:sym typeface="Georgia"/>
            </a:endParaRPr>
          </a:p>
          <a:p>
            <a:pPr marL="457200" lvl="0" indent="-317500" algn="l" rtl="0">
              <a:lnSpc>
                <a:spcPct val="100000"/>
              </a:lnSpc>
              <a:spcBef>
                <a:spcPts val="0"/>
              </a:spcBef>
              <a:spcAft>
                <a:spcPts val="0"/>
              </a:spcAft>
              <a:buSzPct val="100000"/>
              <a:buChar char="●"/>
            </a:pPr>
            <a:r>
              <a:rPr lang="es" sz="5600" u="sng">
                <a:solidFill>
                  <a:schemeClr val="hlink"/>
                </a:solidFill>
                <a:latin typeface="Georgia"/>
                <a:ea typeface="Georgia"/>
                <a:cs typeface="Georgia"/>
                <a:sym typeface="Georgia"/>
                <a:hlinkClick r:id="rId8"/>
              </a:rPr>
              <a:t>http://profesores.fi-b.unam.mx/carlos/aydoo/uml.html</a:t>
            </a:r>
            <a:r>
              <a:rPr lang="es" sz="5600">
                <a:solidFill>
                  <a:srgbClr val="000000"/>
                </a:solidFill>
                <a:latin typeface="Georgia"/>
                <a:ea typeface="Georgia"/>
                <a:cs typeface="Georgia"/>
                <a:sym typeface="Georgia"/>
              </a:rPr>
              <a:t> </a:t>
            </a:r>
            <a:endParaRPr sz="5600">
              <a:solidFill>
                <a:srgbClr val="000000"/>
              </a:solidFill>
              <a:latin typeface="Georgia"/>
              <a:ea typeface="Georgia"/>
              <a:cs typeface="Georgia"/>
              <a:sym typeface="Georgia"/>
            </a:endParaRPr>
          </a:p>
          <a:p>
            <a:pPr marL="0" lvl="0" indent="0" algn="l" rtl="0">
              <a:spcBef>
                <a:spcPts val="0"/>
              </a:spcBef>
              <a:spcAft>
                <a:spcPts val="0"/>
              </a:spcAft>
              <a:buNone/>
            </a:pPr>
            <a:endParaRPr sz="6400"/>
          </a:p>
          <a:p>
            <a:pPr marL="0" lvl="0" indent="0" algn="l" rtl="0">
              <a:spcBef>
                <a:spcPts val="1200"/>
              </a:spcBef>
              <a:spcAft>
                <a:spcPts val="0"/>
              </a:spcAft>
              <a:buNone/>
            </a:pPr>
            <a:endParaRPr sz="2494"/>
          </a:p>
          <a:p>
            <a:pPr marL="0" lvl="0" indent="0" algn="l" rtl="0">
              <a:spcBef>
                <a:spcPts val="1200"/>
              </a:spcBef>
              <a:spcAft>
                <a:spcPts val="0"/>
              </a:spcAft>
              <a:buNone/>
            </a:pPr>
            <a:endParaRPr sz="2494"/>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511375" y="362600"/>
            <a:ext cx="8043000" cy="599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b="0">
                <a:solidFill>
                  <a:srgbClr val="000000"/>
                </a:solidFill>
                <a:latin typeface="Georgia"/>
                <a:ea typeface="Georgia"/>
                <a:cs typeface="Georgia"/>
                <a:sym typeface="Georgia"/>
              </a:rPr>
              <a:t>Objetivo general</a:t>
            </a:r>
            <a:endParaRPr b="0">
              <a:solidFill>
                <a:srgbClr val="000000"/>
              </a:solidFill>
              <a:latin typeface="Georgia"/>
              <a:ea typeface="Georgia"/>
              <a:cs typeface="Georgia"/>
              <a:sym typeface="Georgia"/>
            </a:endParaRPr>
          </a:p>
        </p:txBody>
      </p:sp>
      <p:sp>
        <p:nvSpPr>
          <p:cNvPr id="88" name="Google Shape;88;p16"/>
          <p:cNvSpPr txBox="1">
            <a:spLocks noGrp="1"/>
          </p:cNvSpPr>
          <p:nvPr>
            <p:ph type="body" idx="1"/>
          </p:nvPr>
        </p:nvSpPr>
        <p:spPr>
          <a:xfrm>
            <a:off x="483925" y="1353513"/>
            <a:ext cx="8097900" cy="1046700"/>
          </a:xfrm>
          <a:prstGeom prst="rect">
            <a:avLst/>
          </a:prstGeom>
        </p:spPr>
        <p:txBody>
          <a:bodyPr spcFirstLastPara="1" wrap="square" lIns="91425" tIns="91425" rIns="91425" bIns="91425" anchor="t" anchorCtr="0">
            <a:spAutoFit/>
          </a:bodyPr>
          <a:lstStyle/>
          <a:p>
            <a:pPr marL="0" lvl="0" indent="0" algn="just" rtl="0">
              <a:lnSpc>
                <a:spcPct val="150000"/>
              </a:lnSpc>
              <a:spcBef>
                <a:spcPts val="0"/>
              </a:spcBef>
              <a:spcAft>
                <a:spcPts val="1200"/>
              </a:spcAft>
              <a:buNone/>
            </a:pPr>
            <a:r>
              <a:rPr lang="es" sz="1400">
                <a:solidFill>
                  <a:srgbClr val="000000"/>
                </a:solidFill>
                <a:highlight>
                  <a:srgbClr val="D9D9D9"/>
                </a:highlight>
                <a:latin typeface="Georgia"/>
                <a:ea typeface="Georgia"/>
                <a:cs typeface="Georgia"/>
                <a:sym typeface="Georgia"/>
              </a:rPr>
              <a:t>Desarrollar e implementar un   sistema de información para la gestión de pedidos , donde queremos brindar un proceso de gestión haciendo que este proceso se realice en el menor tiempo posible mediante el uso de nuestro sistema de información  para la   CIGARRERÍA ANDRÉS  .</a:t>
            </a:r>
            <a:endParaRPr sz="1400">
              <a:solidFill>
                <a:srgbClr val="000000"/>
              </a:solidFill>
              <a:highlight>
                <a:srgbClr val="D9D9D9"/>
              </a:highlight>
              <a:latin typeface="Georgia"/>
              <a:ea typeface="Georgia"/>
              <a:cs typeface="Georgia"/>
              <a:sym typeface="Georgia"/>
            </a:endParaRPr>
          </a:p>
        </p:txBody>
      </p:sp>
      <p:pic>
        <p:nvPicPr>
          <p:cNvPr id="89" name="Google Shape;89;p16"/>
          <p:cNvPicPr preferRelativeResize="0"/>
          <p:nvPr/>
        </p:nvPicPr>
        <p:blipFill>
          <a:blip r:embed="rId3">
            <a:alphaModFix/>
          </a:blip>
          <a:stretch>
            <a:fillRect/>
          </a:stretch>
        </p:blipFill>
        <p:spPr>
          <a:xfrm>
            <a:off x="3212863" y="2615625"/>
            <a:ext cx="2718276" cy="197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416300" y="498600"/>
            <a:ext cx="8091000" cy="617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sz="2900" b="0">
                <a:solidFill>
                  <a:srgbClr val="000000"/>
                </a:solidFill>
                <a:latin typeface="Georgia"/>
                <a:ea typeface="Georgia"/>
                <a:cs typeface="Georgia"/>
                <a:sym typeface="Georgia"/>
              </a:rPr>
              <a:t>Objetivos específicos</a:t>
            </a:r>
            <a:endParaRPr sz="2900" b="0">
              <a:latin typeface="Georgia"/>
              <a:ea typeface="Georgia"/>
              <a:cs typeface="Georgia"/>
              <a:sym typeface="Georgia"/>
            </a:endParaRPr>
          </a:p>
          <a:p>
            <a:pPr marL="0" lvl="0" indent="0" algn="ctr" rtl="0">
              <a:spcBef>
                <a:spcPts val="0"/>
              </a:spcBef>
              <a:spcAft>
                <a:spcPts val="0"/>
              </a:spcAft>
              <a:buNone/>
            </a:pPr>
            <a:endParaRPr sz="2900" b="1">
              <a:latin typeface="Georgia"/>
              <a:ea typeface="Georgia"/>
              <a:cs typeface="Georgia"/>
              <a:sym typeface="Georgia"/>
            </a:endParaRPr>
          </a:p>
        </p:txBody>
      </p:sp>
      <p:sp>
        <p:nvSpPr>
          <p:cNvPr id="95" name="Google Shape;95;p17"/>
          <p:cNvSpPr txBox="1">
            <a:spLocks noGrp="1"/>
          </p:cNvSpPr>
          <p:nvPr>
            <p:ph type="body" idx="1"/>
          </p:nvPr>
        </p:nvSpPr>
        <p:spPr>
          <a:xfrm>
            <a:off x="416300" y="1418750"/>
            <a:ext cx="6101700" cy="2171700"/>
          </a:xfrm>
          <a:prstGeom prst="rect">
            <a:avLst/>
          </a:prstGeom>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establecer dos versiones de la página web una para administradores y otra para usuarios.</a:t>
            </a:r>
            <a:endParaRPr sz="1400">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crear un sistema de información que se adapte a teléfonos móviles y computadoras.</a:t>
            </a:r>
            <a:endParaRPr sz="1400">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garantizar el el acceso ala información y al uso de los servicios que ofrece esta.</a:t>
            </a:r>
            <a:endParaRPr sz="1400">
              <a:solidFill>
                <a:srgbClr val="000000"/>
              </a:solidFill>
              <a:latin typeface="Georgia"/>
              <a:ea typeface="Georgia"/>
              <a:cs typeface="Georgia"/>
              <a:sym typeface="Georgia"/>
            </a:endParaRPr>
          </a:p>
        </p:txBody>
      </p:sp>
      <p:sp>
        <p:nvSpPr>
          <p:cNvPr id="96" name="Google Shape;96;p17"/>
          <p:cNvSpPr txBox="1"/>
          <p:nvPr/>
        </p:nvSpPr>
        <p:spPr>
          <a:xfrm>
            <a:off x="5507175" y="4260275"/>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p>
        </p:txBody>
      </p:sp>
      <p:pic>
        <p:nvPicPr>
          <p:cNvPr id="97" name="Google Shape;97;p17"/>
          <p:cNvPicPr preferRelativeResize="0"/>
          <p:nvPr/>
        </p:nvPicPr>
        <p:blipFill>
          <a:blip r:embed="rId3">
            <a:alphaModFix/>
          </a:blip>
          <a:stretch>
            <a:fillRect/>
          </a:stretch>
        </p:blipFill>
        <p:spPr>
          <a:xfrm>
            <a:off x="6640275" y="1418750"/>
            <a:ext cx="1866900" cy="217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496875" y="575775"/>
            <a:ext cx="8379900" cy="6525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SzPts val="990"/>
              <a:buNone/>
            </a:pPr>
            <a:r>
              <a:rPr lang="es" sz="3040" b="0">
                <a:solidFill>
                  <a:srgbClr val="000000"/>
                </a:solidFill>
                <a:latin typeface="Georgia"/>
                <a:ea typeface="Georgia"/>
                <a:cs typeface="Georgia"/>
                <a:sym typeface="Georgia"/>
              </a:rPr>
              <a:t>Justificación.</a:t>
            </a:r>
            <a:endParaRPr sz="3040" b="0">
              <a:solidFill>
                <a:srgbClr val="000000"/>
              </a:solidFill>
              <a:latin typeface="Georgia"/>
              <a:ea typeface="Georgia"/>
              <a:cs typeface="Georgia"/>
              <a:sym typeface="Georgia"/>
            </a:endParaRPr>
          </a:p>
        </p:txBody>
      </p:sp>
      <p:sp>
        <p:nvSpPr>
          <p:cNvPr id="103" name="Google Shape;103;p18"/>
          <p:cNvSpPr txBox="1">
            <a:spLocks noGrp="1"/>
          </p:cNvSpPr>
          <p:nvPr>
            <p:ph type="body" idx="1"/>
          </p:nvPr>
        </p:nvSpPr>
        <p:spPr>
          <a:xfrm>
            <a:off x="496875" y="1714713"/>
            <a:ext cx="6470400" cy="2339700"/>
          </a:xfrm>
          <a:prstGeom prst="rect">
            <a:avLst/>
          </a:prstGeom>
        </p:spPr>
        <p:txBody>
          <a:bodyPr spcFirstLastPara="1" wrap="square" lIns="91425" tIns="91425" rIns="91425" bIns="91425" anchor="t" anchorCtr="0">
            <a:spAutoFit/>
          </a:bodyPr>
          <a:lstStyle/>
          <a:p>
            <a:pPr marL="0" lvl="0" indent="0" algn="just" rtl="0">
              <a:lnSpc>
                <a:spcPct val="150000"/>
              </a:lnSpc>
              <a:spcBef>
                <a:spcPts val="0"/>
              </a:spcBef>
              <a:spcAft>
                <a:spcPts val="1200"/>
              </a:spcAft>
              <a:buNone/>
            </a:pPr>
            <a:r>
              <a:rPr lang="es" sz="1400">
                <a:solidFill>
                  <a:srgbClr val="000000"/>
                </a:solidFill>
                <a:highlight>
                  <a:srgbClr val="D9D9D9"/>
                </a:highlight>
                <a:latin typeface="Georgia"/>
                <a:ea typeface="Georgia"/>
                <a:cs typeface="Georgia"/>
                <a:sym typeface="Georgia"/>
              </a:rPr>
              <a:t>La importancia que tendrá este proyecto para la cigarrería Andrés,  es de un nuevo desarrollo económico  que  también aporta un nuevo enfoque de ventas , como lo es las ventas en sitios web, por eso  con el nuevo modelo y  un sitio web fácil de utilizar   que a su vez  busca  mejorar el tiempo y seguridad de  la llegada de la mercancía a la cigarrería Andrés , ahorrando tiempo y dinero y  también teniendo un mejor orden y seguridad para que Andrés compré la mercancías necesario para abastecer su negocio.</a:t>
            </a:r>
            <a:endParaRPr sz="2100">
              <a:solidFill>
                <a:srgbClr val="000000"/>
              </a:solidFill>
              <a:highlight>
                <a:srgbClr val="FFFFFF"/>
              </a:highlight>
              <a:latin typeface="Arial"/>
              <a:ea typeface="Arial"/>
              <a:cs typeface="Arial"/>
              <a:sym typeface="Arial"/>
            </a:endParaRPr>
          </a:p>
        </p:txBody>
      </p:sp>
      <p:pic>
        <p:nvPicPr>
          <p:cNvPr id="104" name="Google Shape;104;p18"/>
          <p:cNvPicPr preferRelativeResize="0"/>
          <p:nvPr/>
        </p:nvPicPr>
        <p:blipFill>
          <a:blip r:embed="rId3">
            <a:alphaModFix/>
          </a:blip>
          <a:stretch>
            <a:fillRect/>
          </a:stretch>
        </p:blipFill>
        <p:spPr>
          <a:xfrm>
            <a:off x="7157038" y="1817575"/>
            <a:ext cx="1719825" cy="171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604200" y="1206150"/>
            <a:ext cx="7856400" cy="1365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sz="3000" b="0">
                <a:solidFill>
                  <a:srgbClr val="000000"/>
                </a:solidFill>
                <a:latin typeface="Georgia"/>
                <a:ea typeface="Georgia"/>
                <a:cs typeface="Georgia"/>
                <a:sym typeface="Georgia"/>
              </a:rPr>
              <a:t>Técnicas  e instrumentos de recolección de datos</a:t>
            </a:r>
            <a:r>
              <a:rPr lang="es" sz="2800" b="0">
                <a:solidFill>
                  <a:srgbClr val="000000"/>
                </a:solidFill>
                <a:latin typeface="Georgia"/>
                <a:ea typeface="Georgia"/>
                <a:cs typeface="Georgia"/>
                <a:sym typeface="Georgia"/>
              </a:rPr>
              <a:t> </a:t>
            </a:r>
            <a:endParaRPr sz="3000" b="0">
              <a:solidFill>
                <a:srgbClr val="000000"/>
              </a:solidFill>
              <a:latin typeface="Georgia"/>
              <a:ea typeface="Georgia"/>
              <a:cs typeface="Georgia"/>
              <a:sym typeface="Georgia"/>
            </a:endParaRPr>
          </a:p>
        </p:txBody>
      </p:sp>
      <p:sp>
        <p:nvSpPr>
          <p:cNvPr id="110" name="Google Shape;110;p19"/>
          <p:cNvSpPr txBox="1"/>
          <p:nvPr/>
        </p:nvSpPr>
        <p:spPr>
          <a:xfrm>
            <a:off x="604325" y="2571750"/>
            <a:ext cx="7856400" cy="1369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
                <a:latin typeface="Georgia"/>
                <a:ea typeface="Georgia"/>
                <a:cs typeface="Georgia"/>
                <a:sym typeface="Georgia"/>
              </a:rPr>
              <a:t>La recolección de datos se refiere al uso de una gran diversidad de técnicas y herramientas que pueden ser utilizadas por el analista para desarrollar los sistemas de información, los cuales pueden ser la entrevistas, la encuesta, el cuestionario, la observación, el diagrama de flujo y el diccionario de datos en este caso se usó un cuestionario como herramienta.    </a:t>
            </a:r>
            <a:r>
              <a:rPr lang="es" sz="1300">
                <a:latin typeface="Georgia"/>
                <a:ea typeface="Georgia"/>
                <a:cs typeface="Georgia"/>
                <a:sym typeface="Georgia"/>
              </a:rPr>
              <a:t>           </a:t>
            </a:r>
            <a:endParaRPr sz="13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443175" y="1289225"/>
            <a:ext cx="8132400" cy="3226200"/>
          </a:xfrm>
          <a:prstGeom prst="rect">
            <a:avLst/>
          </a:prstGeom>
        </p:spPr>
        <p:txBody>
          <a:bodyPr spcFirstLastPara="1" wrap="square" lIns="91425" tIns="91425" rIns="91425" bIns="91425" anchor="t" anchorCtr="0">
            <a:normAutofit fontScale="25000" lnSpcReduction="20000"/>
          </a:bodyPr>
          <a:lstStyle/>
          <a:p>
            <a:pPr marL="457200" lvl="0" indent="-317500" algn="just" rtl="0">
              <a:lnSpc>
                <a:spcPct val="150000"/>
              </a:lnSpc>
              <a:spcBef>
                <a:spcPts val="0"/>
              </a:spcBef>
              <a:spcAft>
                <a:spcPts val="0"/>
              </a:spcAft>
              <a:buClr>
                <a:srgbClr val="000000"/>
              </a:buClr>
              <a:buSzPct val="100000"/>
              <a:buFont typeface="Georgia"/>
              <a:buAutoNum type="arabicPeriod"/>
            </a:pPr>
            <a:r>
              <a:rPr lang="es" sz="5600">
                <a:solidFill>
                  <a:srgbClr val="000000"/>
                </a:solidFill>
                <a:latin typeface="Georgia"/>
                <a:ea typeface="Georgia"/>
                <a:cs typeface="Georgia"/>
                <a:sym typeface="Georgia"/>
              </a:rPr>
              <a:t>Describa los mecanismos mediante los cuales hacen sus pedidos mayoristas.</a:t>
            </a:r>
            <a:endParaRPr sz="5600">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ct val="100000"/>
              <a:buFont typeface="Georgia"/>
              <a:buAutoNum type="arabicPeriod"/>
            </a:pPr>
            <a:r>
              <a:rPr lang="es" sz="5600">
                <a:solidFill>
                  <a:srgbClr val="000000"/>
                </a:solidFill>
                <a:latin typeface="Georgia"/>
                <a:ea typeface="Georgia"/>
                <a:cs typeface="Georgia"/>
                <a:sym typeface="Georgia"/>
              </a:rPr>
              <a:t>¿Usted actualmente trabaja con algún sistema en línea ?</a:t>
            </a:r>
            <a:endParaRPr sz="5600">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ct val="100000"/>
              <a:buFont typeface="Georgia"/>
              <a:buAutoNum type="arabicPeriod"/>
            </a:pPr>
            <a:r>
              <a:rPr lang="es" sz="5600">
                <a:solidFill>
                  <a:srgbClr val="000000"/>
                </a:solidFill>
                <a:latin typeface="Georgia"/>
                <a:ea typeface="Georgia"/>
                <a:cs typeface="Georgia"/>
                <a:sym typeface="Georgia"/>
              </a:rPr>
              <a:t>¿Qué características le gustaría que tuviera un sistema para realizar sus pedidos mayoristas?</a:t>
            </a:r>
            <a:endParaRPr sz="5600">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ct val="100000"/>
              <a:buFont typeface="Georgia"/>
              <a:buAutoNum type="arabicPeriod"/>
            </a:pPr>
            <a:r>
              <a:rPr lang="es" sz="5600">
                <a:solidFill>
                  <a:srgbClr val="000000"/>
                </a:solidFill>
                <a:latin typeface="Georgia"/>
                <a:ea typeface="Georgia"/>
                <a:cs typeface="Georgia"/>
                <a:sym typeface="Georgia"/>
              </a:rPr>
              <a:t>¿Cómo realiza actualmente sus pedidos?</a:t>
            </a:r>
            <a:endParaRPr sz="5600">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ct val="100000"/>
              <a:buFont typeface="Georgia"/>
              <a:buAutoNum type="arabicPeriod"/>
            </a:pPr>
            <a:r>
              <a:rPr lang="es" sz="5600">
                <a:solidFill>
                  <a:srgbClr val="000000"/>
                </a:solidFill>
                <a:latin typeface="Georgia"/>
                <a:ea typeface="Georgia"/>
                <a:cs typeface="Georgia"/>
                <a:sym typeface="Georgia"/>
              </a:rPr>
              <a:t>¿Que necesita para la mejora de sus pedidos ?</a:t>
            </a:r>
            <a:endParaRPr sz="5600">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ct val="100000"/>
              <a:buFont typeface="Georgia"/>
              <a:buAutoNum type="arabicPeriod"/>
            </a:pPr>
            <a:r>
              <a:rPr lang="es" sz="5600">
                <a:solidFill>
                  <a:srgbClr val="000000"/>
                </a:solidFill>
                <a:latin typeface="Georgia"/>
                <a:ea typeface="Georgia"/>
                <a:cs typeface="Georgia"/>
                <a:sym typeface="Georgia"/>
              </a:rPr>
              <a:t>¿Desde su punto de vista cómo resolvería la problemática por la cual pasa su empresa hoy en dia?</a:t>
            </a:r>
            <a:endParaRPr sz="5600">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ct val="100000"/>
              <a:buFont typeface="Georgia"/>
              <a:buAutoNum type="arabicPeriod"/>
            </a:pPr>
            <a:r>
              <a:rPr lang="es" sz="5600">
                <a:solidFill>
                  <a:srgbClr val="000000"/>
                </a:solidFill>
                <a:latin typeface="Georgia"/>
                <a:ea typeface="Georgia"/>
                <a:cs typeface="Georgia"/>
                <a:sym typeface="Georgia"/>
              </a:rPr>
              <a:t>¿ Qué problemática desea darle  más prioridad en su posición como comerciante?   </a:t>
            </a:r>
            <a:endParaRPr sz="5600">
              <a:solidFill>
                <a:srgbClr val="000000"/>
              </a:solidFill>
              <a:latin typeface="Georgia"/>
              <a:ea typeface="Georgia"/>
              <a:cs typeface="Georgia"/>
              <a:sym typeface="Georgia"/>
            </a:endParaRPr>
          </a:p>
          <a:p>
            <a:pPr marL="457200" lvl="0" indent="-317500" algn="just" rtl="0">
              <a:lnSpc>
                <a:spcPct val="150000"/>
              </a:lnSpc>
              <a:spcBef>
                <a:spcPts val="0"/>
              </a:spcBef>
              <a:spcAft>
                <a:spcPts val="0"/>
              </a:spcAft>
              <a:buClr>
                <a:srgbClr val="000000"/>
              </a:buClr>
              <a:buSzPct val="100000"/>
              <a:buFont typeface="Georgia"/>
              <a:buAutoNum type="arabicPeriod"/>
            </a:pPr>
            <a:r>
              <a:rPr lang="es" sz="5600">
                <a:solidFill>
                  <a:srgbClr val="000000"/>
                </a:solidFill>
                <a:latin typeface="Georgia"/>
                <a:ea typeface="Georgia"/>
                <a:cs typeface="Georgia"/>
                <a:sym typeface="Georgia"/>
              </a:rPr>
              <a:t>¿Cree que nuestro sistema le servirá para su mejora de pedidos en línea ?</a:t>
            </a:r>
            <a:endParaRPr sz="5600">
              <a:solidFill>
                <a:srgbClr val="000000"/>
              </a:solidFill>
              <a:latin typeface="Georgia"/>
              <a:ea typeface="Georgia"/>
              <a:cs typeface="Georgia"/>
              <a:sym typeface="Georgia"/>
            </a:endParaRPr>
          </a:p>
          <a:p>
            <a:pPr marL="457200" lvl="0" indent="0" algn="just" rtl="0">
              <a:lnSpc>
                <a:spcPct val="190000"/>
              </a:lnSpc>
              <a:spcBef>
                <a:spcPts val="1200"/>
              </a:spcBef>
              <a:spcAft>
                <a:spcPts val="0"/>
              </a:spcAft>
              <a:buNone/>
            </a:pPr>
            <a:endParaRPr sz="6000">
              <a:solidFill>
                <a:srgbClr val="000000"/>
              </a:solidFill>
              <a:latin typeface="Georgia"/>
              <a:ea typeface="Georgia"/>
              <a:cs typeface="Georgia"/>
              <a:sym typeface="Georgia"/>
            </a:endParaRPr>
          </a:p>
          <a:p>
            <a:pPr marL="0" lvl="0" indent="0" algn="just" rtl="0">
              <a:lnSpc>
                <a:spcPct val="190000"/>
              </a:lnSpc>
              <a:spcBef>
                <a:spcPts val="1200"/>
              </a:spcBef>
              <a:spcAft>
                <a:spcPts val="0"/>
              </a:spcAft>
              <a:buNone/>
            </a:pPr>
            <a:endParaRPr sz="6000">
              <a:solidFill>
                <a:srgbClr val="000000"/>
              </a:solidFill>
              <a:latin typeface="Georgia"/>
              <a:ea typeface="Georgia"/>
              <a:cs typeface="Georgia"/>
              <a:sym typeface="Georgia"/>
            </a:endParaRPr>
          </a:p>
          <a:p>
            <a:pPr marL="0" lvl="0" indent="0" algn="just" rtl="0">
              <a:lnSpc>
                <a:spcPct val="190000"/>
              </a:lnSpc>
              <a:spcBef>
                <a:spcPts val="1200"/>
              </a:spcBef>
              <a:spcAft>
                <a:spcPts val="0"/>
              </a:spcAft>
              <a:buNone/>
            </a:pPr>
            <a:endParaRPr sz="1200">
              <a:solidFill>
                <a:srgbClr val="000000"/>
              </a:solidFill>
              <a:latin typeface="Georgia"/>
              <a:ea typeface="Georgia"/>
              <a:cs typeface="Georgia"/>
              <a:sym typeface="Georgia"/>
            </a:endParaRPr>
          </a:p>
          <a:p>
            <a:pPr marL="0" lvl="0" indent="0" algn="just" rtl="0">
              <a:lnSpc>
                <a:spcPct val="190000"/>
              </a:lnSpc>
              <a:spcBef>
                <a:spcPts val="1200"/>
              </a:spcBef>
              <a:spcAft>
                <a:spcPts val="1200"/>
              </a:spcAft>
              <a:buNone/>
            </a:pPr>
            <a:endParaRPr sz="1200">
              <a:solidFill>
                <a:srgbClr val="000000"/>
              </a:solidFill>
              <a:latin typeface="Georgia"/>
              <a:ea typeface="Georgia"/>
              <a:cs typeface="Georgia"/>
              <a:sym typeface="Georgia"/>
            </a:endParaRPr>
          </a:p>
        </p:txBody>
      </p:sp>
      <p:sp>
        <p:nvSpPr>
          <p:cNvPr id="116" name="Google Shape;116;p20"/>
          <p:cNvSpPr txBox="1"/>
          <p:nvPr/>
        </p:nvSpPr>
        <p:spPr>
          <a:xfrm>
            <a:off x="443175" y="627425"/>
            <a:ext cx="81324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3000">
                <a:latin typeface="Georgia"/>
                <a:ea typeface="Georgia"/>
                <a:cs typeface="Georgia"/>
                <a:sym typeface="Georgia"/>
              </a:rPr>
              <a:t>Formulario de Encuesta </a:t>
            </a:r>
            <a:endParaRPr sz="30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120"/>
        <p:cNvGrpSpPr/>
        <p:nvPr/>
      </p:nvGrpSpPr>
      <p:grpSpPr>
        <a:xfrm>
          <a:off x="0" y="0"/>
          <a:ext cx="0" cy="0"/>
          <a:chOff x="0" y="0"/>
          <a:chExt cx="0" cy="0"/>
        </a:xfrm>
      </p:grpSpPr>
      <p:sp>
        <p:nvSpPr>
          <p:cNvPr id="121" name="Google Shape;121;p21"/>
          <p:cNvSpPr txBox="1">
            <a:spLocks noGrp="1"/>
          </p:cNvSpPr>
          <p:nvPr>
            <p:ph type="body" idx="1"/>
          </p:nvPr>
        </p:nvSpPr>
        <p:spPr>
          <a:xfrm>
            <a:off x="510325" y="416325"/>
            <a:ext cx="8138400" cy="42840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s" sz="1400">
                <a:solidFill>
                  <a:srgbClr val="000000"/>
                </a:solidFill>
                <a:latin typeface="Georgia"/>
                <a:ea typeface="Georgia"/>
                <a:cs typeface="Georgia"/>
                <a:sym typeface="Georgia"/>
              </a:rPr>
              <a:t>9 .  ¿Se le hace fácil manejar herramientas en línea?</a:t>
            </a:r>
            <a:endParaRPr sz="1400">
              <a:solidFill>
                <a:srgbClr val="000000"/>
              </a:solidFill>
              <a:latin typeface="Georgia"/>
              <a:ea typeface="Georgia"/>
              <a:cs typeface="Georgia"/>
              <a:sym typeface="Georgia"/>
            </a:endParaRPr>
          </a:p>
          <a:p>
            <a:pPr marL="0" lvl="0" indent="0" algn="l" rtl="0">
              <a:lnSpc>
                <a:spcPct val="115000"/>
              </a:lnSpc>
              <a:spcBef>
                <a:spcPts val="1200"/>
              </a:spcBef>
              <a:spcAft>
                <a:spcPts val="0"/>
              </a:spcAft>
              <a:buNone/>
            </a:pPr>
            <a:r>
              <a:rPr lang="es" sz="1400">
                <a:solidFill>
                  <a:srgbClr val="000000"/>
                </a:solidFill>
                <a:latin typeface="Georgia"/>
                <a:ea typeface="Georgia"/>
                <a:cs typeface="Georgia"/>
                <a:sym typeface="Georgia"/>
              </a:rPr>
              <a:t>10. ¿Cuáles de estas necesidades desea suplir principalmente?</a:t>
            </a:r>
            <a:endParaRPr sz="1400">
              <a:solidFill>
                <a:srgbClr val="000000"/>
              </a:solidFill>
              <a:latin typeface="Georgia"/>
              <a:ea typeface="Georgia"/>
              <a:cs typeface="Georgia"/>
              <a:sym typeface="Georgia"/>
            </a:endParaRPr>
          </a:p>
          <a:p>
            <a:pPr marL="457200" lvl="0" indent="-317500" algn="l" rtl="0">
              <a:lnSpc>
                <a:spcPct val="115000"/>
              </a:lnSpc>
              <a:spcBef>
                <a:spcPts val="1200"/>
              </a:spcBef>
              <a:spcAft>
                <a:spcPts val="0"/>
              </a:spcAft>
              <a:buClr>
                <a:srgbClr val="000000"/>
              </a:buClr>
              <a:buSzPts val="1400"/>
              <a:buFont typeface="Georgia"/>
              <a:buChar char="●"/>
            </a:pPr>
            <a:r>
              <a:rPr lang="es" sz="1400">
                <a:solidFill>
                  <a:srgbClr val="000000"/>
                </a:solidFill>
                <a:latin typeface="Georgia"/>
                <a:ea typeface="Georgia"/>
                <a:cs typeface="Georgia"/>
                <a:sym typeface="Georgia"/>
              </a:rPr>
              <a:t>El control de sus ventas .</a:t>
            </a:r>
            <a:endParaRPr sz="1400">
              <a:solidFill>
                <a:srgbClr val="000000"/>
              </a:solidFill>
              <a:latin typeface="Georgia"/>
              <a:ea typeface="Georgia"/>
              <a:cs typeface="Georgia"/>
              <a:sym typeface="Georgia"/>
            </a:endParaRPr>
          </a:p>
          <a:p>
            <a:pPr marL="457200" lvl="0" indent="-317500" algn="l" rtl="0">
              <a:lnSpc>
                <a:spcPct val="115000"/>
              </a:lnSpc>
              <a:spcBef>
                <a:spcPts val="0"/>
              </a:spcBef>
              <a:spcAft>
                <a:spcPts val="0"/>
              </a:spcAft>
              <a:buClr>
                <a:srgbClr val="000000"/>
              </a:buClr>
              <a:buSzPts val="1400"/>
              <a:buFont typeface="Georgia"/>
              <a:buChar char="●"/>
            </a:pPr>
            <a:r>
              <a:rPr lang="es" sz="1400">
                <a:solidFill>
                  <a:srgbClr val="000000"/>
                </a:solidFill>
                <a:latin typeface="Georgia"/>
                <a:ea typeface="Georgia"/>
                <a:cs typeface="Georgia"/>
                <a:sym typeface="Georgia"/>
              </a:rPr>
              <a:t>La calidad de sus productos </a:t>
            </a:r>
            <a:endParaRPr sz="1400">
              <a:solidFill>
                <a:srgbClr val="000000"/>
              </a:solidFill>
              <a:latin typeface="Georgia"/>
              <a:ea typeface="Georgia"/>
              <a:cs typeface="Georgia"/>
              <a:sym typeface="Georgia"/>
            </a:endParaRPr>
          </a:p>
          <a:p>
            <a:pPr marL="457200" lvl="0" indent="-317500" algn="l" rtl="0">
              <a:lnSpc>
                <a:spcPct val="115000"/>
              </a:lnSpc>
              <a:spcBef>
                <a:spcPts val="0"/>
              </a:spcBef>
              <a:spcAft>
                <a:spcPts val="0"/>
              </a:spcAft>
              <a:buClr>
                <a:srgbClr val="000000"/>
              </a:buClr>
              <a:buSzPts val="1400"/>
              <a:buFont typeface="Georgia"/>
              <a:buChar char="●"/>
            </a:pPr>
            <a:r>
              <a:rPr lang="es" sz="1400">
                <a:solidFill>
                  <a:srgbClr val="000000"/>
                </a:solidFill>
                <a:latin typeface="Georgia"/>
                <a:ea typeface="Georgia"/>
                <a:cs typeface="Georgia"/>
                <a:sym typeface="Georgia"/>
              </a:rPr>
              <a:t>Su seguridad y transporte </a:t>
            </a:r>
            <a:endParaRPr sz="1400">
              <a:solidFill>
                <a:srgbClr val="000000"/>
              </a:solidFill>
              <a:latin typeface="Georgia"/>
              <a:ea typeface="Georgia"/>
              <a:cs typeface="Georgia"/>
              <a:sym typeface="Georgia"/>
            </a:endParaRPr>
          </a:p>
          <a:p>
            <a:pPr marL="457200" lvl="0" indent="-317500" algn="l" rtl="0">
              <a:lnSpc>
                <a:spcPct val="115000"/>
              </a:lnSpc>
              <a:spcBef>
                <a:spcPts val="0"/>
              </a:spcBef>
              <a:spcAft>
                <a:spcPts val="0"/>
              </a:spcAft>
              <a:buClr>
                <a:srgbClr val="000000"/>
              </a:buClr>
              <a:buSzPts val="1400"/>
              <a:buFont typeface="Georgia"/>
              <a:buChar char="●"/>
            </a:pPr>
            <a:r>
              <a:rPr lang="es" sz="1400">
                <a:solidFill>
                  <a:srgbClr val="000000"/>
                </a:solidFill>
                <a:latin typeface="Georgia"/>
                <a:ea typeface="Georgia"/>
                <a:cs typeface="Georgia"/>
                <a:sym typeface="Georgia"/>
              </a:rPr>
              <a:t>El tiempo que se lleva al ir a comprar su pedido. </a:t>
            </a:r>
            <a:endParaRPr sz="1400">
              <a:solidFill>
                <a:srgbClr val="000000"/>
              </a:solidFill>
              <a:latin typeface="Georgia"/>
              <a:ea typeface="Georgia"/>
              <a:cs typeface="Georgia"/>
              <a:sym typeface="Georgia"/>
            </a:endParaRPr>
          </a:p>
          <a:p>
            <a:pPr marL="0" lvl="0" indent="0" algn="l" rtl="0">
              <a:lnSpc>
                <a:spcPct val="115000"/>
              </a:lnSpc>
              <a:spcBef>
                <a:spcPts val="1200"/>
              </a:spcBef>
              <a:spcAft>
                <a:spcPts val="0"/>
              </a:spcAft>
              <a:buNone/>
            </a:pPr>
            <a:r>
              <a:rPr lang="es" sz="1400">
                <a:solidFill>
                  <a:srgbClr val="000000"/>
                </a:solidFill>
                <a:latin typeface="Georgia"/>
                <a:ea typeface="Georgia"/>
                <a:cs typeface="Georgia"/>
                <a:sym typeface="Georgia"/>
              </a:rPr>
              <a:t>11. ¿ Cuenta con algún tipo de de plataforma o sistema inteligente ? </a:t>
            </a:r>
            <a:endParaRPr sz="1400">
              <a:solidFill>
                <a:srgbClr val="000000"/>
              </a:solidFill>
              <a:latin typeface="Georgia"/>
              <a:ea typeface="Georgia"/>
              <a:cs typeface="Georgia"/>
              <a:sym typeface="Georgia"/>
            </a:endParaRPr>
          </a:p>
          <a:p>
            <a:pPr marL="0" lvl="0" indent="0" algn="l" rtl="0">
              <a:lnSpc>
                <a:spcPct val="115000"/>
              </a:lnSpc>
              <a:spcBef>
                <a:spcPts val="1200"/>
              </a:spcBef>
              <a:spcAft>
                <a:spcPts val="0"/>
              </a:spcAft>
              <a:buNone/>
            </a:pPr>
            <a:r>
              <a:rPr lang="es" sz="1400">
                <a:solidFill>
                  <a:srgbClr val="000000"/>
                </a:solidFill>
                <a:latin typeface="Georgia"/>
                <a:ea typeface="Georgia"/>
                <a:cs typeface="Georgia"/>
                <a:sym typeface="Georgia"/>
              </a:rPr>
              <a:t>12. ¿Cree usted que la plataforma o sistema que maneja es la adecuada? (Si / No / NA)¿porque?</a:t>
            </a:r>
            <a:endParaRPr sz="1400">
              <a:solidFill>
                <a:srgbClr val="000000"/>
              </a:solidFill>
              <a:latin typeface="Georgia"/>
              <a:ea typeface="Georgia"/>
              <a:cs typeface="Georgia"/>
              <a:sym typeface="Georgia"/>
            </a:endParaRPr>
          </a:p>
          <a:p>
            <a:pPr marL="0" lvl="0" indent="0" algn="l" rtl="0">
              <a:lnSpc>
                <a:spcPct val="115000"/>
              </a:lnSpc>
              <a:spcBef>
                <a:spcPts val="1200"/>
              </a:spcBef>
              <a:spcAft>
                <a:spcPts val="0"/>
              </a:spcAft>
              <a:buNone/>
            </a:pPr>
            <a:r>
              <a:rPr lang="es" sz="1400">
                <a:solidFill>
                  <a:srgbClr val="000000"/>
                </a:solidFill>
                <a:latin typeface="Georgia"/>
                <a:ea typeface="Georgia"/>
                <a:cs typeface="Georgia"/>
                <a:sym typeface="Georgia"/>
              </a:rPr>
              <a:t>13. ¿Qué expectativa tendría de este sistema?.</a:t>
            </a:r>
            <a:endParaRPr sz="1400">
              <a:solidFill>
                <a:srgbClr val="000000"/>
              </a:solidFill>
              <a:latin typeface="Georgia"/>
              <a:ea typeface="Georgia"/>
              <a:cs typeface="Georgia"/>
              <a:sym typeface="Georgia"/>
            </a:endParaRPr>
          </a:p>
          <a:p>
            <a:pPr marL="0" lvl="0" indent="0" algn="l" rtl="0">
              <a:lnSpc>
                <a:spcPct val="115000"/>
              </a:lnSpc>
              <a:spcBef>
                <a:spcPts val="1200"/>
              </a:spcBef>
              <a:spcAft>
                <a:spcPts val="0"/>
              </a:spcAft>
              <a:buNone/>
            </a:pPr>
            <a:r>
              <a:rPr lang="es" sz="1400">
                <a:solidFill>
                  <a:srgbClr val="000000"/>
                </a:solidFill>
                <a:latin typeface="Georgia"/>
                <a:ea typeface="Georgia"/>
                <a:cs typeface="Georgia"/>
                <a:sym typeface="Georgia"/>
              </a:rPr>
              <a:t>14. ¿cuál es su opinión acerca de este sistema web?</a:t>
            </a:r>
            <a:endParaRPr sz="1400">
              <a:solidFill>
                <a:srgbClr val="000000"/>
              </a:solidFill>
              <a:latin typeface="Georgia"/>
              <a:ea typeface="Georgia"/>
              <a:cs typeface="Georgia"/>
              <a:sym typeface="Georgia"/>
            </a:endParaRPr>
          </a:p>
          <a:p>
            <a:pPr marL="0" lvl="0" indent="0" algn="l" rtl="0">
              <a:lnSpc>
                <a:spcPct val="115000"/>
              </a:lnSpc>
              <a:spcBef>
                <a:spcPts val="1200"/>
              </a:spcBef>
              <a:spcAft>
                <a:spcPts val="1200"/>
              </a:spcAft>
              <a:buNone/>
            </a:pPr>
            <a:r>
              <a:rPr lang="es" sz="1400">
                <a:solidFill>
                  <a:srgbClr val="000000"/>
                </a:solidFill>
                <a:latin typeface="Georgia"/>
                <a:ea typeface="Georgia"/>
                <a:cs typeface="Georgia"/>
                <a:sym typeface="Georgia"/>
              </a:rPr>
              <a:t>15. ¿con cuanto tiempo cuenta al dia para usar esta página web?</a:t>
            </a:r>
            <a:endParaRPr sz="1600">
              <a:solidFill>
                <a:srgbClr val="000000"/>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2024</Words>
  <Application>Microsoft Office PowerPoint</Application>
  <PresentationFormat>Presentación en pantalla (16:9)</PresentationFormat>
  <Paragraphs>216</Paragraphs>
  <Slides>31</Slides>
  <Notes>31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Open Sans</vt:lpstr>
      <vt:lpstr>Georgia</vt:lpstr>
      <vt:lpstr>Bookman Old Style</vt:lpstr>
      <vt:lpstr>PT Sans Narrow</vt:lpstr>
      <vt:lpstr>Arial</vt:lpstr>
      <vt:lpstr>Tropic</vt:lpstr>
      <vt:lpstr>Sistema de ventas </vt:lpstr>
      <vt:lpstr>Tabla de contenido.    </vt:lpstr>
      <vt:lpstr>Planteamiento del problema</vt:lpstr>
      <vt:lpstr>Objetivo general</vt:lpstr>
      <vt:lpstr>Objetivos específicos </vt:lpstr>
      <vt:lpstr>Justificación.</vt:lpstr>
      <vt:lpstr>Técnicas  e instrumentos de recolección de datos </vt:lpstr>
      <vt:lpstr>Presentación de PowerPoint</vt:lpstr>
      <vt:lpstr>Presentación de PowerPoint</vt:lpstr>
      <vt:lpstr>Mapas de procesos Bpmn</vt:lpstr>
      <vt:lpstr>Presentación de PowerPoint</vt:lpstr>
      <vt:lpstr>Presentación de PowerPoint</vt:lpstr>
      <vt:lpstr>Mapas de procesos Bpmn propuesto</vt:lpstr>
      <vt:lpstr>Mapa de procesos Bpmn propuesto</vt:lpstr>
      <vt:lpstr>Diagrama UML </vt:lpstr>
      <vt:lpstr>Diagrama Uml </vt:lpstr>
      <vt:lpstr>Requerimientos funcionales</vt:lpstr>
      <vt:lpstr>Presentación de PowerPoint</vt:lpstr>
      <vt:lpstr>Presentación de PowerPoint</vt:lpstr>
      <vt:lpstr>Presentación de PowerPoint</vt:lpstr>
      <vt:lpstr>Presentación de PowerPoint</vt:lpstr>
      <vt:lpstr>Presentación de PowerPoint</vt:lpstr>
      <vt:lpstr>Requerimientos no funcionales</vt:lpstr>
      <vt:lpstr>Presentación de PowerPoint</vt:lpstr>
      <vt:lpstr>Presentación de PowerPoint</vt:lpstr>
      <vt:lpstr>Presentación de PowerPoint</vt:lpstr>
      <vt:lpstr>Presentación de PowerPoint</vt:lpstr>
      <vt:lpstr>Presentación de PowerPoint</vt:lpstr>
      <vt:lpstr>Versionamiento </vt:lpstr>
      <vt:lpstr>Presentación de PowerPoint</vt:lpstr>
      <vt:lpstr>Bibliografías: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ventas </dc:title>
  <cp:lastModifiedBy>harrygcjrr@gmail.com</cp:lastModifiedBy>
  <cp:revision>1</cp:revision>
  <dcterms:modified xsi:type="dcterms:W3CDTF">2021-03-10T04:33:46Z</dcterms:modified>
</cp:coreProperties>
</file>