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9ac0218d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9ac0218d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9ac0218d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9ac0218d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9ac0218d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9ac0218d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9ac0218d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9ac0218d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9ac0218d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9ac0218d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9ac0218d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9ac0218d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afea938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afea938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9b9c8c5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9b9c8c5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afea938ad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afea938ad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9b9c8c53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9b9c8c53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9b9c8c53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9b9c8c53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9ac0218d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9ac0218d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9b9c8c53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9b9c8c53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9b9c8c53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9b9c8c53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9b9c8c53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9b9c8c53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9b9c8c535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9b9c8c53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afea938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afea938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9b9c8c5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9b9c8c5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9b9c8c5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9b9c8c5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9ac0218d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9ac0218d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9ac0218d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9ac0218d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9ac0218d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9ac0218d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9ac0218d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9ac0218d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9ac0218d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9ac0218d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5.png"/><Relationship Id="rId6"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845600"/>
            <a:ext cx="7505700" cy="83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solidFill>
                  <a:srgbClr val="6AA84F"/>
                </a:solidFill>
                <a:latin typeface="Times New Roman"/>
                <a:ea typeface="Times New Roman"/>
                <a:cs typeface="Times New Roman"/>
                <a:sym typeface="Times New Roman"/>
              </a:rPr>
              <a:t> SAFE MERCHANDISE.</a:t>
            </a:r>
            <a:endParaRPr b="1">
              <a:solidFill>
                <a:srgbClr val="6AA84F"/>
              </a:solidFill>
              <a:latin typeface="Times New Roman"/>
              <a:ea typeface="Times New Roman"/>
              <a:cs typeface="Times New Roman"/>
              <a:sym typeface="Times New Roman"/>
            </a:endParaRPr>
          </a:p>
        </p:txBody>
      </p:sp>
      <p:sp>
        <p:nvSpPr>
          <p:cNvPr id="129" name="Google Shape;129;p13"/>
          <p:cNvSpPr txBox="1"/>
          <p:nvPr>
            <p:ph idx="1" type="body"/>
          </p:nvPr>
        </p:nvSpPr>
        <p:spPr>
          <a:xfrm>
            <a:off x="819150" y="1579750"/>
            <a:ext cx="7505700" cy="1398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1200"/>
              </a:spcAft>
              <a:buNone/>
            </a:pPr>
            <a:r>
              <a:rPr lang="es">
                <a:solidFill>
                  <a:srgbClr val="000000"/>
                </a:solidFill>
                <a:latin typeface="Arial"/>
                <a:ea typeface="Arial"/>
                <a:cs typeface="Arial"/>
                <a:sym typeface="Arial"/>
              </a:rPr>
              <a:t>E</a:t>
            </a:r>
            <a:r>
              <a:rPr lang="es">
                <a:solidFill>
                  <a:srgbClr val="000000"/>
                </a:solidFill>
                <a:latin typeface="Arial"/>
                <a:ea typeface="Arial"/>
                <a:cs typeface="Arial"/>
                <a:sym typeface="Arial"/>
              </a:rPr>
              <a:t>s un aplicativo web diseñado especialmente para tiendas pequeñas, el cual </a:t>
            </a:r>
            <a:r>
              <a:rPr lang="es">
                <a:solidFill>
                  <a:srgbClr val="000000"/>
                </a:solidFill>
                <a:latin typeface="Arial"/>
                <a:ea typeface="Arial"/>
                <a:cs typeface="Arial"/>
                <a:sym typeface="Arial"/>
              </a:rPr>
              <a:t>ayudará</a:t>
            </a:r>
            <a:r>
              <a:rPr lang="es">
                <a:solidFill>
                  <a:srgbClr val="000000"/>
                </a:solidFill>
                <a:latin typeface="Arial"/>
                <a:ea typeface="Arial"/>
                <a:cs typeface="Arial"/>
                <a:sym typeface="Arial"/>
              </a:rPr>
              <a:t> a solucionar sus problemas de inventario y entrelazarse con </a:t>
            </a:r>
            <a:r>
              <a:rPr lang="es">
                <a:solidFill>
                  <a:srgbClr val="000000"/>
                </a:solidFill>
                <a:latin typeface="Arial"/>
                <a:ea typeface="Arial"/>
                <a:cs typeface="Arial"/>
                <a:sym typeface="Arial"/>
              </a:rPr>
              <a:t>excelentes</a:t>
            </a:r>
            <a:r>
              <a:rPr lang="es">
                <a:solidFill>
                  <a:srgbClr val="000000"/>
                </a:solidFill>
                <a:latin typeface="Arial"/>
                <a:ea typeface="Arial"/>
                <a:cs typeface="Arial"/>
                <a:sym typeface="Arial"/>
              </a:rPr>
              <a:t> distribuidoras locales .</a:t>
            </a:r>
            <a:endParaRPr>
              <a:solidFill>
                <a:srgbClr val="000000"/>
              </a:solidFill>
              <a:latin typeface="Arial"/>
              <a:ea typeface="Arial"/>
              <a:cs typeface="Arial"/>
              <a:sym typeface="Arial"/>
            </a:endParaRPr>
          </a:p>
        </p:txBody>
      </p:sp>
      <p:pic>
        <p:nvPicPr>
          <p:cNvPr id="130" name="Google Shape;130;p13"/>
          <p:cNvPicPr preferRelativeResize="0"/>
          <p:nvPr/>
        </p:nvPicPr>
        <p:blipFill>
          <a:blip r:embed="rId3">
            <a:alphaModFix/>
          </a:blip>
          <a:stretch>
            <a:fillRect/>
          </a:stretch>
        </p:blipFill>
        <p:spPr>
          <a:xfrm>
            <a:off x="3282813" y="2978250"/>
            <a:ext cx="2578375" cy="1762125"/>
          </a:xfrm>
          <a:prstGeom prst="rect">
            <a:avLst/>
          </a:prstGeom>
          <a:noFill/>
          <a:ln>
            <a:noFill/>
          </a:ln>
        </p:spPr>
      </p:pic>
      <p:pic>
        <p:nvPicPr>
          <p:cNvPr id="131" name="Google Shape;131;p13"/>
          <p:cNvPicPr preferRelativeResize="0"/>
          <p:nvPr/>
        </p:nvPicPr>
        <p:blipFill>
          <a:blip r:embed="rId4">
            <a:alphaModFix/>
          </a:blip>
          <a:stretch>
            <a:fillRect/>
          </a:stretch>
        </p:blipFill>
        <p:spPr>
          <a:xfrm>
            <a:off x="913200" y="2978250"/>
            <a:ext cx="2369625" cy="1762125"/>
          </a:xfrm>
          <a:prstGeom prst="rect">
            <a:avLst/>
          </a:prstGeom>
          <a:noFill/>
          <a:ln>
            <a:noFill/>
          </a:ln>
        </p:spPr>
      </p:pic>
      <p:pic>
        <p:nvPicPr>
          <p:cNvPr id="132" name="Google Shape;132;p13"/>
          <p:cNvPicPr preferRelativeResize="0"/>
          <p:nvPr/>
        </p:nvPicPr>
        <p:blipFill>
          <a:blip r:embed="rId5">
            <a:alphaModFix/>
          </a:blip>
          <a:stretch>
            <a:fillRect/>
          </a:stretch>
        </p:blipFill>
        <p:spPr>
          <a:xfrm>
            <a:off x="5828325" y="2978250"/>
            <a:ext cx="2496525" cy="1762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19150" y="443600"/>
            <a:ext cx="7505700" cy="6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800">
                <a:latin typeface="Arial"/>
                <a:ea typeface="Arial"/>
                <a:cs typeface="Arial"/>
                <a:sym typeface="Arial"/>
              </a:rPr>
              <a:t>Q</a:t>
            </a:r>
            <a:r>
              <a:rPr b="1" lang="es" sz="2800">
                <a:latin typeface="Arial"/>
                <a:ea typeface="Arial"/>
                <a:cs typeface="Arial"/>
                <a:sym typeface="Arial"/>
              </a:rPr>
              <a:t>ué</a:t>
            </a:r>
            <a:r>
              <a:rPr b="1" lang="es" sz="2800">
                <a:latin typeface="Arial"/>
                <a:ea typeface="Arial"/>
                <a:cs typeface="Arial"/>
                <a:sym typeface="Arial"/>
              </a:rPr>
              <a:t> </a:t>
            </a:r>
            <a:r>
              <a:rPr b="1" lang="es" sz="2800">
                <a:latin typeface="Arial"/>
                <a:ea typeface="Arial"/>
                <a:cs typeface="Arial"/>
                <a:sym typeface="Arial"/>
              </a:rPr>
              <a:t>información</a:t>
            </a:r>
            <a:r>
              <a:rPr b="1" lang="es" sz="2800">
                <a:latin typeface="Arial"/>
                <a:ea typeface="Arial"/>
                <a:cs typeface="Arial"/>
                <a:sym typeface="Arial"/>
              </a:rPr>
              <a:t> nueva aporta .</a:t>
            </a:r>
            <a:endParaRPr b="1" sz="2800">
              <a:latin typeface="Arial"/>
              <a:ea typeface="Arial"/>
              <a:cs typeface="Arial"/>
              <a:sym typeface="Arial"/>
            </a:endParaRPr>
          </a:p>
        </p:txBody>
      </p:sp>
      <p:sp>
        <p:nvSpPr>
          <p:cNvPr id="194" name="Google Shape;194;p22"/>
          <p:cNvSpPr txBox="1"/>
          <p:nvPr>
            <p:ph idx="1" type="body"/>
          </p:nvPr>
        </p:nvSpPr>
        <p:spPr>
          <a:xfrm>
            <a:off x="819150" y="1139000"/>
            <a:ext cx="7505700" cy="3346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sz="1200">
                <a:solidFill>
                  <a:srgbClr val="000000"/>
                </a:solidFill>
                <a:latin typeface="Arial"/>
                <a:ea typeface="Arial"/>
                <a:cs typeface="Arial"/>
                <a:sym typeface="Arial"/>
              </a:rPr>
              <a:t>E</a:t>
            </a:r>
            <a:r>
              <a:rPr lang="es" sz="1200">
                <a:solidFill>
                  <a:srgbClr val="000000"/>
                </a:solidFill>
                <a:latin typeface="Arial"/>
                <a:ea typeface="Arial"/>
                <a:cs typeface="Arial"/>
                <a:sym typeface="Arial"/>
              </a:rPr>
              <a:t>ste proyecto </a:t>
            </a:r>
            <a:r>
              <a:rPr lang="es" sz="1200">
                <a:solidFill>
                  <a:srgbClr val="000000"/>
                </a:solidFill>
                <a:latin typeface="Arial"/>
                <a:ea typeface="Arial"/>
                <a:cs typeface="Arial"/>
                <a:sym typeface="Arial"/>
              </a:rPr>
              <a:t>trabajará</a:t>
            </a:r>
            <a:r>
              <a:rPr lang="es" sz="1200">
                <a:solidFill>
                  <a:srgbClr val="000000"/>
                </a:solidFill>
                <a:latin typeface="Arial"/>
                <a:ea typeface="Arial"/>
                <a:cs typeface="Arial"/>
                <a:sym typeface="Arial"/>
              </a:rPr>
              <a:t> para tiendas pequeñas, es decir que </a:t>
            </a:r>
            <a:r>
              <a:rPr lang="es" sz="1200">
                <a:solidFill>
                  <a:srgbClr val="000000"/>
                </a:solidFill>
                <a:latin typeface="Arial"/>
                <a:ea typeface="Arial"/>
                <a:cs typeface="Arial"/>
                <a:sym typeface="Arial"/>
              </a:rPr>
              <a:t>tendrá</a:t>
            </a:r>
            <a:r>
              <a:rPr lang="es" sz="1200">
                <a:solidFill>
                  <a:srgbClr val="000000"/>
                </a:solidFill>
                <a:latin typeface="Arial"/>
                <a:ea typeface="Arial"/>
                <a:cs typeface="Arial"/>
                <a:sym typeface="Arial"/>
              </a:rPr>
              <a:t> un software de </a:t>
            </a:r>
            <a:r>
              <a:rPr lang="es" sz="1200">
                <a:solidFill>
                  <a:srgbClr val="000000"/>
                </a:solidFill>
                <a:latin typeface="Arial"/>
                <a:ea typeface="Arial"/>
                <a:cs typeface="Arial"/>
                <a:sym typeface="Arial"/>
              </a:rPr>
              <a:t>gestión</a:t>
            </a:r>
            <a:r>
              <a:rPr lang="es" sz="1200">
                <a:solidFill>
                  <a:srgbClr val="000000"/>
                </a:solidFill>
                <a:latin typeface="Arial"/>
                <a:ea typeface="Arial"/>
                <a:cs typeface="Arial"/>
                <a:sym typeface="Arial"/>
              </a:rPr>
              <a:t> de </a:t>
            </a:r>
            <a:r>
              <a:rPr lang="es" sz="1200">
                <a:solidFill>
                  <a:srgbClr val="000000"/>
                </a:solidFill>
                <a:latin typeface="Arial"/>
                <a:ea typeface="Arial"/>
                <a:cs typeface="Arial"/>
                <a:sym typeface="Arial"/>
              </a:rPr>
              <a:t>tiendas avanzado</a:t>
            </a:r>
            <a:r>
              <a:rPr lang="es" sz="1200">
                <a:solidFill>
                  <a:srgbClr val="000000"/>
                </a:solidFill>
                <a:latin typeface="Arial"/>
                <a:ea typeface="Arial"/>
                <a:cs typeface="Arial"/>
                <a:sym typeface="Arial"/>
              </a:rPr>
              <a:t> y en </a:t>
            </a:r>
            <a:r>
              <a:rPr lang="es" sz="1200">
                <a:solidFill>
                  <a:srgbClr val="000000"/>
                </a:solidFill>
                <a:latin typeface="Arial"/>
                <a:ea typeface="Arial"/>
                <a:cs typeface="Arial"/>
                <a:sym typeface="Arial"/>
              </a:rPr>
              <a:t>línea</a:t>
            </a:r>
            <a:r>
              <a:rPr lang="es" sz="1200">
                <a:solidFill>
                  <a:srgbClr val="000000"/>
                </a:solidFill>
                <a:latin typeface="Arial"/>
                <a:ea typeface="Arial"/>
                <a:cs typeface="Arial"/>
                <a:sym typeface="Arial"/>
              </a:rPr>
              <a:t> (</a:t>
            </a:r>
            <a:r>
              <a:rPr i="1" lang="es" sz="1200">
                <a:solidFill>
                  <a:srgbClr val="000000"/>
                </a:solidFill>
                <a:highlight>
                  <a:srgbClr val="FFFFFF"/>
                </a:highlight>
                <a:latin typeface="Arial"/>
                <a:ea typeface="Arial"/>
                <a:cs typeface="Arial"/>
                <a:sym typeface="Arial"/>
              </a:rPr>
              <a:t>Right Control</a:t>
            </a:r>
            <a:r>
              <a:rPr i="1" lang="es" sz="1200">
                <a:solidFill>
                  <a:srgbClr val="000000"/>
                </a:solidFill>
                <a:highlight>
                  <a:srgbClr val="FFFFFF"/>
                </a:highlight>
                <a:latin typeface="Arial"/>
                <a:ea typeface="Arial"/>
                <a:cs typeface="Arial"/>
                <a:sym typeface="Arial"/>
              </a:rPr>
              <a:t> Lite</a:t>
            </a:r>
            <a:r>
              <a:rPr lang="es" sz="1200">
                <a:solidFill>
                  <a:srgbClr val="000000"/>
                </a:solidFill>
                <a:highlight>
                  <a:srgbClr val="FFFFFF"/>
                </a:highlight>
                <a:latin typeface="Arial"/>
                <a:ea typeface="Arial"/>
                <a:cs typeface="Arial"/>
                <a:sym typeface="Arial"/>
              </a:rPr>
              <a:t>)</a:t>
            </a:r>
            <a:r>
              <a:rPr lang="es" sz="1200">
                <a:solidFill>
                  <a:srgbClr val="000000"/>
                </a:solidFill>
                <a:latin typeface="Arial"/>
                <a:ea typeface="Arial"/>
                <a:cs typeface="Arial"/>
                <a:sym typeface="Arial"/>
              </a:rPr>
              <a:t> en este caso se </a:t>
            </a:r>
            <a:r>
              <a:rPr lang="es" sz="1200">
                <a:solidFill>
                  <a:srgbClr val="000000"/>
                </a:solidFill>
                <a:latin typeface="Arial"/>
                <a:ea typeface="Arial"/>
                <a:cs typeface="Arial"/>
                <a:sym typeface="Arial"/>
              </a:rPr>
              <a:t>manejan</a:t>
            </a:r>
            <a:r>
              <a:rPr lang="es" sz="1200">
                <a:solidFill>
                  <a:srgbClr val="000000"/>
                </a:solidFill>
                <a:latin typeface="Arial"/>
                <a:ea typeface="Arial"/>
                <a:cs typeface="Arial"/>
                <a:sym typeface="Arial"/>
              </a:rPr>
              <a:t> inventarios de doble entrada, es decir que no tiene entrada de existencia o salida (</a:t>
            </a:r>
            <a:r>
              <a:rPr lang="es" sz="1200">
                <a:solidFill>
                  <a:srgbClr val="000000"/>
                </a:solidFill>
                <a:latin typeface="Arial"/>
                <a:ea typeface="Arial"/>
                <a:cs typeface="Arial"/>
                <a:sym typeface="Arial"/>
              </a:rPr>
              <a:t>desaparición</a:t>
            </a:r>
            <a:r>
              <a:rPr lang="es" sz="1200">
                <a:solidFill>
                  <a:srgbClr val="000000"/>
                </a:solidFill>
                <a:latin typeface="Arial"/>
                <a:ea typeface="Arial"/>
                <a:cs typeface="Arial"/>
                <a:sym typeface="Arial"/>
              </a:rPr>
              <a:t> del producto) o </a:t>
            </a:r>
            <a:r>
              <a:rPr lang="es" sz="1200">
                <a:solidFill>
                  <a:srgbClr val="000000"/>
                </a:solidFill>
                <a:latin typeface="Arial"/>
                <a:ea typeface="Arial"/>
                <a:cs typeface="Arial"/>
                <a:sym typeface="Arial"/>
              </a:rPr>
              <a:t>transformación</a:t>
            </a:r>
            <a:r>
              <a:rPr lang="es" sz="1200">
                <a:solidFill>
                  <a:srgbClr val="000000"/>
                </a:solidFill>
                <a:latin typeface="Arial"/>
                <a:ea typeface="Arial"/>
                <a:cs typeface="Arial"/>
                <a:sym typeface="Arial"/>
              </a:rPr>
              <a:t>, todas las operaciones son movimientos de inventarios  entre ubicaciones ( posiblemente virtuales ) con secciones como :</a:t>
            </a:r>
            <a:endParaRPr sz="1200">
              <a:solidFill>
                <a:srgbClr val="000000"/>
              </a:solidFill>
              <a:latin typeface="Arial"/>
              <a:ea typeface="Arial"/>
              <a:cs typeface="Arial"/>
              <a:sym typeface="Arial"/>
            </a:endParaRPr>
          </a:p>
          <a:p>
            <a:pPr indent="-304800" lvl="0" marL="457200" rtl="0" algn="just">
              <a:lnSpc>
                <a:spcPct val="150000"/>
              </a:lnSpc>
              <a:spcBef>
                <a:spcPts val="1200"/>
              </a:spcBef>
              <a:spcAft>
                <a:spcPts val="0"/>
              </a:spcAft>
              <a:buClr>
                <a:srgbClr val="000000"/>
              </a:buClr>
              <a:buSzPts val="1200"/>
              <a:buFont typeface="Arial"/>
              <a:buChar char="●"/>
            </a:pPr>
            <a:r>
              <a:rPr lang="es" sz="1200">
                <a:solidFill>
                  <a:srgbClr val="000000"/>
                </a:solidFill>
                <a:latin typeface="Arial"/>
                <a:ea typeface="Arial"/>
                <a:cs typeface="Arial"/>
                <a:sym typeface="Arial"/>
              </a:rPr>
              <a:t>Zonas de producto.</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Inventario perdido. </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Lista de chequeos. </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Inventario actual e inicial. </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Movimientos de ingresos. </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Productos deteriorados etc..</a:t>
            </a:r>
            <a:endParaRPr sz="1200">
              <a:solidFill>
                <a:srgbClr val="000000"/>
              </a:solidFill>
              <a:latin typeface="Arial"/>
              <a:ea typeface="Arial"/>
              <a:cs typeface="Arial"/>
              <a:sym typeface="Arial"/>
            </a:endParaRPr>
          </a:p>
        </p:txBody>
      </p:sp>
      <p:pic>
        <p:nvPicPr>
          <p:cNvPr id="195" name="Google Shape;195;p22"/>
          <p:cNvPicPr preferRelativeResize="0"/>
          <p:nvPr/>
        </p:nvPicPr>
        <p:blipFill>
          <a:blip r:embed="rId3">
            <a:alphaModFix/>
          </a:blip>
          <a:stretch>
            <a:fillRect/>
          </a:stretch>
        </p:blipFill>
        <p:spPr>
          <a:xfrm>
            <a:off x="3464800" y="2423400"/>
            <a:ext cx="2099250" cy="1908125"/>
          </a:xfrm>
          <a:prstGeom prst="rect">
            <a:avLst/>
          </a:prstGeom>
          <a:noFill/>
          <a:ln>
            <a:noFill/>
          </a:ln>
        </p:spPr>
      </p:pic>
      <p:pic>
        <p:nvPicPr>
          <p:cNvPr id="196" name="Google Shape;196;p22"/>
          <p:cNvPicPr preferRelativeResize="0"/>
          <p:nvPr/>
        </p:nvPicPr>
        <p:blipFill>
          <a:blip r:embed="rId4">
            <a:alphaModFix/>
          </a:blip>
          <a:stretch>
            <a:fillRect/>
          </a:stretch>
        </p:blipFill>
        <p:spPr>
          <a:xfrm>
            <a:off x="5822475" y="2423400"/>
            <a:ext cx="2369525" cy="190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819150" y="623450"/>
            <a:ext cx="75057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Arial"/>
                <a:ea typeface="Arial"/>
                <a:cs typeface="Arial"/>
                <a:sym typeface="Arial"/>
              </a:rPr>
              <a:t>P</a:t>
            </a:r>
            <a:r>
              <a:rPr b="1" lang="es">
                <a:latin typeface="Arial"/>
                <a:ea typeface="Arial"/>
                <a:cs typeface="Arial"/>
                <a:sym typeface="Arial"/>
              </a:rPr>
              <a:t>ertinencia del proyecto.</a:t>
            </a:r>
            <a:endParaRPr b="1">
              <a:latin typeface="Arial"/>
              <a:ea typeface="Arial"/>
              <a:cs typeface="Arial"/>
              <a:sym typeface="Arial"/>
            </a:endParaRPr>
          </a:p>
        </p:txBody>
      </p:sp>
      <p:sp>
        <p:nvSpPr>
          <p:cNvPr id="202" name="Google Shape;202;p23"/>
          <p:cNvSpPr txBox="1"/>
          <p:nvPr>
            <p:ph idx="1" type="body"/>
          </p:nvPr>
        </p:nvSpPr>
        <p:spPr>
          <a:xfrm>
            <a:off x="819150" y="1330850"/>
            <a:ext cx="7505700" cy="310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819150" y="479575"/>
            <a:ext cx="75057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900">
                <a:latin typeface="Arial"/>
                <a:ea typeface="Arial"/>
                <a:cs typeface="Arial"/>
                <a:sym typeface="Arial"/>
              </a:rPr>
              <a:t>F</a:t>
            </a:r>
            <a:r>
              <a:rPr b="1" lang="es" sz="2900">
                <a:latin typeface="Arial"/>
                <a:ea typeface="Arial"/>
                <a:cs typeface="Arial"/>
                <a:sym typeface="Arial"/>
              </a:rPr>
              <a:t>uncionalidades principales </a:t>
            </a:r>
            <a:r>
              <a:rPr b="1" lang="es" sz="2900">
                <a:latin typeface="Times New Roman"/>
                <a:ea typeface="Times New Roman"/>
                <a:cs typeface="Times New Roman"/>
                <a:sym typeface="Times New Roman"/>
              </a:rPr>
              <a:t>.</a:t>
            </a:r>
            <a:endParaRPr b="1" sz="2900">
              <a:latin typeface="Times New Roman"/>
              <a:ea typeface="Times New Roman"/>
              <a:cs typeface="Times New Roman"/>
              <a:sym typeface="Times New Roman"/>
            </a:endParaRPr>
          </a:p>
        </p:txBody>
      </p:sp>
      <p:sp>
        <p:nvSpPr>
          <p:cNvPr id="208" name="Google Shape;208;p24"/>
          <p:cNvSpPr txBox="1"/>
          <p:nvPr>
            <p:ph idx="1" type="body"/>
          </p:nvPr>
        </p:nvSpPr>
        <p:spPr>
          <a:xfrm>
            <a:off x="819150" y="1222975"/>
            <a:ext cx="7505700" cy="3215700"/>
          </a:xfrm>
          <a:prstGeom prst="rect">
            <a:avLst/>
          </a:prstGeom>
        </p:spPr>
        <p:txBody>
          <a:bodyPr anchorCtr="0" anchor="t" bIns="91425" lIns="91425" spcFirstLastPara="1" rIns="91425" wrap="square" tIns="91425">
            <a:normAutofit lnSpcReduction="10000"/>
          </a:bodyPr>
          <a:lstStyle/>
          <a:p>
            <a:pPr indent="-304800" lvl="0" marL="457200" rtl="0" algn="l">
              <a:lnSpc>
                <a:spcPct val="150000"/>
              </a:lnSpc>
              <a:spcBef>
                <a:spcPts val="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Tecnología</a:t>
            </a:r>
            <a:r>
              <a:rPr lang="es" sz="1200">
                <a:solidFill>
                  <a:srgbClr val="000000"/>
                </a:solidFill>
                <a:latin typeface="Arial"/>
                <a:ea typeface="Arial"/>
                <a:cs typeface="Arial"/>
                <a:sym typeface="Arial"/>
              </a:rPr>
              <a:t> y desarrollo de </a:t>
            </a:r>
            <a:r>
              <a:rPr lang="es" sz="1200">
                <a:solidFill>
                  <a:srgbClr val="000000"/>
                </a:solidFill>
                <a:latin typeface="Arial"/>
                <a:ea typeface="Arial"/>
                <a:cs typeface="Arial"/>
                <a:sym typeface="Arial"/>
              </a:rPr>
              <a:t>aplicación</a:t>
            </a:r>
            <a:r>
              <a:rPr lang="es" sz="1200">
                <a:solidFill>
                  <a:srgbClr val="000000"/>
                </a:solidFill>
                <a:latin typeface="Arial"/>
                <a:ea typeface="Arial"/>
                <a:cs typeface="Arial"/>
                <a:sym typeface="Arial"/>
              </a:rPr>
              <a:t> </a:t>
            </a:r>
            <a:r>
              <a:rPr lang="es" sz="1200">
                <a:solidFill>
                  <a:srgbClr val="000000"/>
                </a:solidFill>
                <a:latin typeface="Arial"/>
                <a:ea typeface="Arial"/>
                <a:cs typeface="Arial"/>
                <a:sym typeface="Arial"/>
              </a:rPr>
              <a:t>Móvil</a:t>
            </a:r>
            <a:r>
              <a:rPr lang="e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Marketing.</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Apoyo a los centros de  servicios de abastecimiento .</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Sitio Web.</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Acceso para para todo el </a:t>
            </a:r>
            <a:r>
              <a:rPr lang="es" sz="1200">
                <a:solidFill>
                  <a:srgbClr val="000000"/>
                </a:solidFill>
                <a:latin typeface="Arial"/>
                <a:ea typeface="Arial"/>
                <a:cs typeface="Arial"/>
                <a:sym typeface="Arial"/>
              </a:rPr>
              <a:t>público</a:t>
            </a:r>
            <a:r>
              <a:rPr lang="e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Seguridad y </a:t>
            </a:r>
            <a:r>
              <a:rPr lang="es" sz="1200">
                <a:solidFill>
                  <a:srgbClr val="000000"/>
                </a:solidFill>
                <a:latin typeface="Arial"/>
                <a:ea typeface="Arial"/>
                <a:cs typeface="Arial"/>
                <a:sym typeface="Arial"/>
              </a:rPr>
              <a:t>protección</a:t>
            </a:r>
            <a:r>
              <a:rPr lang="es" sz="1200">
                <a:solidFill>
                  <a:srgbClr val="000000"/>
                </a:solidFill>
                <a:latin typeface="Arial"/>
                <a:ea typeface="Arial"/>
                <a:cs typeface="Arial"/>
                <a:sym typeface="Arial"/>
              </a:rPr>
              <a:t> de datos.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Programa que ayuda a la </a:t>
            </a:r>
            <a:r>
              <a:rPr lang="es" sz="1200">
                <a:solidFill>
                  <a:srgbClr val="000000"/>
                </a:solidFill>
                <a:latin typeface="Arial"/>
                <a:ea typeface="Arial"/>
                <a:cs typeface="Arial"/>
                <a:sym typeface="Arial"/>
              </a:rPr>
              <a:t>elaboración</a:t>
            </a:r>
            <a:r>
              <a:rPr lang="es" sz="1200">
                <a:solidFill>
                  <a:srgbClr val="000000"/>
                </a:solidFill>
                <a:latin typeface="Arial"/>
                <a:ea typeface="Arial"/>
                <a:cs typeface="Arial"/>
                <a:sym typeface="Arial"/>
              </a:rPr>
              <a:t> de pedidos en </a:t>
            </a:r>
            <a:r>
              <a:rPr lang="es" sz="1200">
                <a:solidFill>
                  <a:srgbClr val="000000"/>
                </a:solidFill>
                <a:latin typeface="Arial"/>
                <a:ea typeface="Arial"/>
                <a:cs typeface="Arial"/>
                <a:sym typeface="Arial"/>
              </a:rPr>
              <a:t>línea</a:t>
            </a:r>
            <a:r>
              <a:rPr lang="e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Uso de Lector de barras y dispositivo </a:t>
            </a:r>
            <a:r>
              <a:rPr lang="es" sz="1200">
                <a:solidFill>
                  <a:srgbClr val="000000"/>
                </a:solidFill>
                <a:latin typeface="Arial"/>
                <a:ea typeface="Arial"/>
                <a:cs typeface="Arial"/>
                <a:sym typeface="Arial"/>
              </a:rPr>
              <a:t>electrónico</a:t>
            </a:r>
            <a:r>
              <a:rPr lang="es" sz="1200">
                <a:solidFill>
                  <a:srgbClr val="000000"/>
                </a:solidFill>
                <a:latin typeface="Arial"/>
                <a:ea typeface="Arial"/>
                <a:cs typeface="Arial"/>
                <a:sym typeface="Arial"/>
              </a:rPr>
              <a:t> como tablet.</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Zonas de controles de inventarios.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AutoNum type="arabicPeriod"/>
            </a:pPr>
            <a:r>
              <a:rPr lang="es" sz="1200">
                <a:solidFill>
                  <a:srgbClr val="000000"/>
                </a:solidFill>
                <a:latin typeface="Arial"/>
                <a:ea typeface="Arial"/>
                <a:cs typeface="Arial"/>
                <a:sym typeface="Arial"/>
              </a:rPr>
              <a:t>Soporta ideas nuevas para el futuro.</a:t>
            </a:r>
            <a:endParaRPr sz="1200">
              <a:solidFill>
                <a:srgbClr val="000000"/>
              </a:solidFill>
              <a:latin typeface="Arial"/>
              <a:ea typeface="Arial"/>
              <a:cs typeface="Arial"/>
              <a:sym typeface="Arial"/>
            </a:endParaRPr>
          </a:p>
          <a:p>
            <a:pPr indent="0" lvl="0" marL="457200" rtl="0" algn="l">
              <a:spcBef>
                <a:spcPts val="1200"/>
              </a:spcBef>
              <a:spcAft>
                <a:spcPts val="1200"/>
              </a:spcAft>
              <a:buNone/>
            </a:pPr>
            <a:r>
              <a:t/>
            </a:r>
            <a:endParaRPr/>
          </a:p>
        </p:txBody>
      </p:sp>
      <p:pic>
        <p:nvPicPr>
          <p:cNvPr id="209" name="Google Shape;209;p24"/>
          <p:cNvPicPr preferRelativeResize="0"/>
          <p:nvPr/>
        </p:nvPicPr>
        <p:blipFill>
          <a:blip r:embed="rId3">
            <a:alphaModFix/>
          </a:blip>
          <a:stretch>
            <a:fillRect/>
          </a:stretch>
        </p:blipFill>
        <p:spPr>
          <a:xfrm>
            <a:off x="5372775" y="1222975"/>
            <a:ext cx="3305800" cy="3215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819150" y="587475"/>
            <a:ext cx="7505700" cy="55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Arial"/>
                <a:ea typeface="Arial"/>
                <a:cs typeface="Arial"/>
                <a:sym typeface="Arial"/>
              </a:rPr>
              <a:t>A</a:t>
            </a:r>
            <a:r>
              <a:rPr b="1" lang="es">
                <a:latin typeface="Arial"/>
                <a:ea typeface="Arial"/>
                <a:cs typeface="Arial"/>
                <a:sym typeface="Arial"/>
              </a:rPr>
              <a:t>lcance y d</a:t>
            </a:r>
            <a:r>
              <a:rPr b="1" lang="es">
                <a:latin typeface="Arial"/>
                <a:ea typeface="Arial"/>
                <a:cs typeface="Arial"/>
                <a:sym typeface="Arial"/>
              </a:rPr>
              <a:t>elimitación</a:t>
            </a:r>
            <a:r>
              <a:rPr b="1" lang="es">
                <a:latin typeface="Arial"/>
                <a:ea typeface="Arial"/>
                <a:cs typeface="Arial"/>
                <a:sym typeface="Arial"/>
              </a:rPr>
              <a:t>.</a:t>
            </a:r>
            <a:endParaRPr b="1">
              <a:latin typeface="Arial"/>
              <a:ea typeface="Arial"/>
              <a:cs typeface="Arial"/>
              <a:sym typeface="Arial"/>
            </a:endParaRPr>
          </a:p>
        </p:txBody>
      </p:sp>
      <p:sp>
        <p:nvSpPr>
          <p:cNvPr id="215" name="Google Shape;215;p25"/>
          <p:cNvSpPr txBox="1"/>
          <p:nvPr>
            <p:ph idx="1" type="body"/>
          </p:nvPr>
        </p:nvSpPr>
        <p:spPr>
          <a:xfrm>
            <a:off x="819150" y="1141575"/>
            <a:ext cx="7505700" cy="3132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s" sz="1200">
                <a:solidFill>
                  <a:srgbClr val="000000"/>
                </a:solidFill>
                <a:latin typeface="Arial"/>
                <a:ea typeface="Arial"/>
                <a:cs typeface="Arial"/>
                <a:sym typeface="Arial"/>
              </a:rPr>
              <a:t>E</a:t>
            </a:r>
            <a:r>
              <a:rPr lang="es" sz="1200">
                <a:solidFill>
                  <a:srgbClr val="000000"/>
                </a:solidFill>
                <a:latin typeface="Arial"/>
                <a:ea typeface="Arial"/>
                <a:cs typeface="Arial"/>
                <a:sym typeface="Arial"/>
              </a:rPr>
              <a:t>ste sistema sera mas facil de manejar </a:t>
            </a:r>
            <a:r>
              <a:rPr lang="es" sz="1200">
                <a:solidFill>
                  <a:srgbClr val="000000"/>
                </a:solidFill>
                <a:latin typeface="Arial"/>
                <a:ea typeface="Arial"/>
                <a:cs typeface="Arial"/>
                <a:sym typeface="Arial"/>
              </a:rPr>
              <a:t>debido</a:t>
            </a:r>
            <a:r>
              <a:rPr lang="es" sz="1200">
                <a:solidFill>
                  <a:srgbClr val="000000"/>
                </a:solidFill>
                <a:latin typeface="Arial"/>
                <a:ea typeface="Arial"/>
                <a:cs typeface="Arial"/>
                <a:sym typeface="Arial"/>
              </a:rPr>
              <a:t> </a:t>
            </a:r>
            <a:r>
              <a:rPr lang="es" sz="1200">
                <a:solidFill>
                  <a:srgbClr val="000000"/>
                </a:solidFill>
                <a:latin typeface="Arial"/>
                <a:ea typeface="Arial"/>
                <a:cs typeface="Arial"/>
                <a:sym typeface="Arial"/>
              </a:rPr>
              <a:t>a sus</a:t>
            </a:r>
            <a:r>
              <a:rPr lang="es" sz="1200">
                <a:solidFill>
                  <a:srgbClr val="000000"/>
                </a:solidFill>
                <a:latin typeface="Arial"/>
                <a:ea typeface="Arial"/>
                <a:cs typeface="Arial"/>
                <a:sym typeface="Arial"/>
              </a:rPr>
              <a:t> funcionamientos tales como ( control de inventarios y especificaciones </a:t>
            </a:r>
            <a:r>
              <a:rPr lang="es" sz="1200">
                <a:solidFill>
                  <a:srgbClr val="000000"/>
                </a:solidFill>
                <a:latin typeface="Arial"/>
                <a:ea typeface="Arial"/>
                <a:cs typeface="Arial"/>
                <a:sym typeface="Arial"/>
              </a:rPr>
              <a:t>a las</a:t>
            </a:r>
            <a:r>
              <a:rPr lang="es" sz="1200">
                <a:solidFill>
                  <a:srgbClr val="000000"/>
                </a:solidFill>
                <a:latin typeface="Arial"/>
                <a:ea typeface="Arial"/>
                <a:cs typeface="Arial"/>
                <a:sym typeface="Arial"/>
              </a:rPr>
              <a:t> distribuidoras ) ya que solo se trabaja para tiendas pequeñas </a:t>
            </a:r>
            <a:r>
              <a:rPr lang="es" sz="1200">
                <a:solidFill>
                  <a:srgbClr val="000000"/>
                </a:solidFill>
                <a:latin typeface="Arial"/>
                <a:ea typeface="Arial"/>
                <a:cs typeface="Arial"/>
                <a:sym typeface="Arial"/>
              </a:rPr>
              <a:t>tendrá</a:t>
            </a:r>
            <a:r>
              <a:rPr lang="es" sz="1200">
                <a:solidFill>
                  <a:srgbClr val="000000"/>
                </a:solidFill>
                <a:latin typeface="Arial"/>
                <a:ea typeface="Arial"/>
                <a:cs typeface="Arial"/>
                <a:sym typeface="Arial"/>
              </a:rPr>
              <a:t> mayor uso, teniendo en cuenta que son </a:t>
            </a:r>
            <a:r>
              <a:rPr lang="es" sz="1200">
                <a:solidFill>
                  <a:srgbClr val="000000"/>
                </a:solidFill>
                <a:latin typeface="Arial"/>
                <a:ea typeface="Arial"/>
                <a:cs typeface="Arial"/>
                <a:sym typeface="Arial"/>
              </a:rPr>
              <a:t>más</a:t>
            </a:r>
            <a:r>
              <a:rPr lang="es" sz="1200">
                <a:solidFill>
                  <a:srgbClr val="000000"/>
                </a:solidFill>
                <a:latin typeface="Arial"/>
                <a:ea typeface="Arial"/>
                <a:cs typeface="Arial"/>
                <a:sym typeface="Arial"/>
              </a:rPr>
              <a:t> las tiendas de ahora que buscan recursos </a:t>
            </a:r>
            <a:r>
              <a:rPr lang="es" sz="1200">
                <a:solidFill>
                  <a:srgbClr val="000000"/>
                </a:solidFill>
                <a:latin typeface="Arial"/>
                <a:ea typeface="Arial"/>
                <a:cs typeface="Arial"/>
                <a:sym typeface="Arial"/>
              </a:rPr>
              <a:t>tecnológicos</a:t>
            </a:r>
            <a:r>
              <a:rPr lang="es" sz="1200">
                <a:solidFill>
                  <a:srgbClr val="000000"/>
                </a:solidFill>
                <a:latin typeface="Arial"/>
                <a:ea typeface="Arial"/>
                <a:cs typeface="Arial"/>
                <a:sym typeface="Arial"/>
              </a:rPr>
              <a:t> y que ayuden a su negocio.</a:t>
            </a:r>
            <a:endParaRPr sz="1200">
              <a:solidFill>
                <a:srgbClr val="000000"/>
              </a:solidFill>
              <a:latin typeface="Arial"/>
              <a:ea typeface="Arial"/>
              <a:cs typeface="Arial"/>
              <a:sym typeface="Arial"/>
            </a:endParaRPr>
          </a:p>
          <a:p>
            <a:pPr indent="0" lvl="0" marL="0" rtl="0" algn="just">
              <a:lnSpc>
                <a:spcPct val="150000"/>
              </a:lnSpc>
              <a:spcBef>
                <a:spcPts val="1200"/>
              </a:spcBef>
              <a:spcAft>
                <a:spcPts val="1200"/>
              </a:spcAft>
              <a:buNone/>
            </a:pPr>
            <a:r>
              <a:rPr lang="es" sz="1200">
                <a:solidFill>
                  <a:srgbClr val="000000"/>
                </a:solidFill>
                <a:latin typeface="Arial"/>
                <a:ea typeface="Arial"/>
                <a:cs typeface="Arial"/>
                <a:sym typeface="Arial"/>
              </a:rPr>
              <a:t>Una de las limitaciones que puede tener el software es la cantidad de filas de inventario que pueden llegar a tener, ya que solo se puede hasta cierta cantidad </a:t>
            </a:r>
            <a:r>
              <a:rPr lang="es" sz="1200">
                <a:solidFill>
                  <a:srgbClr val="000000"/>
                </a:solidFill>
                <a:latin typeface="Arial"/>
                <a:ea typeface="Arial"/>
                <a:cs typeface="Arial"/>
                <a:sym typeface="Arial"/>
              </a:rPr>
              <a:t>en algunos</a:t>
            </a:r>
            <a:r>
              <a:rPr lang="es" sz="1200">
                <a:solidFill>
                  <a:srgbClr val="000000"/>
                </a:solidFill>
                <a:latin typeface="Arial"/>
                <a:ea typeface="Arial"/>
                <a:cs typeface="Arial"/>
                <a:sym typeface="Arial"/>
              </a:rPr>
              <a:t> casos hasta 20 filas de productos nada </a:t>
            </a:r>
            <a:r>
              <a:rPr lang="es" sz="1200">
                <a:solidFill>
                  <a:srgbClr val="000000"/>
                </a:solidFill>
                <a:latin typeface="Arial"/>
                <a:ea typeface="Arial"/>
                <a:cs typeface="Arial"/>
                <a:sym typeface="Arial"/>
              </a:rPr>
              <a:t>más</a:t>
            </a:r>
            <a:r>
              <a:rPr lang="es" sz="1200">
                <a:latin typeface="Arial"/>
                <a:ea typeface="Arial"/>
                <a:cs typeface="Arial"/>
                <a:sym typeface="Arial"/>
              </a:rPr>
              <a:t>.</a:t>
            </a:r>
            <a:endParaRPr sz="1200">
              <a:latin typeface="Arial"/>
              <a:ea typeface="Arial"/>
              <a:cs typeface="Arial"/>
              <a:sym typeface="Arial"/>
            </a:endParaRPr>
          </a:p>
        </p:txBody>
      </p:sp>
      <p:pic>
        <p:nvPicPr>
          <p:cNvPr id="216" name="Google Shape;216;p25"/>
          <p:cNvPicPr preferRelativeResize="0"/>
          <p:nvPr/>
        </p:nvPicPr>
        <p:blipFill>
          <a:blip r:embed="rId3">
            <a:alphaModFix/>
          </a:blip>
          <a:stretch>
            <a:fillRect/>
          </a:stretch>
        </p:blipFill>
        <p:spPr>
          <a:xfrm>
            <a:off x="938696" y="3143750"/>
            <a:ext cx="2461729" cy="1689600"/>
          </a:xfrm>
          <a:prstGeom prst="rect">
            <a:avLst/>
          </a:prstGeom>
          <a:noFill/>
          <a:ln>
            <a:noFill/>
          </a:ln>
        </p:spPr>
      </p:pic>
      <p:pic>
        <p:nvPicPr>
          <p:cNvPr id="217" name="Google Shape;217;p25"/>
          <p:cNvPicPr preferRelativeResize="0"/>
          <p:nvPr/>
        </p:nvPicPr>
        <p:blipFill>
          <a:blip r:embed="rId4">
            <a:alphaModFix/>
          </a:blip>
          <a:stretch>
            <a:fillRect/>
          </a:stretch>
        </p:blipFill>
        <p:spPr>
          <a:xfrm>
            <a:off x="3429000" y="3208300"/>
            <a:ext cx="2286000" cy="1625050"/>
          </a:xfrm>
          <a:prstGeom prst="rect">
            <a:avLst/>
          </a:prstGeom>
          <a:noFill/>
          <a:ln>
            <a:noFill/>
          </a:ln>
        </p:spPr>
      </p:pic>
      <p:pic>
        <p:nvPicPr>
          <p:cNvPr id="218" name="Google Shape;218;p25"/>
          <p:cNvPicPr preferRelativeResize="0"/>
          <p:nvPr/>
        </p:nvPicPr>
        <p:blipFill>
          <a:blip r:embed="rId5">
            <a:alphaModFix/>
          </a:blip>
          <a:stretch>
            <a:fillRect/>
          </a:stretch>
        </p:blipFill>
        <p:spPr>
          <a:xfrm>
            <a:off x="5959400" y="3143750"/>
            <a:ext cx="2365450" cy="16896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872925" y="1966275"/>
            <a:ext cx="7356000" cy="165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3700">
                <a:latin typeface="Arial"/>
                <a:ea typeface="Arial"/>
                <a:cs typeface="Arial"/>
                <a:sym typeface="Arial"/>
              </a:rPr>
              <a:t>T</a:t>
            </a:r>
            <a:r>
              <a:rPr b="1" lang="es" sz="3700">
                <a:latin typeface="Arial"/>
                <a:ea typeface="Arial"/>
                <a:cs typeface="Arial"/>
                <a:sym typeface="Arial"/>
              </a:rPr>
              <a:t>écnicas</a:t>
            </a:r>
            <a:r>
              <a:rPr b="1" lang="es" sz="3700">
                <a:latin typeface="Arial"/>
                <a:ea typeface="Arial"/>
                <a:cs typeface="Arial"/>
                <a:sym typeface="Arial"/>
              </a:rPr>
              <a:t> y </a:t>
            </a:r>
            <a:r>
              <a:rPr b="1" lang="es" sz="3700">
                <a:latin typeface="Arial"/>
                <a:ea typeface="Arial"/>
                <a:cs typeface="Arial"/>
                <a:sym typeface="Arial"/>
              </a:rPr>
              <a:t>recolección</a:t>
            </a:r>
            <a:r>
              <a:rPr b="1" lang="es" sz="3700">
                <a:latin typeface="Arial"/>
                <a:ea typeface="Arial"/>
                <a:cs typeface="Arial"/>
                <a:sym typeface="Arial"/>
              </a:rPr>
              <a:t> de datos .</a:t>
            </a:r>
            <a:endParaRPr b="1" sz="37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idx="1" type="body"/>
          </p:nvPr>
        </p:nvSpPr>
        <p:spPr>
          <a:xfrm>
            <a:off x="819150" y="621600"/>
            <a:ext cx="7505700" cy="39003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a:p>
          <a:p>
            <a:pPr indent="0" lvl="0" marL="0" rtl="0" algn="just">
              <a:spcBef>
                <a:spcPts val="1200"/>
              </a:spcBef>
              <a:spcAft>
                <a:spcPts val="0"/>
              </a:spcAft>
              <a:buNone/>
            </a:pPr>
            <a:r>
              <a:rPr lang="es" sz="3000">
                <a:solidFill>
                  <a:srgbClr val="000000"/>
                </a:solidFill>
                <a:latin typeface="Arial"/>
                <a:ea typeface="Arial"/>
                <a:cs typeface="Arial"/>
                <a:sym typeface="Arial"/>
              </a:rPr>
              <a:t>¿Cómo afecta esta problemática a su tienda actualmente?</a:t>
            </a:r>
            <a:endParaRPr sz="3000">
              <a:solidFill>
                <a:srgbClr val="000000"/>
              </a:solidFill>
              <a:latin typeface="Arial"/>
              <a:ea typeface="Arial"/>
              <a:cs typeface="Arial"/>
              <a:sym typeface="Arial"/>
            </a:endParaRPr>
          </a:p>
          <a:p>
            <a:pPr indent="0" lvl="0" marL="0" rtl="0" algn="just">
              <a:spcBef>
                <a:spcPts val="1200"/>
              </a:spcBef>
              <a:spcAft>
                <a:spcPts val="0"/>
              </a:spcAft>
              <a:buNone/>
            </a:pPr>
            <a:r>
              <a:rPr lang="es" sz="3000">
                <a:solidFill>
                  <a:srgbClr val="000000"/>
                </a:solidFill>
                <a:latin typeface="Arial"/>
                <a:ea typeface="Arial"/>
                <a:cs typeface="Arial"/>
                <a:sym typeface="Arial"/>
              </a:rPr>
              <a:t>¿Si se crea este aplicativo  web cree usted que su tienda podría mejorar?</a:t>
            </a:r>
            <a:endParaRPr sz="3000">
              <a:solidFill>
                <a:srgbClr val="000000"/>
              </a:solidFill>
              <a:latin typeface="Arial"/>
              <a:ea typeface="Arial"/>
              <a:cs typeface="Arial"/>
              <a:sym typeface="Arial"/>
            </a:endParaRPr>
          </a:p>
          <a:p>
            <a:pPr indent="0" lvl="0" marL="0" rtl="0" algn="just">
              <a:spcBef>
                <a:spcPts val="1200"/>
              </a:spcBef>
              <a:spcAft>
                <a:spcPts val="0"/>
              </a:spcAft>
              <a:buNone/>
            </a:pPr>
            <a:r>
              <a:rPr lang="es" sz="3000">
                <a:solidFill>
                  <a:srgbClr val="000000"/>
                </a:solidFill>
                <a:latin typeface="Arial"/>
                <a:ea typeface="Arial"/>
                <a:cs typeface="Arial"/>
                <a:sym typeface="Arial"/>
              </a:rPr>
              <a:t>¿Esta problemática ha sido constante en los últimos años desde que cambio de distribuidora?</a:t>
            </a:r>
            <a:endParaRPr sz="3000">
              <a:solidFill>
                <a:srgbClr val="000000"/>
              </a:solidFill>
              <a:latin typeface="Arial"/>
              <a:ea typeface="Arial"/>
              <a:cs typeface="Arial"/>
              <a:sym typeface="Arial"/>
            </a:endParaRPr>
          </a:p>
          <a:p>
            <a:pPr indent="0" lvl="0" marL="0" rtl="0" algn="just">
              <a:spcBef>
                <a:spcPts val="1200"/>
              </a:spcBef>
              <a:spcAft>
                <a:spcPts val="0"/>
              </a:spcAft>
              <a:buNone/>
            </a:pPr>
            <a:r>
              <a:rPr lang="es" sz="3000">
                <a:solidFill>
                  <a:srgbClr val="000000"/>
                </a:solidFill>
                <a:latin typeface="Arial"/>
                <a:ea typeface="Arial"/>
                <a:cs typeface="Arial"/>
                <a:sym typeface="Arial"/>
              </a:rPr>
              <a:t>¿Qué requisitos desea incluir en este nuevo  aplicativo?</a:t>
            </a:r>
            <a:endParaRPr sz="3000">
              <a:solidFill>
                <a:srgbClr val="000000"/>
              </a:solidFill>
              <a:latin typeface="Arial"/>
              <a:ea typeface="Arial"/>
              <a:cs typeface="Arial"/>
              <a:sym typeface="Arial"/>
            </a:endParaRPr>
          </a:p>
          <a:p>
            <a:pPr indent="0" lvl="0" marL="0" rtl="0" algn="just">
              <a:spcBef>
                <a:spcPts val="1200"/>
              </a:spcBef>
              <a:spcAft>
                <a:spcPts val="0"/>
              </a:spcAft>
              <a:buNone/>
            </a:pPr>
            <a:r>
              <a:rPr lang="es" sz="3000">
                <a:solidFill>
                  <a:srgbClr val="000000"/>
                </a:solidFill>
                <a:latin typeface="Arial"/>
                <a:ea typeface="Arial"/>
                <a:cs typeface="Arial"/>
                <a:sym typeface="Arial"/>
              </a:rPr>
              <a:t>¿Tiene algunas recomendaciones o datos específicos que desee que cumpla el programa?</a:t>
            </a:r>
            <a:endParaRPr sz="3000">
              <a:solidFill>
                <a:srgbClr val="000000"/>
              </a:solidFill>
              <a:latin typeface="Arial"/>
              <a:ea typeface="Arial"/>
              <a:cs typeface="Arial"/>
              <a:sym typeface="Arial"/>
            </a:endParaRPr>
          </a:p>
          <a:p>
            <a:pPr indent="0" lvl="0" marL="0" rtl="0" algn="just">
              <a:spcBef>
                <a:spcPts val="1200"/>
              </a:spcBef>
              <a:spcAft>
                <a:spcPts val="0"/>
              </a:spcAft>
              <a:buNone/>
            </a:pPr>
            <a:r>
              <a:rPr lang="es" sz="3000">
                <a:solidFill>
                  <a:srgbClr val="000000"/>
                </a:solidFill>
                <a:latin typeface="Arial"/>
                <a:ea typeface="Arial"/>
                <a:cs typeface="Arial"/>
                <a:sym typeface="Arial"/>
              </a:rPr>
              <a:t>¿Cree usted que esta problemática afecta también a las demás tiendas?</a:t>
            </a:r>
            <a:endParaRPr sz="3000">
              <a:solidFill>
                <a:srgbClr val="000000"/>
              </a:solidFill>
              <a:latin typeface="Arial"/>
              <a:ea typeface="Arial"/>
              <a:cs typeface="Arial"/>
              <a:sym typeface="Arial"/>
            </a:endParaRPr>
          </a:p>
          <a:p>
            <a:pPr indent="0" lvl="0" marL="0" rtl="0" algn="just">
              <a:spcBef>
                <a:spcPts val="1200"/>
              </a:spcBef>
              <a:spcAft>
                <a:spcPts val="0"/>
              </a:spcAft>
              <a:buNone/>
            </a:pPr>
            <a:r>
              <a:rPr lang="es" sz="3000">
                <a:solidFill>
                  <a:srgbClr val="000000"/>
                </a:solidFill>
                <a:latin typeface="Arial"/>
                <a:ea typeface="Arial"/>
                <a:cs typeface="Arial"/>
                <a:sym typeface="Arial"/>
              </a:rPr>
              <a:t>¿Ha usado aplicaciones tecnológicas para su negocio antes?</a:t>
            </a:r>
            <a:endParaRPr sz="3000">
              <a:solidFill>
                <a:srgbClr val="000000"/>
              </a:solidFill>
              <a:latin typeface="Arial"/>
              <a:ea typeface="Arial"/>
              <a:cs typeface="Arial"/>
              <a:sym typeface="Arial"/>
            </a:endParaRPr>
          </a:p>
          <a:p>
            <a:pPr indent="0" lvl="0" marL="0" rtl="0" algn="just">
              <a:spcBef>
                <a:spcPts val="1200"/>
              </a:spcBef>
              <a:spcAft>
                <a:spcPts val="1200"/>
              </a:spcAft>
              <a:buNone/>
            </a:pPr>
            <a:r>
              <a:rPr lang="es" sz="3000">
                <a:solidFill>
                  <a:srgbClr val="000000"/>
                </a:solidFill>
                <a:latin typeface="Arial"/>
                <a:ea typeface="Arial"/>
                <a:cs typeface="Arial"/>
                <a:sym typeface="Arial"/>
              </a:rPr>
              <a:t>¿Sabe manejar  equipos tecnológicos? ¿cuales? </a:t>
            </a:r>
            <a:endParaRPr sz="30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644625" y="270725"/>
            <a:ext cx="7680300" cy="8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Arial"/>
                <a:ea typeface="Arial"/>
                <a:cs typeface="Arial"/>
                <a:sym typeface="Arial"/>
              </a:rPr>
              <a:t>Diseño de </a:t>
            </a:r>
            <a:r>
              <a:rPr b="1" lang="es">
                <a:latin typeface="Arial"/>
                <a:ea typeface="Arial"/>
                <a:cs typeface="Arial"/>
                <a:sym typeface="Arial"/>
              </a:rPr>
              <a:t>Página</a:t>
            </a:r>
            <a:r>
              <a:rPr b="1" lang="es">
                <a:latin typeface="Arial"/>
                <a:ea typeface="Arial"/>
                <a:cs typeface="Arial"/>
                <a:sym typeface="Arial"/>
              </a:rPr>
              <a:t> Web-App</a:t>
            </a:r>
            <a:endParaRPr b="1">
              <a:latin typeface="Arial"/>
              <a:ea typeface="Arial"/>
              <a:cs typeface="Arial"/>
              <a:sym typeface="Arial"/>
            </a:endParaRPr>
          </a:p>
        </p:txBody>
      </p:sp>
      <p:sp>
        <p:nvSpPr>
          <p:cNvPr id="234" name="Google Shape;234;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28"/>
          <p:cNvPicPr preferRelativeResize="0"/>
          <p:nvPr/>
        </p:nvPicPr>
        <p:blipFill>
          <a:blip r:embed="rId3">
            <a:alphaModFix/>
          </a:blip>
          <a:stretch>
            <a:fillRect/>
          </a:stretch>
        </p:blipFill>
        <p:spPr>
          <a:xfrm>
            <a:off x="644625" y="1144750"/>
            <a:ext cx="7614524" cy="3293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19150" y="845600"/>
            <a:ext cx="7505700" cy="8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latin typeface="Arial"/>
                <a:ea typeface="Arial"/>
                <a:cs typeface="Arial"/>
                <a:sym typeface="Arial"/>
              </a:rPr>
              <a:t>LICORERA BERMUDAS BODEGA MAYORISTA  DISTRIBUIDOR AUTORIZADO.</a:t>
            </a:r>
            <a:endParaRPr sz="2400"/>
          </a:p>
        </p:txBody>
      </p:sp>
      <p:sp>
        <p:nvSpPr>
          <p:cNvPr id="241" name="Google Shape;241;p29"/>
          <p:cNvSpPr txBox="1"/>
          <p:nvPr>
            <p:ph idx="1" type="body"/>
          </p:nvPr>
        </p:nvSpPr>
        <p:spPr>
          <a:xfrm>
            <a:off x="819150" y="1692100"/>
            <a:ext cx="7505700" cy="2833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solidFill>
                  <a:srgbClr val="000000"/>
                </a:solidFill>
                <a:latin typeface="Arial"/>
                <a:ea typeface="Arial"/>
                <a:cs typeface="Arial"/>
                <a:sym typeface="Arial"/>
              </a:rPr>
              <a:t>En este caso nosotros vamos hacer un contrato para la licorera Bermudas ubicada en el centro de Bogotá DC dirección Carrera 18 No. 12-68 , el contrato será un contrato por prestación de servicios, y otro será contrato a los autos en las cuales la empresa transportadora le ofrecerá el servicio de entrega, por lo tanto la empresa autorizada que es Bermudas, será la encargada de alistar los pedidos que nosotros mismos haremos por el cliente, nosotros nos encargamos de atender al cliente, y nosotros por medio de una llamada a la licorera, realizaremos el pedido, por lo tanto, como ya tenemos un contrato con los autos, ellos se encargaran de recibir y llevar a las direcciones establecidas. De esta manera se hace el proceso.</a:t>
            </a:r>
            <a:endParaRPr>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7" name="Google Shape;247;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8" name="Google Shape;248;p30"/>
          <p:cNvPicPr preferRelativeResize="0"/>
          <p:nvPr/>
        </p:nvPicPr>
        <p:blipFill>
          <a:blip r:embed="rId3">
            <a:alphaModFix/>
          </a:blip>
          <a:stretch>
            <a:fillRect/>
          </a:stretch>
        </p:blipFill>
        <p:spPr>
          <a:xfrm>
            <a:off x="268600" y="255150"/>
            <a:ext cx="8581450" cy="463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4" name="Google Shape;254;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5" name="Google Shape;255;p31"/>
          <p:cNvPicPr preferRelativeResize="0"/>
          <p:nvPr/>
        </p:nvPicPr>
        <p:blipFill>
          <a:blip r:embed="rId3">
            <a:alphaModFix/>
          </a:blip>
          <a:stretch>
            <a:fillRect/>
          </a:stretch>
        </p:blipFill>
        <p:spPr>
          <a:xfrm>
            <a:off x="268600" y="255150"/>
            <a:ext cx="8608299" cy="463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606950" y="359675"/>
            <a:ext cx="80013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Arial"/>
                <a:ea typeface="Arial"/>
                <a:cs typeface="Arial"/>
                <a:sym typeface="Arial"/>
              </a:rPr>
              <a:t>Planteamiento del problema.</a:t>
            </a:r>
            <a:endParaRPr b="1">
              <a:latin typeface="Arial"/>
              <a:ea typeface="Arial"/>
              <a:cs typeface="Arial"/>
              <a:sym typeface="Arial"/>
            </a:endParaRPr>
          </a:p>
        </p:txBody>
      </p:sp>
      <p:sp>
        <p:nvSpPr>
          <p:cNvPr id="138" name="Google Shape;138;p14"/>
          <p:cNvSpPr txBox="1"/>
          <p:nvPr>
            <p:ph idx="1" type="body"/>
          </p:nvPr>
        </p:nvSpPr>
        <p:spPr>
          <a:xfrm>
            <a:off x="606950" y="1103075"/>
            <a:ext cx="8001300" cy="3624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None/>
            </a:pPr>
            <a:r>
              <a:rPr lang="es" sz="1200">
                <a:solidFill>
                  <a:srgbClr val="000000"/>
                </a:solidFill>
                <a:latin typeface="Arial"/>
                <a:ea typeface="Arial"/>
                <a:cs typeface="Arial"/>
                <a:sym typeface="Arial"/>
              </a:rPr>
              <a:t>¿ Cual es la problemática que surge en estos momentos con los comerciantes al por menor, cual es la dificultad que tienen en este momento, como se puede mejorar esta situación que viven? cual es el método que nosotros elegimos, elaboramos un modelo de proyecto al que nosotros vamos a plantear para la ayuda a la estabilidad económica de los trabajadores al por menor que se han visto afectados durante toda la época de la Pandemia. Para ello se toma como eje de investigación  a esta problemática, ¿Porque se elige este planteamiento? Debido a que vemos cómo el comercio se ha visto afectado y que hay una solución importante en la cual debe ser escuchada  y promovida.  ¿Para que? Para que todos se vean favorecidos con esta solución  que nosotros les planteamos y así puedan mejorar su situación a raíz de lo que pasa en este momento. Nosotros partimos desde buscar las problemáticas de los trabajadores al por menor, damos una solución con la empresas distribuidoras, buscamos también los clientes por medio presencial, marketing y publicidad,  para que así puedan conocer nuestra propuesta, con esto se busca que el trabajador pueda mejorar el servicio, mejorar la calidad de vida del cliente y promover las herramientas tecnológicas y un proceso para ayudar a fortalecer y estabilizar su negocio. </a:t>
            </a:r>
            <a:endParaRPr sz="12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1" name="Google Shape;261;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2" name="Google Shape;262;p32"/>
          <p:cNvPicPr preferRelativeResize="0"/>
          <p:nvPr/>
        </p:nvPicPr>
        <p:blipFill>
          <a:blip r:embed="rId3">
            <a:alphaModFix/>
          </a:blip>
          <a:stretch>
            <a:fillRect/>
          </a:stretch>
        </p:blipFill>
        <p:spPr>
          <a:xfrm>
            <a:off x="268650" y="241725"/>
            <a:ext cx="8621675" cy="4646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8" name="Google Shape;268;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9" name="Google Shape;269;p33"/>
          <p:cNvPicPr preferRelativeResize="0"/>
          <p:nvPr/>
        </p:nvPicPr>
        <p:blipFill>
          <a:blip r:embed="rId3">
            <a:alphaModFix/>
          </a:blip>
          <a:stretch>
            <a:fillRect/>
          </a:stretch>
        </p:blipFill>
        <p:spPr>
          <a:xfrm>
            <a:off x="255150" y="241725"/>
            <a:ext cx="8648600" cy="4660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819150" y="527550"/>
            <a:ext cx="7505700" cy="59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600">
                <a:latin typeface="Arial"/>
                <a:ea typeface="Arial"/>
                <a:cs typeface="Arial"/>
                <a:sym typeface="Arial"/>
              </a:rPr>
              <a:t>CÓDIGO</a:t>
            </a:r>
            <a:r>
              <a:rPr b="1" lang="es" sz="2600">
                <a:latin typeface="Arial"/>
                <a:ea typeface="Arial"/>
                <a:cs typeface="Arial"/>
                <a:sym typeface="Arial"/>
              </a:rPr>
              <a:t> QR Y </a:t>
            </a:r>
            <a:r>
              <a:rPr b="1" lang="es" sz="2600">
                <a:latin typeface="Arial"/>
                <a:ea typeface="Arial"/>
                <a:cs typeface="Arial"/>
                <a:sym typeface="Arial"/>
              </a:rPr>
              <a:t>CÓDIGOS</a:t>
            </a:r>
            <a:r>
              <a:rPr b="1" lang="es" sz="2600">
                <a:latin typeface="Arial"/>
                <a:ea typeface="Arial"/>
                <a:cs typeface="Arial"/>
                <a:sym typeface="Arial"/>
              </a:rPr>
              <a:t> DE BARRAS.</a:t>
            </a:r>
            <a:endParaRPr b="1" sz="2600">
              <a:latin typeface="Arial"/>
              <a:ea typeface="Arial"/>
              <a:cs typeface="Arial"/>
              <a:sym typeface="Arial"/>
            </a:endParaRPr>
          </a:p>
        </p:txBody>
      </p:sp>
      <p:sp>
        <p:nvSpPr>
          <p:cNvPr id="275" name="Google Shape;275;p34"/>
          <p:cNvSpPr txBox="1"/>
          <p:nvPr>
            <p:ph idx="1" type="body"/>
          </p:nvPr>
        </p:nvSpPr>
        <p:spPr>
          <a:xfrm>
            <a:off x="819150" y="1126950"/>
            <a:ext cx="7505700" cy="3311700"/>
          </a:xfrm>
          <a:prstGeom prst="rect">
            <a:avLst/>
          </a:prstGeom>
        </p:spPr>
        <p:txBody>
          <a:bodyPr anchorCtr="0" anchor="t" bIns="91425" lIns="91425" spcFirstLastPara="1" rIns="91425" wrap="square" tIns="91425">
            <a:normAutofit fontScale="85000" lnSpcReduction="10000"/>
          </a:bodyPr>
          <a:lstStyle/>
          <a:p>
            <a:pPr indent="0" lvl="0" marL="0" rtl="0" algn="just">
              <a:lnSpc>
                <a:spcPct val="115000"/>
              </a:lnSpc>
              <a:spcBef>
                <a:spcPts val="0"/>
              </a:spcBef>
              <a:spcAft>
                <a:spcPts val="0"/>
              </a:spcAft>
              <a:buNone/>
            </a:pPr>
            <a:r>
              <a:rPr lang="es" sz="1308">
                <a:solidFill>
                  <a:srgbClr val="000000"/>
                </a:solidFill>
                <a:latin typeface="Arial"/>
                <a:ea typeface="Arial"/>
                <a:cs typeface="Arial"/>
                <a:sym typeface="Arial"/>
              </a:rPr>
              <a:t>L</a:t>
            </a:r>
            <a:r>
              <a:rPr lang="es" sz="1308">
                <a:solidFill>
                  <a:srgbClr val="000000"/>
                </a:solidFill>
                <a:latin typeface="Arial"/>
                <a:ea typeface="Arial"/>
                <a:cs typeface="Arial"/>
                <a:sym typeface="Arial"/>
              </a:rPr>
              <a:t>os códigos QR son códigos de respuesta rápida, al igual que los códigos de barras, almacenan información. Todos los dispositivos pueden manejar esta opción.</a:t>
            </a:r>
            <a:endParaRPr sz="1308">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s" sz="1308">
                <a:solidFill>
                  <a:srgbClr val="000000"/>
                </a:solidFill>
                <a:latin typeface="Arial"/>
                <a:ea typeface="Arial"/>
                <a:cs typeface="Arial"/>
                <a:sym typeface="Arial"/>
              </a:rPr>
              <a:t>Debemos saber que un producto de calidad tiene cualquiera de estos dos sellos, como todos nos damos cuenta, en un supermercado grande manejan siempre está herramienta útil, pero comerciantes minoristas no lo usan, por lo tanto pierde credibilidad el negocio, pierde ventas, y esta herramienta ayuda no solo a incrementar sus ventas, sino también al tiempo que se gasta al ir por la mercancía,  se creó una manera de poder sacarle provecho a esta herramienta, es por lo cual que nosotros  ponemos a disposición  un programa en el cual cada producto que usted venda como por ejemplo (1 litro de Néctar verde), lo utilice con el lector de barras en cada venta, y de allí el sistema le indicará que lo ha vendido y que por lo tanto es un producto menos que tiene para tener en cuenta en la lista de la base de datos que le estaremos revisando a medida que realice sus compras, le diremos que producto es el que más ha vendido y cual es el que necesita, en cuanto al tiempo, la empresa suministra el transporte y le da la posibilidad al cliente de realizar sus pedidos de una manera organizada y en línea. Por cada venta que usted haga con el lector de barras, el producto vendido llegará al sistema automáticamente. </a:t>
            </a:r>
            <a:endParaRPr sz="1308">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308">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s" sz="1308">
                <a:solidFill>
                  <a:srgbClr val="000000"/>
                </a:solidFill>
                <a:latin typeface="Arial"/>
                <a:ea typeface="Arial"/>
                <a:cs typeface="Arial"/>
                <a:sym typeface="Arial"/>
              </a:rPr>
              <a:t>Para poder empezar a trabajar puede descargar en su celular o tablet la App Escaner QR. Si desea Escanear un código solamente tiene que pasar el código sobre la parte de la cámara de su celular con la app. </a:t>
            </a:r>
            <a:endParaRPr sz="1308">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76" name="Google Shape;276;p34"/>
          <p:cNvPicPr preferRelativeResize="0"/>
          <p:nvPr/>
        </p:nvPicPr>
        <p:blipFill>
          <a:blip r:embed="rId3">
            <a:alphaModFix/>
          </a:blip>
          <a:stretch>
            <a:fillRect/>
          </a:stretch>
        </p:blipFill>
        <p:spPr>
          <a:xfrm>
            <a:off x="2889341" y="4338491"/>
            <a:ext cx="599400" cy="599400"/>
          </a:xfrm>
          <a:prstGeom prst="rect">
            <a:avLst/>
          </a:prstGeom>
          <a:noFill/>
          <a:ln>
            <a:noFill/>
          </a:ln>
        </p:spPr>
      </p:pic>
      <p:pic>
        <p:nvPicPr>
          <p:cNvPr id="277" name="Google Shape;277;p34"/>
          <p:cNvPicPr preferRelativeResize="0"/>
          <p:nvPr/>
        </p:nvPicPr>
        <p:blipFill>
          <a:blip r:embed="rId4">
            <a:alphaModFix/>
          </a:blip>
          <a:stretch>
            <a:fillRect/>
          </a:stretch>
        </p:blipFill>
        <p:spPr>
          <a:xfrm>
            <a:off x="5624625" y="4338499"/>
            <a:ext cx="1030850" cy="599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idx="1" type="body"/>
          </p:nvPr>
        </p:nvSpPr>
        <p:spPr>
          <a:xfrm>
            <a:off x="819150" y="471425"/>
            <a:ext cx="7505700" cy="1093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None/>
            </a:pPr>
            <a:r>
              <a:rPr lang="es" sz="1200">
                <a:solidFill>
                  <a:srgbClr val="000000"/>
                </a:solidFill>
                <a:latin typeface="Arial"/>
                <a:ea typeface="Arial"/>
                <a:cs typeface="Arial"/>
                <a:sym typeface="Arial"/>
              </a:rPr>
              <a:t>En esta </a:t>
            </a:r>
            <a:r>
              <a:rPr lang="es" sz="1200">
                <a:solidFill>
                  <a:srgbClr val="000000"/>
                </a:solidFill>
                <a:latin typeface="Arial"/>
                <a:ea typeface="Arial"/>
                <a:cs typeface="Arial"/>
                <a:sym typeface="Arial"/>
              </a:rPr>
              <a:t>presentación</a:t>
            </a:r>
            <a:r>
              <a:rPr lang="es" sz="1200">
                <a:solidFill>
                  <a:srgbClr val="000000"/>
                </a:solidFill>
                <a:latin typeface="Arial"/>
                <a:ea typeface="Arial"/>
                <a:cs typeface="Arial"/>
                <a:sym typeface="Arial"/>
              </a:rPr>
              <a:t> se </a:t>
            </a:r>
            <a:r>
              <a:rPr lang="es" sz="1200">
                <a:solidFill>
                  <a:srgbClr val="000000"/>
                </a:solidFill>
                <a:latin typeface="Arial"/>
                <a:ea typeface="Arial"/>
                <a:cs typeface="Arial"/>
                <a:sym typeface="Arial"/>
              </a:rPr>
              <a:t>mostrará</a:t>
            </a:r>
            <a:r>
              <a:rPr lang="es" sz="1200">
                <a:solidFill>
                  <a:srgbClr val="000000"/>
                </a:solidFill>
                <a:latin typeface="Arial"/>
                <a:ea typeface="Arial"/>
                <a:cs typeface="Arial"/>
                <a:sym typeface="Arial"/>
              </a:rPr>
              <a:t> un ejemplo con un Vino llamado Casillero del Diablo, va dar a conocer como se debe utilizar un </a:t>
            </a:r>
            <a:r>
              <a:rPr lang="es" sz="1200">
                <a:solidFill>
                  <a:srgbClr val="000000"/>
                </a:solidFill>
                <a:latin typeface="Arial"/>
                <a:ea typeface="Arial"/>
                <a:cs typeface="Arial"/>
                <a:sym typeface="Arial"/>
              </a:rPr>
              <a:t>código</a:t>
            </a:r>
            <a:r>
              <a:rPr lang="es" sz="1200">
                <a:solidFill>
                  <a:srgbClr val="000000"/>
                </a:solidFill>
                <a:latin typeface="Arial"/>
                <a:ea typeface="Arial"/>
                <a:cs typeface="Arial"/>
                <a:sym typeface="Arial"/>
              </a:rPr>
              <a:t> QR, todos los licores legales tienen un </a:t>
            </a:r>
            <a:r>
              <a:rPr lang="es" sz="1200">
                <a:solidFill>
                  <a:srgbClr val="000000"/>
                </a:solidFill>
                <a:latin typeface="Arial"/>
                <a:ea typeface="Arial"/>
                <a:cs typeface="Arial"/>
                <a:sym typeface="Arial"/>
              </a:rPr>
              <a:t>Código</a:t>
            </a:r>
            <a:r>
              <a:rPr lang="es" sz="1200">
                <a:solidFill>
                  <a:srgbClr val="000000"/>
                </a:solidFill>
                <a:latin typeface="Arial"/>
                <a:ea typeface="Arial"/>
                <a:cs typeface="Arial"/>
                <a:sym typeface="Arial"/>
              </a:rPr>
              <a:t>, como se debe manejar esta etiqueta, numero de serial de la etiqueta, descarga de la pagina en cual hace parte la empresa que la distribuye.</a:t>
            </a:r>
            <a:endParaRPr sz="1200">
              <a:solidFill>
                <a:srgbClr val="000000"/>
              </a:solidFill>
              <a:latin typeface="Arial"/>
              <a:ea typeface="Arial"/>
              <a:cs typeface="Arial"/>
              <a:sym typeface="Arial"/>
            </a:endParaRPr>
          </a:p>
        </p:txBody>
      </p:sp>
      <p:pic>
        <p:nvPicPr>
          <p:cNvPr id="283" name="Google Shape;283;p35"/>
          <p:cNvPicPr preferRelativeResize="0"/>
          <p:nvPr/>
        </p:nvPicPr>
        <p:blipFill rotWithShape="1">
          <a:blip r:embed="rId3">
            <a:alphaModFix/>
          </a:blip>
          <a:srcRect b="65252" l="0" r="48749" t="0"/>
          <a:stretch/>
        </p:blipFill>
        <p:spPr>
          <a:xfrm>
            <a:off x="2024612" y="1434100"/>
            <a:ext cx="4167399" cy="1137650"/>
          </a:xfrm>
          <a:prstGeom prst="rect">
            <a:avLst/>
          </a:prstGeom>
          <a:noFill/>
          <a:ln>
            <a:noFill/>
          </a:ln>
        </p:spPr>
      </p:pic>
      <p:pic>
        <p:nvPicPr>
          <p:cNvPr id="284" name="Google Shape;284;p35"/>
          <p:cNvPicPr preferRelativeResize="0"/>
          <p:nvPr/>
        </p:nvPicPr>
        <p:blipFill>
          <a:blip r:embed="rId4">
            <a:alphaModFix/>
          </a:blip>
          <a:stretch>
            <a:fillRect/>
          </a:stretch>
        </p:blipFill>
        <p:spPr>
          <a:xfrm>
            <a:off x="819150" y="3096100"/>
            <a:ext cx="1898775" cy="1282025"/>
          </a:xfrm>
          <a:prstGeom prst="rect">
            <a:avLst/>
          </a:prstGeom>
          <a:noFill/>
          <a:ln>
            <a:noFill/>
          </a:ln>
        </p:spPr>
      </p:pic>
      <p:pic>
        <p:nvPicPr>
          <p:cNvPr id="285" name="Google Shape;285;p35"/>
          <p:cNvPicPr preferRelativeResize="0"/>
          <p:nvPr/>
        </p:nvPicPr>
        <p:blipFill>
          <a:blip r:embed="rId5">
            <a:alphaModFix/>
          </a:blip>
          <a:stretch>
            <a:fillRect/>
          </a:stretch>
        </p:blipFill>
        <p:spPr>
          <a:xfrm>
            <a:off x="6320725" y="2600200"/>
            <a:ext cx="2004126" cy="2086701"/>
          </a:xfrm>
          <a:prstGeom prst="rect">
            <a:avLst/>
          </a:prstGeom>
          <a:noFill/>
          <a:ln>
            <a:noFill/>
          </a:ln>
        </p:spPr>
      </p:pic>
      <p:pic>
        <p:nvPicPr>
          <p:cNvPr id="286" name="Google Shape;286;p35"/>
          <p:cNvPicPr preferRelativeResize="0"/>
          <p:nvPr/>
        </p:nvPicPr>
        <p:blipFill>
          <a:blip r:embed="rId6">
            <a:alphaModFix/>
          </a:blip>
          <a:stretch>
            <a:fillRect/>
          </a:stretch>
        </p:blipFill>
        <p:spPr>
          <a:xfrm>
            <a:off x="2972625" y="3059650"/>
            <a:ext cx="2135076" cy="1627251"/>
          </a:xfrm>
          <a:prstGeom prst="rect">
            <a:avLst/>
          </a:prstGeom>
          <a:noFill/>
          <a:ln>
            <a:noFill/>
          </a:ln>
        </p:spPr>
      </p:pic>
      <p:sp>
        <p:nvSpPr>
          <p:cNvPr id="287" name="Google Shape;287;p35"/>
          <p:cNvSpPr txBox="1"/>
          <p:nvPr/>
        </p:nvSpPr>
        <p:spPr>
          <a:xfrm>
            <a:off x="6320425" y="2226188"/>
            <a:ext cx="2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Calibri"/>
                <a:ea typeface="Calibri"/>
                <a:cs typeface="Calibri"/>
                <a:sym typeface="Calibri"/>
              </a:rPr>
              <a:t>4</a:t>
            </a:r>
            <a:endParaRPr b="1">
              <a:latin typeface="Calibri"/>
              <a:ea typeface="Calibri"/>
              <a:cs typeface="Calibri"/>
              <a:sym typeface="Calibri"/>
            </a:endParaRPr>
          </a:p>
        </p:txBody>
      </p:sp>
      <p:sp>
        <p:nvSpPr>
          <p:cNvPr id="288" name="Google Shape;288;p35"/>
          <p:cNvSpPr txBox="1"/>
          <p:nvPr/>
        </p:nvSpPr>
        <p:spPr>
          <a:xfrm>
            <a:off x="1641188" y="1709500"/>
            <a:ext cx="2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Calibri"/>
                <a:ea typeface="Calibri"/>
                <a:cs typeface="Calibri"/>
                <a:sym typeface="Calibri"/>
              </a:rPr>
              <a:t>1</a:t>
            </a:r>
            <a:endParaRPr b="1">
              <a:latin typeface="Calibri"/>
              <a:ea typeface="Calibri"/>
              <a:cs typeface="Calibri"/>
              <a:sym typeface="Calibri"/>
            </a:endParaRPr>
          </a:p>
        </p:txBody>
      </p:sp>
      <p:sp>
        <p:nvSpPr>
          <p:cNvPr id="289" name="Google Shape;289;p35"/>
          <p:cNvSpPr txBox="1"/>
          <p:nvPr/>
        </p:nvSpPr>
        <p:spPr>
          <a:xfrm>
            <a:off x="2717925" y="2695900"/>
            <a:ext cx="2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Calibri"/>
                <a:ea typeface="Calibri"/>
                <a:cs typeface="Calibri"/>
                <a:sym typeface="Calibri"/>
              </a:rPr>
              <a:t>3</a:t>
            </a:r>
            <a:endParaRPr b="1">
              <a:latin typeface="Calibri"/>
              <a:ea typeface="Calibri"/>
              <a:cs typeface="Calibri"/>
              <a:sym typeface="Calibri"/>
            </a:endParaRPr>
          </a:p>
        </p:txBody>
      </p:sp>
      <p:sp>
        <p:nvSpPr>
          <p:cNvPr id="290" name="Google Shape;290;p35"/>
          <p:cNvSpPr txBox="1"/>
          <p:nvPr/>
        </p:nvSpPr>
        <p:spPr>
          <a:xfrm>
            <a:off x="819150" y="2695900"/>
            <a:ext cx="2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Calibri"/>
                <a:ea typeface="Calibri"/>
                <a:cs typeface="Calibri"/>
                <a:sym typeface="Calibri"/>
              </a:rPr>
              <a:t>2</a:t>
            </a:r>
            <a:endParaRPr b="1">
              <a:latin typeface="Calibri"/>
              <a:ea typeface="Calibri"/>
              <a:cs typeface="Calibri"/>
              <a:sym typeface="Calibri"/>
            </a:endParaRPr>
          </a:p>
        </p:txBody>
      </p:sp>
      <p:sp>
        <p:nvSpPr>
          <p:cNvPr id="291" name="Google Shape;291;p35"/>
          <p:cNvSpPr/>
          <p:nvPr/>
        </p:nvSpPr>
        <p:spPr>
          <a:xfrm>
            <a:off x="3617125" y="3287950"/>
            <a:ext cx="2703300" cy="314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300"/>
              <a:t>I</a:t>
            </a:r>
            <a:r>
              <a:rPr b="1" lang="es" sz="500"/>
              <a:t>NGRESE AL LINK Y APARECERA LA PAGINA QUE DISTRIBUYE EL LICOR</a:t>
            </a:r>
            <a:endParaRPr b="1" sz="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idx="1" type="body"/>
          </p:nvPr>
        </p:nvSpPr>
        <p:spPr>
          <a:xfrm>
            <a:off x="819150" y="631175"/>
            <a:ext cx="7505700" cy="380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36"/>
          <p:cNvPicPr preferRelativeResize="0"/>
          <p:nvPr/>
        </p:nvPicPr>
        <p:blipFill>
          <a:blip r:embed="rId3">
            <a:alphaModFix/>
          </a:blip>
          <a:stretch>
            <a:fillRect/>
          </a:stretch>
        </p:blipFill>
        <p:spPr>
          <a:xfrm>
            <a:off x="214875" y="228300"/>
            <a:ext cx="8729175" cy="4673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575500"/>
            <a:ext cx="75057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Arial"/>
                <a:ea typeface="Arial"/>
                <a:cs typeface="Arial"/>
                <a:sym typeface="Arial"/>
              </a:rPr>
              <a:t>Planteamiento del problema.</a:t>
            </a:r>
            <a:endParaRPr b="1">
              <a:latin typeface="Arial"/>
              <a:ea typeface="Arial"/>
              <a:cs typeface="Arial"/>
              <a:sym typeface="Arial"/>
            </a:endParaRPr>
          </a:p>
        </p:txBody>
      </p:sp>
      <p:sp>
        <p:nvSpPr>
          <p:cNvPr id="144" name="Google Shape;144;p15"/>
          <p:cNvSpPr txBox="1"/>
          <p:nvPr>
            <p:ph idx="1" type="body"/>
          </p:nvPr>
        </p:nvSpPr>
        <p:spPr>
          <a:xfrm>
            <a:off x="819150" y="1330825"/>
            <a:ext cx="7505700" cy="3108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s">
                <a:solidFill>
                  <a:srgbClr val="000000"/>
                </a:solidFill>
                <a:latin typeface="Arial"/>
                <a:ea typeface="Arial"/>
                <a:cs typeface="Arial"/>
                <a:sym typeface="Arial"/>
              </a:rPr>
              <a:t>¿Cuál es el problema que tienen los comerciantes al por menor?</a:t>
            </a:r>
            <a:endParaRPr b="1">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t/>
            </a:r>
            <a:endParaRPr b="1">
              <a:solidFill>
                <a:srgbClr val="000000"/>
              </a:solidFill>
              <a:latin typeface="Arial"/>
              <a:ea typeface="Arial"/>
              <a:cs typeface="Arial"/>
              <a:sym typeface="Arial"/>
            </a:endParaRPr>
          </a:p>
          <a:p>
            <a:pPr indent="0" lvl="0" marL="457200" rtl="0" algn="just">
              <a:lnSpc>
                <a:spcPct val="150000"/>
              </a:lnSpc>
              <a:spcBef>
                <a:spcPts val="0"/>
              </a:spcBef>
              <a:spcAft>
                <a:spcPts val="0"/>
              </a:spcAft>
              <a:buNone/>
            </a:pPr>
            <a:r>
              <a:rPr lang="es">
                <a:solidFill>
                  <a:srgbClr val="000000"/>
                </a:solidFill>
                <a:latin typeface="Arial"/>
                <a:ea typeface="Arial"/>
                <a:cs typeface="Arial"/>
                <a:sym typeface="Arial"/>
              </a:rPr>
              <a:t>●Nos damos cuenta que la problemática que tienen en este momento es el desabastecimiento que sufre su negocio al encontrarse que las tiendas en las que necesitan el producto se encuentran cerradas, también la problemática que tienen los comerciantes al comprar su producto, tienen que hacer largas filas para comprar, y otra larga espera para la entrega del producto, el largo trayecto que a diario vive el comerciante y la </a:t>
            </a:r>
            <a:r>
              <a:rPr lang="es">
                <a:solidFill>
                  <a:srgbClr val="000000"/>
                </a:solidFill>
                <a:latin typeface="Arial"/>
                <a:ea typeface="Arial"/>
                <a:cs typeface="Arial"/>
                <a:sym typeface="Arial"/>
              </a:rPr>
              <a:t>pérdida</a:t>
            </a:r>
            <a:r>
              <a:rPr lang="es">
                <a:solidFill>
                  <a:srgbClr val="000000"/>
                </a:solidFill>
                <a:latin typeface="Arial"/>
                <a:ea typeface="Arial"/>
                <a:cs typeface="Arial"/>
                <a:sym typeface="Arial"/>
              </a:rPr>
              <a:t> de tiempo innecesaria que viven por cuenta del </a:t>
            </a:r>
            <a:r>
              <a:rPr lang="es">
                <a:solidFill>
                  <a:srgbClr val="000000"/>
                </a:solidFill>
                <a:latin typeface="Arial"/>
                <a:ea typeface="Arial"/>
                <a:cs typeface="Arial"/>
                <a:sym typeface="Arial"/>
              </a:rPr>
              <a:t>tráfico</a:t>
            </a:r>
            <a:r>
              <a:rPr lang="es">
                <a:solidFill>
                  <a:srgbClr val="000000"/>
                </a:solidFill>
                <a:latin typeface="Arial"/>
                <a:ea typeface="Arial"/>
                <a:cs typeface="Arial"/>
                <a:sym typeface="Arial"/>
              </a:rPr>
              <a:t>, el fluido de gente y demás. Además nos podemos dar cuenta que cada vez que un cliente cada vez que va al negocio.</a:t>
            </a:r>
            <a:endParaRPr>
              <a:solidFill>
                <a:srgbClr val="000000"/>
              </a:solidFill>
              <a:latin typeface="Arial"/>
              <a:ea typeface="Arial"/>
              <a:cs typeface="Arial"/>
              <a:sym typeface="Arial"/>
            </a:endParaRPr>
          </a:p>
          <a:p>
            <a:pPr indent="0" lvl="0" marL="0" rtl="0" algn="l">
              <a:lnSpc>
                <a:spcPct val="200000"/>
              </a:lnSpc>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479575"/>
            <a:ext cx="7505700" cy="6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800">
                <a:latin typeface="Arial"/>
                <a:ea typeface="Arial"/>
                <a:cs typeface="Arial"/>
                <a:sym typeface="Arial"/>
              </a:rPr>
              <a:t>Planteamiento del problema.</a:t>
            </a:r>
            <a:endParaRPr b="1" sz="2800">
              <a:latin typeface="Arial"/>
              <a:ea typeface="Arial"/>
              <a:cs typeface="Arial"/>
              <a:sym typeface="Arial"/>
            </a:endParaRPr>
          </a:p>
        </p:txBody>
      </p:sp>
      <p:sp>
        <p:nvSpPr>
          <p:cNvPr id="150" name="Google Shape;150;p16"/>
          <p:cNvSpPr txBox="1"/>
          <p:nvPr>
            <p:ph idx="1" type="body"/>
          </p:nvPr>
        </p:nvSpPr>
        <p:spPr>
          <a:xfrm>
            <a:off x="819150" y="1150975"/>
            <a:ext cx="7505700" cy="34689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b="1" lang="es" sz="1200">
                <a:solidFill>
                  <a:srgbClr val="000000"/>
                </a:solidFill>
                <a:latin typeface="Arial"/>
                <a:ea typeface="Arial"/>
                <a:cs typeface="Arial"/>
                <a:sym typeface="Arial"/>
              </a:rPr>
              <a:t>¿Cuál es el impacto en los negocios?</a:t>
            </a:r>
            <a:endParaRPr b="1" sz="1200">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rPr lang="es" sz="1200">
                <a:solidFill>
                  <a:srgbClr val="000000"/>
                </a:solidFill>
                <a:latin typeface="Arial"/>
                <a:ea typeface="Arial"/>
                <a:cs typeface="Arial"/>
                <a:sym typeface="Arial"/>
              </a:rPr>
              <a:t>Cuando se considera necesaria una respuesta política estricta, las empresas se verán inevitablemente afectadas, con efectos a corto plazo y consecuencias a largo plazo menos esperadas.</a:t>
            </a:r>
            <a:endParaRPr sz="1200">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rPr lang="es" sz="1200">
                <a:solidFill>
                  <a:srgbClr val="000000"/>
                </a:solidFill>
                <a:latin typeface="Arial"/>
                <a:ea typeface="Arial"/>
                <a:cs typeface="Arial"/>
                <a:sym typeface="Arial"/>
              </a:rPr>
              <a:t>●Las restricciones de viaje y las cuarentenas que afectan a millones de personas han dejado a las empresas colombianas sin mano de obra y piezas, interrumpiendo las cadenas de suministro  en las industrias de mercados de consumo de los pequeños proveedores  y otras microempresas.</a:t>
            </a:r>
            <a:endParaRPr sz="1200">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rPr lang="es" sz="1200">
                <a:solidFill>
                  <a:srgbClr val="000000"/>
                </a:solidFill>
                <a:latin typeface="Arial"/>
                <a:ea typeface="Arial"/>
                <a:cs typeface="Arial"/>
                <a:sym typeface="Arial"/>
              </a:rPr>
              <a:t>●Los precios de los productos básicos han aumentado en respuesta a una caída en el consumo de materias primas de Colombia, y los productores están considerando reducir la producción.</a:t>
            </a:r>
            <a:endParaRPr sz="1200">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rPr lang="es" sz="1200">
                <a:solidFill>
                  <a:srgbClr val="000000"/>
                </a:solidFill>
                <a:latin typeface="Arial"/>
                <a:ea typeface="Arial"/>
                <a:cs typeface="Arial"/>
                <a:sym typeface="Arial"/>
              </a:rPr>
              <a:t>●La movilidad y las interrupciones en el trabajo han llevado a m</a:t>
            </a:r>
            <a:r>
              <a:rPr lang="es" sz="1200">
                <a:solidFill>
                  <a:srgbClr val="000000"/>
                </a:solidFill>
                <a:latin typeface="Arial"/>
                <a:ea typeface="Arial"/>
                <a:cs typeface="Arial"/>
                <a:sym typeface="Arial"/>
              </a:rPr>
              <a:t>a</a:t>
            </a:r>
            <a:r>
              <a:rPr lang="es" sz="1200">
                <a:solidFill>
                  <a:srgbClr val="000000"/>
                </a:solidFill>
                <a:latin typeface="Arial"/>
                <a:ea typeface="Arial"/>
                <a:cs typeface="Arial"/>
                <a:sym typeface="Arial"/>
              </a:rPr>
              <a:t>rcados descensos en el consumo de las personas, exprimiendo a las empresas multinacionales en varios sectores, incluidos la aviación, la educación en el extranjero, la infraestructura, el turismo, el entretenimiento, la hospitalidad, la electrónica y los bienes de consumo.</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sz="11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663300" y="647425"/>
            <a:ext cx="7505700" cy="59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Arial"/>
                <a:ea typeface="Arial"/>
                <a:cs typeface="Arial"/>
                <a:sym typeface="Arial"/>
              </a:rPr>
              <a:t>O</a:t>
            </a:r>
            <a:r>
              <a:rPr b="1" lang="es">
                <a:latin typeface="Arial"/>
                <a:ea typeface="Arial"/>
                <a:cs typeface="Arial"/>
                <a:sym typeface="Arial"/>
              </a:rPr>
              <a:t>bjetivos generales.</a:t>
            </a:r>
            <a:endParaRPr b="1">
              <a:latin typeface="Arial"/>
              <a:ea typeface="Arial"/>
              <a:cs typeface="Arial"/>
              <a:sym typeface="Arial"/>
            </a:endParaRPr>
          </a:p>
        </p:txBody>
      </p:sp>
      <p:sp>
        <p:nvSpPr>
          <p:cNvPr id="156" name="Google Shape;156;p17"/>
          <p:cNvSpPr txBox="1"/>
          <p:nvPr>
            <p:ph idx="1" type="body"/>
          </p:nvPr>
        </p:nvSpPr>
        <p:spPr>
          <a:xfrm>
            <a:off x="663300" y="1306850"/>
            <a:ext cx="7661700" cy="31320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A</a:t>
            </a:r>
            <a:r>
              <a:rPr lang="es" sz="1200">
                <a:solidFill>
                  <a:srgbClr val="000000"/>
                </a:solidFill>
                <a:latin typeface="Arial"/>
                <a:ea typeface="Arial"/>
                <a:cs typeface="Arial"/>
                <a:sym typeface="Arial"/>
              </a:rPr>
              <a:t>yudar </a:t>
            </a:r>
            <a:r>
              <a:rPr lang="es" sz="1200">
                <a:solidFill>
                  <a:srgbClr val="000000"/>
                </a:solidFill>
                <a:latin typeface="Arial"/>
                <a:ea typeface="Arial"/>
                <a:cs typeface="Arial"/>
                <a:sym typeface="Arial"/>
              </a:rPr>
              <a:t>a los</a:t>
            </a:r>
            <a:r>
              <a:rPr lang="es" sz="1200">
                <a:solidFill>
                  <a:srgbClr val="000000"/>
                </a:solidFill>
                <a:latin typeface="Arial"/>
                <a:ea typeface="Arial"/>
                <a:cs typeface="Arial"/>
                <a:sym typeface="Arial"/>
              </a:rPr>
              <a:t> pequeños negocios  por medio de este de este sistema web .</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Crear una buena alianza entre comerciantes y distribuidores y asi hacer mas </a:t>
            </a:r>
            <a:r>
              <a:rPr lang="es" sz="1200">
                <a:solidFill>
                  <a:srgbClr val="000000"/>
                </a:solidFill>
                <a:latin typeface="Arial"/>
                <a:ea typeface="Arial"/>
                <a:cs typeface="Arial"/>
                <a:sym typeface="Arial"/>
              </a:rPr>
              <a:t>fácil</a:t>
            </a:r>
            <a:r>
              <a:rPr lang="es" sz="1200">
                <a:solidFill>
                  <a:srgbClr val="000000"/>
                </a:solidFill>
                <a:latin typeface="Arial"/>
                <a:ea typeface="Arial"/>
                <a:cs typeface="Arial"/>
                <a:sym typeface="Arial"/>
              </a:rPr>
              <a:t> la convivencia entre ellos .</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Ayudar a mejorar </a:t>
            </a:r>
            <a:r>
              <a:rPr lang="es" sz="1200">
                <a:solidFill>
                  <a:srgbClr val="000000"/>
                </a:solidFill>
                <a:latin typeface="Arial"/>
                <a:ea typeface="Arial"/>
                <a:cs typeface="Arial"/>
                <a:sym typeface="Arial"/>
              </a:rPr>
              <a:t>económicamente</a:t>
            </a:r>
            <a:r>
              <a:rPr lang="es" sz="1200">
                <a:solidFill>
                  <a:srgbClr val="000000"/>
                </a:solidFill>
                <a:latin typeface="Arial"/>
                <a:ea typeface="Arial"/>
                <a:cs typeface="Arial"/>
                <a:sym typeface="Arial"/>
              </a:rPr>
              <a:t>  todos los negocios </a:t>
            </a:r>
            <a:r>
              <a:rPr lang="es" sz="1200">
                <a:solidFill>
                  <a:srgbClr val="000000"/>
                </a:solidFill>
                <a:latin typeface="Arial"/>
                <a:ea typeface="Arial"/>
                <a:cs typeface="Arial"/>
                <a:sym typeface="Arial"/>
              </a:rPr>
              <a:t>ayudándolos</a:t>
            </a:r>
            <a:r>
              <a:rPr lang="es" sz="1200">
                <a:solidFill>
                  <a:srgbClr val="000000"/>
                </a:solidFill>
                <a:latin typeface="Arial"/>
                <a:ea typeface="Arial"/>
                <a:cs typeface="Arial"/>
                <a:sym typeface="Arial"/>
              </a:rPr>
              <a:t> a ahorrar tiempo y dinero .</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Ayudar  que les llegue </a:t>
            </a:r>
            <a:r>
              <a:rPr lang="es" sz="1200">
                <a:solidFill>
                  <a:srgbClr val="000000"/>
                </a:solidFill>
                <a:latin typeface="Arial"/>
                <a:ea typeface="Arial"/>
                <a:cs typeface="Arial"/>
                <a:sym typeface="Arial"/>
              </a:rPr>
              <a:t>información</a:t>
            </a:r>
            <a:r>
              <a:rPr lang="es" sz="1200">
                <a:solidFill>
                  <a:srgbClr val="000000"/>
                </a:solidFill>
                <a:latin typeface="Arial"/>
                <a:ea typeface="Arial"/>
                <a:cs typeface="Arial"/>
                <a:sym typeface="Arial"/>
              </a:rPr>
              <a:t> buena y segura para sacar buenas ganancias a sus pedidos.</a:t>
            </a:r>
            <a:endParaRPr sz="1200">
              <a:solidFill>
                <a:srgbClr val="000000"/>
              </a:solidFill>
              <a:latin typeface="Arial"/>
              <a:ea typeface="Arial"/>
              <a:cs typeface="Arial"/>
              <a:sym typeface="Arial"/>
            </a:endParaRPr>
          </a:p>
          <a:p>
            <a:pPr indent="-304800" lvl="0" marL="457200" rtl="0" algn="just">
              <a:lnSpc>
                <a:spcPct val="150000"/>
              </a:lnSpc>
              <a:spcBef>
                <a:spcPts val="0"/>
              </a:spcBef>
              <a:spcAft>
                <a:spcPts val="0"/>
              </a:spcAft>
              <a:buClr>
                <a:srgbClr val="000000"/>
              </a:buClr>
              <a:buSzPts val="1200"/>
              <a:buChar char="●"/>
            </a:pPr>
            <a:r>
              <a:rPr lang="es" sz="1200">
                <a:solidFill>
                  <a:srgbClr val="000000"/>
                </a:solidFill>
                <a:latin typeface="Arial"/>
                <a:ea typeface="Arial"/>
                <a:cs typeface="Arial"/>
                <a:sym typeface="Arial"/>
              </a:rPr>
              <a:t>Ayudar a que en el futuro las condiciones de cada tienda mejoren en cuanto </a:t>
            </a:r>
            <a:r>
              <a:rPr lang="es" sz="1200">
                <a:solidFill>
                  <a:srgbClr val="000000"/>
                </a:solidFill>
                <a:latin typeface="Arial"/>
                <a:ea typeface="Arial"/>
                <a:cs typeface="Arial"/>
                <a:sym typeface="Arial"/>
              </a:rPr>
              <a:t>a la</a:t>
            </a:r>
            <a:r>
              <a:rPr lang="es" sz="1200">
                <a:solidFill>
                  <a:srgbClr val="000000"/>
                </a:solidFill>
                <a:latin typeface="Arial"/>
                <a:ea typeface="Arial"/>
                <a:cs typeface="Arial"/>
                <a:sym typeface="Arial"/>
              </a:rPr>
              <a:t> seguridad de sus negocios.</a:t>
            </a:r>
            <a:endParaRPr sz="1200">
              <a:solidFill>
                <a:srgbClr val="000000"/>
              </a:solidFill>
              <a:latin typeface="Arial"/>
              <a:ea typeface="Arial"/>
              <a:cs typeface="Arial"/>
              <a:sym typeface="Arial"/>
            </a:endParaRPr>
          </a:p>
        </p:txBody>
      </p:sp>
      <p:pic>
        <p:nvPicPr>
          <p:cNvPr id="157" name="Google Shape;157;p17"/>
          <p:cNvPicPr preferRelativeResize="0"/>
          <p:nvPr/>
        </p:nvPicPr>
        <p:blipFill>
          <a:blip r:embed="rId3">
            <a:alphaModFix/>
          </a:blip>
          <a:stretch>
            <a:fillRect/>
          </a:stretch>
        </p:blipFill>
        <p:spPr>
          <a:xfrm>
            <a:off x="3101775" y="3182800"/>
            <a:ext cx="1423525" cy="1423525"/>
          </a:xfrm>
          <a:prstGeom prst="rect">
            <a:avLst/>
          </a:prstGeom>
          <a:noFill/>
          <a:ln>
            <a:noFill/>
          </a:ln>
        </p:spPr>
      </p:pic>
      <p:pic>
        <p:nvPicPr>
          <p:cNvPr id="158" name="Google Shape;158;p17"/>
          <p:cNvPicPr preferRelativeResize="0"/>
          <p:nvPr/>
        </p:nvPicPr>
        <p:blipFill>
          <a:blip r:embed="rId4">
            <a:alphaModFix/>
          </a:blip>
          <a:stretch>
            <a:fillRect/>
          </a:stretch>
        </p:blipFill>
        <p:spPr>
          <a:xfrm>
            <a:off x="4525300" y="3182800"/>
            <a:ext cx="1867150" cy="142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407250"/>
            <a:ext cx="7505700" cy="61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900">
                <a:latin typeface="Arial"/>
                <a:ea typeface="Arial"/>
                <a:cs typeface="Arial"/>
                <a:sym typeface="Arial"/>
              </a:rPr>
              <a:t>O</a:t>
            </a:r>
            <a:r>
              <a:rPr b="1" lang="es" sz="2900">
                <a:latin typeface="Arial"/>
                <a:ea typeface="Arial"/>
                <a:cs typeface="Arial"/>
                <a:sym typeface="Arial"/>
              </a:rPr>
              <a:t>bjetivos </a:t>
            </a:r>
            <a:r>
              <a:rPr b="1" lang="es" sz="2900">
                <a:latin typeface="Arial"/>
                <a:ea typeface="Arial"/>
                <a:cs typeface="Arial"/>
                <a:sym typeface="Arial"/>
              </a:rPr>
              <a:t>específicos</a:t>
            </a:r>
            <a:r>
              <a:rPr b="1" lang="es" sz="2900">
                <a:latin typeface="Arial"/>
                <a:ea typeface="Arial"/>
                <a:cs typeface="Arial"/>
                <a:sym typeface="Arial"/>
              </a:rPr>
              <a:t>.</a:t>
            </a:r>
            <a:endParaRPr b="1" sz="2900">
              <a:latin typeface="Arial"/>
              <a:ea typeface="Arial"/>
              <a:cs typeface="Arial"/>
              <a:sym typeface="Arial"/>
            </a:endParaRPr>
          </a:p>
        </p:txBody>
      </p:sp>
      <p:sp>
        <p:nvSpPr>
          <p:cNvPr id="164" name="Google Shape;164;p18"/>
          <p:cNvSpPr txBox="1"/>
          <p:nvPr>
            <p:ph idx="1" type="body"/>
          </p:nvPr>
        </p:nvSpPr>
        <p:spPr>
          <a:xfrm>
            <a:off x="819150" y="999900"/>
            <a:ext cx="7505700" cy="37005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L</a:t>
            </a:r>
            <a:r>
              <a:rPr lang="es">
                <a:solidFill>
                  <a:srgbClr val="000000"/>
                </a:solidFill>
                <a:latin typeface="Arial"/>
                <a:ea typeface="Arial"/>
                <a:cs typeface="Arial"/>
                <a:sym typeface="Arial"/>
              </a:rPr>
              <a:t>ograr que las distribuidoras sean las que lleven las </a:t>
            </a:r>
            <a:r>
              <a:rPr lang="es">
                <a:solidFill>
                  <a:srgbClr val="000000"/>
                </a:solidFill>
                <a:latin typeface="Arial"/>
                <a:ea typeface="Arial"/>
                <a:cs typeface="Arial"/>
                <a:sym typeface="Arial"/>
              </a:rPr>
              <a:t>mercancías</a:t>
            </a:r>
            <a:r>
              <a:rPr lang="es">
                <a:solidFill>
                  <a:srgbClr val="000000"/>
                </a:solidFill>
                <a:latin typeface="Arial"/>
                <a:ea typeface="Arial"/>
                <a:cs typeface="Arial"/>
                <a:sym typeface="Arial"/>
              </a:rPr>
              <a:t> hasta las tiendas .</a:t>
            </a:r>
            <a:endParaRPr>
              <a:solidFill>
                <a:srgbClr val="000000"/>
              </a:solidFill>
              <a:latin typeface="Arial"/>
              <a:ea typeface="Arial"/>
              <a:cs typeface="Arial"/>
              <a:sym typeface="Arial"/>
            </a:endParaRPr>
          </a:p>
          <a:p>
            <a:pPr indent="-311150" lvl="0" marL="457200" rtl="0" algn="just">
              <a:lnSpc>
                <a:spcPct val="150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Que las distribuidoras logren dar </a:t>
            </a:r>
            <a:r>
              <a:rPr lang="es">
                <a:solidFill>
                  <a:srgbClr val="000000"/>
                </a:solidFill>
                <a:latin typeface="Arial"/>
                <a:ea typeface="Arial"/>
                <a:cs typeface="Arial"/>
                <a:sym typeface="Arial"/>
              </a:rPr>
              <a:t>créditos</a:t>
            </a:r>
            <a:r>
              <a:rPr lang="es">
                <a:solidFill>
                  <a:srgbClr val="000000"/>
                </a:solidFill>
                <a:latin typeface="Arial"/>
                <a:ea typeface="Arial"/>
                <a:cs typeface="Arial"/>
                <a:sym typeface="Arial"/>
              </a:rPr>
              <a:t> </a:t>
            </a:r>
            <a:r>
              <a:rPr lang="es">
                <a:solidFill>
                  <a:srgbClr val="000000"/>
                </a:solidFill>
                <a:latin typeface="Arial"/>
                <a:ea typeface="Arial"/>
                <a:cs typeface="Arial"/>
                <a:sym typeface="Arial"/>
              </a:rPr>
              <a:t>a las</a:t>
            </a:r>
            <a:r>
              <a:rPr lang="es">
                <a:solidFill>
                  <a:srgbClr val="000000"/>
                </a:solidFill>
                <a:latin typeface="Arial"/>
                <a:ea typeface="Arial"/>
                <a:cs typeface="Arial"/>
                <a:sym typeface="Arial"/>
              </a:rPr>
              <a:t> </a:t>
            </a:r>
            <a:r>
              <a:rPr lang="es">
                <a:solidFill>
                  <a:srgbClr val="000000"/>
                </a:solidFill>
                <a:latin typeface="Arial"/>
                <a:ea typeface="Arial"/>
                <a:cs typeface="Arial"/>
                <a:sym typeface="Arial"/>
              </a:rPr>
              <a:t>tiendas</a:t>
            </a:r>
            <a:r>
              <a:rPr lang="es">
                <a:solidFill>
                  <a:srgbClr val="000000"/>
                </a:solidFill>
                <a:latin typeface="Arial"/>
                <a:ea typeface="Arial"/>
                <a:cs typeface="Arial"/>
                <a:sym typeface="Arial"/>
              </a:rPr>
              <a:t> locales por su compras .</a:t>
            </a:r>
            <a:endParaRPr>
              <a:solidFill>
                <a:srgbClr val="000000"/>
              </a:solidFill>
              <a:latin typeface="Arial"/>
              <a:ea typeface="Arial"/>
              <a:cs typeface="Arial"/>
              <a:sym typeface="Arial"/>
            </a:endParaRPr>
          </a:p>
          <a:p>
            <a:pPr indent="-311150" lvl="0" marL="457200" rtl="0" algn="just">
              <a:lnSpc>
                <a:spcPct val="150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Que sea posible llevar un seguimiento de la </a:t>
            </a:r>
            <a:r>
              <a:rPr lang="es">
                <a:solidFill>
                  <a:srgbClr val="000000"/>
                </a:solidFill>
                <a:latin typeface="Arial"/>
                <a:ea typeface="Arial"/>
                <a:cs typeface="Arial"/>
                <a:sym typeface="Arial"/>
              </a:rPr>
              <a:t>mercancía</a:t>
            </a:r>
            <a:r>
              <a:rPr lang="es">
                <a:solidFill>
                  <a:srgbClr val="000000"/>
                </a:solidFill>
                <a:latin typeface="Arial"/>
                <a:ea typeface="Arial"/>
                <a:cs typeface="Arial"/>
                <a:sym typeface="Arial"/>
              </a:rPr>
              <a:t> por medio del </a:t>
            </a:r>
            <a:r>
              <a:rPr lang="es">
                <a:solidFill>
                  <a:srgbClr val="000000"/>
                </a:solidFill>
                <a:latin typeface="Arial"/>
                <a:ea typeface="Arial"/>
                <a:cs typeface="Arial"/>
                <a:sym typeface="Arial"/>
              </a:rPr>
              <a:t>sistema</a:t>
            </a:r>
            <a:r>
              <a:rPr lang="es">
                <a:solidFill>
                  <a:srgbClr val="000000"/>
                </a:solidFill>
                <a:latin typeface="Arial"/>
                <a:ea typeface="Arial"/>
                <a:cs typeface="Arial"/>
                <a:sym typeface="Arial"/>
              </a:rPr>
              <a:t> web para que ellos sepan cuando surtir los negocios .</a:t>
            </a:r>
            <a:endParaRPr>
              <a:solidFill>
                <a:srgbClr val="000000"/>
              </a:solidFill>
              <a:latin typeface="Arial"/>
              <a:ea typeface="Arial"/>
              <a:cs typeface="Arial"/>
              <a:sym typeface="Arial"/>
            </a:endParaRPr>
          </a:p>
          <a:p>
            <a:pPr indent="-311150" lvl="0" marL="457200" rtl="0" algn="just">
              <a:lnSpc>
                <a:spcPct val="150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Que las </a:t>
            </a:r>
            <a:r>
              <a:rPr lang="es">
                <a:solidFill>
                  <a:srgbClr val="000000"/>
                </a:solidFill>
                <a:latin typeface="Arial"/>
                <a:ea typeface="Arial"/>
                <a:cs typeface="Arial"/>
                <a:sym typeface="Arial"/>
              </a:rPr>
              <a:t>tiendas</a:t>
            </a:r>
            <a:r>
              <a:rPr lang="es">
                <a:solidFill>
                  <a:srgbClr val="000000"/>
                </a:solidFill>
                <a:latin typeface="Arial"/>
                <a:ea typeface="Arial"/>
                <a:cs typeface="Arial"/>
                <a:sym typeface="Arial"/>
              </a:rPr>
              <a:t> lleven el  inventario al </a:t>
            </a:r>
            <a:r>
              <a:rPr lang="es">
                <a:solidFill>
                  <a:srgbClr val="000000"/>
                </a:solidFill>
                <a:latin typeface="Arial"/>
                <a:ea typeface="Arial"/>
                <a:cs typeface="Arial"/>
                <a:sym typeface="Arial"/>
              </a:rPr>
              <a:t>día</a:t>
            </a:r>
            <a:r>
              <a:rPr lang="es">
                <a:solidFill>
                  <a:srgbClr val="000000"/>
                </a:solidFill>
                <a:latin typeface="Arial"/>
                <a:ea typeface="Arial"/>
                <a:cs typeface="Arial"/>
                <a:sym typeface="Arial"/>
              </a:rPr>
              <a:t> de una forma ordenada y clara para que </a:t>
            </a:r>
            <a:r>
              <a:rPr lang="es">
                <a:solidFill>
                  <a:srgbClr val="000000"/>
                </a:solidFill>
                <a:latin typeface="Arial"/>
                <a:ea typeface="Arial"/>
                <a:cs typeface="Arial"/>
                <a:sym typeface="Arial"/>
              </a:rPr>
              <a:t>así</a:t>
            </a:r>
            <a:r>
              <a:rPr lang="es">
                <a:solidFill>
                  <a:srgbClr val="000000"/>
                </a:solidFill>
                <a:latin typeface="Arial"/>
                <a:ea typeface="Arial"/>
                <a:cs typeface="Arial"/>
                <a:sym typeface="Arial"/>
              </a:rPr>
              <a:t> se den cuenta si falta </a:t>
            </a:r>
            <a:r>
              <a:rPr lang="es">
                <a:solidFill>
                  <a:srgbClr val="000000"/>
                </a:solidFill>
                <a:latin typeface="Arial"/>
                <a:ea typeface="Arial"/>
                <a:cs typeface="Arial"/>
                <a:sym typeface="Arial"/>
              </a:rPr>
              <a:t>mercancía</a:t>
            </a:r>
            <a:r>
              <a:rPr lang="es">
                <a:solidFill>
                  <a:srgbClr val="000000"/>
                </a:solidFill>
                <a:latin typeface="Arial"/>
                <a:ea typeface="Arial"/>
                <a:cs typeface="Arial"/>
                <a:sym typeface="Arial"/>
              </a:rPr>
              <a:t> y puedan detectar </a:t>
            </a:r>
            <a:r>
              <a:rPr lang="es">
                <a:solidFill>
                  <a:srgbClr val="000000"/>
                </a:solidFill>
                <a:latin typeface="Arial"/>
                <a:ea typeface="Arial"/>
                <a:cs typeface="Arial"/>
                <a:sym typeface="Arial"/>
              </a:rPr>
              <a:t>algún tipo de </a:t>
            </a:r>
            <a:r>
              <a:rPr lang="es">
                <a:solidFill>
                  <a:srgbClr val="000000"/>
                </a:solidFill>
                <a:latin typeface="Arial"/>
                <a:ea typeface="Arial"/>
                <a:cs typeface="Arial"/>
                <a:sym typeface="Arial"/>
              </a:rPr>
              <a:t> robo.</a:t>
            </a:r>
            <a:endParaRPr>
              <a:solidFill>
                <a:srgbClr val="000000"/>
              </a:solidFill>
              <a:latin typeface="Arial"/>
              <a:ea typeface="Arial"/>
              <a:cs typeface="Arial"/>
              <a:sym typeface="Arial"/>
            </a:endParaRPr>
          </a:p>
          <a:p>
            <a:pPr indent="0" lvl="0" marL="457200" rtl="0" algn="l">
              <a:spcBef>
                <a:spcPts val="1200"/>
              </a:spcBef>
              <a:spcAft>
                <a:spcPts val="1200"/>
              </a:spcAft>
              <a:buNone/>
            </a:pPr>
            <a:r>
              <a:t/>
            </a:r>
            <a:endParaRPr/>
          </a:p>
        </p:txBody>
      </p:sp>
      <p:pic>
        <p:nvPicPr>
          <p:cNvPr id="165" name="Google Shape;165;p18"/>
          <p:cNvPicPr preferRelativeResize="0"/>
          <p:nvPr/>
        </p:nvPicPr>
        <p:blipFill>
          <a:blip r:embed="rId3">
            <a:alphaModFix/>
          </a:blip>
          <a:stretch>
            <a:fillRect/>
          </a:stretch>
        </p:blipFill>
        <p:spPr>
          <a:xfrm>
            <a:off x="4572000" y="3209650"/>
            <a:ext cx="2368675" cy="1276350"/>
          </a:xfrm>
          <a:prstGeom prst="rect">
            <a:avLst/>
          </a:prstGeom>
          <a:noFill/>
          <a:ln>
            <a:noFill/>
          </a:ln>
        </p:spPr>
      </p:pic>
      <p:pic>
        <p:nvPicPr>
          <p:cNvPr id="166" name="Google Shape;166;p18"/>
          <p:cNvPicPr preferRelativeResize="0"/>
          <p:nvPr/>
        </p:nvPicPr>
        <p:blipFill>
          <a:blip r:embed="rId4">
            <a:alphaModFix/>
          </a:blip>
          <a:stretch>
            <a:fillRect/>
          </a:stretch>
        </p:blipFill>
        <p:spPr>
          <a:xfrm>
            <a:off x="1468923" y="3209650"/>
            <a:ext cx="3103075" cy="1276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563500"/>
            <a:ext cx="7505700" cy="52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Arial"/>
                <a:ea typeface="Arial"/>
                <a:cs typeface="Arial"/>
                <a:sym typeface="Arial"/>
              </a:rPr>
              <a:t>J</a:t>
            </a:r>
            <a:r>
              <a:rPr b="1" lang="es">
                <a:latin typeface="Arial"/>
                <a:ea typeface="Arial"/>
                <a:cs typeface="Arial"/>
                <a:sym typeface="Arial"/>
              </a:rPr>
              <a:t>ustificación</a:t>
            </a:r>
            <a:r>
              <a:rPr b="1" lang="es">
                <a:latin typeface="Arial"/>
                <a:ea typeface="Arial"/>
                <a:cs typeface="Arial"/>
                <a:sym typeface="Arial"/>
              </a:rPr>
              <a:t>.</a:t>
            </a:r>
            <a:endParaRPr b="1">
              <a:latin typeface="Arial"/>
              <a:ea typeface="Arial"/>
              <a:cs typeface="Arial"/>
              <a:sym typeface="Arial"/>
            </a:endParaRPr>
          </a:p>
        </p:txBody>
      </p:sp>
      <p:sp>
        <p:nvSpPr>
          <p:cNvPr id="172" name="Google Shape;172;p19"/>
          <p:cNvSpPr txBox="1"/>
          <p:nvPr>
            <p:ph idx="1" type="body"/>
          </p:nvPr>
        </p:nvSpPr>
        <p:spPr>
          <a:xfrm>
            <a:off x="819150" y="1087900"/>
            <a:ext cx="7505700" cy="3641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s">
                <a:solidFill>
                  <a:srgbClr val="000000"/>
                </a:solidFill>
                <a:latin typeface="Arial"/>
                <a:ea typeface="Arial"/>
                <a:cs typeface="Arial"/>
                <a:sym typeface="Arial"/>
              </a:rPr>
              <a:t>Las tiendas pequeñas en B</a:t>
            </a:r>
            <a:r>
              <a:rPr lang="es">
                <a:solidFill>
                  <a:srgbClr val="000000"/>
                </a:solidFill>
                <a:latin typeface="Arial"/>
                <a:ea typeface="Arial"/>
                <a:cs typeface="Arial"/>
                <a:sym typeface="Arial"/>
              </a:rPr>
              <a:t>ogotá</a:t>
            </a:r>
            <a:r>
              <a:rPr lang="es">
                <a:solidFill>
                  <a:srgbClr val="000000"/>
                </a:solidFill>
                <a:latin typeface="Arial"/>
                <a:ea typeface="Arial"/>
                <a:cs typeface="Arial"/>
                <a:sym typeface="Arial"/>
              </a:rPr>
              <a:t> casi nunca tienen voz ni voto dentro las cadenas grandes de </a:t>
            </a:r>
            <a:r>
              <a:rPr lang="es">
                <a:solidFill>
                  <a:srgbClr val="000000"/>
                </a:solidFill>
                <a:latin typeface="Arial"/>
                <a:ea typeface="Arial"/>
                <a:cs typeface="Arial"/>
                <a:sym typeface="Arial"/>
              </a:rPr>
              <a:t>supermercados</a:t>
            </a:r>
            <a:r>
              <a:rPr lang="es">
                <a:solidFill>
                  <a:srgbClr val="000000"/>
                </a:solidFill>
                <a:latin typeface="Arial"/>
                <a:ea typeface="Arial"/>
                <a:cs typeface="Arial"/>
                <a:sym typeface="Arial"/>
              </a:rPr>
              <a:t>  que </a:t>
            </a:r>
            <a:r>
              <a:rPr lang="es">
                <a:solidFill>
                  <a:srgbClr val="000000"/>
                </a:solidFill>
                <a:latin typeface="Arial"/>
                <a:ea typeface="Arial"/>
                <a:cs typeface="Arial"/>
                <a:sym typeface="Arial"/>
              </a:rPr>
              <a:t>sí</a:t>
            </a:r>
            <a:r>
              <a:rPr lang="es">
                <a:solidFill>
                  <a:srgbClr val="000000"/>
                </a:solidFill>
                <a:latin typeface="Arial"/>
                <a:ea typeface="Arial"/>
                <a:cs typeface="Arial"/>
                <a:sym typeface="Arial"/>
              </a:rPr>
              <a:t> pueden contratar buenas distribuidoras, este aplicativo </a:t>
            </a:r>
            <a:r>
              <a:rPr lang="es">
                <a:solidFill>
                  <a:srgbClr val="000000"/>
                </a:solidFill>
                <a:latin typeface="Arial"/>
                <a:ea typeface="Arial"/>
                <a:cs typeface="Arial"/>
                <a:sym typeface="Arial"/>
              </a:rPr>
              <a:t>web</a:t>
            </a:r>
            <a:r>
              <a:rPr lang="es">
                <a:solidFill>
                  <a:srgbClr val="000000"/>
                </a:solidFill>
                <a:latin typeface="Arial"/>
                <a:ea typeface="Arial"/>
                <a:cs typeface="Arial"/>
                <a:sym typeface="Arial"/>
              </a:rPr>
              <a:t> busca mejorar la alianza y buen servicio entre los comerciantes y las </a:t>
            </a:r>
            <a:r>
              <a:rPr lang="es">
                <a:solidFill>
                  <a:srgbClr val="000000"/>
                </a:solidFill>
                <a:latin typeface="Arial"/>
                <a:ea typeface="Arial"/>
                <a:cs typeface="Arial"/>
                <a:sym typeface="Arial"/>
              </a:rPr>
              <a:t>distribuidoras</a:t>
            </a:r>
            <a:r>
              <a:rPr lang="es">
                <a:solidFill>
                  <a:srgbClr val="000000"/>
                </a:solidFill>
                <a:latin typeface="Arial"/>
                <a:ea typeface="Arial"/>
                <a:cs typeface="Arial"/>
                <a:sym typeface="Arial"/>
              </a:rPr>
              <a:t> que buscan hacer un buen trabajo  pero que por razones de </a:t>
            </a:r>
            <a:r>
              <a:rPr lang="es">
                <a:solidFill>
                  <a:srgbClr val="000000"/>
                </a:solidFill>
                <a:latin typeface="Arial"/>
                <a:ea typeface="Arial"/>
                <a:cs typeface="Arial"/>
                <a:sym typeface="Arial"/>
              </a:rPr>
              <a:t>economía</a:t>
            </a:r>
            <a:r>
              <a:rPr lang="es">
                <a:solidFill>
                  <a:srgbClr val="000000"/>
                </a:solidFill>
                <a:latin typeface="Arial"/>
                <a:ea typeface="Arial"/>
                <a:cs typeface="Arial"/>
                <a:sym typeface="Arial"/>
              </a:rPr>
              <a:t> y tiempo no pueden , esto con la finalidad de hacer que ambas partes puedan formar </a:t>
            </a:r>
            <a:r>
              <a:rPr lang="es">
                <a:solidFill>
                  <a:srgbClr val="000000"/>
                </a:solidFill>
                <a:latin typeface="Arial"/>
                <a:ea typeface="Arial"/>
                <a:cs typeface="Arial"/>
                <a:sym typeface="Arial"/>
              </a:rPr>
              <a:t>nuevas</a:t>
            </a:r>
            <a:r>
              <a:rPr lang="es">
                <a:solidFill>
                  <a:srgbClr val="000000"/>
                </a:solidFill>
                <a:latin typeface="Arial"/>
                <a:ea typeface="Arial"/>
                <a:cs typeface="Arial"/>
                <a:sym typeface="Arial"/>
              </a:rPr>
              <a:t> alianzas y los clientes puedan tener  buena </a:t>
            </a:r>
            <a:r>
              <a:rPr lang="es">
                <a:solidFill>
                  <a:srgbClr val="000000"/>
                </a:solidFill>
                <a:latin typeface="Arial"/>
                <a:ea typeface="Arial"/>
                <a:cs typeface="Arial"/>
                <a:sym typeface="Arial"/>
              </a:rPr>
              <a:t>información</a:t>
            </a:r>
            <a:r>
              <a:rPr lang="es">
                <a:solidFill>
                  <a:srgbClr val="000000"/>
                </a:solidFill>
                <a:latin typeface="Arial"/>
                <a:ea typeface="Arial"/>
                <a:cs typeface="Arial"/>
                <a:sym typeface="Arial"/>
              </a:rPr>
              <a:t> mejores precios y servicios.</a:t>
            </a:r>
            <a:endParaRPr>
              <a:solidFill>
                <a:srgbClr val="000000"/>
              </a:solidFill>
              <a:latin typeface="Arial"/>
              <a:ea typeface="Arial"/>
              <a:cs typeface="Arial"/>
              <a:sym typeface="Arial"/>
            </a:endParaRPr>
          </a:p>
        </p:txBody>
      </p:sp>
      <p:pic>
        <p:nvPicPr>
          <p:cNvPr id="173" name="Google Shape;173;p19"/>
          <p:cNvPicPr preferRelativeResize="0"/>
          <p:nvPr/>
        </p:nvPicPr>
        <p:blipFill>
          <a:blip r:embed="rId3">
            <a:alphaModFix/>
          </a:blip>
          <a:stretch>
            <a:fillRect/>
          </a:stretch>
        </p:blipFill>
        <p:spPr>
          <a:xfrm>
            <a:off x="4572000" y="2923925"/>
            <a:ext cx="3035075" cy="1805500"/>
          </a:xfrm>
          <a:prstGeom prst="rect">
            <a:avLst/>
          </a:prstGeom>
          <a:noFill/>
          <a:ln>
            <a:noFill/>
          </a:ln>
        </p:spPr>
      </p:pic>
      <p:pic>
        <p:nvPicPr>
          <p:cNvPr id="174" name="Google Shape;174;p19"/>
          <p:cNvPicPr preferRelativeResize="0"/>
          <p:nvPr/>
        </p:nvPicPr>
        <p:blipFill>
          <a:blip r:embed="rId4">
            <a:alphaModFix/>
          </a:blip>
          <a:stretch>
            <a:fillRect/>
          </a:stretch>
        </p:blipFill>
        <p:spPr>
          <a:xfrm>
            <a:off x="1790125" y="2923925"/>
            <a:ext cx="2143125" cy="180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539525"/>
            <a:ext cx="7505700" cy="6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Arial"/>
                <a:ea typeface="Arial"/>
                <a:cs typeface="Arial"/>
                <a:sym typeface="Arial"/>
              </a:rPr>
              <a:t>P</a:t>
            </a:r>
            <a:r>
              <a:rPr b="1" lang="es">
                <a:latin typeface="Arial"/>
                <a:ea typeface="Arial"/>
                <a:cs typeface="Arial"/>
                <a:sym typeface="Arial"/>
              </a:rPr>
              <a:t>orque es </a:t>
            </a:r>
            <a:r>
              <a:rPr b="1" lang="es">
                <a:latin typeface="Arial"/>
                <a:ea typeface="Arial"/>
                <a:cs typeface="Arial"/>
                <a:sym typeface="Arial"/>
              </a:rPr>
              <a:t>importante.</a:t>
            </a:r>
            <a:r>
              <a:rPr b="1" lang="es">
                <a:latin typeface="Arial"/>
                <a:ea typeface="Arial"/>
                <a:cs typeface="Arial"/>
                <a:sym typeface="Arial"/>
              </a:rPr>
              <a:t> </a:t>
            </a:r>
            <a:endParaRPr b="1">
              <a:latin typeface="Arial"/>
              <a:ea typeface="Arial"/>
              <a:cs typeface="Arial"/>
              <a:sym typeface="Arial"/>
            </a:endParaRPr>
          </a:p>
        </p:txBody>
      </p:sp>
      <p:sp>
        <p:nvSpPr>
          <p:cNvPr id="180" name="Google Shape;180;p20"/>
          <p:cNvSpPr txBox="1"/>
          <p:nvPr>
            <p:ph idx="1" type="body"/>
          </p:nvPr>
        </p:nvSpPr>
        <p:spPr>
          <a:xfrm>
            <a:off x="819150" y="1282875"/>
            <a:ext cx="7505700" cy="3155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a:solidFill>
                  <a:srgbClr val="000000"/>
                </a:solidFill>
                <a:latin typeface="Arial"/>
                <a:ea typeface="Arial"/>
                <a:cs typeface="Arial"/>
                <a:sym typeface="Arial"/>
              </a:rPr>
              <a:t>Es un tema muy importante debido a la </a:t>
            </a:r>
            <a:r>
              <a:rPr lang="es">
                <a:solidFill>
                  <a:srgbClr val="000000"/>
                </a:solidFill>
                <a:latin typeface="Arial"/>
                <a:ea typeface="Arial"/>
                <a:cs typeface="Arial"/>
                <a:sym typeface="Arial"/>
              </a:rPr>
              <a:t>situación</a:t>
            </a:r>
            <a:r>
              <a:rPr lang="es">
                <a:solidFill>
                  <a:srgbClr val="000000"/>
                </a:solidFill>
                <a:latin typeface="Arial"/>
                <a:ea typeface="Arial"/>
                <a:cs typeface="Arial"/>
                <a:sym typeface="Arial"/>
              </a:rPr>
              <a:t> en la que actualmente nos enfrentamos, todos los trabajadores de cualquier rama, se </a:t>
            </a:r>
            <a:r>
              <a:rPr lang="es">
                <a:solidFill>
                  <a:srgbClr val="000000"/>
                </a:solidFill>
                <a:latin typeface="Arial"/>
                <a:ea typeface="Arial"/>
                <a:cs typeface="Arial"/>
                <a:sym typeface="Arial"/>
              </a:rPr>
              <a:t>están</a:t>
            </a:r>
            <a:r>
              <a:rPr lang="es">
                <a:solidFill>
                  <a:srgbClr val="000000"/>
                </a:solidFill>
                <a:latin typeface="Arial"/>
                <a:ea typeface="Arial"/>
                <a:cs typeface="Arial"/>
                <a:sym typeface="Arial"/>
              </a:rPr>
              <a:t> viendo obligados a buscar medidas nuevas que les permita no perder su negocio, con la ayuda de la </a:t>
            </a:r>
            <a:r>
              <a:rPr lang="es">
                <a:solidFill>
                  <a:srgbClr val="000000"/>
                </a:solidFill>
                <a:latin typeface="Arial"/>
                <a:ea typeface="Arial"/>
                <a:cs typeface="Arial"/>
                <a:sym typeface="Arial"/>
              </a:rPr>
              <a:t>tecnología</a:t>
            </a:r>
            <a:r>
              <a:rPr lang="es">
                <a:solidFill>
                  <a:srgbClr val="000000"/>
                </a:solidFill>
                <a:latin typeface="Arial"/>
                <a:ea typeface="Arial"/>
                <a:cs typeface="Arial"/>
                <a:sym typeface="Arial"/>
              </a:rPr>
              <a:t> estamos desarrollando una alternativa que le permita al comerciante apoyarse de un programa para fortalecer su negocio, es una idea emprendedora ya que ayuda a la </a:t>
            </a:r>
            <a:r>
              <a:rPr lang="es">
                <a:solidFill>
                  <a:srgbClr val="000000"/>
                </a:solidFill>
                <a:latin typeface="Arial"/>
                <a:ea typeface="Arial"/>
                <a:cs typeface="Arial"/>
                <a:sym typeface="Arial"/>
              </a:rPr>
              <a:t>evolución</a:t>
            </a:r>
            <a:r>
              <a:rPr lang="es">
                <a:solidFill>
                  <a:srgbClr val="000000"/>
                </a:solidFill>
                <a:latin typeface="Arial"/>
                <a:ea typeface="Arial"/>
                <a:cs typeface="Arial"/>
                <a:sym typeface="Arial"/>
              </a:rPr>
              <a:t> de un mercado que </a:t>
            </a:r>
            <a:r>
              <a:rPr lang="es">
                <a:solidFill>
                  <a:srgbClr val="000000"/>
                </a:solidFill>
                <a:latin typeface="Arial"/>
                <a:ea typeface="Arial"/>
                <a:cs typeface="Arial"/>
                <a:sym typeface="Arial"/>
              </a:rPr>
              <a:t>está</a:t>
            </a:r>
            <a:r>
              <a:rPr lang="es">
                <a:solidFill>
                  <a:srgbClr val="000000"/>
                </a:solidFill>
                <a:latin typeface="Arial"/>
                <a:ea typeface="Arial"/>
                <a:cs typeface="Arial"/>
                <a:sym typeface="Arial"/>
              </a:rPr>
              <a:t> en proceso de alza silencioso pero valioso y que debe ser escuchado para tenerlo en cuenta.</a:t>
            </a:r>
            <a:endParaRPr>
              <a:solidFill>
                <a:srgbClr val="000000"/>
              </a:solidFill>
              <a:latin typeface="Arial"/>
              <a:ea typeface="Arial"/>
              <a:cs typeface="Arial"/>
              <a:sym typeface="Arial"/>
            </a:endParaRPr>
          </a:p>
          <a:p>
            <a:pPr indent="0" lvl="0" marL="0" rtl="0" algn="just">
              <a:spcBef>
                <a:spcPts val="1200"/>
              </a:spcBef>
              <a:spcAft>
                <a:spcPts val="0"/>
              </a:spcAft>
              <a:buNone/>
            </a:pPr>
            <a:r>
              <a:rPr lang="es">
                <a:solidFill>
                  <a:srgbClr val="000000"/>
                </a:solidFill>
                <a:latin typeface="Arial"/>
                <a:ea typeface="Arial"/>
                <a:cs typeface="Arial"/>
                <a:sym typeface="Arial"/>
              </a:rPr>
              <a:t>Es importante ya que la </a:t>
            </a:r>
            <a:r>
              <a:rPr lang="es">
                <a:solidFill>
                  <a:srgbClr val="000000"/>
                </a:solidFill>
                <a:latin typeface="Arial"/>
                <a:ea typeface="Arial"/>
                <a:cs typeface="Arial"/>
                <a:sym typeface="Arial"/>
              </a:rPr>
              <a:t>tecnología</a:t>
            </a:r>
            <a:r>
              <a:rPr lang="es">
                <a:solidFill>
                  <a:srgbClr val="000000"/>
                </a:solidFill>
                <a:latin typeface="Arial"/>
                <a:ea typeface="Arial"/>
                <a:cs typeface="Arial"/>
                <a:sym typeface="Arial"/>
              </a:rPr>
              <a:t> nos </a:t>
            </a:r>
            <a:r>
              <a:rPr lang="es">
                <a:solidFill>
                  <a:srgbClr val="000000"/>
                </a:solidFill>
                <a:latin typeface="Arial"/>
                <a:ea typeface="Arial"/>
                <a:cs typeface="Arial"/>
                <a:sym typeface="Arial"/>
              </a:rPr>
              <a:t>está</a:t>
            </a:r>
            <a:r>
              <a:rPr lang="es">
                <a:solidFill>
                  <a:srgbClr val="000000"/>
                </a:solidFill>
                <a:latin typeface="Arial"/>
                <a:ea typeface="Arial"/>
                <a:cs typeface="Arial"/>
                <a:sym typeface="Arial"/>
              </a:rPr>
              <a:t> dando nuevas alternativas de empleo, en este caso el abastecimiento a los lugares que lo necesitan son los beneficiados, cualquier persona pued</a:t>
            </a:r>
            <a:r>
              <a:rPr lang="es">
                <a:solidFill>
                  <a:srgbClr val="000000"/>
                </a:solidFill>
                <a:latin typeface="Arial"/>
                <a:ea typeface="Arial"/>
                <a:cs typeface="Arial"/>
                <a:sym typeface="Arial"/>
              </a:rPr>
              <a:t>e</a:t>
            </a:r>
            <a:r>
              <a:rPr lang="es">
                <a:solidFill>
                  <a:srgbClr val="000000"/>
                </a:solidFill>
                <a:latin typeface="Arial"/>
                <a:ea typeface="Arial"/>
                <a:cs typeface="Arial"/>
                <a:sym typeface="Arial"/>
              </a:rPr>
              <a:t> usarla, ya sea un joven o una persona adulta, </a:t>
            </a:r>
            <a:r>
              <a:rPr lang="es">
                <a:solidFill>
                  <a:srgbClr val="000000"/>
                </a:solidFill>
                <a:latin typeface="Arial"/>
                <a:ea typeface="Arial"/>
                <a:cs typeface="Arial"/>
                <a:sym typeface="Arial"/>
              </a:rPr>
              <a:t>también</a:t>
            </a:r>
            <a:r>
              <a:rPr lang="es">
                <a:solidFill>
                  <a:srgbClr val="000000"/>
                </a:solidFill>
                <a:latin typeface="Arial"/>
                <a:ea typeface="Arial"/>
                <a:cs typeface="Arial"/>
                <a:sym typeface="Arial"/>
              </a:rPr>
              <a:t> vemos que es importante para el desarrollo de nuevas empresas y nuevas ideas a futuro.</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599475"/>
            <a:ext cx="5303100" cy="7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900">
                <a:latin typeface="Arial"/>
                <a:ea typeface="Arial"/>
                <a:cs typeface="Arial"/>
                <a:sym typeface="Arial"/>
              </a:rPr>
              <a:t>Q</a:t>
            </a:r>
            <a:r>
              <a:rPr b="1" lang="es" sz="2900">
                <a:latin typeface="Arial"/>
                <a:ea typeface="Arial"/>
                <a:cs typeface="Arial"/>
                <a:sym typeface="Arial"/>
              </a:rPr>
              <a:t>ué</a:t>
            </a:r>
            <a:r>
              <a:rPr b="1" lang="es" sz="2900">
                <a:latin typeface="Arial"/>
                <a:ea typeface="Arial"/>
                <a:cs typeface="Arial"/>
                <a:sym typeface="Arial"/>
              </a:rPr>
              <a:t> </a:t>
            </a:r>
            <a:r>
              <a:rPr b="1" lang="es" sz="2900">
                <a:latin typeface="Arial"/>
                <a:ea typeface="Arial"/>
                <a:cs typeface="Arial"/>
                <a:sym typeface="Arial"/>
              </a:rPr>
              <a:t>problemática</a:t>
            </a:r>
            <a:r>
              <a:rPr b="1" lang="es" sz="2900">
                <a:latin typeface="Arial"/>
                <a:ea typeface="Arial"/>
                <a:cs typeface="Arial"/>
                <a:sym typeface="Arial"/>
              </a:rPr>
              <a:t> resuelve.</a:t>
            </a:r>
            <a:endParaRPr b="1" sz="2900">
              <a:latin typeface="Arial"/>
              <a:ea typeface="Arial"/>
              <a:cs typeface="Arial"/>
              <a:sym typeface="Arial"/>
            </a:endParaRPr>
          </a:p>
        </p:txBody>
      </p:sp>
      <p:sp>
        <p:nvSpPr>
          <p:cNvPr id="186" name="Google Shape;186;p21"/>
          <p:cNvSpPr txBox="1"/>
          <p:nvPr>
            <p:ph idx="1" type="body"/>
          </p:nvPr>
        </p:nvSpPr>
        <p:spPr>
          <a:xfrm>
            <a:off x="819150" y="1318875"/>
            <a:ext cx="7446300" cy="33012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s" sz="5607">
                <a:solidFill>
                  <a:srgbClr val="000000"/>
                </a:solidFill>
                <a:latin typeface="Arial"/>
                <a:ea typeface="Arial"/>
                <a:cs typeface="Arial"/>
                <a:sym typeface="Arial"/>
              </a:rPr>
              <a:t>Resuelve el desabastecimiento que sufre el comerciante.</a:t>
            </a:r>
            <a:endParaRPr sz="5607">
              <a:solidFill>
                <a:srgbClr val="000000"/>
              </a:solidFill>
              <a:latin typeface="Arial"/>
              <a:ea typeface="Arial"/>
              <a:cs typeface="Arial"/>
              <a:sym typeface="Arial"/>
            </a:endParaRPr>
          </a:p>
          <a:p>
            <a:pPr indent="0" lvl="0" marL="0" rtl="0" algn="just">
              <a:spcBef>
                <a:spcPts val="1200"/>
              </a:spcBef>
              <a:spcAft>
                <a:spcPts val="0"/>
              </a:spcAft>
              <a:buNone/>
            </a:pPr>
            <a:r>
              <a:rPr lang="es" sz="5607">
                <a:solidFill>
                  <a:srgbClr val="000000"/>
                </a:solidFill>
                <a:latin typeface="Arial"/>
                <a:ea typeface="Arial"/>
                <a:cs typeface="Arial"/>
                <a:sym typeface="Arial"/>
              </a:rPr>
              <a:t>Ayuda en la mejora de servicio al cliente.</a:t>
            </a:r>
            <a:endParaRPr sz="5607">
              <a:solidFill>
                <a:srgbClr val="000000"/>
              </a:solidFill>
              <a:latin typeface="Arial"/>
              <a:ea typeface="Arial"/>
              <a:cs typeface="Arial"/>
              <a:sym typeface="Arial"/>
            </a:endParaRPr>
          </a:p>
          <a:p>
            <a:pPr indent="0" lvl="0" marL="0" rtl="0" algn="just">
              <a:spcBef>
                <a:spcPts val="1200"/>
              </a:spcBef>
              <a:spcAft>
                <a:spcPts val="0"/>
              </a:spcAft>
              <a:buNone/>
            </a:pPr>
            <a:r>
              <a:rPr lang="es" sz="5607">
                <a:solidFill>
                  <a:srgbClr val="000000"/>
                </a:solidFill>
                <a:latin typeface="Arial"/>
                <a:ea typeface="Arial"/>
                <a:cs typeface="Arial"/>
                <a:sym typeface="Arial"/>
              </a:rPr>
              <a:t>Resuelve la </a:t>
            </a:r>
            <a:r>
              <a:rPr lang="es" sz="5607">
                <a:solidFill>
                  <a:srgbClr val="000000"/>
                </a:solidFill>
                <a:latin typeface="Arial"/>
                <a:ea typeface="Arial"/>
                <a:cs typeface="Arial"/>
                <a:sym typeface="Arial"/>
              </a:rPr>
              <a:t>problemática</a:t>
            </a:r>
            <a:r>
              <a:rPr lang="es" sz="5607">
                <a:solidFill>
                  <a:srgbClr val="000000"/>
                </a:solidFill>
                <a:latin typeface="Arial"/>
                <a:ea typeface="Arial"/>
                <a:cs typeface="Arial"/>
                <a:sym typeface="Arial"/>
              </a:rPr>
              <a:t> de </a:t>
            </a:r>
            <a:r>
              <a:rPr lang="es" sz="5607">
                <a:solidFill>
                  <a:srgbClr val="000000"/>
                </a:solidFill>
                <a:latin typeface="Arial"/>
                <a:ea typeface="Arial"/>
                <a:cs typeface="Arial"/>
                <a:sym typeface="Arial"/>
              </a:rPr>
              <a:t>aglomeración.</a:t>
            </a:r>
            <a:endParaRPr sz="5607">
              <a:solidFill>
                <a:srgbClr val="000000"/>
              </a:solidFill>
              <a:latin typeface="Arial"/>
              <a:ea typeface="Arial"/>
              <a:cs typeface="Arial"/>
              <a:sym typeface="Arial"/>
            </a:endParaRPr>
          </a:p>
          <a:p>
            <a:pPr indent="0" lvl="0" marL="0" rtl="0" algn="just">
              <a:spcBef>
                <a:spcPts val="1200"/>
              </a:spcBef>
              <a:spcAft>
                <a:spcPts val="0"/>
              </a:spcAft>
              <a:buNone/>
            </a:pPr>
            <a:r>
              <a:rPr lang="es" sz="5607">
                <a:solidFill>
                  <a:srgbClr val="000000"/>
                </a:solidFill>
                <a:latin typeface="Arial"/>
                <a:ea typeface="Arial"/>
                <a:cs typeface="Arial"/>
                <a:sym typeface="Arial"/>
              </a:rPr>
              <a:t>Se vuelve </a:t>
            </a:r>
            <a:r>
              <a:rPr lang="es" sz="5607">
                <a:solidFill>
                  <a:srgbClr val="000000"/>
                </a:solidFill>
                <a:latin typeface="Arial"/>
                <a:ea typeface="Arial"/>
                <a:cs typeface="Arial"/>
                <a:sym typeface="Arial"/>
              </a:rPr>
              <a:t>más</a:t>
            </a:r>
            <a:r>
              <a:rPr lang="es" sz="5607">
                <a:solidFill>
                  <a:srgbClr val="000000"/>
                </a:solidFill>
                <a:latin typeface="Arial"/>
                <a:ea typeface="Arial"/>
                <a:cs typeface="Arial"/>
                <a:sym typeface="Arial"/>
              </a:rPr>
              <a:t> </a:t>
            </a:r>
            <a:r>
              <a:rPr lang="es" sz="5607">
                <a:solidFill>
                  <a:srgbClr val="000000"/>
                </a:solidFill>
                <a:latin typeface="Arial"/>
                <a:ea typeface="Arial"/>
                <a:cs typeface="Arial"/>
                <a:sym typeface="Arial"/>
              </a:rPr>
              <a:t>fácil</a:t>
            </a:r>
            <a:r>
              <a:rPr lang="es" sz="5607">
                <a:solidFill>
                  <a:srgbClr val="000000"/>
                </a:solidFill>
                <a:latin typeface="Arial"/>
                <a:ea typeface="Arial"/>
                <a:cs typeface="Arial"/>
                <a:sym typeface="Arial"/>
              </a:rPr>
              <a:t> la compra por Internet.</a:t>
            </a:r>
            <a:endParaRPr sz="5607">
              <a:solidFill>
                <a:srgbClr val="000000"/>
              </a:solidFill>
              <a:latin typeface="Arial"/>
              <a:ea typeface="Arial"/>
              <a:cs typeface="Arial"/>
              <a:sym typeface="Arial"/>
            </a:endParaRPr>
          </a:p>
          <a:p>
            <a:pPr indent="0" lvl="0" marL="0" rtl="0" algn="just">
              <a:spcBef>
                <a:spcPts val="1200"/>
              </a:spcBef>
              <a:spcAft>
                <a:spcPts val="0"/>
              </a:spcAft>
              <a:buNone/>
            </a:pPr>
            <a:r>
              <a:rPr lang="es" sz="5607">
                <a:solidFill>
                  <a:srgbClr val="000000"/>
                </a:solidFill>
                <a:latin typeface="Arial"/>
                <a:ea typeface="Arial"/>
                <a:cs typeface="Arial"/>
                <a:sym typeface="Arial"/>
              </a:rPr>
              <a:t>Ahorra tiempo y dinero.</a:t>
            </a:r>
            <a:endParaRPr sz="5607">
              <a:solidFill>
                <a:srgbClr val="000000"/>
              </a:solidFill>
              <a:latin typeface="Arial"/>
              <a:ea typeface="Arial"/>
              <a:cs typeface="Arial"/>
              <a:sym typeface="Arial"/>
            </a:endParaRPr>
          </a:p>
          <a:p>
            <a:pPr indent="0" lvl="0" marL="0" rtl="0" algn="just">
              <a:spcBef>
                <a:spcPts val="1200"/>
              </a:spcBef>
              <a:spcAft>
                <a:spcPts val="0"/>
              </a:spcAft>
              <a:buNone/>
            </a:pPr>
            <a:r>
              <a:rPr lang="es" sz="5607">
                <a:solidFill>
                  <a:srgbClr val="000000"/>
                </a:solidFill>
                <a:latin typeface="Arial"/>
                <a:ea typeface="Arial"/>
                <a:cs typeface="Arial"/>
                <a:sym typeface="Arial"/>
              </a:rPr>
              <a:t>Suple una necesidad para el trabajador y el cliente.</a:t>
            </a:r>
            <a:endParaRPr sz="5607">
              <a:solidFill>
                <a:srgbClr val="000000"/>
              </a:solidFill>
              <a:latin typeface="Arial"/>
              <a:ea typeface="Arial"/>
              <a:cs typeface="Arial"/>
              <a:sym typeface="Arial"/>
            </a:endParaRPr>
          </a:p>
          <a:p>
            <a:pPr indent="0" lvl="0" marL="0" rtl="0" algn="just">
              <a:spcBef>
                <a:spcPts val="1200"/>
              </a:spcBef>
              <a:spcAft>
                <a:spcPts val="0"/>
              </a:spcAft>
              <a:buNone/>
            </a:pPr>
            <a:r>
              <a:rPr lang="es" sz="5607">
                <a:solidFill>
                  <a:srgbClr val="000000"/>
                </a:solidFill>
                <a:latin typeface="Arial"/>
                <a:ea typeface="Arial"/>
                <a:cs typeface="Arial"/>
                <a:sym typeface="Arial"/>
              </a:rPr>
              <a:t>No </a:t>
            </a:r>
            <a:r>
              <a:rPr lang="es" sz="5607">
                <a:solidFill>
                  <a:srgbClr val="000000"/>
                </a:solidFill>
                <a:latin typeface="Arial"/>
                <a:ea typeface="Arial"/>
                <a:cs typeface="Arial"/>
                <a:sym typeface="Arial"/>
              </a:rPr>
              <a:t>tendría</a:t>
            </a:r>
            <a:r>
              <a:rPr lang="es" sz="5607">
                <a:solidFill>
                  <a:srgbClr val="000000"/>
                </a:solidFill>
                <a:latin typeface="Arial"/>
                <a:ea typeface="Arial"/>
                <a:cs typeface="Arial"/>
                <a:sym typeface="Arial"/>
              </a:rPr>
              <a:t> que volver hacer fila para comprar y esperar.</a:t>
            </a:r>
            <a:endParaRPr sz="5607">
              <a:solidFill>
                <a:srgbClr val="000000"/>
              </a:solidFill>
              <a:latin typeface="Arial"/>
              <a:ea typeface="Arial"/>
              <a:cs typeface="Arial"/>
              <a:sym typeface="Arial"/>
            </a:endParaRPr>
          </a:p>
          <a:p>
            <a:pPr indent="0" lvl="0" marL="0" rtl="0" algn="just">
              <a:spcBef>
                <a:spcPts val="1200"/>
              </a:spcBef>
              <a:spcAft>
                <a:spcPts val="0"/>
              </a:spcAft>
              <a:buNone/>
            </a:pPr>
            <a:r>
              <a:rPr lang="es" sz="5607">
                <a:solidFill>
                  <a:srgbClr val="000000"/>
                </a:solidFill>
                <a:latin typeface="Arial"/>
                <a:ea typeface="Arial"/>
                <a:cs typeface="Arial"/>
                <a:sym typeface="Arial"/>
              </a:rPr>
              <a:t>Generaría</a:t>
            </a:r>
            <a:r>
              <a:rPr lang="es" sz="5607">
                <a:solidFill>
                  <a:srgbClr val="000000"/>
                </a:solidFill>
                <a:latin typeface="Arial"/>
                <a:ea typeface="Arial"/>
                <a:cs typeface="Arial"/>
                <a:sym typeface="Arial"/>
              </a:rPr>
              <a:t> oportunidades de empleo virtual.</a:t>
            </a:r>
            <a:endParaRPr sz="5607">
              <a:solidFill>
                <a:srgbClr val="000000"/>
              </a:solidFill>
              <a:latin typeface="Arial"/>
              <a:ea typeface="Arial"/>
              <a:cs typeface="Arial"/>
              <a:sym typeface="Arial"/>
            </a:endParaRPr>
          </a:p>
          <a:p>
            <a:pPr indent="0" lvl="0" marL="0" rtl="0" algn="just">
              <a:spcBef>
                <a:spcPts val="1200"/>
              </a:spcBef>
              <a:spcAft>
                <a:spcPts val="0"/>
              </a:spcAft>
              <a:buNone/>
            </a:pPr>
            <a:r>
              <a:rPr lang="es" sz="5607">
                <a:solidFill>
                  <a:srgbClr val="000000"/>
                </a:solidFill>
                <a:latin typeface="Arial"/>
                <a:ea typeface="Arial"/>
                <a:cs typeface="Arial"/>
                <a:sym typeface="Arial"/>
              </a:rPr>
              <a:t>Representa</a:t>
            </a:r>
            <a:r>
              <a:rPr lang="es" sz="5607">
                <a:solidFill>
                  <a:srgbClr val="000000"/>
                </a:solidFill>
                <a:latin typeface="Arial"/>
                <a:ea typeface="Arial"/>
                <a:cs typeface="Arial"/>
                <a:sym typeface="Arial"/>
              </a:rPr>
              <a:t> un fortalecimiento vital para un negocio que busca emprender.</a:t>
            </a:r>
            <a:endParaRPr sz="5607">
              <a:solidFill>
                <a:srgbClr val="000000"/>
              </a:solidFill>
              <a:latin typeface="Arial"/>
              <a:ea typeface="Arial"/>
              <a:cs typeface="Arial"/>
              <a:sym typeface="Arial"/>
            </a:endParaRPr>
          </a:p>
          <a:p>
            <a:pPr indent="0" lvl="0" marL="0" rtl="0" algn="l">
              <a:spcBef>
                <a:spcPts val="1200"/>
              </a:spcBef>
              <a:spcAft>
                <a:spcPts val="0"/>
              </a:spcAft>
              <a:buNone/>
            </a:pPr>
            <a:r>
              <a:t/>
            </a:r>
            <a:endParaRPr sz="5607"/>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6451299" y="599474"/>
            <a:ext cx="1921975" cy="1921975"/>
          </a:xfrm>
          <a:prstGeom prst="rect">
            <a:avLst/>
          </a:prstGeom>
          <a:noFill/>
          <a:ln>
            <a:noFill/>
          </a:ln>
        </p:spPr>
      </p:pic>
      <p:pic>
        <p:nvPicPr>
          <p:cNvPr id="188" name="Google Shape;188;p21"/>
          <p:cNvPicPr preferRelativeResize="0"/>
          <p:nvPr/>
        </p:nvPicPr>
        <p:blipFill rotWithShape="1">
          <a:blip r:embed="rId4">
            <a:alphaModFix/>
          </a:blip>
          <a:srcRect b="12134" l="0" r="0" t="0"/>
          <a:stretch/>
        </p:blipFill>
        <p:spPr>
          <a:xfrm>
            <a:off x="6451300" y="2521450"/>
            <a:ext cx="1921975" cy="169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