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8" r:id="rId2"/>
    <p:sldId id="339" r:id="rId3"/>
    <p:sldId id="340" r:id="rId4"/>
    <p:sldId id="341" r:id="rId5"/>
    <p:sldId id="346" r:id="rId6"/>
    <p:sldId id="342" r:id="rId7"/>
    <p:sldId id="343" r:id="rId8"/>
    <p:sldId id="344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6F07"/>
    <a:srgbClr val="828282"/>
    <a:srgbClr val="6E90FE"/>
    <a:srgbClr val="8086FC"/>
    <a:srgbClr val="6D6DFB"/>
    <a:srgbClr val="4E78F0"/>
    <a:srgbClr val="F0932C"/>
    <a:srgbClr val="92C610"/>
    <a:srgbClr val="9FD812"/>
    <a:srgbClr val="E05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29" autoAdjust="0"/>
  </p:normalViewPr>
  <p:slideViewPr>
    <p:cSldViewPr showGuides="1">
      <p:cViewPr varScale="1">
        <p:scale>
          <a:sx n="106" d="100"/>
          <a:sy n="106" d="100"/>
        </p:scale>
        <p:origin x="86" y="245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1/18/2024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1/18/2024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1/18/2024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Simulator</a:t>
            </a:r>
            <a:br>
              <a:rPr lang="ro-RO" dirty="0" smtClean="0"/>
            </a:br>
            <a:r>
              <a:rPr lang="ro-RO" dirty="0" smtClean="0"/>
              <a:t>Conversie Valutară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Builder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Ce este Builder?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397" y="2204864"/>
            <a:ext cx="4894276" cy="4109048"/>
          </a:xfrm>
        </p:spPr>
        <p:txBody>
          <a:bodyPr>
            <a:normAutofit lnSpcReduction="10000"/>
          </a:bodyPr>
          <a:lstStyle/>
          <a:p>
            <a:pPr algn="just">
              <a:buFont typeface="Cambria" panose="02040503050406030204" pitchFamily="18" charset="0"/>
              <a:buChar char="$"/>
            </a:pPr>
            <a:r>
              <a:rPr lang="ro-RO" dirty="0"/>
              <a:t>Scopul acestui șablon este de a separa construcția unui obiect complex de reprezentarea lui, astfel încât </a:t>
            </a:r>
            <a:r>
              <a:rPr lang="ro-RO" dirty="0" smtClean="0"/>
              <a:t>același proces </a:t>
            </a:r>
            <a:r>
              <a:rPr lang="ro-RO" dirty="0"/>
              <a:t>de construcție </a:t>
            </a:r>
            <a:r>
              <a:rPr lang="ro-RO" dirty="0" smtClean="0"/>
              <a:t>să poată </a:t>
            </a:r>
            <a:r>
              <a:rPr lang="ro-RO" dirty="0"/>
              <a:t>crea diferite reprezentări</a:t>
            </a:r>
            <a:r>
              <a:rPr lang="ro-RO" dirty="0" smtClean="0"/>
              <a:t>.</a:t>
            </a:r>
          </a:p>
          <a:p>
            <a:pPr algn="just">
              <a:buFont typeface="Cambria" panose="02040503050406030204" pitchFamily="18" charset="0"/>
              <a:buChar char="$"/>
            </a:pPr>
            <a:r>
              <a:rPr lang="ro-RO" dirty="0" smtClean="0"/>
              <a:t>Printre beneficiile lui se numără:</a:t>
            </a:r>
          </a:p>
          <a:p>
            <a:pPr lvl="2" algn="just">
              <a:buFont typeface="Cambria" panose="02040503050406030204" pitchFamily="18" charset="0"/>
              <a:buChar char="$"/>
            </a:pPr>
            <a:r>
              <a:rPr lang="ro-RO" sz="2000" dirty="0" smtClean="0"/>
              <a:t>creșterea modularității </a:t>
            </a:r>
            <a:r>
              <a:rPr lang="ro-RO" sz="2000" dirty="0"/>
              <a:t>și </a:t>
            </a:r>
            <a:r>
              <a:rPr lang="ro-RO" sz="2000" dirty="0" smtClean="0"/>
              <a:t>flexibilității designului;</a:t>
            </a:r>
          </a:p>
          <a:p>
            <a:pPr lvl="2" algn="just">
              <a:buFont typeface="Cambria" panose="02040503050406030204" pitchFamily="18" charset="0"/>
              <a:buChar char="$"/>
            </a:pPr>
            <a:r>
              <a:rPr lang="ro-RO" sz="2000" dirty="0" smtClean="0"/>
              <a:t>c</a:t>
            </a:r>
            <a:r>
              <a:rPr lang="pt-BR" sz="2000" dirty="0" smtClean="0"/>
              <a:t>ontrolul </a:t>
            </a:r>
            <a:r>
              <a:rPr lang="pt-BR" sz="2000" dirty="0"/>
              <a:t>asupra procesului de construcție</a:t>
            </a:r>
            <a:r>
              <a:rPr lang="ro-RO" sz="2000" dirty="0" smtClean="0"/>
              <a:t>;</a:t>
            </a:r>
          </a:p>
          <a:p>
            <a:pPr lvl="2" algn="just">
              <a:buFont typeface="Cambria" panose="02040503050406030204" pitchFamily="18" charset="0"/>
              <a:buChar char="$"/>
            </a:pPr>
            <a:r>
              <a:rPr lang="ro-RO" sz="2000" dirty="0" smtClean="0"/>
              <a:t>reducerea dimensiunii </a:t>
            </a:r>
            <a:r>
              <a:rPr lang="ro-RO" sz="2000" dirty="0"/>
              <a:t>obiectului </a:t>
            </a:r>
            <a:r>
              <a:rPr lang="ro-RO" sz="2000" dirty="0" smtClean="0"/>
              <a:t>final.</a:t>
            </a:r>
            <a:endParaRPr lang="ro-RO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950" y="2276872"/>
            <a:ext cx="5993875" cy="3496427"/>
          </a:xfrm>
        </p:spPr>
      </p:pic>
    </p:spTree>
    <p:extLst>
      <p:ext uri="{BB962C8B-B14F-4D97-AF65-F5344CB8AC3E}">
        <p14:creationId xmlns:p14="http://schemas.microsoft.com/office/powerpoint/2010/main" val="975497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Când folosim șablonul Builder?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5063444" cy="4187952"/>
          </a:xfrm>
        </p:spPr>
        <p:txBody>
          <a:bodyPr/>
          <a:lstStyle/>
          <a:p>
            <a:pPr algn="just">
              <a:buFont typeface="Cambria" panose="02040503050406030204" pitchFamily="18" charset="0"/>
              <a:buChar char="€"/>
            </a:pPr>
            <a:r>
              <a:rPr lang="ro-RO" dirty="0"/>
              <a:t>Uneori există un obiect cu o listă lungă de proprietăți, iar majoritatea acestor proprietăți sunt opționale</a:t>
            </a:r>
            <a:r>
              <a:rPr lang="ro-RO" dirty="0" smtClean="0"/>
              <a:t>.</a:t>
            </a:r>
            <a:endParaRPr lang="en-US" dirty="0" smtClean="0"/>
          </a:p>
          <a:p>
            <a:pPr algn="just">
              <a:buFont typeface="Cambria" panose="02040503050406030204" pitchFamily="18" charset="0"/>
              <a:buChar char="€"/>
            </a:pPr>
            <a:r>
              <a:rPr lang="en-US" dirty="0" smtClean="0"/>
              <a:t>Am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utiliza</a:t>
            </a:r>
            <a:r>
              <a:rPr lang="en-US" dirty="0" smtClean="0"/>
              <a:t>:</a:t>
            </a:r>
          </a:p>
          <a:p>
            <a:pPr lvl="1" algn="just">
              <a:buFont typeface="Cambria" panose="02040503050406030204" pitchFamily="18" charset="0"/>
              <a:buChar char="€"/>
            </a:pPr>
            <a:r>
              <a:rPr lang="it-IT" dirty="0" smtClean="0"/>
              <a:t>un </a:t>
            </a:r>
            <a:r>
              <a:rPr lang="it-IT" dirty="0"/>
              <a:t>constructor cu o listă lungă de </a:t>
            </a:r>
            <a:r>
              <a:rPr lang="it-IT" dirty="0" smtClean="0"/>
              <a:t>parametri, dar </a:t>
            </a:r>
            <a:r>
              <a:rPr lang="it-IT" dirty="0"/>
              <a:t>poate fi frustrant și poate duce la </a:t>
            </a:r>
            <a:r>
              <a:rPr lang="it-IT" dirty="0" smtClean="0"/>
              <a:t>erori;</a:t>
            </a:r>
          </a:p>
          <a:p>
            <a:pPr lvl="1" algn="just">
              <a:buFont typeface="Cambria" panose="02040503050406030204" pitchFamily="18" charset="0"/>
              <a:buChar char="€"/>
            </a:pPr>
            <a:r>
              <a:rPr lang="en-US" dirty="0" smtClean="0"/>
              <a:t>c</a:t>
            </a:r>
            <a:r>
              <a:rPr lang="ro-RO" dirty="0" smtClean="0"/>
              <a:t>onstructorii telescopici</a:t>
            </a:r>
            <a:r>
              <a:rPr lang="en-US" dirty="0" smtClean="0"/>
              <a:t>, </a:t>
            </a:r>
            <a:r>
              <a:rPr lang="en-US" dirty="0" err="1" smtClean="0"/>
              <a:t>ei</a:t>
            </a:r>
            <a:r>
              <a:rPr lang="ro-RO" dirty="0" smtClean="0"/>
              <a:t> p</a:t>
            </a:r>
            <a:r>
              <a:rPr lang="en-US" dirty="0" err="1" smtClean="0"/>
              <a:t>ut</a:t>
            </a:r>
            <a:r>
              <a:rPr lang="ro-RO" dirty="0" smtClean="0"/>
              <a:t>ând </a:t>
            </a:r>
            <a:r>
              <a:rPr lang="ro-RO" dirty="0"/>
              <a:t>fi utilizați pentru a crea obiecte cu proprietăți opționale, dar pot fi dificil de scris și de citit</a:t>
            </a:r>
            <a:r>
              <a:rPr lang="ro-RO" dirty="0" smtClean="0"/>
              <a:t>.</a:t>
            </a:r>
            <a:endParaRPr lang="it-IT" dirty="0"/>
          </a:p>
          <a:p>
            <a:pPr lvl="1" algn="just">
              <a:buFont typeface="Cambria" panose="02040503050406030204" pitchFamily="18" charset="0"/>
              <a:buChar char="€"/>
            </a:pP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1612" y="1916832"/>
            <a:ext cx="5561147" cy="2666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036" y="1882624"/>
            <a:ext cx="5562463" cy="467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16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1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8)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75712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o-RO" dirty="0" smtClean="0"/>
              <a:t>Soluția cea mai optimă este utilizarea șablonului</a:t>
            </a:r>
          </a:p>
          <a:p>
            <a:pPr marL="0" indent="0" algn="ctr">
              <a:buNone/>
            </a:pPr>
            <a:r>
              <a:rPr lang="ro-RO" sz="39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BUILDER</a:t>
            </a:r>
            <a:r>
              <a:rPr lang="ro-RO" dirty="0"/>
              <a:t>.</a:t>
            </a:r>
          </a:p>
          <a:p>
            <a:pPr marL="0" indent="0" algn="ctr">
              <a:buNone/>
            </a:pPr>
            <a:r>
              <a:rPr lang="ro-RO" dirty="0" smtClean="0"/>
              <a:t>În </a:t>
            </a:r>
            <a:r>
              <a:rPr lang="ro-RO" dirty="0"/>
              <a:t>loc să facem obiectul dorit direct, apelăm un constructor cu toți parametrii necesari și obținem un obiect builder, apoi apelăm metode asemănătoare seter-ului pe obiectul builder  pentru a seta fiecare parametru opțional de interes. </a:t>
            </a:r>
            <a:endParaRPr lang="ro-RO" dirty="0" smtClean="0"/>
          </a:p>
          <a:p>
            <a:pPr marL="0" indent="0" algn="ctr">
              <a:buNone/>
            </a:pPr>
            <a:r>
              <a:rPr lang="ro-RO" dirty="0" smtClean="0"/>
              <a:t>În </a:t>
            </a:r>
            <a:r>
              <a:rPr lang="ro-RO" dirty="0"/>
              <a:t>cele din urmă, apelăm o metodă de construcție fără parametri pentru a genera obiectul.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Modul de implementare al șablonului Builder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7312" y="1984248"/>
            <a:ext cx="4779388" cy="43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12555E-6 3.33333E-6 L 0.0013 -0.04885 " pathEditMode="relative" rAng="0" ptsTypes="AA">
                                      <p:cBhvr>
                                        <p:cTn id="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454"/>
                                    </p:animMotion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5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Diagrama UML a proiectului</a:t>
            </a:r>
            <a:endParaRPr lang="ro-R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498" y="1712937"/>
            <a:ext cx="6895628" cy="514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78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Simulator Conversie </a:t>
            </a:r>
            <a:r>
              <a:rPr lang="ro-RO" dirty="0"/>
              <a:t>Valutară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" t="4434" r="5803" b="6887"/>
          <a:stretch/>
        </p:blipFill>
        <p:spPr>
          <a:xfrm>
            <a:off x="1525625" y="2060848"/>
            <a:ext cx="3960441" cy="428155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214092" y="2204864"/>
            <a:ext cx="3456384" cy="864096"/>
          </a:xfrm>
          <a:prstGeom prst="straightConnector1">
            <a:avLst/>
          </a:prstGeom>
          <a:ln w="76200">
            <a:solidFill>
              <a:srgbClr val="986F0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42484" y="1871012"/>
            <a:ext cx="4707068" cy="667704"/>
          </a:xfrm>
          <a:prstGeom prst="rect">
            <a:avLst/>
          </a:prstGeom>
          <a:noFill/>
          <a:ln w="19050">
            <a:solidFill>
              <a:srgbClr val="986F07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cerem utilizatorului să aleagă din ce monedă dorește să realizeze conversia</a:t>
            </a:r>
            <a:endParaRPr lang="ro-RO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94641" y="3212976"/>
            <a:ext cx="2942671" cy="362452"/>
          </a:xfrm>
          <a:prstGeom prst="straightConnector1">
            <a:avLst/>
          </a:prstGeom>
          <a:ln w="76200">
            <a:solidFill>
              <a:srgbClr val="986F0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26460" y="2907724"/>
            <a:ext cx="4707068" cy="667704"/>
          </a:xfrm>
          <a:prstGeom prst="rect">
            <a:avLst/>
          </a:prstGeom>
          <a:noFill/>
          <a:ln w="19050">
            <a:solidFill>
              <a:srgbClr val="986F07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cerem utilizatorului să aleagă în ce monedă dorește să realizeze conversia</a:t>
            </a:r>
            <a:endParaRPr lang="ro-RO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71604" y="5604616"/>
            <a:ext cx="2994816" cy="605864"/>
          </a:xfrm>
          <a:prstGeom prst="straightConnector1">
            <a:avLst/>
          </a:prstGeom>
          <a:ln w="76200">
            <a:solidFill>
              <a:srgbClr val="986F0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91042" y="5300929"/>
            <a:ext cx="3024336" cy="206843"/>
          </a:xfrm>
          <a:prstGeom prst="straightConnector1">
            <a:avLst/>
          </a:prstGeom>
          <a:ln w="76200">
            <a:solidFill>
              <a:srgbClr val="986F0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4172" y="4853891"/>
            <a:ext cx="2736304" cy="105026"/>
          </a:xfrm>
          <a:prstGeom prst="straightConnector1">
            <a:avLst/>
          </a:prstGeom>
          <a:ln w="76200">
            <a:solidFill>
              <a:srgbClr val="986F0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014730" y="4118823"/>
            <a:ext cx="2151690" cy="159465"/>
          </a:xfrm>
          <a:prstGeom prst="straightConnector1">
            <a:avLst/>
          </a:prstGeom>
          <a:ln w="76200">
            <a:solidFill>
              <a:srgbClr val="986F0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66420" y="3842792"/>
            <a:ext cx="4707068" cy="646331"/>
          </a:xfrm>
          <a:prstGeom prst="rect">
            <a:avLst/>
          </a:prstGeom>
          <a:noFill/>
          <a:ln w="19050">
            <a:solidFill>
              <a:srgbClr val="986F07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cerem utilizatorului să ne spună ce sumă va fi convertită</a:t>
            </a:r>
            <a:endParaRPr lang="ro-RO" dirty="0"/>
          </a:p>
        </p:txBody>
      </p:sp>
      <p:sp>
        <p:nvSpPr>
          <p:cNvPr id="19" name="TextBox 18"/>
          <p:cNvSpPr txBox="1"/>
          <p:nvPr/>
        </p:nvSpPr>
        <p:spPr>
          <a:xfrm>
            <a:off x="6670476" y="4583238"/>
            <a:ext cx="4707068" cy="646331"/>
          </a:xfrm>
          <a:prstGeom prst="rect">
            <a:avLst/>
          </a:prstGeom>
          <a:noFill/>
          <a:ln w="19050">
            <a:solidFill>
              <a:srgbClr val="986F07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cerem utilizatorului să ne precizeze cu ce taxe se va realiza conversia</a:t>
            </a:r>
            <a:endParaRPr lang="ro-RO" dirty="0"/>
          </a:p>
        </p:txBody>
      </p:sp>
      <p:sp>
        <p:nvSpPr>
          <p:cNvPr id="21" name="TextBox 20"/>
          <p:cNvSpPr txBox="1"/>
          <p:nvPr/>
        </p:nvSpPr>
        <p:spPr>
          <a:xfrm>
            <a:off x="6557068" y="5380811"/>
            <a:ext cx="4707068" cy="369332"/>
          </a:xfrm>
          <a:prstGeom prst="rect">
            <a:avLst/>
          </a:prstGeom>
          <a:noFill/>
          <a:ln w="19050">
            <a:solidFill>
              <a:srgbClr val="986F07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întrebăm utilizatorul dacă dorește cash</a:t>
            </a:r>
            <a:endParaRPr lang="ro-RO" dirty="0"/>
          </a:p>
        </p:txBody>
      </p:sp>
      <p:sp>
        <p:nvSpPr>
          <p:cNvPr id="24" name="TextBox 23"/>
          <p:cNvSpPr txBox="1"/>
          <p:nvPr/>
        </p:nvSpPr>
        <p:spPr>
          <a:xfrm>
            <a:off x="6238428" y="6052713"/>
            <a:ext cx="4707068" cy="369332"/>
          </a:xfrm>
          <a:prstGeom prst="rect">
            <a:avLst/>
          </a:prstGeom>
          <a:noFill/>
          <a:ln w="19050">
            <a:solidFill>
              <a:srgbClr val="986F07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întrebăm utilizatorul dacă este student</a:t>
            </a:r>
            <a:endParaRPr lang="ro-RO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59070" y="5989262"/>
            <a:ext cx="655022" cy="497160"/>
          </a:xfrm>
          <a:prstGeom prst="straightConnector1">
            <a:avLst/>
          </a:prstGeom>
          <a:ln w="76200">
            <a:solidFill>
              <a:srgbClr val="986F0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77988" y="6410974"/>
            <a:ext cx="3772779" cy="369332"/>
          </a:xfrm>
          <a:prstGeom prst="rect">
            <a:avLst/>
          </a:prstGeom>
          <a:noFill/>
          <a:ln w="19050">
            <a:solidFill>
              <a:srgbClr val="986F07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butonul pentru realizarea conversiei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1310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0" grpId="0" animBg="1"/>
      <p:bldP spid="17" grpId="0" animBg="1"/>
      <p:bldP spid="19" grpId="0" animBg="1"/>
      <p:bldP spid="21" grpId="0" animBg="1"/>
      <p:bldP spid="24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Simulator Conversie </a:t>
            </a:r>
            <a:r>
              <a:rPr lang="ro-RO" dirty="0"/>
              <a:t>Valutară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9" b="2013"/>
          <a:stretch/>
        </p:blipFill>
        <p:spPr>
          <a:xfrm>
            <a:off x="1845941" y="1916833"/>
            <a:ext cx="4032448" cy="439248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37312" y="3211253"/>
            <a:ext cx="5303442" cy="1803648"/>
          </a:xfrm>
        </p:spPr>
        <p:txBody>
          <a:bodyPr>
            <a:normAutofit fontScale="92500"/>
          </a:bodyPr>
          <a:lstStyle/>
          <a:p>
            <a:pPr algn="just">
              <a:buFont typeface="Cambria" panose="02040503050406030204" pitchFamily="18" charset="0"/>
              <a:buChar char="£"/>
            </a:pPr>
            <a:r>
              <a:rPr lang="ro-RO" dirty="0" smtClean="0"/>
              <a:t>Câmpuriele unde </a:t>
            </a:r>
            <a:r>
              <a:rPr lang="ro-RO" dirty="0"/>
              <a:t>cerem utilizatorului să aleagă din ce </a:t>
            </a:r>
            <a:r>
              <a:rPr lang="ro-RO" dirty="0" smtClean="0"/>
              <a:t>sau în </a:t>
            </a:r>
            <a:r>
              <a:rPr lang="ro-RO" dirty="0"/>
              <a:t>ce monedă dorește să realizeze </a:t>
            </a:r>
            <a:r>
              <a:rPr lang="ro-RO" dirty="0" smtClean="0"/>
              <a:t>conversia sunt niște câmpuri listă obligatorii ce au mai multe tipuri de monede internaționale.</a:t>
            </a:r>
            <a:endParaRPr lang="ro-R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" t="38916" r="6525" b="31037"/>
          <a:stretch/>
        </p:blipFill>
        <p:spPr>
          <a:xfrm>
            <a:off x="1699781" y="3320989"/>
            <a:ext cx="4324768" cy="15841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72151" y="3356992"/>
            <a:ext cx="563376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mbria" panose="02040503050406030204" pitchFamily="18" charset="0"/>
              <a:buChar char="£"/>
            </a:pPr>
            <a:r>
              <a:rPr lang="ro-RO" sz="2200" dirty="0"/>
              <a:t>Câmpurile unde cerem utilizatorului să ne spună </a:t>
            </a:r>
            <a:r>
              <a:rPr lang="ro-RO" sz="2200" dirty="0" smtClean="0"/>
              <a:t>ce </a:t>
            </a:r>
            <a:r>
              <a:rPr lang="ro-RO" sz="2200" dirty="0"/>
              <a:t>sumă va fi convertită sau să ne precizeze cu ce </a:t>
            </a:r>
            <a:r>
              <a:rPr lang="ro-RO" sz="2200" dirty="0" smtClean="0"/>
              <a:t>taxe </a:t>
            </a:r>
            <a:r>
              <a:rPr lang="ro-RO" sz="2200" dirty="0"/>
              <a:t>se va realiza conversia sunt niște câmpuri </a:t>
            </a:r>
            <a:r>
              <a:rPr lang="ro-RO" sz="2200" dirty="0" smtClean="0"/>
              <a:t>text opționale</a:t>
            </a:r>
            <a:r>
              <a:rPr lang="ro-RO" sz="2200" dirty="0"/>
              <a:t>.</a:t>
            </a:r>
          </a:p>
          <a:p>
            <a:pPr marL="285750" indent="-285750">
              <a:buFont typeface="Cambria" panose="02040503050406030204" pitchFamily="18" charset="0"/>
              <a:buChar char="£"/>
            </a:pPr>
            <a:endParaRPr lang="ro-RO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67736" r="6524" b="18962"/>
          <a:stretch/>
        </p:blipFill>
        <p:spPr>
          <a:xfrm>
            <a:off x="1557908" y="3789040"/>
            <a:ext cx="4588637" cy="7441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180608" y="2233607"/>
                <a:ext cx="5816849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Cambria" panose="02040503050406030204" pitchFamily="18" charset="0"/>
                  <a:buChar char="£"/>
                </a:pPr>
                <a:r>
                  <a:rPr lang="ro-RO" sz="2200" dirty="0" smtClean="0"/>
                  <a:t>Câmpul unde </a:t>
                </a:r>
                <a:r>
                  <a:rPr lang="ro-RO" sz="2400" dirty="0"/>
                  <a:t>întrebăm utilizatorul dacă </a:t>
                </a:r>
                <a:r>
                  <a:rPr lang="ro-RO" sz="2400" dirty="0" smtClean="0"/>
                  <a:t/>
                </a:r>
                <a:br>
                  <a:rPr lang="ro-RO" sz="2400" dirty="0" smtClean="0"/>
                </a:br>
                <a:r>
                  <a:rPr lang="ro-RO" sz="2400" dirty="0" smtClean="0"/>
                  <a:t>dorește cash este de tip boolean. Pentru</a:t>
                </a:r>
                <a:br>
                  <a:rPr lang="ro-RO" sz="2400" dirty="0" smtClean="0"/>
                </a:br>
                <a:r>
                  <a:rPr lang="ro-RO" sz="2400" dirty="0" smtClean="0"/>
                  <a:t>acesta exista 2 situații:</a:t>
                </a:r>
              </a:p>
              <a:p>
                <a:pPr marL="800100" lvl="1" indent="-342900">
                  <a:buFont typeface="Cambria" panose="02040503050406030204" pitchFamily="18" charset="0"/>
                  <a:buChar char="£"/>
                </a:pPr>
                <a:r>
                  <a:rPr lang="ro-RO" dirty="0"/>
                  <a:t>validat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o-RO" dirty="0"/>
                  <a:t> se percepe o taxă de o monedă</a:t>
                </a:r>
                <a:br>
                  <a:rPr lang="ro-RO" dirty="0"/>
                </a:br>
                <a:r>
                  <a:rPr lang="ro-RO" dirty="0"/>
                  <a:t>                   de convertit;</a:t>
                </a:r>
              </a:p>
              <a:p>
                <a:pPr marL="800100" lvl="1" indent="-342900">
                  <a:buFont typeface="Cambria" panose="02040503050406030204" pitchFamily="18" charset="0"/>
                  <a:buChar char="£"/>
                </a:pPr>
                <a:r>
                  <a:rPr lang="ro-RO" dirty="0"/>
                  <a:t>nevalidat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o-RO" dirty="0"/>
                  <a:t> nu se percepe nicio taxă</a:t>
                </a:r>
                <a:r>
                  <a:rPr lang="ro-RO" dirty="0" smtClean="0"/>
                  <a:t>.</a:t>
                </a:r>
              </a:p>
              <a:p>
                <a:pPr marL="342900" indent="-342900">
                  <a:buFont typeface="Cambria" panose="02040503050406030204" pitchFamily="18" charset="0"/>
                  <a:buChar char="£"/>
                </a:pPr>
                <a:r>
                  <a:rPr lang="ro-RO" sz="2400" dirty="0"/>
                  <a:t>Câmpul </a:t>
                </a:r>
                <a:r>
                  <a:rPr lang="ro-RO" sz="2400" dirty="0" smtClean="0"/>
                  <a:t>unde </a:t>
                </a:r>
                <a:r>
                  <a:rPr lang="ro-RO" sz="2400" dirty="0"/>
                  <a:t>întrebăm utilizatorul dacă </a:t>
                </a:r>
                <a:r>
                  <a:rPr lang="ro-RO" sz="2400" dirty="0" smtClean="0"/>
                  <a:t/>
                </a:r>
                <a:br>
                  <a:rPr lang="ro-RO" sz="2400" dirty="0" smtClean="0"/>
                </a:br>
                <a:r>
                  <a:rPr lang="ro-RO" sz="2400" dirty="0" smtClean="0"/>
                  <a:t>este student </a:t>
                </a:r>
                <a:r>
                  <a:rPr lang="ro-RO" sz="2400" dirty="0"/>
                  <a:t>este de tip boolean. Pentru</a:t>
                </a:r>
                <a:br>
                  <a:rPr lang="ro-RO" sz="2400" dirty="0"/>
                </a:br>
                <a:r>
                  <a:rPr lang="ro-RO" sz="2400" dirty="0"/>
                  <a:t>acesta exista 2 situații:</a:t>
                </a:r>
              </a:p>
              <a:p>
                <a:pPr marL="800100" lvl="1" indent="-342900">
                  <a:buFont typeface="Cambria" panose="02040503050406030204" pitchFamily="18" charset="0"/>
                  <a:buChar char="£"/>
                </a:pPr>
                <a:r>
                  <a:rPr lang="ro-RO" dirty="0"/>
                  <a:t>validat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o-RO" dirty="0"/>
                  <a:t> </a:t>
                </a:r>
                <a:r>
                  <a:rPr lang="ro-RO" dirty="0"/>
                  <a:t>se adaugă o reducere de o monedă de</a:t>
                </a:r>
                <a:br>
                  <a:rPr lang="ro-RO" dirty="0"/>
                </a:br>
                <a:r>
                  <a:rPr lang="ro-RO" dirty="0"/>
                  <a:t>                   </a:t>
                </a:r>
                <a:r>
                  <a:rPr lang="ro-RO" dirty="0" smtClean="0"/>
                  <a:t>convertit;</a:t>
                </a:r>
                <a:endParaRPr lang="ro-RO" dirty="0" smtClean="0"/>
              </a:p>
              <a:p>
                <a:pPr marL="800100" lvl="1" indent="-342900">
                  <a:buFont typeface="Cambria" panose="02040503050406030204" pitchFamily="18" charset="0"/>
                  <a:buChar char="£"/>
                </a:pPr>
                <a:r>
                  <a:rPr lang="ro-RO" dirty="0" smtClean="0"/>
                  <a:t>nevalidat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o-RO" dirty="0"/>
                  <a:t> </a:t>
                </a:r>
                <a:r>
                  <a:rPr lang="ro-RO" dirty="0" smtClean="0"/>
                  <a:t>nu se aplică nicio reducere.</a:t>
                </a:r>
                <a:endParaRPr lang="ro-RO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608" y="2233607"/>
                <a:ext cx="5816849" cy="3970318"/>
              </a:xfrm>
              <a:prstGeom prst="rect">
                <a:avLst/>
              </a:prstGeom>
              <a:blipFill rotWithShape="0">
                <a:blip r:embed="rId4"/>
                <a:stretch>
                  <a:fillRect l="-1572" t="-1227" r="-629" b="-122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015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uild="p"/>
      <p:bldP spid="6" grpId="1" build="p"/>
      <p:bldP spid="9" grpId="0"/>
      <p:bldP spid="9" grpId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Realizat de:</a:t>
            </a:r>
            <a:endParaRPr lang="ro-RO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Sebastian TONU</a:t>
            </a:r>
          </a:p>
          <a:p>
            <a:r>
              <a:rPr lang="ro-RO" dirty="0" smtClean="0"/>
              <a:t>Ioana – Alexandra COSTÎN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226708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812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251</TotalTime>
  <Words>344</Words>
  <Application>Microsoft Office PowerPoint</Application>
  <PresentationFormat>Custom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</vt:lpstr>
      <vt:lpstr>Cambria Math</vt:lpstr>
      <vt:lpstr>Currency Symbols 16x9</vt:lpstr>
      <vt:lpstr>Simulator Conversie Valutară</vt:lpstr>
      <vt:lpstr>Ce este Builder?</vt:lpstr>
      <vt:lpstr>Când folosim șablonul Builder?</vt:lpstr>
      <vt:lpstr>Modul de implementare al șablonului Builder</vt:lpstr>
      <vt:lpstr>Diagrama UML a proiectului</vt:lpstr>
      <vt:lpstr>Simulator Conversie Valutară</vt:lpstr>
      <vt:lpstr>Simulator Conversie Valutară</vt:lpstr>
      <vt:lpstr>Realizat de: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Simulator Conversie Valutară</dc:title>
  <dc:creator>Asus</dc:creator>
  <cp:lastModifiedBy>Asus</cp:lastModifiedBy>
  <cp:revision>21</cp:revision>
  <dcterms:created xsi:type="dcterms:W3CDTF">2024-01-17T20:38:35Z</dcterms:created>
  <dcterms:modified xsi:type="dcterms:W3CDTF">2024-01-18T19:21:42Z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