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72" r:id="rId3"/>
    <p:sldId id="259" r:id="rId4"/>
    <p:sldId id="266" r:id="rId5"/>
    <p:sldId id="260" r:id="rId6"/>
    <p:sldId id="270" r:id="rId7"/>
    <p:sldId id="261" r:id="rId8"/>
    <p:sldId id="276" r:id="rId9"/>
    <p:sldId id="277" r:id="rId10"/>
    <p:sldId id="278" r:id="rId11"/>
    <p:sldId id="273" r:id="rId12"/>
    <p:sldId id="274" r:id="rId13"/>
    <p:sldId id="263" r:id="rId14"/>
    <p:sldId id="265" r:id="rId15"/>
    <p:sldId id="264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C36A45-24F4-4C66-B908-4934AD0354DD}">
          <p14:sldIdLst>
            <p14:sldId id="257"/>
            <p14:sldId id="272"/>
            <p14:sldId id="259"/>
            <p14:sldId id="266"/>
            <p14:sldId id="260"/>
            <p14:sldId id="270"/>
            <p14:sldId id="261"/>
            <p14:sldId id="276"/>
            <p14:sldId id="277"/>
            <p14:sldId id="278"/>
            <p14:sldId id="273"/>
            <p14:sldId id="274"/>
            <p14:sldId id="263"/>
            <p14:sldId id="265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83" userDrawn="1">
          <p15:clr>
            <a:srgbClr val="A4A3A4"/>
          </p15:clr>
        </p15:guide>
        <p15:guide id="2" pos="2789" userDrawn="1">
          <p15:clr>
            <a:srgbClr val="A4A3A4"/>
          </p15:clr>
        </p15:guide>
        <p15:guide id="3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478"/>
    <a:srgbClr val="AB74D5"/>
    <a:srgbClr val="DC143C"/>
    <a:srgbClr val="5F1113"/>
    <a:srgbClr val="FFFFFF"/>
    <a:srgbClr val="212653"/>
    <a:srgbClr val="2F3679"/>
    <a:srgbClr val="2A306C"/>
    <a:srgbClr val="3E489F"/>
    <a:srgbClr val="7D8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5BA72-708E-4C3C-86AB-15FB9F11C875}" v="1584" dt="2023-11-12T01:12:03.603"/>
    <p1510:client id="{A5607D9C-8020-4CD4-9044-E03CF45959F0}" v="138" dt="2023-11-12T15:24:02.715"/>
    <p1510:client id="{C8AD8ACB-D739-4D55-9106-4C78A952E95C}" v="17" dt="2023-11-12T15:23:0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4118" autoAdjust="0"/>
  </p:normalViewPr>
  <p:slideViewPr>
    <p:cSldViewPr snapToGrid="0">
      <p:cViewPr>
        <p:scale>
          <a:sx n="110" d="100"/>
          <a:sy n="110" d="100"/>
        </p:scale>
        <p:origin x="658" y="43"/>
      </p:cViewPr>
      <p:guideLst>
        <p:guide orient="horz" pos="1983"/>
        <p:guide pos="2789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917E-00C3-42A0-8B82-DFA0555646FB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CED69-55FA-4340-B3B6-29DF43DBFF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that enables applications, systems, and services to communicate with each other and exchange information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Translates messages between formal messaging protocols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Allows independent services to talk with one another directly, even if they are written in different languages or implemented on different platforms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modules within messaging middleware or message-oriented middleware (MOM) solutions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provides developers with a standardized means of handling the flow of data between an application’s components so that they can focus on its core logic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serves as a distributed communications layer that allows applications spanning multiple platforms to communicate internally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validate, store, route, and deliver messages to the appropriate destinations</a:t>
            </a:r>
          </a:p>
          <a:p>
            <a:endParaRPr lang="en-US" sz="1200" dirty="0">
              <a:solidFill>
                <a:schemeClr val="bg1"/>
              </a:solidFill>
              <a:cs typeface="Calibri"/>
            </a:endParaRP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CED69-55FA-4340-B3B6-29DF43DBFF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9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Supports a variety of Cross Language Clients and Protocols from Java, C, C++, C#, Ruby, Perl, Python, 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Spring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Scalable on runtime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Calibri"/>
              </a:rPr>
              <a:t>different data sizes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CED69-55FA-4340-B3B6-29DF43DBFF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161616"/>
                </a:solidFill>
                <a:effectLst/>
                <a:latin typeface="inherit"/>
              </a:rPr>
              <a:t>Point-to-point messaging</a:t>
            </a:r>
            <a:endParaRPr lang="en-US" b="1" i="0" dirty="0">
              <a:solidFill>
                <a:srgbClr val="161616"/>
              </a:solidFill>
              <a:effectLst/>
              <a:latin typeface="Inter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1616"/>
                </a:solidFill>
                <a:effectLst/>
                <a:latin typeface="Inter"/>
              </a:rPr>
              <a:t>one-to-one relation set between the sender and the receiver of the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Inter"/>
              </a:rPr>
              <a:t>Each message is sent and consumed only once</a:t>
            </a:r>
            <a:endParaRPr lang="en-US" b="1" i="0" dirty="0">
              <a:solidFill>
                <a:srgbClr val="161616"/>
              </a:solidFill>
              <a:effectLst/>
              <a:latin typeface="Inter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161616"/>
                </a:solidFill>
                <a:effectLst/>
                <a:latin typeface="inherit"/>
              </a:rPr>
              <a:t>Publish/subscribe</a:t>
            </a:r>
            <a:endParaRPr lang="en-US" b="1" i="0" dirty="0">
              <a:solidFill>
                <a:srgbClr val="161616"/>
              </a:solidFill>
              <a:effectLst/>
              <a:latin typeface="Inter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61616"/>
                </a:solidFill>
                <a:effectLst/>
                <a:latin typeface="Inter"/>
              </a:rPr>
              <a:t>the sender of the message doesn’t know anything about receivers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CED69-55FA-4340-B3B6-29DF43DBFF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5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</a:rPr>
              <a:t>File Journal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/>
                <a:ea typeface="Lato"/>
                <a:cs typeface="Lato"/>
              </a:rPr>
              <a:t>Java NIO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/>
                <a:ea typeface="Lato"/>
                <a:cs typeface="Lato"/>
              </a:rPr>
              <a:t>Linux Asynchronous IO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</a:rPr>
              <a:t>JDBC Store under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/>
                <a:ea typeface="Lato"/>
                <a:cs typeface="Lato"/>
              </a:rPr>
              <a:t>under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/>
                <a:ea typeface="Lato"/>
                <a:cs typeface="Lato"/>
              </a:rPr>
              <a:t>supports DB like MySQL and Apache Derby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</a:rPr>
              <a:t>Journal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Lato" panose="020F0502020204030203" pitchFamily="34" charset="0"/>
                <a:cs typeface="Lato" panose="020F0502020204030203" pitchFamily="34" charset="0"/>
              </a:rPr>
              <a:t>Bindings Journal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Lato" panose="020F0502020204030203" pitchFamily="34" charset="0"/>
              </a:rPr>
              <a:t>JMS Journal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Lato" panose="020F0502020204030203" pitchFamily="34" charset="0"/>
              </a:rPr>
              <a:t>Message Journal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/>
                <a:ea typeface="Lato"/>
                <a:cs typeface="Lato"/>
              </a:rPr>
              <a:t>zero persistence also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ato"/>
                <a:ea typeface="Lato"/>
                <a:cs typeface="Lato"/>
              </a:rPr>
              <a:t>includes bindings data, message data, large message data, duplicate id caches, or paging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CED69-55FA-4340-B3B6-29DF43DBFF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transactions and payment processing</a:t>
            </a:r>
            <a:b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Ensuring payments are sent securely and without duplication is crucial. Employing a message broker for transaction data guarantees no loss or accidental duplicates, offers receipt confirmation, and ensures reliable communication, even during network disruptions.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order processing and fulfillment</a:t>
            </a:r>
            <a:b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conducting online business, your brand's reputation relies on your website and e-commerce platform's reliability. Message brokers, with their capacity to boost fault tolerance and ensure messages are processed only once, are the ideal choice for handling online orders.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Protecting highly sensitive data at rest and in transit</a:t>
            </a:r>
            <a:b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regulated industries or high-security risk scenarios, opt for a messaging solution with end-to-end encryption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CED69-55FA-4340-B3B6-29DF43DBFF7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4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F70-93A8-4CD0-8329-FDDB93CE6338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D557-63C3-4965-9D6E-5FBAAACEB7D4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D70F-1ECD-4D77-B27E-03FD6439D282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93DB1C9-C542-BE53-C377-089D29536ED8}"/>
              </a:ext>
            </a:extLst>
          </p:cNvPr>
          <p:cNvSpPr/>
          <p:nvPr userDrawn="1"/>
        </p:nvSpPr>
        <p:spPr>
          <a:xfrm>
            <a:off x="7358503" y="777525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2A5B-4EE4-6328-4862-1AAD5484815D}"/>
              </a:ext>
            </a:extLst>
          </p:cNvPr>
          <p:cNvSpPr/>
          <p:nvPr userDrawn="1"/>
        </p:nvSpPr>
        <p:spPr>
          <a:xfrm>
            <a:off x="7025912" y="2143936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F42194-AC9E-DD68-8DF9-200D53B3CC2C}"/>
              </a:ext>
            </a:extLst>
          </p:cNvPr>
          <p:cNvSpPr/>
          <p:nvPr userDrawn="1"/>
        </p:nvSpPr>
        <p:spPr>
          <a:xfrm>
            <a:off x="8264175" y="1459284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8B2E10-D314-9189-3CCA-662796B71DD1}"/>
              </a:ext>
            </a:extLst>
          </p:cNvPr>
          <p:cNvCxnSpPr>
            <a:cxnSpLocks/>
          </p:cNvCxnSpPr>
          <p:nvPr userDrawn="1"/>
        </p:nvCxnSpPr>
        <p:spPr>
          <a:xfrm flipH="1">
            <a:off x="7514620" y="385797"/>
            <a:ext cx="1629380" cy="54784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62B95A-B2B5-6246-1C0E-27D1192157F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7514620" y="940231"/>
            <a:ext cx="859946" cy="67517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8D2F73-6B9D-8E76-EA16-DE4790316222}"/>
              </a:ext>
            </a:extLst>
          </p:cNvPr>
          <p:cNvCxnSpPr>
            <a:cxnSpLocks/>
          </p:cNvCxnSpPr>
          <p:nvPr userDrawn="1"/>
        </p:nvCxnSpPr>
        <p:spPr>
          <a:xfrm flipH="1">
            <a:off x="7182029" y="1621990"/>
            <a:ext cx="1238263" cy="67806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8F97982-5DBF-E94A-6C62-9FBA04D0517E}"/>
              </a:ext>
            </a:extLst>
          </p:cNvPr>
          <p:cNvSpPr/>
          <p:nvPr userDrawn="1"/>
        </p:nvSpPr>
        <p:spPr>
          <a:xfrm>
            <a:off x="6908892" y="1189782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205267-F1B2-16ED-20DE-D00CA5E9305F}"/>
              </a:ext>
            </a:extLst>
          </p:cNvPr>
          <p:cNvSpPr/>
          <p:nvPr userDrawn="1"/>
        </p:nvSpPr>
        <p:spPr>
          <a:xfrm>
            <a:off x="7224853" y="3427777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5E89D4-0128-012C-478D-7DCCA6C16EB6}"/>
              </a:ext>
            </a:extLst>
          </p:cNvPr>
          <p:cNvSpPr/>
          <p:nvPr userDrawn="1"/>
        </p:nvSpPr>
        <p:spPr>
          <a:xfrm>
            <a:off x="6390932" y="2357843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03BB8-5112-6D75-93E2-55E715D58298}"/>
              </a:ext>
            </a:extLst>
          </p:cNvPr>
          <p:cNvCxnSpPr>
            <a:cxnSpLocks/>
          </p:cNvCxnSpPr>
          <p:nvPr userDrawn="1"/>
        </p:nvCxnSpPr>
        <p:spPr>
          <a:xfrm>
            <a:off x="6615398" y="-87630"/>
            <a:ext cx="449611" cy="14072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8595C-5400-8C1E-3E7E-51D787B5A779}"/>
              </a:ext>
            </a:extLst>
          </p:cNvPr>
          <p:cNvCxnSpPr>
            <a:cxnSpLocks/>
          </p:cNvCxnSpPr>
          <p:nvPr userDrawn="1"/>
        </p:nvCxnSpPr>
        <p:spPr>
          <a:xfrm flipV="1">
            <a:off x="6574126" y="1345899"/>
            <a:ext cx="451786" cy="116806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DEC630-0927-C6D8-CE08-D565D4F2D7AB}"/>
              </a:ext>
            </a:extLst>
          </p:cNvPr>
          <p:cNvCxnSpPr>
            <a:cxnSpLocks/>
          </p:cNvCxnSpPr>
          <p:nvPr userDrawn="1"/>
        </p:nvCxnSpPr>
        <p:spPr>
          <a:xfrm>
            <a:off x="6547049" y="2571750"/>
            <a:ext cx="791097" cy="1012144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Lato" panose="020F0502020204030203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Lato" panose="020F0502020204030203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EF2-F7FB-45D8-974D-ECAFE2536BED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7785" y="4757329"/>
            <a:ext cx="689515" cy="321493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E81167B5-C32C-4133-9637-30E9DA0AA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3AE5E9-D0B4-F5B3-0CE3-AAD684C9D453}"/>
              </a:ext>
            </a:extLst>
          </p:cNvPr>
          <p:cNvSpPr/>
          <p:nvPr userDrawn="1"/>
        </p:nvSpPr>
        <p:spPr>
          <a:xfrm>
            <a:off x="8397426" y="4757329"/>
            <a:ext cx="312234" cy="312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BDC84E-B00A-F2FF-0923-3B00757FA65E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0683" y="3870960"/>
            <a:ext cx="689515" cy="103322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D3450-8B34-C2FB-6C23-E235C085B58F}"/>
              </a:ext>
            </a:extLst>
          </p:cNvPr>
          <p:cNvCxnSpPr>
            <a:cxnSpLocks/>
          </p:cNvCxnSpPr>
          <p:nvPr userDrawn="1"/>
        </p:nvCxnSpPr>
        <p:spPr>
          <a:xfrm flipH="1">
            <a:off x="7514620" y="4913446"/>
            <a:ext cx="1016063" cy="31882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995B-F33A-45AD-8840-1949971C4FFA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FF68-123F-4CBC-AA00-0DE7C8F0E23B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D53D-5546-4F11-9E39-845BE6F19ABF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E75A-B9E6-4233-AE99-2C9420332D86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1CAD-0C05-44B5-8C45-34385F12C979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1167B5-C32C-4133-9637-30E9DA0AAC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1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456-8489-4102-B18A-791F9EC6310B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BA6D-0F6F-4F9F-80D7-68D2D2569732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9000">
              <a:srgbClr val="E7D6F3"/>
            </a:gs>
            <a:gs pos="95000">
              <a:schemeClr val="accent1">
                <a:lumMod val="30000"/>
                <a:lumOff val="70000"/>
              </a:scheme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DC74-0439-461E-A679-FF4E8D62ADB9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67B5-C32C-4133-9637-30E9DA0AAC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6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537A180-40A2-A7BA-5AA9-F37ECC0D52FC}"/>
              </a:ext>
            </a:extLst>
          </p:cNvPr>
          <p:cNvSpPr/>
          <p:nvPr/>
        </p:nvSpPr>
        <p:spPr>
          <a:xfrm>
            <a:off x="7255791" y="510478"/>
            <a:ext cx="1448228" cy="1248472"/>
          </a:xfrm>
          <a:prstGeom prst="hexagon">
            <a:avLst/>
          </a:prstGeom>
          <a:solidFill>
            <a:srgbClr val="CF242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0FC10D1-A5C2-D3FA-815E-401C3F34ACCF}"/>
              </a:ext>
            </a:extLst>
          </p:cNvPr>
          <p:cNvSpPr/>
          <p:nvPr/>
        </p:nvSpPr>
        <p:spPr>
          <a:xfrm>
            <a:off x="6125801" y="1134714"/>
            <a:ext cx="1448228" cy="1248472"/>
          </a:xfrm>
          <a:prstGeom prst="hexagon">
            <a:avLst/>
          </a:prstGeom>
          <a:solidFill>
            <a:srgbClr val="78932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0FF86FC-1242-1190-FFB6-00E159FEE312}"/>
              </a:ext>
            </a:extLst>
          </p:cNvPr>
          <p:cNvSpPr/>
          <p:nvPr/>
        </p:nvSpPr>
        <p:spPr>
          <a:xfrm>
            <a:off x="7255791" y="1758950"/>
            <a:ext cx="1448228" cy="1248472"/>
          </a:xfrm>
          <a:prstGeom prst="hexagon">
            <a:avLst/>
          </a:prstGeom>
          <a:solidFill>
            <a:srgbClr val="C127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5360516-8113-8E5C-7B4D-1F46A68152D0}"/>
              </a:ext>
            </a:extLst>
          </p:cNvPr>
          <p:cNvSpPr/>
          <p:nvPr/>
        </p:nvSpPr>
        <p:spPr>
          <a:xfrm>
            <a:off x="6125801" y="2383186"/>
            <a:ext cx="1448228" cy="1248472"/>
          </a:xfrm>
          <a:prstGeom prst="hexagon">
            <a:avLst/>
          </a:prstGeom>
          <a:solidFill>
            <a:srgbClr val="3E489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074A870-D511-C577-1718-714625606FCA}"/>
              </a:ext>
            </a:extLst>
          </p:cNvPr>
          <p:cNvSpPr/>
          <p:nvPr/>
        </p:nvSpPr>
        <p:spPr>
          <a:xfrm>
            <a:off x="7255791" y="3007422"/>
            <a:ext cx="1448228" cy="1248472"/>
          </a:xfrm>
          <a:prstGeom prst="hexagon">
            <a:avLst/>
          </a:prstGeom>
          <a:solidFill>
            <a:srgbClr val="7140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F391A0-E6A9-C947-33BF-103CB1F0E085}"/>
              </a:ext>
            </a:extLst>
          </p:cNvPr>
          <p:cNvSpPr/>
          <p:nvPr/>
        </p:nvSpPr>
        <p:spPr>
          <a:xfrm>
            <a:off x="6693798" y="1602833"/>
            <a:ext cx="312234" cy="312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48D301-F11B-C3F7-0FE8-4478F8B83F0B}"/>
              </a:ext>
            </a:extLst>
          </p:cNvPr>
          <p:cNvSpPr/>
          <p:nvPr/>
        </p:nvSpPr>
        <p:spPr>
          <a:xfrm>
            <a:off x="7823788" y="978597"/>
            <a:ext cx="312234" cy="312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29A6BE-FA49-9D49-2DF3-83B3D3E90454}"/>
              </a:ext>
            </a:extLst>
          </p:cNvPr>
          <p:cNvSpPr/>
          <p:nvPr/>
        </p:nvSpPr>
        <p:spPr>
          <a:xfrm>
            <a:off x="6693798" y="2851305"/>
            <a:ext cx="312234" cy="312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548BFB-3099-35C8-2691-97D8D62158C3}"/>
              </a:ext>
            </a:extLst>
          </p:cNvPr>
          <p:cNvSpPr/>
          <p:nvPr/>
        </p:nvSpPr>
        <p:spPr>
          <a:xfrm>
            <a:off x="7823788" y="2227069"/>
            <a:ext cx="312234" cy="312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501983-E696-0E59-DD50-68BF26511799}"/>
              </a:ext>
            </a:extLst>
          </p:cNvPr>
          <p:cNvSpPr/>
          <p:nvPr/>
        </p:nvSpPr>
        <p:spPr>
          <a:xfrm>
            <a:off x="7823788" y="3475541"/>
            <a:ext cx="312234" cy="3122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F38EF-CA4E-90CB-D37A-4B8DE8E9B244}"/>
              </a:ext>
            </a:extLst>
          </p:cNvPr>
          <p:cNvCxnSpPr>
            <a:cxnSpLocks/>
          </p:cNvCxnSpPr>
          <p:nvPr/>
        </p:nvCxnSpPr>
        <p:spPr>
          <a:xfrm>
            <a:off x="7979905" y="1158055"/>
            <a:ext cx="0" cy="122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52537A-8DBE-A25F-D521-EDF4095397A8}"/>
              </a:ext>
            </a:extLst>
          </p:cNvPr>
          <p:cNvCxnSpPr>
            <a:cxnSpLocks/>
          </p:cNvCxnSpPr>
          <p:nvPr/>
        </p:nvCxnSpPr>
        <p:spPr>
          <a:xfrm flipH="1">
            <a:off x="6848924" y="1134714"/>
            <a:ext cx="1130981" cy="635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F0FE9-D2F3-228C-CC92-03DC768515BA}"/>
              </a:ext>
            </a:extLst>
          </p:cNvPr>
          <p:cNvCxnSpPr>
            <a:cxnSpLocks/>
          </p:cNvCxnSpPr>
          <p:nvPr/>
        </p:nvCxnSpPr>
        <p:spPr>
          <a:xfrm flipH="1" flipV="1">
            <a:off x="6848923" y="1782291"/>
            <a:ext cx="1130982" cy="624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4351DF-2D3B-7576-245A-C0F5431A0082}"/>
              </a:ext>
            </a:extLst>
          </p:cNvPr>
          <p:cNvCxnSpPr>
            <a:cxnSpLocks/>
          </p:cNvCxnSpPr>
          <p:nvPr/>
        </p:nvCxnSpPr>
        <p:spPr>
          <a:xfrm flipH="1">
            <a:off x="6848922" y="2394857"/>
            <a:ext cx="1130982" cy="624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F5BDC7-1D64-6261-DD63-44E22CF5B8B8}"/>
              </a:ext>
            </a:extLst>
          </p:cNvPr>
          <p:cNvCxnSpPr>
            <a:cxnSpLocks/>
          </p:cNvCxnSpPr>
          <p:nvPr/>
        </p:nvCxnSpPr>
        <p:spPr>
          <a:xfrm flipH="1" flipV="1">
            <a:off x="6848921" y="3030763"/>
            <a:ext cx="1130983" cy="624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1CA-287D-5325-AD68-298C20517533}"/>
              </a:ext>
            </a:extLst>
          </p:cNvPr>
          <p:cNvCxnSpPr>
            <a:cxnSpLocks/>
          </p:cNvCxnSpPr>
          <p:nvPr/>
        </p:nvCxnSpPr>
        <p:spPr>
          <a:xfrm flipV="1">
            <a:off x="7979904" y="2406527"/>
            <a:ext cx="0" cy="1260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315E39-0D60-74FD-592D-9E3E7323C96F}"/>
              </a:ext>
            </a:extLst>
          </p:cNvPr>
          <p:cNvCxnSpPr>
            <a:cxnSpLocks/>
          </p:cNvCxnSpPr>
          <p:nvPr/>
        </p:nvCxnSpPr>
        <p:spPr>
          <a:xfrm>
            <a:off x="6848920" y="1782291"/>
            <a:ext cx="1" cy="122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9">
            <a:extLst>
              <a:ext uri="{FF2B5EF4-FFF2-40B4-BE49-F238E27FC236}">
                <a16:creationId xmlns:a16="http://schemas.microsoft.com/office/drawing/2014/main" id="{5DE944E1-4D75-CC3B-751C-72AD11560198}"/>
              </a:ext>
            </a:extLst>
          </p:cNvPr>
          <p:cNvSpPr/>
          <p:nvPr/>
        </p:nvSpPr>
        <p:spPr>
          <a:xfrm>
            <a:off x="4995811" y="1765648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5F501BD-FFBE-2C87-DE86-A3C343B66BA4}"/>
              </a:ext>
            </a:extLst>
          </p:cNvPr>
          <p:cNvSpPr/>
          <p:nvPr/>
        </p:nvSpPr>
        <p:spPr>
          <a:xfrm>
            <a:off x="4994817" y="3007597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1AA13CD2-0D7E-C38A-6D58-626B3E2A95DF}"/>
              </a:ext>
            </a:extLst>
          </p:cNvPr>
          <p:cNvSpPr/>
          <p:nvPr/>
        </p:nvSpPr>
        <p:spPr>
          <a:xfrm>
            <a:off x="6124807" y="3636944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4227AEC-544F-0AE9-2B95-876047AAB7C7}"/>
              </a:ext>
            </a:extLst>
          </p:cNvPr>
          <p:cNvSpPr/>
          <p:nvPr/>
        </p:nvSpPr>
        <p:spPr>
          <a:xfrm>
            <a:off x="4986048" y="510303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6BD93111-9568-58CC-AE9E-26E739F8DD5D}"/>
              </a:ext>
            </a:extLst>
          </p:cNvPr>
          <p:cNvSpPr/>
          <p:nvPr/>
        </p:nvSpPr>
        <p:spPr>
          <a:xfrm>
            <a:off x="6124806" y="-112521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0948274B-7606-6E84-5C9A-0F12871F5376}"/>
              </a:ext>
            </a:extLst>
          </p:cNvPr>
          <p:cNvSpPr/>
          <p:nvPr/>
        </p:nvSpPr>
        <p:spPr>
          <a:xfrm>
            <a:off x="7255791" y="4269758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E886B22C-80E7-7F66-8C30-27635F937DD3}"/>
              </a:ext>
            </a:extLst>
          </p:cNvPr>
          <p:cNvSpPr/>
          <p:nvPr/>
        </p:nvSpPr>
        <p:spPr>
          <a:xfrm>
            <a:off x="8391079" y="3630246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A2E946C9-DCCC-5648-A894-E3D6977FC34D}"/>
              </a:ext>
            </a:extLst>
          </p:cNvPr>
          <p:cNvSpPr/>
          <p:nvPr/>
        </p:nvSpPr>
        <p:spPr>
          <a:xfrm>
            <a:off x="8385779" y="2379884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3D5B4D66-BE03-4246-BC57-B3505EF72E03}"/>
              </a:ext>
            </a:extLst>
          </p:cNvPr>
          <p:cNvSpPr/>
          <p:nvPr/>
        </p:nvSpPr>
        <p:spPr>
          <a:xfrm>
            <a:off x="8395106" y="1136604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55E5B93-4949-D9AC-C016-839378786952}"/>
              </a:ext>
            </a:extLst>
          </p:cNvPr>
          <p:cNvSpPr/>
          <p:nvPr/>
        </p:nvSpPr>
        <p:spPr>
          <a:xfrm>
            <a:off x="7255791" y="-735485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D9E1EF1-F7FF-F684-2F16-1916897253B8}"/>
              </a:ext>
            </a:extLst>
          </p:cNvPr>
          <p:cNvSpPr/>
          <p:nvPr/>
        </p:nvSpPr>
        <p:spPr>
          <a:xfrm>
            <a:off x="8386154" y="-108566"/>
            <a:ext cx="1448228" cy="1248472"/>
          </a:xfrm>
          <a:prstGeom prst="hexagon">
            <a:avLst/>
          </a:prstGeom>
          <a:solidFill>
            <a:srgbClr val="714099">
              <a:alpha val="6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4A9E6F9B-15AD-88C6-C505-183B8AF039CB}"/>
              </a:ext>
            </a:extLst>
          </p:cNvPr>
          <p:cNvSpPr/>
          <p:nvPr/>
        </p:nvSpPr>
        <p:spPr>
          <a:xfrm>
            <a:off x="4985053" y="-725905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A847453F-AF41-4FB6-EE9E-1E72D3245ED9}"/>
              </a:ext>
            </a:extLst>
          </p:cNvPr>
          <p:cNvSpPr/>
          <p:nvPr/>
        </p:nvSpPr>
        <p:spPr>
          <a:xfrm>
            <a:off x="3845738" y="-107235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2FB05539-051E-B9DA-8304-B350F28919FF}"/>
              </a:ext>
            </a:extLst>
          </p:cNvPr>
          <p:cNvSpPr/>
          <p:nvPr/>
        </p:nvSpPr>
        <p:spPr>
          <a:xfrm>
            <a:off x="3849566" y="3627786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35FA546E-925F-08A5-EFB9-D5F8BB1A6445}"/>
              </a:ext>
            </a:extLst>
          </p:cNvPr>
          <p:cNvSpPr/>
          <p:nvPr/>
        </p:nvSpPr>
        <p:spPr>
          <a:xfrm>
            <a:off x="5000117" y="4242799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E957FA40-42A0-837D-0C5C-469271876DC4}"/>
              </a:ext>
            </a:extLst>
          </p:cNvPr>
          <p:cNvSpPr/>
          <p:nvPr/>
        </p:nvSpPr>
        <p:spPr>
          <a:xfrm>
            <a:off x="6123813" y="4875613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1151960-8CCF-28BE-FB97-941B6AACB439}"/>
              </a:ext>
            </a:extLst>
          </p:cNvPr>
          <p:cNvSpPr/>
          <p:nvPr/>
        </p:nvSpPr>
        <p:spPr>
          <a:xfrm>
            <a:off x="8408822" y="4887894"/>
            <a:ext cx="1448228" cy="1248472"/>
          </a:xfrm>
          <a:prstGeom prst="hexagon">
            <a:avLst/>
          </a:prstGeom>
          <a:solidFill>
            <a:srgbClr val="714099">
              <a:alpha val="3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90038B66-5E5D-1BED-8FAF-02D7855232F1}"/>
              </a:ext>
            </a:extLst>
          </p:cNvPr>
          <p:cNvSpPr/>
          <p:nvPr/>
        </p:nvSpPr>
        <p:spPr>
          <a:xfrm>
            <a:off x="2710369" y="-715763"/>
            <a:ext cx="1448228" cy="1248472"/>
          </a:xfrm>
          <a:prstGeom prst="hexagon">
            <a:avLst/>
          </a:prstGeom>
          <a:solidFill>
            <a:srgbClr val="714099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89526763-BDCB-0B16-EA93-CA8DCF81A51B}"/>
              </a:ext>
            </a:extLst>
          </p:cNvPr>
          <p:cNvSpPr/>
          <p:nvPr/>
        </p:nvSpPr>
        <p:spPr>
          <a:xfrm>
            <a:off x="2717006" y="4242799"/>
            <a:ext cx="1448228" cy="1248472"/>
          </a:xfrm>
          <a:prstGeom prst="hexagon">
            <a:avLst/>
          </a:prstGeom>
          <a:solidFill>
            <a:srgbClr val="714099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E9BE31A0-EC6E-B703-E5BD-FF95EA405231}"/>
              </a:ext>
            </a:extLst>
          </p:cNvPr>
          <p:cNvSpPr/>
          <p:nvPr/>
        </p:nvSpPr>
        <p:spPr>
          <a:xfrm>
            <a:off x="3852958" y="4885416"/>
            <a:ext cx="1448228" cy="1248472"/>
          </a:xfrm>
          <a:prstGeom prst="hexagon">
            <a:avLst/>
          </a:prstGeom>
          <a:solidFill>
            <a:srgbClr val="714099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6048F3-9AC4-078D-1C37-8AED88F977FC}"/>
              </a:ext>
            </a:extLst>
          </p:cNvPr>
          <p:cNvSpPr txBox="1"/>
          <p:nvPr/>
        </p:nvSpPr>
        <p:spPr>
          <a:xfrm>
            <a:off x="486375" y="2042359"/>
            <a:ext cx="485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ma Sans" pitchFamily="50" charset="0"/>
              </a:rPr>
              <a:t>ACTIVE</a:t>
            </a:r>
            <a:r>
              <a:rPr lang="en-US" sz="4800" b="1" dirty="0">
                <a:solidFill>
                  <a:srgbClr val="C1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ma Sans" pitchFamily="50" charset="0"/>
              </a:rPr>
              <a:t>MQ</a:t>
            </a:r>
            <a:endParaRPr lang="en-US" sz="3600" b="1" dirty="0">
              <a:solidFill>
                <a:srgbClr val="C127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ma Sans" pitchFamily="50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B945CE-BF5E-1E42-2EE9-334CD1596017}"/>
              </a:ext>
            </a:extLst>
          </p:cNvPr>
          <p:cNvSpPr txBox="1"/>
          <p:nvPr/>
        </p:nvSpPr>
        <p:spPr>
          <a:xfrm>
            <a:off x="716298" y="1908530"/>
            <a:ext cx="12607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ma Sans" pitchFamily="50" charset="0"/>
              </a:rPr>
              <a:t>APACHE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5349EE5-AE84-47F6-4A29-5FABFCCB3D99}"/>
              </a:ext>
            </a:extLst>
          </p:cNvPr>
          <p:cNvSpPr/>
          <p:nvPr/>
        </p:nvSpPr>
        <p:spPr>
          <a:xfrm>
            <a:off x="-2355276" y="266593"/>
            <a:ext cx="2254103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518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9C5E2-1265-FEC5-32EA-4D30D6A7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66B05AE-6E6D-C2D4-2994-70561B75CABA}"/>
              </a:ext>
            </a:extLst>
          </p:cNvPr>
          <p:cNvSpPr/>
          <p:nvPr/>
        </p:nvSpPr>
        <p:spPr>
          <a:xfrm>
            <a:off x="0" y="266593"/>
            <a:ext cx="2306782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Routing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0EACD8-6147-9F33-EC1E-10301949F88D}"/>
              </a:ext>
            </a:extLst>
          </p:cNvPr>
          <p:cNvSpPr/>
          <p:nvPr/>
        </p:nvSpPr>
        <p:spPr>
          <a:xfrm>
            <a:off x="2432772" y="976746"/>
            <a:ext cx="3660240" cy="3802712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ActiveMQ Artemis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AD9E11-D9D5-BD93-0749-BFC11A5467E4}"/>
              </a:ext>
            </a:extLst>
          </p:cNvPr>
          <p:cNvSpPr/>
          <p:nvPr/>
        </p:nvSpPr>
        <p:spPr>
          <a:xfrm>
            <a:off x="2959455" y="2502931"/>
            <a:ext cx="951311" cy="70803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anycast</a:t>
            </a:r>
          </a:p>
          <a:p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orders</a:t>
            </a:r>
            <a:endParaRPr lang="en-US" sz="1100" b="1" i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r"/>
            <a:r>
              <a:rPr lang="en-US" sz="110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multicast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2333B4-D561-6EF4-E159-9B3BFBA923CF}"/>
              </a:ext>
            </a:extLst>
          </p:cNvPr>
          <p:cNvSpPr/>
          <p:nvPr/>
        </p:nvSpPr>
        <p:spPr>
          <a:xfrm>
            <a:off x="4298885" y="2007920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7D063E-6531-F036-2AC4-C7DA35DA1FAE}"/>
              </a:ext>
            </a:extLst>
          </p:cNvPr>
          <p:cNvSpPr/>
          <p:nvPr/>
        </p:nvSpPr>
        <p:spPr>
          <a:xfrm>
            <a:off x="4298884" y="3320408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A6ECF-1324-F656-A2C3-FBD93D1CB2B7}"/>
              </a:ext>
            </a:extLst>
          </p:cNvPr>
          <p:cNvSpPr txBox="1"/>
          <p:nvPr/>
        </p:nvSpPr>
        <p:spPr>
          <a:xfrm>
            <a:off x="6370287" y="1831847"/>
            <a:ext cx="19597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2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2C035-97C4-9EF5-35A8-0A51167CA8A3}"/>
              </a:ext>
            </a:extLst>
          </p:cNvPr>
          <p:cNvSpPr txBox="1"/>
          <p:nvPr/>
        </p:nvSpPr>
        <p:spPr>
          <a:xfrm>
            <a:off x="6389542" y="3154490"/>
            <a:ext cx="241917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Topic Subscriber </a:t>
            </a:r>
            <a:r>
              <a:rPr lang="en-US" sz="1050" i="1" dirty="0">
                <a:solidFill>
                  <a:schemeClr val="accent1">
                    <a:lumMod val="50000"/>
                  </a:schemeClr>
                </a:solidFill>
              </a:rPr>
              <a:t>Client123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5377D-FA2A-1C9F-1692-E7DF3B720A72}"/>
              </a:ext>
            </a:extLst>
          </p:cNvPr>
          <p:cNvSpPr txBox="1"/>
          <p:nvPr/>
        </p:nvSpPr>
        <p:spPr>
          <a:xfrm>
            <a:off x="4245291" y="1779509"/>
            <a:ext cx="152727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962E-D6B7-FD4D-D33B-6C6F96A91D84}"/>
              </a:ext>
            </a:extLst>
          </p:cNvPr>
          <p:cNvSpPr txBox="1"/>
          <p:nvPr/>
        </p:nvSpPr>
        <p:spPr>
          <a:xfrm>
            <a:off x="4249746" y="3030719"/>
            <a:ext cx="14765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client123.orders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D9E84-467D-14FC-894D-F40EBB747CBA}"/>
              </a:ext>
            </a:extLst>
          </p:cNvPr>
          <p:cNvSpPr txBox="1"/>
          <p:nvPr/>
        </p:nvSpPr>
        <p:spPr>
          <a:xfrm>
            <a:off x="4607274" y="2066959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>
                <a:solidFill>
                  <a:srgbClr val="AB74D5"/>
                </a:solidFill>
              </a:rPr>
              <a:t>4</a:t>
            </a:r>
            <a:endParaRPr lang="en-US" sz="1400" i="1">
              <a:solidFill>
                <a:srgbClr val="AB74D5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0A1E7-814B-0773-A3B3-61B4AAF7FBF0}"/>
              </a:ext>
            </a:extLst>
          </p:cNvPr>
          <p:cNvSpPr txBox="1"/>
          <p:nvPr/>
        </p:nvSpPr>
        <p:spPr>
          <a:xfrm>
            <a:off x="4884549" y="2074716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>
                <a:solidFill>
                  <a:srgbClr val="AB74D5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A7449-3A70-4AC5-E013-83DA3698C9B3}"/>
              </a:ext>
            </a:extLst>
          </p:cNvPr>
          <p:cNvSpPr txBox="1"/>
          <p:nvPr/>
        </p:nvSpPr>
        <p:spPr>
          <a:xfrm>
            <a:off x="4884549" y="3376888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AE82B-A08E-539F-1A95-EB9D2964758C}"/>
              </a:ext>
            </a:extLst>
          </p:cNvPr>
          <p:cNvSpPr txBox="1"/>
          <p:nvPr/>
        </p:nvSpPr>
        <p:spPr>
          <a:xfrm>
            <a:off x="4604821" y="3380616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09352-4C92-E6C2-94C3-0AC2082A8B6F}"/>
              </a:ext>
            </a:extLst>
          </p:cNvPr>
          <p:cNvSpPr txBox="1"/>
          <p:nvPr/>
        </p:nvSpPr>
        <p:spPr>
          <a:xfrm>
            <a:off x="6464061" y="1883649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>
                <a:solidFill>
                  <a:srgbClr val="AB74D5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CDF20-104B-DF6C-C4C5-196589E17674}"/>
              </a:ext>
            </a:extLst>
          </p:cNvPr>
          <p:cNvSpPr txBox="1"/>
          <p:nvPr/>
        </p:nvSpPr>
        <p:spPr>
          <a:xfrm>
            <a:off x="6493991" y="3200663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57DE9-2063-DE03-60CB-C12CC7F72583}"/>
              </a:ext>
            </a:extLst>
          </p:cNvPr>
          <p:cNvSpPr txBox="1"/>
          <p:nvPr/>
        </p:nvSpPr>
        <p:spPr>
          <a:xfrm>
            <a:off x="380999" y="2108823"/>
            <a:ext cx="161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Queue Producer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A0D5CF-1A94-62F9-E714-0772F8F844C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996466" y="2370433"/>
            <a:ext cx="397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C02DD0-3B8C-F367-6EEE-E0B733C4263D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702874" y="2943201"/>
            <a:ext cx="328246" cy="86377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39CD58-5630-C302-EF50-0E5FCF935603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3728894" y="1932940"/>
            <a:ext cx="276208" cy="8637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8D6A8C-0EE1-D811-EB38-C9DAA8775F1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250196" y="2216568"/>
            <a:ext cx="1120091" cy="10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24181-AC4A-8069-DB74-BECEFC2679F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250195" y="3539211"/>
            <a:ext cx="11393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884E7B-982C-D4D3-0D62-17ACABE70F6A}"/>
              </a:ext>
            </a:extLst>
          </p:cNvPr>
          <p:cNvSpPr txBox="1"/>
          <p:nvPr/>
        </p:nvSpPr>
        <p:spPr>
          <a:xfrm>
            <a:off x="380998" y="2826426"/>
            <a:ext cx="161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Topic Producer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01068C-ACB4-C780-710F-0C542BA4185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96465" y="3088036"/>
            <a:ext cx="397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0BD13DF-498E-9940-FF10-E9AC42DFF815}"/>
              </a:ext>
            </a:extLst>
          </p:cNvPr>
          <p:cNvSpPr/>
          <p:nvPr/>
        </p:nvSpPr>
        <p:spPr>
          <a:xfrm rot="5400000">
            <a:off x="2047035" y="2616160"/>
            <a:ext cx="1292646" cy="27797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Protocol Manager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6F4F93-3096-C762-F74A-A8BAE8A50E38}"/>
              </a:ext>
            </a:extLst>
          </p:cNvPr>
          <p:cNvCxnSpPr>
            <a:cxnSpLocks/>
          </p:cNvCxnSpPr>
          <p:nvPr/>
        </p:nvCxnSpPr>
        <p:spPr>
          <a:xfrm>
            <a:off x="2832344" y="2632043"/>
            <a:ext cx="397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1C8F76-B7D7-16B4-F6A7-101F8E287E3C}"/>
              </a:ext>
            </a:extLst>
          </p:cNvPr>
          <p:cNvCxnSpPr>
            <a:cxnSpLocks/>
          </p:cNvCxnSpPr>
          <p:nvPr/>
        </p:nvCxnSpPr>
        <p:spPr>
          <a:xfrm>
            <a:off x="2832344" y="3030719"/>
            <a:ext cx="397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333B63-63B9-5D9C-8A14-E23EB645A23F}"/>
              </a:ext>
            </a:extLst>
          </p:cNvPr>
          <p:cNvSpPr txBox="1"/>
          <p:nvPr/>
        </p:nvSpPr>
        <p:spPr>
          <a:xfrm>
            <a:off x="6394621" y="1062406"/>
            <a:ext cx="19597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1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A2B805-1BE9-D60C-46FD-4618589823FE}"/>
              </a:ext>
            </a:extLst>
          </p:cNvPr>
          <p:cNvSpPr txBox="1"/>
          <p:nvPr/>
        </p:nvSpPr>
        <p:spPr>
          <a:xfrm>
            <a:off x="6488395" y="1114208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9B202D-EE06-2B14-DE3A-6E8613CF332F}"/>
              </a:ext>
            </a:extLst>
          </p:cNvPr>
          <p:cNvCxnSpPr>
            <a:cxnSpLocks/>
            <a:stCxn id="7" idx="0"/>
            <a:endCxn id="60" idx="1"/>
          </p:cNvCxnSpPr>
          <p:nvPr/>
        </p:nvCxnSpPr>
        <p:spPr>
          <a:xfrm rot="5400000" flipH="1" flipV="1">
            <a:off x="5304185" y="917484"/>
            <a:ext cx="560793" cy="16200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8A3232C-75F2-AE4E-1C70-47801CCA37B8}"/>
              </a:ext>
            </a:extLst>
          </p:cNvPr>
          <p:cNvSpPr/>
          <p:nvPr/>
        </p:nvSpPr>
        <p:spPr>
          <a:xfrm>
            <a:off x="4306469" y="4072227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5D963E-00D0-D1FA-01FC-E496A5DC0D8C}"/>
              </a:ext>
            </a:extLst>
          </p:cNvPr>
          <p:cNvSpPr txBox="1"/>
          <p:nvPr/>
        </p:nvSpPr>
        <p:spPr>
          <a:xfrm>
            <a:off x="4239765" y="3812097"/>
            <a:ext cx="14765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client456.orders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0CEBE-F52C-8E46-F11E-A9416C31B3A4}"/>
              </a:ext>
            </a:extLst>
          </p:cNvPr>
          <p:cNvSpPr txBox="1"/>
          <p:nvPr/>
        </p:nvSpPr>
        <p:spPr>
          <a:xfrm>
            <a:off x="4889156" y="4128860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45DB7D-E5B3-1225-F832-84CFED9CEBAD}"/>
              </a:ext>
            </a:extLst>
          </p:cNvPr>
          <p:cNvSpPr txBox="1"/>
          <p:nvPr/>
        </p:nvSpPr>
        <p:spPr>
          <a:xfrm>
            <a:off x="4612188" y="4137700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26040-5E0C-5363-7B92-5137F67F4DB0}"/>
              </a:ext>
            </a:extLst>
          </p:cNvPr>
          <p:cNvCxnSpPr>
            <a:stCxn id="6" idx="2"/>
            <a:endCxn id="79" idx="1"/>
          </p:cNvCxnSpPr>
          <p:nvPr/>
        </p:nvCxnSpPr>
        <p:spPr>
          <a:xfrm rot="16200000" flipH="1">
            <a:off x="3330758" y="3315318"/>
            <a:ext cx="1080065" cy="8713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B2B03C2-CCF7-A768-7669-C858F10F088B}"/>
              </a:ext>
            </a:extLst>
          </p:cNvPr>
          <p:cNvSpPr txBox="1"/>
          <p:nvPr/>
        </p:nvSpPr>
        <p:spPr>
          <a:xfrm>
            <a:off x="6389542" y="3906309"/>
            <a:ext cx="241917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Topic Subscriber </a:t>
            </a:r>
            <a:r>
              <a:rPr lang="en-US" sz="1050" i="1" dirty="0">
                <a:solidFill>
                  <a:schemeClr val="accent1">
                    <a:lumMod val="50000"/>
                  </a:schemeClr>
                </a:solidFill>
              </a:rPr>
              <a:t>Client456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orders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D666E0-D79C-7E6A-374B-44978201B7D6}"/>
              </a:ext>
            </a:extLst>
          </p:cNvPr>
          <p:cNvSpPr txBox="1"/>
          <p:nvPr/>
        </p:nvSpPr>
        <p:spPr>
          <a:xfrm>
            <a:off x="6493991" y="3952482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1B9BBE-65C3-D51B-2207-D70EA441EC20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>
            <a:off x="5257780" y="4291030"/>
            <a:ext cx="11317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B2EA03-D7E3-D19D-024C-EB4674077B8E}"/>
              </a:ext>
            </a:extLst>
          </p:cNvPr>
          <p:cNvSpPr txBox="1"/>
          <p:nvPr/>
        </p:nvSpPr>
        <p:spPr>
          <a:xfrm>
            <a:off x="2393122" y="491140"/>
            <a:ext cx="5594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rgbClr val="542478"/>
                </a:solidFill>
              </a:rPr>
              <a:t>Point-to-Point and Pub/Sub Addresses</a:t>
            </a:r>
          </a:p>
        </p:txBody>
      </p:sp>
    </p:spTree>
    <p:extLst>
      <p:ext uri="{BB962C8B-B14F-4D97-AF65-F5344CB8AC3E}">
        <p14:creationId xmlns:p14="http://schemas.microsoft.com/office/powerpoint/2010/main" val="217041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2816-D63E-AEB7-B941-97EAB1C9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7072802-C10D-0DC2-882F-FF2FF5B82821}"/>
              </a:ext>
            </a:extLst>
          </p:cNvPr>
          <p:cNvSpPr/>
          <p:nvPr/>
        </p:nvSpPr>
        <p:spPr>
          <a:xfrm>
            <a:off x="0" y="266593"/>
            <a:ext cx="3920836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Message Persistence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2AB6E5B-EA95-D1B7-ADCE-B33500B333AE}"/>
              </a:ext>
            </a:extLst>
          </p:cNvPr>
          <p:cNvSpPr/>
          <p:nvPr/>
        </p:nvSpPr>
        <p:spPr>
          <a:xfrm>
            <a:off x="2809007" y="3236333"/>
            <a:ext cx="3158837" cy="1330037"/>
          </a:xfrm>
          <a:prstGeom prst="wedgeRoundRectCallout">
            <a:avLst>
              <a:gd name="adj1" fmla="val -99123"/>
              <a:gd name="adj2" fmla="val 7395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JDBC Store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867438F-DC14-A918-2363-33AE7D0CBD09}"/>
              </a:ext>
            </a:extLst>
          </p:cNvPr>
          <p:cNvSpPr/>
          <p:nvPr/>
        </p:nvSpPr>
        <p:spPr>
          <a:xfrm>
            <a:off x="2230582" y="1213977"/>
            <a:ext cx="2493819" cy="1709304"/>
          </a:xfrm>
          <a:prstGeom prst="wedgeRectCallout">
            <a:avLst>
              <a:gd name="adj1" fmla="val 86524"/>
              <a:gd name="adj2" fmla="val -671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File Journal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CEF894E9-0F7F-B84A-2664-72421D45651E}"/>
              </a:ext>
            </a:extLst>
          </p:cNvPr>
          <p:cNvSpPr/>
          <p:nvPr/>
        </p:nvSpPr>
        <p:spPr>
          <a:xfrm>
            <a:off x="5330535" y="1645343"/>
            <a:ext cx="2666999" cy="1330037"/>
          </a:xfrm>
          <a:prstGeom prst="wedgeEllipseCallout">
            <a:avLst>
              <a:gd name="adj1" fmla="val 84103"/>
              <a:gd name="adj2" fmla="val 70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Zero persistence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1546DE4-6DE8-D792-2C2E-DA92B54EBE50}"/>
              </a:ext>
            </a:extLst>
          </p:cNvPr>
          <p:cNvSpPr/>
          <p:nvPr/>
        </p:nvSpPr>
        <p:spPr>
          <a:xfrm>
            <a:off x="162793" y="1165719"/>
            <a:ext cx="1648691" cy="531724"/>
          </a:xfrm>
          <a:prstGeom prst="wedgeRoundRectCallout">
            <a:avLst>
              <a:gd name="adj1" fmla="val 67754"/>
              <a:gd name="adj2" fmla="val 588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Binding journal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3577E4B-F901-D3B4-0F7F-EBA1FE8A646B}"/>
              </a:ext>
            </a:extLst>
          </p:cNvPr>
          <p:cNvSpPr/>
          <p:nvPr/>
        </p:nvSpPr>
        <p:spPr>
          <a:xfrm>
            <a:off x="162793" y="1778638"/>
            <a:ext cx="1648691" cy="531724"/>
          </a:xfrm>
          <a:prstGeom prst="wedgeRoundRectCallout">
            <a:avLst>
              <a:gd name="adj1" fmla="val 69434"/>
              <a:gd name="adj2" fmla="val -101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Message Journal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732E7A2C-4945-F03F-DAAA-614B6ECD2EEE}"/>
              </a:ext>
            </a:extLst>
          </p:cNvPr>
          <p:cNvSpPr/>
          <p:nvPr/>
        </p:nvSpPr>
        <p:spPr>
          <a:xfrm>
            <a:off x="162793" y="2391557"/>
            <a:ext cx="1648691" cy="531724"/>
          </a:xfrm>
          <a:prstGeom prst="wedgeRoundRectCallout">
            <a:avLst>
              <a:gd name="adj1" fmla="val 70275"/>
              <a:gd name="adj2" fmla="val -674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JMS Journal</a:t>
            </a:r>
          </a:p>
        </p:txBody>
      </p:sp>
    </p:spTree>
    <p:extLst>
      <p:ext uri="{BB962C8B-B14F-4D97-AF65-F5344CB8AC3E}">
        <p14:creationId xmlns:p14="http://schemas.microsoft.com/office/powerpoint/2010/main" val="30014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2816-D63E-AEB7-B941-97EAB1C9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7072802-C10D-0DC2-882F-FF2FF5B82821}"/>
              </a:ext>
            </a:extLst>
          </p:cNvPr>
          <p:cNvSpPr/>
          <p:nvPr/>
        </p:nvSpPr>
        <p:spPr>
          <a:xfrm>
            <a:off x="0" y="266593"/>
            <a:ext cx="3920836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Security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C06F2-CCB5-B957-069C-F920C1D91259}"/>
              </a:ext>
            </a:extLst>
          </p:cNvPr>
          <p:cNvSpPr/>
          <p:nvPr/>
        </p:nvSpPr>
        <p:spPr>
          <a:xfrm>
            <a:off x="1499282" y="1433111"/>
            <a:ext cx="1827554" cy="32743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Role based for addresses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7F2D51-FBB0-EC3C-B9C7-203BE956A5CE}"/>
              </a:ext>
            </a:extLst>
          </p:cNvPr>
          <p:cNvSpPr/>
          <p:nvPr/>
        </p:nvSpPr>
        <p:spPr>
          <a:xfrm>
            <a:off x="5499443" y="1433111"/>
            <a:ext cx="1827554" cy="327196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rPr>
              <a:t>Encryption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435EBE-4CFD-19EB-1A9F-2DEFD180E4A6}"/>
              </a:ext>
            </a:extLst>
          </p:cNvPr>
          <p:cNvSpPr/>
          <p:nvPr/>
        </p:nvSpPr>
        <p:spPr>
          <a:xfrm>
            <a:off x="3499363" y="1433111"/>
            <a:ext cx="1827553" cy="327196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Black list and white list </a:t>
            </a:r>
          </a:p>
        </p:txBody>
      </p:sp>
    </p:spTree>
    <p:extLst>
      <p:ext uri="{BB962C8B-B14F-4D97-AF65-F5344CB8AC3E}">
        <p14:creationId xmlns:p14="http://schemas.microsoft.com/office/powerpoint/2010/main" val="23305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F6CB-03EF-1D7A-702C-8D47B7E4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88885A5-9772-5C0F-AA0A-58393013A2DD}"/>
              </a:ext>
            </a:extLst>
          </p:cNvPr>
          <p:cNvSpPr/>
          <p:nvPr/>
        </p:nvSpPr>
        <p:spPr>
          <a:xfrm>
            <a:off x="0" y="266593"/>
            <a:ext cx="2528456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Use cases</a:t>
            </a:r>
          </a:p>
        </p:txBody>
      </p:sp>
      <p:pic>
        <p:nvPicPr>
          <p:cNvPr id="6" name="Picture 5" descr="Person using credit card">
            <a:extLst>
              <a:ext uri="{FF2B5EF4-FFF2-40B4-BE49-F238E27FC236}">
                <a16:creationId xmlns:a16="http://schemas.microsoft.com/office/drawing/2014/main" id="{4592AA40-7BAE-0EF0-CE38-94B15ACCB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" y="1360388"/>
            <a:ext cx="3192781" cy="2129572"/>
          </a:xfrm>
          <a:prstGeom prst="rect">
            <a:avLst/>
          </a:prstGeom>
          <a:effectLst>
            <a:outerShdw dist="38100" dir="2700000" algn="t" rotWithShape="0">
              <a:schemeClr val="accent1">
                <a:lumMod val="50000"/>
              </a:schemeClr>
            </a:outerShdw>
          </a:effectLst>
        </p:spPr>
      </p:pic>
      <p:pic>
        <p:nvPicPr>
          <p:cNvPr id="3" name="Picture 2" descr="Different sizes of cardboard boxes at production">
            <a:extLst>
              <a:ext uri="{FF2B5EF4-FFF2-40B4-BE49-F238E27FC236}">
                <a16:creationId xmlns:a16="http://schemas.microsoft.com/office/drawing/2014/main" id="{DC38707B-A38C-A0B7-F2CF-2D6481EE3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5" y="2627757"/>
            <a:ext cx="3194358" cy="2129572"/>
          </a:xfrm>
          <a:prstGeom prst="rect">
            <a:avLst/>
          </a:prstGeom>
          <a:effectLst>
            <a:outerShdw dist="38100" dir="2700000" algn="t" rotWithShape="0">
              <a:schemeClr val="accent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3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ought outline">
            <a:extLst>
              <a:ext uri="{FF2B5EF4-FFF2-40B4-BE49-F238E27FC236}">
                <a16:creationId xmlns:a16="http://schemas.microsoft.com/office/drawing/2014/main" id="{68A261BA-61BC-521E-EE33-DCF517E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639" y="1128216"/>
            <a:ext cx="3124759" cy="3149972"/>
          </a:xfrm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D3B9144F-E95D-F3C8-60E9-F9222C93E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8578" y="2384959"/>
            <a:ext cx="2023782" cy="2032186"/>
          </a:xfrm>
          <a:prstGeom prst="rect">
            <a:avLst/>
          </a:prstGeom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A8D87-DB84-D932-9D92-C70B8BE81484}"/>
              </a:ext>
            </a:extLst>
          </p:cNvPr>
          <p:cNvSpPr txBox="1"/>
          <p:nvPr/>
        </p:nvSpPr>
        <p:spPr>
          <a:xfrm>
            <a:off x="1965699" y="1861739"/>
            <a:ext cx="16220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I don't understand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21B3-94DA-5626-F76C-87FACE7FCE32}"/>
              </a:ext>
            </a:extLst>
          </p:cNvPr>
          <p:cNvSpPr txBox="1"/>
          <p:nvPr/>
        </p:nvSpPr>
        <p:spPr>
          <a:xfrm>
            <a:off x="2938604" y="4164922"/>
            <a:ext cx="32018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(Or later while trying out time)</a:t>
            </a:r>
            <a:endParaRPr lang="en-US" sz="1400" i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03AE7-131B-C9EC-FBCC-A1D4F0A9AEEA}"/>
              </a:ext>
            </a:extLst>
          </p:cNvPr>
          <p:cNvSpPr txBox="1"/>
          <p:nvPr/>
        </p:nvSpPr>
        <p:spPr>
          <a:xfrm>
            <a:off x="3404612" y="2967046"/>
            <a:ext cx="2024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ASK NOW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39763-B8DE-AAA2-D56D-F3B5A483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660" y="4767264"/>
            <a:ext cx="373268" cy="273844"/>
          </a:xfrm>
        </p:spPr>
        <p:txBody>
          <a:bodyPr/>
          <a:lstStyle/>
          <a:p>
            <a:fld id="{E81167B5-C32C-4133-9637-30E9DA0AAC27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1EE5740-5BA7-9384-95DB-AAE5AC4341E7}"/>
              </a:ext>
            </a:extLst>
          </p:cNvPr>
          <p:cNvSpPr/>
          <p:nvPr/>
        </p:nvSpPr>
        <p:spPr>
          <a:xfrm>
            <a:off x="0" y="266593"/>
            <a:ext cx="1433946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Q&amp;A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62F66-DAC2-AB12-CB92-E048D9009980}"/>
              </a:ext>
            </a:extLst>
          </p:cNvPr>
          <p:cNvCxnSpPr>
            <a:cxnSpLocks/>
          </p:cNvCxnSpPr>
          <p:nvPr/>
        </p:nvCxnSpPr>
        <p:spPr>
          <a:xfrm>
            <a:off x="3456709" y="3428711"/>
            <a:ext cx="2029691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1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grammer male outline">
            <a:extLst>
              <a:ext uri="{FF2B5EF4-FFF2-40B4-BE49-F238E27FC236}">
                <a16:creationId xmlns:a16="http://schemas.microsoft.com/office/drawing/2014/main" id="{02175DC1-C22B-198C-BFF6-61C0C178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004" y="3016930"/>
            <a:ext cx="1432792" cy="1432792"/>
          </a:xfr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3234129D-20BF-AD87-6073-496C015AF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618" y="3016930"/>
            <a:ext cx="1432792" cy="1432792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A2CD354-48BF-F52F-042B-2271A2440FF2}"/>
              </a:ext>
            </a:extLst>
          </p:cNvPr>
          <p:cNvSpPr/>
          <p:nvPr/>
        </p:nvSpPr>
        <p:spPr>
          <a:xfrm>
            <a:off x="1501368" y="1487595"/>
            <a:ext cx="1992351" cy="1124733"/>
          </a:xfrm>
          <a:prstGeom prst="cloudCallout">
            <a:avLst>
              <a:gd name="adj1" fmla="val 19706"/>
              <a:gd name="adj2" fmla="val 82353"/>
            </a:avLst>
          </a:prstGeom>
          <a:solidFill>
            <a:srgbClr val="AB74D5"/>
          </a:solidFill>
          <a:ln w="25400" cap="flat">
            <a:noFill/>
            <a:prstDash val="solid"/>
            <a:miter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 still don’t understand anything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4638-0661-0461-965B-A140385C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BD4774B-2735-34B7-FD2E-9CE9532BFB12}"/>
              </a:ext>
            </a:extLst>
          </p:cNvPr>
          <p:cNvSpPr/>
          <p:nvPr/>
        </p:nvSpPr>
        <p:spPr>
          <a:xfrm>
            <a:off x="-1" y="266593"/>
            <a:ext cx="3941619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Demo &amp; Try-out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26CEB88-100F-EA30-8694-390EC95CE54D}"/>
              </a:ext>
            </a:extLst>
          </p:cNvPr>
          <p:cNvSpPr/>
          <p:nvPr/>
        </p:nvSpPr>
        <p:spPr>
          <a:xfrm>
            <a:off x="5374410" y="1620400"/>
            <a:ext cx="1992351" cy="1124733"/>
          </a:xfrm>
          <a:prstGeom prst="cloudCallout">
            <a:avLst>
              <a:gd name="adj1" fmla="val -68499"/>
              <a:gd name="adj2" fmla="val 79626"/>
            </a:avLst>
          </a:prstGeom>
          <a:solidFill>
            <a:srgbClr val="AB74D5"/>
          </a:solidFill>
          <a:ln w="25400" cap="flat">
            <a:noFill/>
            <a:prstDash val="solid"/>
            <a:miter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EUREKA!</a:t>
            </a:r>
          </a:p>
        </p:txBody>
      </p:sp>
    </p:spTree>
    <p:extLst>
      <p:ext uri="{BB962C8B-B14F-4D97-AF65-F5344CB8AC3E}">
        <p14:creationId xmlns:p14="http://schemas.microsoft.com/office/powerpoint/2010/main" val="189002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239F-BC5B-3ECE-3D4C-FA3CEE1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C1DA671-D1A3-32CF-F60D-16454CA6481E}"/>
              </a:ext>
            </a:extLst>
          </p:cNvPr>
          <p:cNvSpPr/>
          <p:nvPr/>
        </p:nvSpPr>
        <p:spPr>
          <a:xfrm>
            <a:off x="0" y="266593"/>
            <a:ext cx="2680856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Sources</a:t>
            </a:r>
          </a:p>
        </p:txBody>
      </p:sp>
      <p:sp>
        <p:nvSpPr>
          <p:cNvPr id="2" name="Footer Placeholder 16">
            <a:extLst>
              <a:ext uri="{FF2B5EF4-FFF2-40B4-BE49-F238E27FC236}">
                <a16:creationId xmlns:a16="http://schemas.microsoft.com/office/drawing/2014/main" id="{1AA738D8-900A-2645-825A-A3BA61FD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rPr>
              <a:t>https://activemq.apache.org/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rPr>
              <a:t>https://activemq.apache.org/components/artemis/documentation/2.0.0/</a:t>
            </a:r>
          </a:p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rPr>
              <a:t>https://www.datadoghq.com/blog/activemq-architecture-and-metrics/</a:t>
            </a:r>
          </a:p>
          <a:p>
            <a:r>
              <a:rPr lang="en-US" sz="1800" kern="100">
                <a:solidFill>
                  <a:schemeClr val="accent1">
                    <a:lumMod val="50000"/>
                  </a:schemeClr>
                </a:solidFill>
                <a:effectLst/>
                <a:latin typeface="Lato"/>
                <a:ea typeface="Calibri" panose="020F0502020204030204" pitchFamily="34" charset="0"/>
                <a:cs typeface="Calibri"/>
              </a:rPr>
              <a:t>https://www.openlogic.com/blog/what-apache-activemq</a:t>
            </a:r>
          </a:p>
          <a:p>
            <a:r>
              <a:rPr lang="en-US" sz="1800" kern="100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rPr>
              <a:t>https://www.ibm.com/topics/message-brokers</a:t>
            </a:r>
            <a:endParaRPr lang="en-US" sz="1800" kern="100">
              <a:solidFill>
                <a:schemeClr val="accent1">
                  <a:lumMod val="50000"/>
                </a:schemeClr>
              </a:solidFill>
              <a:latin typeface="Lato"/>
              <a:ea typeface="Lato"/>
              <a:cs typeface="Calibri"/>
            </a:endParaRPr>
          </a:p>
          <a:p>
            <a:endParaRPr lang="en-US" sz="1800">
              <a:solidFill>
                <a:schemeClr val="accent1">
                  <a:lumMod val="50000"/>
                </a:schemeClr>
              </a:solidFill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427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8F2543-8AF9-786A-1153-56EB08BB4EEA}"/>
              </a:ext>
            </a:extLst>
          </p:cNvPr>
          <p:cNvSpPr/>
          <p:nvPr/>
        </p:nvSpPr>
        <p:spPr>
          <a:xfrm>
            <a:off x="277945" y="1915674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What is ActiveMQ?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BCBF-5084-958C-BF96-FB421126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524986-759F-3C62-78CF-819E90AA8DDE}"/>
              </a:ext>
            </a:extLst>
          </p:cNvPr>
          <p:cNvSpPr/>
          <p:nvPr/>
        </p:nvSpPr>
        <p:spPr>
          <a:xfrm>
            <a:off x="458054" y="2558712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Key features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7673005-816B-CF68-565A-B708398A226D}"/>
              </a:ext>
            </a:extLst>
          </p:cNvPr>
          <p:cNvSpPr/>
          <p:nvPr/>
        </p:nvSpPr>
        <p:spPr>
          <a:xfrm>
            <a:off x="3482728" y="3196618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</a:rPr>
              <a:t>Use cases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EEB5492-6358-1089-924F-83DB93AF18CD}"/>
              </a:ext>
            </a:extLst>
          </p:cNvPr>
          <p:cNvSpPr/>
          <p:nvPr/>
        </p:nvSpPr>
        <p:spPr>
          <a:xfrm>
            <a:off x="6132874" y="2527195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Demo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CAF1630C-6435-0683-C9FE-E219307D83A2}"/>
              </a:ext>
            </a:extLst>
          </p:cNvPr>
          <p:cNvSpPr/>
          <p:nvPr/>
        </p:nvSpPr>
        <p:spPr>
          <a:xfrm>
            <a:off x="-1" y="266593"/>
            <a:ext cx="2254103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E69CC3-B397-848B-28BD-BD583572F1A3}"/>
              </a:ext>
            </a:extLst>
          </p:cNvPr>
          <p:cNvSpPr/>
          <p:nvPr/>
        </p:nvSpPr>
        <p:spPr>
          <a:xfrm>
            <a:off x="652475" y="3196618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Anatomy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E1AAF-BBAE-62C6-0B86-DAC62C5A5D32}"/>
              </a:ext>
            </a:extLst>
          </p:cNvPr>
          <p:cNvSpPr/>
          <p:nvPr/>
        </p:nvSpPr>
        <p:spPr>
          <a:xfrm>
            <a:off x="3295464" y="2558712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Persistence</a:t>
            </a:r>
            <a:endParaRPr lang="en-US" sz="2000" err="1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1A546-CF17-1FE7-67F5-1F4FADA21E05}"/>
              </a:ext>
            </a:extLst>
          </p:cNvPr>
          <p:cNvSpPr/>
          <p:nvPr/>
        </p:nvSpPr>
        <p:spPr>
          <a:xfrm>
            <a:off x="5924139" y="1930476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</a:rPr>
              <a:t>Security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6F749-3FE1-BF79-7312-02364D1DB165}"/>
              </a:ext>
            </a:extLst>
          </p:cNvPr>
          <p:cNvSpPr/>
          <p:nvPr/>
        </p:nvSpPr>
        <p:spPr>
          <a:xfrm>
            <a:off x="3101042" y="1915674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Routing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F8FF0-2F0E-DAA7-416D-57850F6F322C}"/>
              </a:ext>
            </a:extLst>
          </p:cNvPr>
          <p:cNvSpPr/>
          <p:nvPr/>
        </p:nvSpPr>
        <p:spPr>
          <a:xfrm>
            <a:off x="6312981" y="3215511"/>
            <a:ext cx="244856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Try out</a:t>
            </a:r>
          </a:p>
        </p:txBody>
      </p:sp>
    </p:spTree>
    <p:extLst>
      <p:ext uri="{BB962C8B-B14F-4D97-AF65-F5344CB8AC3E}">
        <p14:creationId xmlns:p14="http://schemas.microsoft.com/office/powerpoint/2010/main" val="96968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60" grpId="0" animBg="1"/>
      <p:bldP spid="61" grpId="0" animBg="1"/>
      <p:bldP spid="2" grpId="0" animBg="1"/>
      <p:bldP spid="3" grpId="0" animBg="1"/>
      <p:bldP spid="6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5FE56C65-C1AD-468B-5A8A-6FB4C3323301}"/>
              </a:ext>
            </a:extLst>
          </p:cNvPr>
          <p:cNvSpPr/>
          <p:nvPr/>
        </p:nvSpPr>
        <p:spPr>
          <a:xfrm>
            <a:off x="0" y="262676"/>
            <a:ext cx="4246418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What is ActiveMQ?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5F35F0-0211-ED1E-A400-9398C645E1AD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207041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37D3EA-4C4C-529E-FBF4-74DCDB3E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AC28F2-1425-3B0B-6503-61FF341070C2}"/>
              </a:ext>
            </a:extLst>
          </p:cNvPr>
          <p:cNvSpPr/>
          <p:nvPr/>
        </p:nvSpPr>
        <p:spPr>
          <a:xfrm>
            <a:off x="804749" y="1582246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Message broker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E499C1-0C8E-4247-6837-456D25955A99}"/>
              </a:ext>
            </a:extLst>
          </p:cNvPr>
          <p:cNvSpPr/>
          <p:nvPr/>
        </p:nvSpPr>
        <p:spPr>
          <a:xfrm>
            <a:off x="804748" y="3078034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open source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(Apache)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9F19A5-D06D-13F7-0351-D9CF9BBA4BDA}"/>
              </a:ext>
            </a:extLst>
          </p:cNvPr>
          <p:cNvSpPr/>
          <p:nvPr/>
        </p:nvSpPr>
        <p:spPr>
          <a:xfrm>
            <a:off x="3432720" y="3078034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Java based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0D57C0-0765-BE11-2BB1-08A9EF63BC0F}"/>
              </a:ext>
            </a:extLst>
          </p:cNvPr>
          <p:cNvSpPr/>
          <p:nvPr/>
        </p:nvSpPr>
        <p:spPr>
          <a:xfrm>
            <a:off x="3432721" y="1582246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multiprotocol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C684DC-3186-CAB9-1110-9C946E3254C7}"/>
              </a:ext>
            </a:extLst>
          </p:cNvPr>
          <p:cNvSpPr/>
          <p:nvPr/>
        </p:nvSpPr>
        <p:spPr>
          <a:xfrm>
            <a:off x="5833948" y="1582246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message-oriented middleware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(MOM)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B2FC22-7738-D028-DC99-D8A9B51753CC}"/>
              </a:ext>
            </a:extLst>
          </p:cNvPr>
          <p:cNvSpPr/>
          <p:nvPr/>
        </p:nvSpPr>
        <p:spPr>
          <a:xfrm>
            <a:off x="5833947" y="3078034"/>
            <a:ext cx="2118731" cy="11225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/>
                <a:cs typeface="Lato" panose="020F0502020204030203" pitchFamily="34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0357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82B3663-1FAA-D252-6F76-BE64954A94C3}"/>
              </a:ext>
            </a:extLst>
          </p:cNvPr>
          <p:cNvSpPr/>
          <p:nvPr/>
        </p:nvSpPr>
        <p:spPr>
          <a:xfrm>
            <a:off x="3466012" y="1550125"/>
            <a:ext cx="2211977" cy="2211977"/>
          </a:xfrm>
          <a:prstGeom prst="ellipse">
            <a:avLst/>
          </a:prstGeom>
          <a:solidFill>
            <a:srgbClr val="C7A2E3"/>
          </a:solidFill>
          <a:ln w="25400" cap="flat">
            <a:noFill/>
            <a:prstDash val="solid"/>
            <a:miter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4E5E-C5A2-42B4-0BD0-67F75359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1BE0B2F-6029-F220-6508-0D932B246ED2}"/>
              </a:ext>
            </a:extLst>
          </p:cNvPr>
          <p:cNvSpPr/>
          <p:nvPr/>
        </p:nvSpPr>
        <p:spPr>
          <a:xfrm>
            <a:off x="0" y="266593"/>
            <a:ext cx="4246418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What is a broker?</a:t>
            </a:r>
          </a:p>
        </p:txBody>
      </p:sp>
      <p:pic>
        <p:nvPicPr>
          <p:cNvPr id="8" name="Graphic 7" descr="Browser window with solid fill">
            <a:extLst>
              <a:ext uri="{FF2B5EF4-FFF2-40B4-BE49-F238E27FC236}">
                <a16:creationId xmlns:a16="http://schemas.microsoft.com/office/drawing/2014/main" id="{E734EF3D-2C59-C9AC-05E0-CA5E182D1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3119" y="1978097"/>
            <a:ext cx="1356029" cy="1356029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06F2224F-0EA7-401C-18FC-56A6258D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14852" y="1978097"/>
            <a:ext cx="1356029" cy="1356029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A6D9EDD4-E282-40B0-F99A-055E6A640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35" y="1660491"/>
            <a:ext cx="759328" cy="759328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14" name="Graphic 13" descr="Statistics with solid fill">
            <a:extLst>
              <a:ext uri="{FF2B5EF4-FFF2-40B4-BE49-F238E27FC236}">
                <a16:creationId xmlns:a16="http://schemas.microsoft.com/office/drawing/2014/main" id="{08B19049-5C15-D8D9-AA7D-637E8E280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1971" y="2279590"/>
            <a:ext cx="753046" cy="753046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4E1B182D-113C-0818-A6AE-8AA2503E51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53131" y="2276449"/>
            <a:ext cx="759328" cy="759328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20" name="Graphic 19" descr="Chat bubble with solid fill">
            <a:extLst>
              <a:ext uri="{FF2B5EF4-FFF2-40B4-BE49-F238E27FC236}">
                <a16:creationId xmlns:a16="http://schemas.microsoft.com/office/drawing/2014/main" id="{08C56205-C2E6-438D-16A9-D4F073DE0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335" y="2885134"/>
            <a:ext cx="759328" cy="759328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44C2CB-6D88-9DAE-4B78-8EEC97FC578A}"/>
              </a:ext>
            </a:extLst>
          </p:cNvPr>
          <p:cNvCxnSpPr>
            <a:cxnSpLocks/>
          </p:cNvCxnSpPr>
          <p:nvPr/>
        </p:nvCxnSpPr>
        <p:spPr>
          <a:xfrm flipV="1">
            <a:off x="5733259" y="2656113"/>
            <a:ext cx="726324" cy="1"/>
          </a:xfrm>
          <a:prstGeom prst="straightConnector1">
            <a:avLst/>
          </a:prstGeom>
          <a:ln w="38100" cap="flat">
            <a:round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1C6A3B-9C09-34A3-9EB2-E6C654BAFF0A}"/>
              </a:ext>
            </a:extLst>
          </p:cNvPr>
          <p:cNvCxnSpPr>
            <a:cxnSpLocks/>
          </p:cNvCxnSpPr>
          <p:nvPr/>
        </p:nvCxnSpPr>
        <p:spPr>
          <a:xfrm flipV="1">
            <a:off x="2684418" y="2656112"/>
            <a:ext cx="726324" cy="1"/>
          </a:xfrm>
          <a:prstGeom prst="straightConnector1">
            <a:avLst/>
          </a:prstGeom>
          <a:ln w="38100" cap="flat">
            <a:round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eck In with solid fill">
            <a:extLst>
              <a:ext uri="{FF2B5EF4-FFF2-40B4-BE49-F238E27FC236}">
                <a16:creationId xmlns:a16="http://schemas.microsoft.com/office/drawing/2014/main" id="{5CBF5BA3-8DDB-1F90-C460-E0B8532269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614" y="1520897"/>
            <a:ext cx="914400" cy="914400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  <p:pic>
        <p:nvPicPr>
          <p:cNvPr id="19" name="Graphic 18" descr="Internet with solid fill">
            <a:extLst>
              <a:ext uri="{FF2B5EF4-FFF2-40B4-BE49-F238E27FC236}">
                <a16:creationId xmlns:a16="http://schemas.microsoft.com/office/drawing/2014/main" id="{C19D134F-5AFB-3B27-D68E-302288D8D2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5960" y="3059541"/>
            <a:ext cx="1169841" cy="1169841"/>
          </a:xfrm>
          <a:prstGeom prst="rect">
            <a:avLst/>
          </a:prstGeom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4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210A-951A-7731-F00C-9EACAE9B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5</a:t>
            </a:fld>
            <a:endParaRPr lang="en-US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CAC81BC-6CC0-A14B-3E3F-A9D89AEBC3C7}"/>
              </a:ext>
            </a:extLst>
          </p:cNvPr>
          <p:cNvSpPr/>
          <p:nvPr/>
        </p:nvSpPr>
        <p:spPr>
          <a:xfrm>
            <a:off x="0" y="266593"/>
            <a:ext cx="3061855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Key features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884D38-5AF4-1CFE-C54B-F502C9E00DB0}"/>
              </a:ext>
            </a:extLst>
          </p:cNvPr>
          <p:cNvSpPr/>
          <p:nvPr/>
        </p:nvSpPr>
        <p:spPr>
          <a:xfrm>
            <a:off x="1163934" y="1521571"/>
            <a:ext cx="2448567" cy="108188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  <a:cs typeface="Lato"/>
              </a:rPr>
              <a:t>Scalability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ato"/>
                <a:cs typeface="Lato"/>
              </a:rPr>
              <a:t>on runtime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E82579-7513-E41D-E4DD-7982FB007426}"/>
              </a:ext>
            </a:extLst>
          </p:cNvPr>
          <p:cNvSpPr/>
          <p:nvPr/>
        </p:nvSpPr>
        <p:spPr>
          <a:xfrm>
            <a:off x="3842612" y="2113454"/>
            <a:ext cx="2448567" cy="146677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JMS Compliance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37D8D2-EFD9-3F4A-8F31-B99BCA60C9E2}"/>
              </a:ext>
            </a:extLst>
          </p:cNvPr>
          <p:cNvSpPr/>
          <p:nvPr/>
        </p:nvSpPr>
        <p:spPr>
          <a:xfrm>
            <a:off x="3842612" y="1521571"/>
            <a:ext cx="4422157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Cross-Language Support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C2708-814F-EAF4-6A8D-3F3FC74BA8C7}"/>
              </a:ext>
            </a:extLst>
          </p:cNvPr>
          <p:cNvSpPr/>
          <p:nvPr/>
        </p:nvSpPr>
        <p:spPr>
          <a:xfrm>
            <a:off x="6447268" y="2113454"/>
            <a:ext cx="1817501" cy="426751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  <a:cs typeface="Lato"/>
              </a:rPr>
              <a:t>Versatility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3CABB-89E5-5716-9BB2-3EC7CB4FE982}"/>
              </a:ext>
            </a:extLst>
          </p:cNvPr>
          <p:cNvSpPr/>
          <p:nvPr/>
        </p:nvSpPr>
        <p:spPr>
          <a:xfrm>
            <a:off x="6447268" y="2701221"/>
            <a:ext cx="1817501" cy="175801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Supports multiple protocols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84218A-9C47-3577-2A0E-48F4D1F93583}"/>
              </a:ext>
            </a:extLst>
          </p:cNvPr>
          <p:cNvSpPr/>
          <p:nvPr/>
        </p:nvSpPr>
        <p:spPr>
          <a:xfrm>
            <a:off x="1163934" y="3745361"/>
            <a:ext cx="5127245" cy="71387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Clustering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4456D7-950D-5088-927E-A41B011F90A6}"/>
              </a:ext>
            </a:extLst>
          </p:cNvPr>
          <p:cNvSpPr/>
          <p:nvPr/>
        </p:nvSpPr>
        <p:spPr>
          <a:xfrm>
            <a:off x="1163934" y="2768584"/>
            <a:ext cx="2448567" cy="81164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Failover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3270-A364-4087-DC4D-B24D89C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945FEA4-0346-3C14-8486-093F5054B315}"/>
              </a:ext>
            </a:extLst>
          </p:cNvPr>
          <p:cNvSpPr/>
          <p:nvPr/>
        </p:nvSpPr>
        <p:spPr>
          <a:xfrm>
            <a:off x="0" y="266593"/>
            <a:ext cx="2306782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Anatomy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9684-949E-369F-CB84-E9C8B4D6E46F}"/>
              </a:ext>
            </a:extLst>
          </p:cNvPr>
          <p:cNvSpPr/>
          <p:nvPr/>
        </p:nvSpPr>
        <p:spPr>
          <a:xfrm>
            <a:off x="1810573" y="1758112"/>
            <a:ext cx="1297476" cy="71015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Message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4543DE-1B20-D925-4C50-9C63F82B52C4}"/>
              </a:ext>
            </a:extLst>
          </p:cNvPr>
          <p:cNvSpPr/>
          <p:nvPr/>
        </p:nvSpPr>
        <p:spPr>
          <a:xfrm>
            <a:off x="1810573" y="3249632"/>
            <a:ext cx="1297476" cy="7101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Topic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96CB64-E4A2-F9F1-9B2F-A894923C8929}"/>
              </a:ext>
            </a:extLst>
          </p:cNvPr>
          <p:cNvSpPr/>
          <p:nvPr/>
        </p:nvSpPr>
        <p:spPr>
          <a:xfrm>
            <a:off x="504653" y="2539478"/>
            <a:ext cx="1297476" cy="71015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Producer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0DEB68-121A-F6DA-909C-D0E2EC492B45}"/>
              </a:ext>
            </a:extLst>
          </p:cNvPr>
          <p:cNvSpPr/>
          <p:nvPr/>
        </p:nvSpPr>
        <p:spPr>
          <a:xfrm>
            <a:off x="6684689" y="3249632"/>
            <a:ext cx="1297476" cy="71015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Consumer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993D0E-5274-6E9C-496C-95B38B51A384}"/>
              </a:ext>
            </a:extLst>
          </p:cNvPr>
          <p:cNvSpPr/>
          <p:nvPr/>
        </p:nvSpPr>
        <p:spPr>
          <a:xfrm>
            <a:off x="6684689" y="1829324"/>
            <a:ext cx="1297476" cy="71015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Storage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9D9DE8-3A49-5C88-ED88-88CD105503C7}"/>
              </a:ext>
            </a:extLst>
          </p:cNvPr>
          <p:cNvSpPr/>
          <p:nvPr/>
        </p:nvSpPr>
        <p:spPr>
          <a:xfrm>
            <a:off x="4100047" y="1403035"/>
            <a:ext cx="1297476" cy="71015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Addresses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5D0DA7-6634-E6DC-6F94-2622F1C19229}"/>
              </a:ext>
            </a:extLst>
          </p:cNvPr>
          <p:cNvSpPr/>
          <p:nvPr/>
        </p:nvSpPr>
        <p:spPr>
          <a:xfrm>
            <a:off x="4100047" y="3604709"/>
            <a:ext cx="1297476" cy="710154"/>
          </a:xfrm>
          <a:prstGeom prst="roundRect">
            <a:avLst>
              <a:gd name="adj" fmla="val 1872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Filter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2BBC862-3F89-D1F6-5490-DDFA697C0D8A}"/>
              </a:ext>
            </a:extLst>
          </p:cNvPr>
          <p:cNvSpPr/>
          <p:nvPr/>
        </p:nvSpPr>
        <p:spPr>
          <a:xfrm rot="16200000">
            <a:off x="4409086" y="1622464"/>
            <a:ext cx="679399" cy="2577972"/>
          </a:xfrm>
          <a:prstGeom prst="can">
            <a:avLst>
              <a:gd name="adj" fmla="val 37498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3484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8" grpId="0" animBg="1"/>
      <p:bldP spid="2" grpId="0" animBg="1"/>
      <p:bldP spid="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9000">
              <a:srgbClr val="E7D6F3"/>
            </a:gs>
            <a:gs pos="95000">
              <a:schemeClr val="accent1">
                <a:lumMod val="30000"/>
                <a:lumOff val="70000"/>
              </a:scheme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B653AB-26B8-32B5-EC22-5C94E5AF9627}"/>
              </a:ext>
            </a:extLst>
          </p:cNvPr>
          <p:cNvSpPr/>
          <p:nvPr/>
        </p:nvSpPr>
        <p:spPr>
          <a:xfrm>
            <a:off x="2377440" y="1486980"/>
            <a:ext cx="6227634" cy="1105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Lato" panose="020F0502020204030203" pitchFamily="34" charset="0"/>
              <a:ea typeface="Calibri"/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A97F32F7-B091-D299-46CC-90C9C8A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FE7B3-A1DA-0C9B-2858-CE99B8BD7CBF}"/>
              </a:ext>
            </a:extLst>
          </p:cNvPr>
          <p:cNvSpPr/>
          <p:nvPr/>
        </p:nvSpPr>
        <p:spPr>
          <a:xfrm>
            <a:off x="2753196" y="421943"/>
            <a:ext cx="765997" cy="705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Producer</a:t>
            </a:r>
            <a:endParaRPr lang="en-US" sz="1100" b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38778C-AB7F-780A-BE4F-379B7C7890DB}"/>
              </a:ext>
            </a:extLst>
          </p:cNvPr>
          <p:cNvSpPr/>
          <p:nvPr/>
        </p:nvSpPr>
        <p:spPr>
          <a:xfrm>
            <a:off x="2709396" y="1613152"/>
            <a:ext cx="853596" cy="8535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to" panose="020F0502020204030203" pitchFamily="34" charset="0"/>
                <a:ea typeface="Calibri"/>
              </a:rPr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14D04E-31E5-3E17-AE99-CD263F3B819E}"/>
              </a:ext>
            </a:extLst>
          </p:cNvPr>
          <p:cNvSpPr/>
          <p:nvPr/>
        </p:nvSpPr>
        <p:spPr>
          <a:xfrm>
            <a:off x="6982376" y="3757222"/>
            <a:ext cx="1073727" cy="9957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03FD8-C052-25FD-47C3-076EE51FC5A9}"/>
              </a:ext>
            </a:extLst>
          </p:cNvPr>
          <p:cNvSpPr/>
          <p:nvPr/>
        </p:nvSpPr>
        <p:spPr>
          <a:xfrm>
            <a:off x="7107207" y="3875290"/>
            <a:ext cx="1073727" cy="995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89121-693B-62CE-7048-650EC1F5C382}"/>
              </a:ext>
            </a:extLst>
          </p:cNvPr>
          <p:cNvSpPr/>
          <p:nvPr/>
        </p:nvSpPr>
        <p:spPr>
          <a:xfrm>
            <a:off x="7249679" y="3983855"/>
            <a:ext cx="1073727" cy="995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0371D0-6CBD-8390-B57C-F941435BFD19}"/>
              </a:ext>
            </a:extLst>
          </p:cNvPr>
          <p:cNvCxnSpPr>
            <a:cxnSpLocks/>
          </p:cNvCxnSpPr>
          <p:nvPr/>
        </p:nvCxnSpPr>
        <p:spPr>
          <a:xfrm>
            <a:off x="7497420" y="2874591"/>
            <a:ext cx="0" cy="759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76CC-4BCF-C49D-9FE8-89E210F54D6B}"/>
              </a:ext>
            </a:extLst>
          </p:cNvPr>
          <p:cNvSpPr/>
          <p:nvPr/>
        </p:nvSpPr>
        <p:spPr>
          <a:xfrm>
            <a:off x="7117099" y="379906"/>
            <a:ext cx="765997" cy="705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to" panose="020F0502020204030203" pitchFamily="34" charset="0"/>
                <a:ea typeface="Calibri"/>
              </a:rPr>
              <a:t>Producer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F8CBD-CEB9-E014-AAC7-2A1462E7DE8C}"/>
              </a:ext>
            </a:extLst>
          </p:cNvPr>
          <p:cNvSpPr txBox="1"/>
          <p:nvPr/>
        </p:nvSpPr>
        <p:spPr>
          <a:xfrm>
            <a:off x="2601863" y="3050565"/>
            <a:ext cx="108542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 b="1">
                <a:latin typeface="Lato" panose="020F0502020204030203" pitchFamily="34" charset="0"/>
                <a:ea typeface="Calibri"/>
                <a:cs typeface="Lato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Round Robin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20A57-4D58-8850-F9D0-052D5F68F863}"/>
              </a:ext>
            </a:extLst>
          </p:cNvPr>
          <p:cNvSpPr txBox="1"/>
          <p:nvPr/>
        </p:nvSpPr>
        <p:spPr>
          <a:xfrm>
            <a:off x="2688081" y="102907"/>
            <a:ext cx="19172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Lato"/>
                <a:ea typeface="Calibri"/>
                <a:cs typeface="Lato"/>
              </a:rPr>
              <a:t>Point to  Point (Anycast)</a:t>
            </a:r>
            <a:endParaRPr lang="en-US" sz="1200" b="1" dirty="0">
              <a:solidFill>
                <a:schemeClr val="accent1"/>
              </a:solidFill>
              <a:latin typeface="Lato" panose="020F0502020204030203" pitchFamily="34" charset="0"/>
              <a:ea typeface="Calibri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B4E3B1-C214-DD8C-FED1-13D43E18F5C2}"/>
              </a:ext>
            </a:extLst>
          </p:cNvPr>
          <p:cNvSpPr txBox="1"/>
          <p:nvPr/>
        </p:nvSpPr>
        <p:spPr>
          <a:xfrm>
            <a:off x="6994001" y="93070"/>
            <a:ext cx="16927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Lato"/>
                <a:ea typeface="Calibri"/>
                <a:cs typeface="Lato"/>
              </a:rPr>
              <a:t>PUB/SUB (Multicast)</a:t>
            </a:r>
            <a:endParaRPr lang="en-US" sz="1200" b="1" dirty="0">
              <a:solidFill>
                <a:schemeClr val="accent1"/>
              </a:solidFill>
              <a:latin typeface="Lato" panose="020F0502020204030203" pitchFamily="34" charset="0"/>
              <a:ea typeface="Calibri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6118B2-3F92-AD0B-D75E-D6C45C855144}"/>
              </a:ext>
            </a:extLst>
          </p:cNvPr>
          <p:cNvSpPr txBox="1"/>
          <p:nvPr/>
        </p:nvSpPr>
        <p:spPr>
          <a:xfrm>
            <a:off x="4806158" y="1236916"/>
            <a:ext cx="1030730" cy="376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 b="1">
                <a:latin typeface="Lato" panose="020F0502020204030203" pitchFamily="34" charset="0"/>
                <a:ea typeface="Calibri"/>
                <a:cs typeface="Lato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Broker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FBBD6-D39A-9D4E-DC2E-B04E5C5B01C8}"/>
              </a:ext>
            </a:extLst>
          </p:cNvPr>
          <p:cNvSpPr/>
          <p:nvPr/>
        </p:nvSpPr>
        <p:spPr>
          <a:xfrm>
            <a:off x="963634" y="3983855"/>
            <a:ext cx="1073727" cy="9957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to" panose="020F0502020204030203" pitchFamily="34" charset="0"/>
                <a:ea typeface="Calibri"/>
              </a:rPr>
              <a:t>Consumer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4D748B-421B-0AD6-302B-5F39C340FE65}"/>
              </a:ext>
            </a:extLst>
          </p:cNvPr>
          <p:cNvSpPr/>
          <p:nvPr/>
        </p:nvSpPr>
        <p:spPr>
          <a:xfrm>
            <a:off x="2601261" y="3984260"/>
            <a:ext cx="1073727" cy="995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Consumer</a:t>
            </a:r>
            <a:endParaRPr lang="en-US" sz="1200" b="1" dirty="0">
              <a:solidFill>
                <a:schemeClr val="tx1"/>
              </a:solidFill>
              <a:latin typeface="Lato" panose="020F0502020204030203" pitchFamily="34" charset="0"/>
              <a:ea typeface="Calibri"/>
              <a:cs typeface="Lato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42F69D-52A2-2A2E-9302-6D9DA662FC89}"/>
              </a:ext>
            </a:extLst>
          </p:cNvPr>
          <p:cNvSpPr/>
          <p:nvPr/>
        </p:nvSpPr>
        <p:spPr>
          <a:xfrm>
            <a:off x="4211249" y="3983855"/>
            <a:ext cx="1073727" cy="99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Consumer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60D4DD-E331-4DC7-AC51-C863F4F8AECD}"/>
              </a:ext>
            </a:extLst>
          </p:cNvPr>
          <p:cNvSpPr txBox="1"/>
          <p:nvPr/>
        </p:nvSpPr>
        <p:spPr>
          <a:xfrm>
            <a:off x="2121520" y="4340009"/>
            <a:ext cx="373307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"/>
                <a:cs typeface="Lato"/>
              </a:rPr>
              <a:t>or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1FF1B2-0AE5-DD38-5734-48ECE4BDD8CD}"/>
              </a:ext>
            </a:extLst>
          </p:cNvPr>
          <p:cNvSpPr txBox="1"/>
          <p:nvPr/>
        </p:nvSpPr>
        <p:spPr>
          <a:xfrm>
            <a:off x="3777188" y="4340008"/>
            <a:ext cx="373307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"/>
                <a:cs typeface="Lato"/>
              </a:rPr>
              <a:t>or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B47DDF-B48B-0020-37B8-44C1344F2C15}"/>
              </a:ext>
            </a:extLst>
          </p:cNvPr>
          <p:cNvCxnSpPr>
            <a:cxnSpLocks/>
            <a:stCxn id="31" idx="3"/>
            <a:endCxn id="47" idx="0"/>
          </p:cNvCxnSpPr>
          <p:nvPr/>
        </p:nvCxnSpPr>
        <p:spPr>
          <a:xfrm>
            <a:off x="3687287" y="3189065"/>
            <a:ext cx="1060826" cy="794790"/>
          </a:xfrm>
          <a:prstGeom prst="bentConnector2">
            <a:avLst/>
          </a:prstGeom>
          <a:ln w="381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64B428-978D-D5D8-FCD5-D4D9CCD6F4B6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flipH="1">
            <a:off x="3138125" y="3327564"/>
            <a:ext cx="6450" cy="656696"/>
          </a:xfrm>
          <a:prstGeom prst="straightConnector1">
            <a:avLst/>
          </a:prstGeom>
          <a:ln w="381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5EDA9-C114-C311-A370-C8C9C62CA70B}"/>
              </a:ext>
            </a:extLst>
          </p:cNvPr>
          <p:cNvCxnSpPr>
            <a:cxnSpLocks/>
            <a:stCxn id="31" idx="1"/>
            <a:endCxn id="45" idx="0"/>
          </p:cNvCxnSpPr>
          <p:nvPr/>
        </p:nvCxnSpPr>
        <p:spPr>
          <a:xfrm rot="10800000" flipV="1">
            <a:off x="1500499" y="3189065"/>
            <a:ext cx="1101365" cy="794790"/>
          </a:xfrm>
          <a:prstGeom prst="bentConnector2">
            <a:avLst/>
          </a:prstGeom>
          <a:ln w="381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66C317-1978-1D88-29EC-5799FC7FEF87}"/>
              </a:ext>
            </a:extLst>
          </p:cNvPr>
          <p:cNvCxnSpPr>
            <a:cxnSpLocks/>
          </p:cNvCxnSpPr>
          <p:nvPr/>
        </p:nvCxnSpPr>
        <p:spPr>
          <a:xfrm>
            <a:off x="3136195" y="1169154"/>
            <a:ext cx="6754" cy="306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CA04D7-E0A2-FE16-8CF1-32B1972EFF49}"/>
              </a:ext>
            </a:extLst>
          </p:cNvPr>
          <p:cNvCxnSpPr>
            <a:cxnSpLocks/>
          </p:cNvCxnSpPr>
          <p:nvPr/>
        </p:nvCxnSpPr>
        <p:spPr>
          <a:xfrm>
            <a:off x="3142949" y="2698082"/>
            <a:ext cx="0" cy="27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2A211C3-D6E9-542D-C892-C4A412C39B84}"/>
              </a:ext>
            </a:extLst>
          </p:cNvPr>
          <p:cNvSpPr/>
          <p:nvPr/>
        </p:nvSpPr>
        <p:spPr>
          <a:xfrm>
            <a:off x="0" y="266593"/>
            <a:ext cx="2027447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Routing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B1332-1341-D822-C3DD-7A34E521D061}"/>
              </a:ext>
            </a:extLst>
          </p:cNvPr>
          <p:cNvSpPr/>
          <p:nvPr/>
        </p:nvSpPr>
        <p:spPr>
          <a:xfrm>
            <a:off x="7080662" y="1599532"/>
            <a:ext cx="853596" cy="8535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to" panose="020F0502020204030203" pitchFamily="34" charset="0"/>
                <a:ea typeface="Calibri"/>
              </a:rPr>
              <a:t>Topic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0C4587-72F4-FECA-082B-E2FFDC533D75}"/>
              </a:ext>
            </a:extLst>
          </p:cNvPr>
          <p:cNvCxnSpPr>
            <a:cxnSpLocks/>
          </p:cNvCxnSpPr>
          <p:nvPr/>
        </p:nvCxnSpPr>
        <p:spPr>
          <a:xfrm>
            <a:off x="7500098" y="1134044"/>
            <a:ext cx="7362" cy="33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146865-3B44-E258-D748-931A6CA49D6E}"/>
              </a:ext>
            </a:extLst>
          </p:cNvPr>
          <p:cNvSpPr txBox="1"/>
          <p:nvPr/>
        </p:nvSpPr>
        <p:spPr>
          <a:xfrm>
            <a:off x="7326665" y="4331643"/>
            <a:ext cx="10288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</a:rPr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42809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D0BCA-9071-7ECE-5440-4FC9331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980FD7-D4DD-2DAC-1493-6878D1F5ACB9}"/>
              </a:ext>
            </a:extLst>
          </p:cNvPr>
          <p:cNvSpPr/>
          <p:nvPr/>
        </p:nvSpPr>
        <p:spPr>
          <a:xfrm>
            <a:off x="2977011" y="315248"/>
            <a:ext cx="3660240" cy="189554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ActiveMQ Artemis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AACAC-FDE8-5D3B-36B4-48615A387412}"/>
              </a:ext>
            </a:extLst>
          </p:cNvPr>
          <p:cNvSpPr/>
          <p:nvPr/>
        </p:nvSpPr>
        <p:spPr>
          <a:xfrm>
            <a:off x="3156958" y="1051560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address.foo</a:t>
            </a:r>
          </a:p>
          <a:p>
            <a:r>
              <a:rPr lang="en-US" sz="105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anycast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6B6DC-E5AE-CA36-E2D2-C8F1ACE3CFC3}"/>
              </a:ext>
            </a:extLst>
          </p:cNvPr>
          <p:cNvSpPr txBox="1"/>
          <p:nvPr/>
        </p:nvSpPr>
        <p:spPr>
          <a:xfrm>
            <a:off x="2977011" y="2224027"/>
            <a:ext cx="25654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542478"/>
                </a:solidFill>
                <a:ea typeface="Calibri"/>
                <a:cs typeface="Calibri"/>
              </a:rPr>
              <a:t>Point to point messaging</a:t>
            </a:r>
            <a:endParaRPr lang="en-US" sz="1400" i="1" dirty="0">
              <a:solidFill>
                <a:srgbClr val="542478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32F11-1217-71ED-D626-85916CA8365B}"/>
              </a:ext>
            </a:extLst>
          </p:cNvPr>
          <p:cNvSpPr/>
          <p:nvPr/>
        </p:nvSpPr>
        <p:spPr>
          <a:xfrm>
            <a:off x="4684525" y="621670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F7F0CDDC-C936-1660-F388-C01BA75B0272}"/>
              </a:ext>
            </a:extLst>
          </p:cNvPr>
          <p:cNvSpPr txBox="1"/>
          <p:nvPr/>
        </p:nvSpPr>
        <p:spPr>
          <a:xfrm>
            <a:off x="2942301" y="4814339"/>
            <a:ext cx="4011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rgbClr val="542478"/>
                </a:solidFill>
              </a:rPr>
              <a:t>Point-to-Point Address multiple Queues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119D68-3605-DA02-5AFB-6BE8DBF1090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053026" y="420062"/>
            <a:ext cx="211087" cy="105191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7258BC6-861F-4D72-D490-891A2C57A56A}"/>
              </a:ext>
            </a:extLst>
          </p:cNvPr>
          <p:cNvSpPr/>
          <p:nvPr/>
        </p:nvSpPr>
        <p:spPr>
          <a:xfrm>
            <a:off x="0" y="266593"/>
            <a:ext cx="2306782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Routing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E75961-EBD2-3AA0-F44F-AAD0543DE2AB}"/>
              </a:ext>
            </a:extLst>
          </p:cNvPr>
          <p:cNvCxnSpPr>
            <a:cxnSpLocks/>
            <a:stCxn id="8" idx="2"/>
            <a:endCxn id="31" idx="1"/>
          </p:cNvCxnSpPr>
          <p:nvPr/>
        </p:nvCxnSpPr>
        <p:spPr>
          <a:xfrm rot="16200000" flipH="1">
            <a:off x="5868312" y="351144"/>
            <a:ext cx="595808" cy="20120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C5DC79-C354-65C4-FDB0-CFBFBA0DA175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5635836" y="840473"/>
            <a:ext cx="1536415" cy="15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0E3B24-B211-D62B-D302-C16172BB804A}"/>
              </a:ext>
            </a:extLst>
          </p:cNvPr>
          <p:cNvSpPr/>
          <p:nvPr/>
        </p:nvSpPr>
        <p:spPr>
          <a:xfrm>
            <a:off x="2977011" y="2878594"/>
            <a:ext cx="3660240" cy="189554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ActiveMQ Artemis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FA5221-D05D-E544-92DA-87F9CFC51711}"/>
              </a:ext>
            </a:extLst>
          </p:cNvPr>
          <p:cNvSpPr/>
          <p:nvPr/>
        </p:nvSpPr>
        <p:spPr>
          <a:xfrm>
            <a:off x="3207384" y="3698949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address.foo</a:t>
            </a:r>
          </a:p>
          <a:p>
            <a:r>
              <a:rPr lang="en-US" sz="105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anycast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83074-660E-40DA-D976-C403277656B3}"/>
              </a:ext>
            </a:extLst>
          </p:cNvPr>
          <p:cNvSpPr txBox="1"/>
          <p:nvPr/>
        </p:nvSpPr>
        <p:spPr>
          <a:xfrm>
            <a:off x="1134525" y="1160048"/>
            <a:ext cx="1446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Producer ✉️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387EF7-B3B5-D218-3136-AF6834EDE485}"/>
              </a:ext>
            </a:extLst>
          </p:cNvPr>
          <p:cNvSpPr/>
          <p:nvPr/>
        </p:nvSpPr>
        <p:spPr>
          <a:xfrm>
            <a:off x="5163575" y="3260653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861788-D9B5-5026-0E20-E0C89069D484}"/>
              </a:ext>
            </a:extLst>
          </p:cNvPr>
          <p:cNvSpPr/>
          <p:nvPr/>
        </p:nvSpPr>
        <p:spPr>
          <a:xfrm>
            <a:off x="5159613" y="4159232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F14ABB-1DC1-299F-7776-AE83DA08E5C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580702" y="1421658"/>
            <a:ext cx="3198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65095A-47AD-63D9-552D-C6D99F26E7AB}"/>
              </a:ext>
            </a:extLst>
          </p:cNvPr>
          <p:cNvSpPr txBox="1"/>
          <p:nvPr/>
        </p:nvSpPr>
        <p:spPr>
          <a:xfrm>
            <a:off x="7172251" y="471025"/>
            <a:ext cx="1289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1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B19DDA-1ECB-ED5A-5ED5-607F529C6136}"/>
              </a:ext>
            </a:extLst>
          </p:cNvPr>
          <p:cNvSpPr txBox="1"/>
          <p:nvPr/>
        </p:nvSpPr>
        <p:spPr>
          <a:xfrm>
            <a:off x="7172252" y="1270363"/>
            <a:ext cx="136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2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15997-7EB1-52CE-8457-0D65B1792E03}"/>
              </a:ext>
            </a:extLst>
          </p:cNvPr>
          <p:cNvSpPr txBox="1"/>
          <p:nvPr/>
        </p:nvSpPr>
        <p:spPr>
          <a:xfrm>
            <a:off x="7034747" y="3094735"/>
            <a:ext cx="128931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1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Address.foo::q1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1FF0A-214B-20F7-F3D9-030A0A47FA8A}"/>
              </a:ext>
            </a:extLst>
          </p:cNvPr>
          <p:cNvSpPr txBox="1"/>
          <p:nvPr/>
        </p:nvSpPr>
        <p:spPr>
          <a:xfrm>
            <a:off x="7036047" y="3987029"/>
            <a:ext cx="128931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2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Address.foo::q2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C6983-1C7B-DE03-2E3A-6CE74DC9462A}"/>
              </a:ext>
            </a:extLst>
          </p:cNvPr>
          <p:cNvSpPr txBox="1"/>
          <p:nvPr/>
        </p:nvSpPr>
        <p:spPr>
          <a:xfrm>
            <a:off x="4684524" y="375771"/>
            <a:ext cx="951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50000"/>
                  </a:schemeClr>
                </a:solidFill>
              </a:rPr>
              <a:t>Q1: anycast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FFDF7-E9F0-F639-B794-37686B7E1F16}"/>
              </a:ext>
            </a:extLst>
          </p:cNvPr>
          <p:cNvSpPr txBox="1"/>
          <p:nvPr/>
        </p:nvSpPr>
        <p:spPr>
          <a:xfrm>
            <a:off x="5109981" y="3032242"/>
            <a:ext cx="128931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Q1: anycast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6C24D-6011-0463-DAD8-8A8AE9EE996A}"/>
              </a:ext>
            </a:extLst>
          </p:cNvPr>
          <p:cNvSpPr txBox="1"/>
          <p:nvPr/>
        </p:nvSpPr>
        <p:spPr>
          <a:xfrm>
            <a:off x="5098839" y="3907732"/>
            <a:ext cx="128931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Q2: anycast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652D9-57B6-2CFA-9B8A-5B32A1068D9A}"/>
              </a:ext>
            </a:extLst>
          </p:cNvPr>
          <p:cNvSpPr txBox="1"/>
          <p:nvPr/>
        </p:nvSpPr>
        <p:spPr>
          <a:xfrm>
            <a:off x="5467629" y="3317165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566369-FAD1-F4C4-320A-CFCD424C7376}"/>
              </a:ext>
            </a:extLst>
          </p:cNvPr>
          <p:cNvSpPr txBox="1"/>
          <p:nvPr/>
        </p:nvSpPr>
        <p:spPr>
          <a:xfrm>
            <a:off x="5750423" y="3317165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6A51A-02E7-F25A-8BEC-5A2FEC835082}"/>
              </a:ext>
            </a:extLst>
          </p:cNvPr>
          <p:cNvSpPr txBox="1"/>
          <p:nvPr/>
        </p:nvSpPr>
        <p:spPr>
          <a:xfrm>
            <a:off x="5743495" y="4215427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53EC3C-AB94-054B-0F81-38C468CEF9A1}"/>
              </a:ext>
            </a:extLst>
          </p:cNvPr>
          <p:cNvSpPr txBox="1"/>
          <p:nvPr/>
        </p:nvSpPr>
        <p:spPr>
          <a:xfrm>
            <a:off x="5463532" y="4224333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C464D-9D31-07E3-FBBB-633FBCE3AD3C}"/>
              </a:ext>
            </a:extLst>
          </p:cNvPr>
          <p:cNvSpPr txBox="1"/>
          <p:nvPr/>
        </p:nvSpPr>
        <p:spPr>
          <a:xfrm>
            <a:off x="7136435" y="3137393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929EF-3523-488E-88F9-FD1A6A955D96}"/>
              </a:ext>
            </a:extLst>
          </p:cNvPr>
          <p:cNvSpPr txBox="1"/>
          <p:nvPr/>
        </p:nvSpPr>
        <p:spPr>
          <a:xfrm>
            <a:off x="7128839" y="4034768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BFB781-B922-7051-C12E-75C3D8E92F98}"/>
              </a:ext>
            </a:extLst>
          </p:cNvPr>
          <p:cNvSpPr txBox="1"/>
          <p:nvPr/>
        </p:nvSpPr>
        <p:spPr>
          <a:xfrm>
            <a:off x="1134339" y="3676967"/>
            <a:ext cx="13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Producer ✉️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address.foo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35829-583D-AE8B-B9C0-FF584EF0E79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450684" y="3938577"/>
            <a:ext cx="4041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63F09E0-FC63-E419-B032-14467FE901F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4300586" y="3519008"/>
            <a:ext cx="241480" cy="147657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17471F8-01AE-B689-DEDA-BA6244A25BDE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4313561" y="2848936"/>
            <a:ext cx="219493" cy="14805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538696-1C2A-D604-FF7E-4252D170097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114886" y="3479456"/>
            <a:ext cx="919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9179C5-5510-5FBC-E9FD-B5DC637F5437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110924" y="4371750"/>
            <a:ext cx="925123" cy="62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2BCDC8-6BC2-7274-24D2-E87739D66ECB}"/>
              </a:ext>
            </a:extLst>
          </p:cNvPr>
          <p:cNvSpPr txBox="1"/>
          <p:nvPr/>
        </p:nvSpPr>
        <p:spPr>
          <a:xfrm>
            <a:off x="2046753" y="1217293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8E8EF-6009-BFCC-7B4A-4573384EC7A8}"/>
              </a:ext>
            </a:extLst>
          </p:cNvPr>
          <p:cNvSpPr txBox="1"/>
          <p:nvPr/>
        </p:nvSpPr>
        <p:spPr>
          <a:xfrm>
            <a:off x="5266762" y="676001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E07662-001F-42EB-23E0-E70002B29120}"/>
              </a:ext>
            </a:extLst>
          </p:cNvPr>
          <p:cNvSpPr txBox="1"/>
          <p:nvPr/>
        </p:nvSpPr>
        <p:spPr>
          <a:xfrm>
            <a:off x="4985626" y="682206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F28ACF-2DAE-8EA6-B3F1-EABCB6BFABF4}"/>
              </a:ext>
            </a:extLst>
          </p:cNvPr>
          <p:cNvSpPr txBox="1"/>
          <p:nvPr/>
        </p:nvSpPr>
        <p:spPr>
          <a:xfrm>
            <a:off x="7269629" y="520720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D65526-83A0-4FF3-32F8-41E5AA533F95}"/>
              </a:ext>
            </a:extLst>
          </p:cNvPr>
          <p:cNvSpPr txBox="1"/>
          <p:nvPr/>
        </p:nvSpPr>
        <p:spPr>
          <a:xfrm>
            <a:off x="7266066" y="1326095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3EA9D1-ED0D-55D4-6B6F-F5C7D950FD35}"/>
              </a:ext>
            </a:extLst>
          </p:cNvPr>
          <p:cNvSpPr txBox="1"/>
          <p:nvPr/>
        </p:nvSpPr>
        <p:spPr>
          <a:xfrm>
            <a:off x="2044487" y="3729313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3E662-FB25-5323-3E38-75711587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167B5-C32C-4133-9637-30E9DA0AAC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887DF-6476-F02F-83AC-654EC85668A3}"/>
              </a:ext>
            </a:extLst>
          </p:cNvPr>
          <p:cNvSpPr txBox="1"/>
          <p:nvPr/>
        </p:nvSpPr>
        <p:spPr>
          <a:xfrm>
            <a:off x="2375722" y="1238656"/>
            <a:ext cx="43577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rgbClr val="542478"/>
                </a:solidFill>
              </a:rPr>
              <a:t>Publish-Subscribe Messaging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48AA867-9B15-B42D-BD0A-AFA829762AC7}"/>
              </a:ext>
            </a:extLst>
          </p:cNvPr>
          <p:cNvSpPr/>
          <p:nvPr/>
        </p:nvSpPr>
        <p:spPr>
          <a:xfrm>
            <a:off x="0" y="266593"/>
            <a:ext cx="2306782" cy="71015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54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Routing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FEF0DE-3FDB-7DDD-040D-BE30104C30C8}"/>
              </a:ext>
            </a:extLst>
          </p:cNvPr>
          <p:cNvSpPr/>
          <p:nvPr/>
        </p:nvSpPr>
        <p:spPr>
          <a:xfrm>
            <a:off x="2432772" y="1930327"/>
            <a:ext cx="3660240" cy="189554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ActiveMQ Artemis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39C91A-390A-E590-3CC1-908EAFBA7AD9}"/>
              </a:ext>
            </a:extLst>
          </p:cNvPr>
          <p:cNvSpPr/>
          <p:nvPr/>
        </p:nvSpPr>
        <p:spPr>
          <a:xfrm>
            <a:off x="2663145" y="2750682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topic.foo</a:t>
            </a:r>
          </a:p>
          <a:p>
            <a:r>
              <a:rPr lang="en-US" sz="1050" i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multicast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9C4892-074A-F543-6828-690FF2177E77}"/>
              </a:ext>
            </a:extLst>
          </p:cNvPr>
          <p:cNvSpPr/>
          <p:nvPr/>
        </p:nvSpPr>
        <p:spPr>
          <a:xfrm>
            <a:off x="4619336" y="2312386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2F1336-5F5E-20EE-33F7-02523FED070D}"/>
              </a:ext>
            </a:extLst>
          </p:cNvPr>
          <p:cNvSpPr/>
          <p:nvPr/>
        </p:nvSpPr>
        <p:spPr>
          <a:xfrm>
            <a:off x="4615374" y="3210965"/>
            <a:ext cx="951311" cy="43760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38100" dir="2700000" algn="tl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✉️✉️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1EA1E-5A20-0E3A-CFFD-2379A7020D4D}"/>
              </a:ext>
            </a:extLst>
          </p:cNvPr>
          <p:cNvSpPr txBox="1"/>
          <p:nvPr/>
        </p:nvSpPr>
        <p:spPr>
          <a:xfrm>
            <a:off x="6490508" y="2146468"/>
            <a:ext cx="128931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1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topic.foo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F3E27-EBA0-36B0-CFEB-FF1BD1723733}"/>
              </a:ext>
            </a:extLst>
          </p:cNvPr>
          <p:cNvSpPr txBox="1"/>
          <p:nvPr/>
        </p:nvSpPr>
        <p:spPr>
          <a:xfrm>
            <a:off x="6491808" y="3038762"/>
            <a:ext cx="128931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✉️</a:t>
            </a:r>
            <a:br>
              <a:rPr lang="en-US" sz="1600" b="1" dirty="0"/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Consumer 2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topic.foo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CD7CC-0FCE-D10A-3D0F-7E220C2B32B8}"/>
              </a:ext>
            </a:extLst>
          </p:cNvPr>
          <p:cNvSpPr txBox="1"/>
          <p:nvPr/>
        </p:nvSpPr>
        <p:spPr>
          <a:xfrm>
            <a:off x="4565742" y="2083975"/>
            <a:ext cx="152727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client123.topic.foo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7A2A5-FC09-C04D-831F-2E2A8D3B18E3}"/>
              </a:ext>
            </a:extLst>
          </p:cNvPr>
          <p:cNvSpPr txBox="1"/>
          <p:nvPr/>
        </p:nvSpPr>
        <p:spPr>
          <a:xfrm>
            <a:off x="4554600" y="2959465"/>
            <a:ext cx="14765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client456.topic.foo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06C5A-EDC9-D5B6-EE49-E6DB758D1391}"/>
              </a:ext>
            </a:extLst>
          </p:cNvPr>
          <p:cNvSpPr txBox="1"/>
          <p:nvPr/>
        </p:nvSpPr>
        <p:spPr>
          <a:xfrm>
            <a:off x="4930317" y="2355044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F08E-43D6-085E-D577-0A98030A6D13}"/>
              </a:ext>
            </a:extLst>
          </p:cNvPr>
          <p:cNvSpPr txBox="1"/>
          <p:nvPr/>
        </p:nvSpPr>
        <p:spPr>
          <a:xfrm>
            <a:off x="5199257" y="2355044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188D5-3556-1586-E7F9-68CCAD9AD9DF}"/>
              </a:ext>
            </a:extLst>
          </p:cNvPr>
          <p:cNvSpPr txBox="1"/>
          <p:nvPr/>
        </p:nvSpPr>
        <p:spPr>
          <a:xfrm>
            <a:off x="5199256" y="3267160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04F73-850D-2820-CCF1-16C78AE43D1D}"/>
              </a:ext>
            </a:extLst>
          </p:cNvPr>
          <p:cNvSpPr txBox="1"/>
          <p:nvPr/>
        </p:nvSpPr>
        <p:spPr>
          <a:xfrm>
            <a:off x="4919293" y="3262212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70D8F-BDBE-711C-B31A-1F815DAE024E}"/>
              </a:ext>
            </a:extLst>
          </p:cNvPr>
          <p:cNvSpPr txBox="1"/>
          <p:nvPr/>
        </p:nvSpPr>
        <p:spPr>
          <a:xfrm>
            <a:off x="6592196" y="2189126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3CECC-BB16-037C-D41B-816C1FF6C280}"/>
              </a:ext>
            </a:extLst>
          </p:cNvPr>
          <p:cNvSpPr txBox="1"/>
          <p:nvPr/>
        </p:nvSpPr>
        <p:spPr>
          <a:xfrm>
            <a:off x="6584600" y="3086501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9364C-8126-25F1-F179-9FA1B1768EB5}"/>
              </a:ext>
            </a:extLst>
          </p:cNvPr>
          <p:cNvSpPr txBox="1"/>
          <p:nvPr/>
        </p:nvSpPr>
        <p:spPr>
          <a:xfrm>
            <a:off x="590100" y="2728700"/>
            <a:ext cx="131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Producer ✉️</a:t>
            </a:r>
          </a:p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topic.foo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E1D23-106B-B7CF-E93E-D1BC660FE21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906445" y="2990310"/>
            <a:ext cx="4041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415C0C7-3FE2-C29B-94C1-4C1786E8C911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756347" y="2570741"/>
            <a:ext cx="241480" cy="147657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824ED03-BC47-EB6E-279E-A1A437D63961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769322" y="1900669"/>
            <a:ext cx="219493" cy="14805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481991-E77B-3C77-1258-460E2CBE493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70647" y="2531189"/>
            <a:ext cx="919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A54798-E555-CD10-CC3A-DD5BCA0ACE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566685" y="3423483"/>
            <a:ext cx="925123" cy="62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F881EF-1305-67CE-93FD-4A685C364D9E}"/>
              </a:ext>
            </a:extLst>
          </p:cNvPr>
          <p:cNvSpPr txBox="1"/>
          <p:nvPr/>
        </p:nvSpPr>
        <p:spPr>
          <a:xfrm>
            <a:off x="1500248" y="2781046"/>
            <a:ext cx="37323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A5A5A5"/>
      </a:dk2>
      <a:lt2>
        <a:srgbClr val="D8D8D8"/>
      </a:lt2>
      <a:accent1>
        <a:srgbClr val="7030A0"/>
      </a:accent1>
      <a:accent2>
        <a:srgbClr val="0070C0"/>
      </a:accent2>
      <a:accent3>
        <a:srgbClr val="C74D9E"/>
      </a:accent3>
      <a:accent4>
        <a:srgbClr val="76923C"/>
      </a:accent4>
      <a:accent5>
        <a:srgbClr val="FF2525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On-screen Show (16:9)</PresentationFormat>
  <Paragraphs>230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inherit</vt:lpstr>
      <vt:lpstr>Inter</vt:lpstr>
      <vt:lpstr>Lato</vt:lpstr>
      <vt:lpstr>Prima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Rachel</dc:creator>
  <cp:lastModifiedBy>Swiezy,Benjamin B.M.</cp:lastModifiedBy>
  <cp:revision>2</cp:revision>
  <dcterms:created xsi:type="dcterms:W3CDTF">2023-10-21T11:19:51Z</dcterms:created>
  <dcterms:modified xsi:type="dcterms:W3CDTF">2023-11-12T15:24:03Z</dcterms:modified>
</cp:coreProperties>
</file>