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76" r:id="rId5"/>
    <p:sldId id="281" r:id="rId6"/>
    <p:sldId id="275" r:id="rId7"/>
    <p:sldId id="278" r:id="rId8"/>
    <p:sldId id="270" r:id="rId9"/>
    <p:sldId id="279" r:id="rId10"/>
    <p:sldId id="280" r:id="rId11"/>
    <p:sldId id="273" r:id="rId12"/>
    <p:sldId id="259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  <a:srgbClr val="C0A500"/>
    <a:srgbClr val="06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A209-1851-4B23-8A4D-0FAF455351D0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29D7-B49F-44F2-BFF4-6285AD690B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9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8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Explaination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0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11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61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11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15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5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4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7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2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1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3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0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7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FD55-E948-495A-A8DF-FD6A31B0BA4B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5707-8D0D-4813-880D-768B359FBB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0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quizizz.com/admin/quiz/654d0c656188ac4cc4f8c0e5?searchLocale=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D924-2B2B-6D7E-7DD5-ADED45D3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de-DE" dirty="0"/>
              <a:t>essage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de-DE" dirty="0"/>
              <a:t>ueuing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 err="1"/>
              <a:t>elemetry</a:t>
            </a: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/>
              <a:t>ransport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67903-E03D-3A83-B757-4373F8BB9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18457"/>
            <a:ext cx="8791575" cy="1655762"/>
          </a:xfrm>
        </p:spPr>
        <p:txBody>
          <a:bodyPr/>
          <a:lstStyle/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BY Philip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Küntges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, Sascha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Ingemey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 AND Jonas von Häfen</a:t>
            </a:r>
          </a:p>
        </p:txBody>
      </p:sp>
    </p:spTree>
    <p:extLst>
      <p:ext uri="{BB962C8B-B14F-4D97-AF65-F5344CB8AC3E}">
        <p14:creationId xmlns:p14="http://schemas.microsoft.com/office/powerpoint/2010/main" val="224841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15B0-82DC-0EBA-04AA-9AD656E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6B2AF-403A-83F3-61E5-619B5CD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1" y="1804985"/>
            <a:ext cx="2846157" cy="823912"/>
          </a:xfrm>
          <a:ln>
            <a:noFill/>
          </a:ln>
        </p:spPr>
        <p:txBody>
          <a:bodyPr/>
          <a:lstStyle/>
          <a:p>
            <a:r>
              <a:rPr lang="de-DE" dirty="0" err="1">
                <a:solidFill>
                  <a:schemeClr val="accent1"/>
                </a:solidFill>
                <a:latin typeface="+mj-lt"/>
              </a:rPr>
              <a:t>SMARt</a:t>
            </a:r>
            <a:r>
              <a:rPr lang="de-DE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+mj-lt"/>
              </a:rPr>
              <a:t>homes</a:t>
            </a:r>
            <a:endParaRPr lang="de-D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77683-6565-0DA5-C0FC-F635FA63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10" y="2628897"/>
            <a:ext cx="3204000" cy="3835403"/>
          </a:xfrm>
          <a:ln>
            <a:noFill/>
          </a:ln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Allowes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communicate</a:t>
            </a:r>
            <a:r>
              <a:rPr lang="de-DE" sz="1700" dirty="0"/>
              <a:t> </a:t>
            </a:r>
            <a:r>
              <a:rPr lang="de-DE" sz="1700" dirty="0" err="1"/>
              <a:t>with</a:t>
            </a:r>
            <a:r>
              <a:rPr lang="de-DE" sz="1700" dirty="0"/>
              <a:t> </a:t>
            </a:r>
            <a:r>
              <a:rPr lang="de-DE" sz="1700" dirty="0" err="1"/>
              <a:t>each</a:t>
            </a:r>
            <a:r>
              <a:rPr lang="de-DE" sz="1700" dirty="0"/>
              <a:t> </a:t>
            </a:r>
            <a:r>
              <a:rPr lang="de-DE" sz="1700" dirty="0" err="1"/>
              <a:t>other</a:t>
            </a:r>
            <a:r>
              <a:rPr lang="de-DE" sz="17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No</a:t>
            </a:r>
            <a:r>
              <a:rPr lang="de-DE" sz="1700" dirty="0"/>
              <a:t> </a:t>
            </a:r>
            <a:r>
              <a:rPr lang="de-DE" sz="1700" dirty="0" err="1"/>
              <a:t>need</a:t>
            </a:r>
            <a:r>
              <a:rPr lang="de-DE" sz="1700" dirty="0"/>
              <a:t> </a:t>
            </a:r>
            <a:r>
              <a:rPr lang="de-DE" sz="1700" dirty="0" err="1"/>
              <a:t>for</a:t>
            </a:r>
            <a:r>
              <a:rPr lang="de-DE" sz="1700" dirty="0"/>
              <a:t> a </a:t>
            </a:r>
            <a:r>
              <a:rPr lang="de-DE" sz="1700" dirty="0" err="1"/>
              <a:t>centralized</a:t>
            </a:r>
            <a:r>
              <a:rPr lang="de-DE" sz="1700" dirty="0"/>
              <a:t> </a:t>
            </a:r>
            <a:r>
              <a:rPr lang="de-DE" sz="1700" dirty="0" err="1"/>
              <a:t>server</a:t>
            </a:r>
            <a:endParaRPr lang="de-DE" sz="17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/>
              <a:t>Easy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add</a:t>
            </a:r>
            <a:r>
              <a:rPr lang="de-DE" sz="1700" dirty="0"/>
              <a:t> </a:t>
            </a:r>
            <a:r>
              <a:rPr lang="de-DE" sz="1700" dirty="0" err="1"/>
              <a:t>new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without</a:t>
            </a:r>
            <a:r>
              <a:rPr lang="de-DE" sz="1700" dirty="0"/>
              <a:t> </a:t>
            </a:r>
            <a:r>
              <a:rPr lang="de-DE" sz="1700" dirty="0" err="1"/>
              <a:t>giving</a:t>
            </a:r>
            <a:r>
              <a:rPr lang="de-DE" sz="1700" dirty="0"/>
              <a:t> </a:t>
            </a:r>
            <a:r>
              <a:rPr lang="de-DE" sz="1700" dirty="0" err="1"/>
              <a:t>up</a:t>
            </a:r>
            <a:r>
              <a:rPr lang="de-DE" sz="1700" dirty="0"/>
              <a:t> </a:t>
            </a:r>
            <a:r>
              <a:rPr lang="de-DE" sz="1700" dirty="0" err="1"/>
              <a:t>scalability</a:t>
            </a:r>
            <a:endParaRPr lang="de-DE" sz="1700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77CC283-EAFB-8875-2EE1-F2187344740C}"/>
              </a:ext>
            </a:extLst>
          </p:cNvPr>
          <p:cNvSpPr txBox="1">
            <a:spLocks/>
          </p:cNvSpPr>
          <p:nvPr/>
        </p:nvSpPr>
        <p:spPr>
          <a:xfrm>
            <a:off x="8084712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cars</a:t>
            </a:r>
            <a:endParaRPr lang="de-DE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2D460D12-7250-F74C-CA0E-F322425E8F6E}"/>
              </a:ext>
            </a:extLst>
          </p:cNvPr>
          <p:cNvSpPr txBox="1">
            <a:spLocks/>
          </p:cNvSpPr>
          <p:nvPr/>
        </p:nvSpPr>
        <p:spPr>
          <a:xfrm>
            <a:off x="7868811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car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Allows</a:t>
            </a:r>
            <a:r>
              <a:rPr lang="de-DE" sz="1800" dirty="0"/>
              <a:t> </a:t>
            </a:r>
            <a:r>
              <a:rPr lang="de-DE" sz="1800" dirty="0" err="1"/>
              <a:t>cars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and </a:t>
            </a:r>
            <a:r>
              <a:rPr lang="de-DE" sz="1800" dirty="0" err="1"/>
              <a:t>infrastructure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Improving</a:t>
            </a:r>
            <a:r>
              <a:rPr lang="de-DE" sz="1800" dirty="0"/>
              <a:t> </a:t>
            </a:r>
            <a:r>
              <a:rPr lang="de-DE" sz="1800" dirty="0" err="1"/>
              <a:t>safety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roads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time sensitive </a:t>
            </a:r>
            <a:r>
              <a:rPr lang="de-DE" sz="1800" dirty="0" err="1"/>
              <a:t>applications</a:t>
            </a:r>
            <a:r>
              <a:rPr lang="de-DE" sz="1800" dirty="0"/>
              <a:t>, </a:t>
            </a:r>
            <a:r>
              <a:rPr lang="de-DE" sz="1800" dirty="0" err="1"/>
              <a:t>because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low</a:t>
            </a:r>
            <a:r>
              <a:rPr lang="de-DE" sz="1800" dirty="0"/>
              <a:t> </a:t>
            </a:r>
            <a:r>
              <a:rPr lang="de-DE" sz="1800" dirty="0" err="1"/>
              <a:t>latency</a:t>
            </a:r>
            <a:r>
              <a:rPr lang="de-DE" sz="1800" dirty="0"/>
              <a:t> and QoS </a:t>
            </a:r>
            <a:r>
              <a:rPr lang="de-DE" sz="1800" dirty="0" err="1"/>
              <a:t>levels</a:t>
            </a:r>
            <a:endParaRPr lang="de-DE" sz="1800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FA57ED-7B45-0BA6-F0A8-CE6341245608}"/>
              </a:ext>
            </a:extLst>
          </p:cNvPr>
          <p:cNvSpPr txBox="1">
            <a:spLocks/>
          </p:cNvSpPr>
          <p:nvPr/>
        </p:nvSpPr>
        <p:spPr>
          <a:xfrm>
            <a:off x="4625761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4"/>
                </a:solidFill>
                <a:latin typeface="+mj-lt"/>
              </a:rPr>
              <a:t>indusrty</a:t>
            </a:r>
            <a:endParaRPr lang="de-DE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F644326D-80B9-8172-6176-9701CDD2C028}"/>
              </a:ext>
            </a:extLst>
          </p:cNvPr>
          <p:cNvSpPr txBox="1">
            <a:spLocks/>
          </p:cNvSpPr>
          <p:nvPr/>
        </p:nvSpPr>
        <p:spPr>
          <a:xfrm>
            <a:off x="4409860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Widly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in IoT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Allowes</a:t>
            </a:r>
            <a:r>
              <a:rPr lang="de-DE" sz="1800" dirty="0"/>
              <a:t> </a:t>
            </a:r>
            <a:r>
              <a:rPr lang="de-DE" sz="1800" dirty="0" err="1"/>
              <a:t>sensors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Provides</a:t>
            </a:r>
            <a:r>
              <a:rPr lang="de-DE" sz="1800" dirty="0"/>
              <a:t> </a:t>
            </a:r>
            <a:r>
              <a:rPr lang="de-DE" sz="1800" dirty="0" err="1"/>
              <a:t>insights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machines</a:t>
            </a:r>
            <a:r>
              <a:rPr lang="de-DE" sz="1800" dirty="0"/>
              <a:t> and </a:t>
            </a:r>
            <a:r>
              <a:rPr lang="de-DE" sz="1800" dirty="0" err="1"/>
              <a:t>equipment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reliability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critical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223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37EA79F-0792-94A5-D6B2-45074A2C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E1695F1-C7AF-BE95-0C54-3DCBDD3B41B1}"/>
              </a:ext>
            </a:extLst>
          </p:cNvPr>
          <p:cNvSpPr/>
          <p:nvPr/>
        </p:nvSpPr>
        <p:spPr>
          <a:xfrm>
            <a:off x="125635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PUBLISHER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6F0DD8-9EA3-04B3-9D60-56CD67A6E9E8}"/>
              </a:ext>
            </a:extLst>
          </p:cNvPr>
          <p:cNvSpPr/>
          <p:nvPr/>
        </p:nvSpPr>
        <p:spPr>
          <a:xfrm>
            <a:off x="472800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88C40B-A0C0-C568-6801-62385E7EA2EA}"/>
              </a:ext>
            </a:extLst>
          </p:cNvPr>
          <p:cNvSpPr/>
          <p:nvPr/>
        </p:nvSpPr>
        <p:spPr>
          <a:xfrm>
            <a:off x="8337879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SUBSCRIBER</a:t>
            </a:r>
          </a:p>
        </p:txBody>
      </p:sp>
      <p:pic>
        <p:nvPicPr>
          <p:cNvPr id="21" name="Grafik 20" descr="Ein Bild, das Screenshot, Text, Design, Darstellung enthält.&#10;&#10;Automatisch generierte Beschreibung">
            <a:extLst>
              <a:ext uri="{FF2B5EF4-FFF2-40B4-BE49-F238E27FC236}">
                <a16:creationId xmlns:a16="http://schemas.microsoft.com/office/drawing/2014/main" id="{99A3ACFE-0860-1C7E-7526-EB9C1B5E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47" y="3320666"/>
            <a:ext cx="1714500" cy="1714500"/>
          </a:xfrm>
          <a:prstGeom prst="rect">
            <a:avLst/>
          </a:prstGeom>
        </p:spPr>
      </p:pic>
      <p:pic>
        <p:nvPicPr>
          <p:cNvPr id="29" name="Grafik 2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5EF96DCC-2B87-1C6E-5A7B-111DC51B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83" y="3058375"/>
            <a:ext cx="2214457" cy="2214457"/>
          </a:xfrm>
          <a:prstGeom prst="rect">
            <a:avLst/>
          </a:prstGeom>
        </p:spPr>
      </p:pic>
      <p:pic>
        <p:nvPicPr>
          <p:cNvPr id="30" name="Grafik 29" descr="Ein Bild, das Kreis, Cartoon enthält.&#10;&#10;Automatisch generierte Beschreibung">
            <a:extLst>
              <a:ext uri="{FF2B5EF4-FFF2-40B4-BE49-F238E27FC236}">
                <a16:creationId xmlns:a16="http://schemas.microsoft.com/office/drawing/2014/main" id="{DEEC2A04-D727-1794-0361-7B456DF41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651" y="4672308"/>
            <a:ext cx="920834" cy="920834"/>
          </a:xfrm>
          <a:prstGeom prst="rect">
            <a:avLst/>
          </a:prstGeom>
        </p:spPr>
      </p:pic>
      <p:pic>
        <p:nvPicPr>
          <p:cNvPr id="33" name="Grafik 32" descr="Ein Bild, das Screenshot, Gerät, Kommunikations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07258377-CC27-D1C7-C056-A5B6BDF27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278" y="2945607"/>
            <a:ext cx="1145580" cy="1246183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E8593-9DBD-4A72-DC59-50B7A6C67C91}"/>
              </a:ext>
            </a:extLst>
          </p:cNvPr>
          <p:cNvCxnSpPr/>
          <p:nvPr/>
        </p:nvCxnSpPr>
        <p:spPr>
          <a:xfrm>
            <a:off x="3121356" y="4152900"/>
            <a:ext cx="2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B59B033-5283-E67E-CA8C-B2B20CAC0E44}"/>
              </a:ext>
            </a:extLst>
          </p:cNvPr>
          <p:cNvCxnSpPr/>
          <p:nvPr/>
        </p:nvCxnSpPr>
        <p:spPr>
          <a:xfrm>
            <a:off x="6940954" y="5272832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98F46E7-4CEB-1C3A-336D-CC79000B4364}"/>
              </a:ext>
            </a:extLst>
          </p:cNvPr>
          <p:cNvCxnSpPr/>
          <p:nvPr/>
        </p:nvCxnSpPr>
        <p:spPr>
          <a:xfrm>
            <a:off x="6931286" y="3687664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2491B44-7FE6-49B2-ECF1-AA628C3A7ED2}"/>
              </a:ext>
            </a:extLst>
          </p:cNvPr>
          <p:cNvCxnSpPr>
            <a:cxnSpLocks/>
          </p:cNvCxnSpPr>
          <p:nvPr/>
        </p:nvCxnSpPr>
        <p:spPr>
          <a:xfrm flipH="1">
            <a:off x="6930528" y="34603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82EB0C-8418-6D39-FC90-F5F1EBB89130}"/>
              </a:ext>
            </a:extLst>
          </p:cNvPr>
          <p:cNvCxnSpPr>
            <a:cxnSpLocks/>
          </p:cNvCxnSpPr>
          <p:nvPr/>
        </p:nvCxnSpPr>
        <p:spPr>
          <a:xfrm flipH="1">
            <a:off x="6934653" y="50351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A8BF1E39-11AA-CDB6-ADF6-7F7E093B8614}"/>
              </a:ext>
            </a:extLst>
          </p:cNvPr>
          <p:cNvSpPr txBox="1"/>
          <p:nvPr/>
        </p:nvSpPr>
        <p:spPr>
          <a:xfrm>
            <a:off x="2990930" y="3792211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663366"/>
                </a:solidFill>
                <a:latin typeface="+mj-lt"/>
              </a:rPr>
              <a:t>Publish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topic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temperature</a:t>
            </a:r>
            <a:endParaRPr lang="de-DE" sz="1200" dirty="0">
              <a:solidFill>
                <a:srgbClr val="663366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BB74D0B-5664-8A6E-CE34-111247A8D7B4}"/>
              </a:ext>
            </a:extLst>
          </p:cNvPr>
          <p:cNvSpPr txBox="1"/>
          <p:nvPr/>
        </p:nvSpPr>
        <p:spPr>
          <a:xfrm>
            <a:off x="2990930" y="4229767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FB6C0AF-8557-B380-8358-F0159F2F763D}"/>
              </a:ext>
            </a:extLst>
          </p:cNvPr>
          <p:cNvSpPr txBox="1"/>
          <p:nvPr/>
        </p:nvSpPr>
        <p:spPr>
          <a:xfrm>
            <a:off x="6751458" y="4661615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E66151E-278A-73B0-E023-CB6A302B7361}"/>
              </a:ext>
            </a:extLst>
          </p:cNvPr>
          <p:cNvSpPr txBox="1"/>
          <p:nvPr/>
        </p:nvSpPr>
        <p:spPr>
          <a:xfrm>
            <a:off x="6751458" y="3091243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DFB391B-7095-C380-3680-79E0D214EB36}"/>
              </a:ext>
            </a:extLst>
          </p:cNvPr>
          <p:cNvSpPr txBox="1"/>
          <p:nvPr/>
        </p:nvSpPr>
        <p:spPr>
          <a:xfrm>
            <a:off x="6893709" y="5327563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3FB8484-71A7-19F6-2291-B41DD9EED15C}"/>
              </a:ext>
            </a:extLst>
          </p:cNvPr>
          <p:cNvSpPr txBox="1"/>
          <p:nvPr/>
        </p:nvSpPr>
        <p:spPr>
          <a:xfrm>
            <a:off x="6916558" y="3742852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444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and, Person, Finger, Nagel enthält.&#10;&#10;Automatisch generierte Beschreibung">
            <a:extLst>
              <a:ext uri="{FF2B5EF4-FFF2-40B4-BE49-F238E27FC236}">
                <a16:creationId xmlns:a16="http://schemas.microsoft.com/office/drawing/2014/main" id="{39A7804A-BD5F-F6A1-28BB-08F9C5A58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64" r="4609"/>
          <a:stretch/>
        </p:blipFill>
        <p:spPr>
          <a:xfrm>
            <a:off x="2211047" y="344347"/>
            <a:ext cx="7769907" cy="6360701"/>
          </a:xfrm>
          <a:prstGeom prst="ellipse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9651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DB02-2826-C81A-A368-A9736FA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its your turn!</a:t>
            </a:r>
            <a:endParaRPr lang="de-DE" dirty="0"/>
          </a:p>
        </p:txBody>
      </p:sp>
      <p:pic>
        <p:nvPicPr>
          <p:cNvPr id="6" name="Inhaltsplatzhalter 5" descr="Ein Bild, das Schrift, Grafiken, Grafikdesign, Typografie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689EC32D-A99E-29C0-43F8-1D00B714B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12" y="2647950"/>
            <a:ext cx="5715000" cy="156210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A705C66-4542-DB7E-A292-5ADE56DB7440}"/>
              </a:ext>
            </a:extLst>
          </p:cNvPr>
          <p:cNvSpPr txBox="1"/>
          <p:nvPr/>
        </p:nvSpPr>
        <p:spPr>
          <a:xfrm>
            <a:off x="3799643" y="4391580"/>
            <a:ext cx="549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Open </a:t>
            </a:r>
            <a:r>
              <a:rPr lang="en-AU" b="1" u="sng" dirty="0"/>
              <a:t>quizzizz.com </a:t>
            </a:r>
            <a:r>
              <a:rPr lang="en-AU" b="1" dirty="0"/>
              <a:t>and enter the join code.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1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0858-0D0F-E768-C112-D76D58E2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4982"/>
            <a:ext cx="3625897" cy="1111614"/>
          </a:xfrm>
        </p:spPr>
        <p:txBody>
          <a:bodyPr/>
          <a:lstStyle/>
          <a:p>
            <a:r>
              <a:rPr lang="de-DE" dirty="0" err="1"/>
              <a:t>Assignment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6B0F61-295C-1560-CF09-1E25224101AA}"/>
              </a:ext>
            </a:extLst>
          </p:cNvPr>
          <p:cNvSpPr/>
          <p:nvPr/>
        </p:nvSpPr>
        <p:spPr>
          <a:xfrm>
            <a:off x="986418" y="4936878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PUBLISHER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261C44-4B41-5F4B-3244-CE95F1DD50CA}"/>
              </a:ext>
            </a:extLst>
          </p:cNvPr>
          <p:cNvSpPr/>
          <p:nvPr/>
        </p:nvSpPr>
        <p:spPr>
          <a:xfrm>
            <a:off x="4442197" y="4936878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BROKER</a:t>
            </a:r>
          </a:p>
        </p:txBody>
      </p:sp>
      <p:pic>
        <p:nvPicPr>
          <p:cNvPr id="6" name="Grafik 5" descr="Ein Bild, das Screenshot, Text, Design, Darstellung enthält.&#10;&#10;Automatisch generierte Beschreibung">
            <a:extLst>
              <a:ext uri="{FF2B5EF4-FFF2-40B4-BE49-F238E27FC236}">
                <a16:creationId xmlns:a16="http://schemas.microsoft.com/office/drawing/2014/main" id="{C4AA5D24-3BF5-B659-28BC-A9D249B63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73" y="5421928"/>
            <a:ext cx="1130290" cy="1130290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41C597E4-612A-32E9-6791-14CFA7DB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6" y="5331555"/>
            <a:ext cx="1347502" cy="1347502"/>
          </a:xfrm>
          <a:prstGeom prst="rect">
            <a:avLst/>
          </a:prstGeom>
        </p:spPr>
      </p:pic>
      <p:pic>
        <p:nvPicPr>
          <p:cNvPr id="9" name="Grafik 8" descr="Ein Bild, das Screenshot, Gerät, Kommunikations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24ECB942-55DA-779F-48C5-55969AEA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59" y="5516982"/>
            <a:ext cx="854685" cy="92974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98934A-10D9-4B14-BA46-2E132BBE8DB0}"/>
              </a:ext>
            </a:extLst>
          </p:cNvPr>
          <p:cNvCxnSpPr/>
          <p:nvPr/>
        </p:nvCxnSpPr>
        <p:spPr>
          <a:xfrm>
            <a:off x="3041454" y="5928439"/>
            <a:ext cx="2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8F31FD-6796-DC7C-5FC3-65EB931F703F}"/>
              </a:ext>
            </a:extLst>
          </p:cNvPr>
          <p:cNvCxnSpPr/>
          <p:nvPr/>
        </p:nvCxnSpPr>
        <p:spPr>
          <a:xfrm>
            <a:off x="6620567" y="6164548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C6D2D6D-A5B4-C06D-75B1-9BB0786D301D}"/>
              </a:ext>
            </a:extLst>
          </p:cNvPr>
          <p:cNvCxnSpPr>
            <a:cxnSpLocks/>
          </p:cNvCxnSpPr>
          <p:nvPr/>
        </p:nvCxnSpPr>
        <p:spPr>
          <a:xfrm flipH="1">
            <a:off x="6619809" y="5937250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A609996-67D3-E6FC-29F7-B194B635FC0C}"/>
              </a:ext>
            </a:extLst>
          </p:cNvPr>
          <p:cNvSpPr txBox="1"/>
          <p:nvPr/>
        </p:nvSpPr>
        <p:spPr>
          <a:xfrm>
            <a:off x="2911028" y="5567750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663366"/>
                </a:solidFill>
                <a:latin typeface="+mj-lt"/>
              </a:rPr>
              <a:t>Publish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topic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temperature</a:t>
            </a:r>
            <a:endParaRPr lang="de-DE" sz="1200" dirty="0">
              <a:solidFill>
                <a:srgbClr val="663366"/>
              </a:solidFill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363ED3-8C8F-EC5B-25D0-DFB02B861F2F}"/>
              </a:ext>
            </a:extLst>
          </p:cNvPr>
          <p:cNvSpPr txBox="1"/>
          <p:nvPr/>
        </p:nvSpPr>
        <p:spPr>
          <a:xfrm>
            <a:off x="2911028" y="6005306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CF72C0-E09B-0A0C-6AAD-823EFFA780D2}"/>
              </a:ext>
            </a:extLst>
          </p:cNvPr>
          <p:cNvSpPr txBox="1"/>
          <p:nvPr/>
        </p:nvSpPr>
        <p:spPr>
          <a:xfrm>
            <a:off x="6440739" y="5568127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B273BE9-08F4-35AA-0327-5E4C6C70AC6B}"/>
              </a:ext>
            </a:extLst>
          </p:cNvPr>
          <p:cNvSpPr txBox="1"/>
          <p:nvPr/>
        </p:nvSpPr>
        <p:spPr>
          <a:xfrm>
            <a:off x="6605839" y="6219736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0ECCCA-BDAF-0AD9-C400-0BEB3D01A26E}"/>
              </a:ext>
            </a:extLst>
          </p:cNvPr>
          <p:cNvSpPr txBox="1"/>
          <p:nvPr/>
        </p:nvSpPr>
        <p:spPr>
          <a:xfrm>
            <a:off x="1149333" y="1571692"/>
            <a:ext cx="4283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(‚</a:t>
            </a:r>
            <a:r>
              <a:rPr lang="de-DE" dirty="0" err="1"/>
              <a:t>temperature</a:t>
            </a:r>
            <a:r>
              <a:rPr lang="de-DE" dirty="0"/>
              <a:t>‘) and </a:t>
            </a: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WebApp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Publish a </a:t>
            </a:r>
            <a:r>
              <a:rPr lang="de-DE" dirty="0" err="1"/>
              <a:t>message</a:t>
            </a:r>
            <a:r>
              <a:rPr lang="de-DE" dirty="0"/>
              <a:t> (e.g. 13 °C)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TemperatureSensor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</p:txBody>
      </p:sp>
      <p:pic>
        <p:nvPicPr>
          <p:cNvPr id="24" name="Grafik 23" descr="Browserfenster Silhouette">
            <a:extLst>
              <a:ext uri="{FF2B5EF4-FFF2-40B4-BE49-F238E27FC236}">
                <a16:creationId xmlns:a16="http://schemas.microsoft.com/office/drawing/2014/main" id="{E07D82BE-395B-B52E-D861-B20AF6532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331" y="3684156"/>
            <a:ext cx="1218798" cy="1218798"/>
          </a:xfrm>
          <a:prstGeom prst="rect">
            <a:avLst/>
          </a:prstGeom>
        </p:spPr>
      </p:pic>
      <p:pic>
        <p:nvPicPr>
          <p:cNvPr id="25" name="Grafik 24" descr="Browserfenster Silhouette">
            <a:extLst>
              <a:ext uri="{FF2B5EF4-FFF2-40B4-BE49-F238E27FC236}">
                <a16:creationId xmlns:a16="http://schemas.microsoft.com/office/drawing/2014/main" id="{35DF377E-29A6-19EB-EF0B-E0EE1EE6B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7502" y="3690357"/>
            <a:ext cx="1218798" cy="1218798"/>
          </a:xfrm>
          <a:prstGeom prst="rect">
            <a:avLst/>
          </a:prstGeom>
        </p:spPr>
      </p:pic>
      <p:pic>
        <p:nvPicPr>
          <p:cNvPr id="28" name="Grafik 27" descr="Browserfenster Silhouette">
            <a:extLst>
              <a:ext uri="{FF2B5EF4-FFF2-40B4-BE49-F238E27FC236}">
                <a16:creationId xmlns:a16="http://schemas.microsoft.com/office/drawing/2014/main" id="{C725682F-1FD6-2AFB-3D1F-8F84EC838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8405" y="3376081"/>
            <a:ext cx="1883583" cy="1883583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525E66A-8941-93BD-2885-7A16862CC73C}"/>
              </a:ext>
            </a:extLst>
          </p:cNvPr>
          <p:cNvSpPr txBox="1"/>
          <p:nvPr/>
        </p:nvSpPr>
        <p:spPr>
          <a:xfrm>
            <a:off x="5057454" y="36873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Browser</a:t>
            </a:r>
            <a:endParaRPr lang="en-GB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59C71EF-CC8F-A23E-88C6-AB3A3F41D8DD}"/>
              </a:ext>
            </a:extLst>
          </p:cNvPr>
          <p:cNvSpPr txBox="1"/>
          <p:nvPr/>
        </p:nvSpPr>
        <p:spPr>
          <a:xfrm>
            <a:off x="1855770" y="3861460"/>
            <a:ext cx="111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Terminal</a:t>
            </a:r>
            <a:endParaRPr lang="en-GB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F8C7219-EC60-9F06-C172-A0FFBD70661D}"/>
              </a:ext>
            </a:extLst>
          </p:cNvPr>
          <p:cNvSpPr txBox="1"/>
          <p:nvPr/>
        </p:nvSpPr>
        <p:spPr>
          <a:xfrm>
            <a:off x="8728019" y="3880914"/>
            <a:ext cx="111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Terminal</a:t>
            </a:r>
            <a:endParaRPr lang="en-GB" sz="1200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2372BE8B-0CD2-2B96-08BF-7291B7C7EBFA}"/>
              </a:ext>
            </a:extLst>
          </p:cNvPr>
          <p:cNvSpPr txBox="1">
            <a:spLocks/>
          </p:cNvSpPr>
          <p:nvPr/>
        </p:nvSpPr>
        <p:spPr>
          <a:xfrm>
            <a:off x="7178196" y="604982"/>
            <a:ext cx="3625897" cy="111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Setup &amp; </a:t>
            </a:r>
            <a:r>
              <a:rPr lang="de-DE" dirty="0" err="1"/>
              <a:t>hints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B2B512B-F5AA-C618-E152-4A60E28E5DF6}"/>
              </a:ext>
            </a:extLst>
          </p:cNvPr>
          <p:cNvSpPr txBox="1"/>
          <p:nvPr/>
        </p:nvSpPr>
        <p:spPr>
          <a:xfrm>
            <a:off x="7186117" y="1571692"/>
            <a:ext cx="428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Follow </a:t>
            </a:r>
            <a:r>
              <a:rPr lang="de-DE" dirty="0" err="1"/>
              <a:t>instructions</a:t>
            </a:r>
            <a:r>
              <a:rPr lang="de-DE" dirty="0"/>
              <a:t> in README.md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in </a:t>
            </a:r>
            <a:r>
              <a:rPr lang="de-DE" dirty="0" err="1"/>
              <a:t>browser</a:t>
            </a:r>
            <a:r>
              <a:rPr lang="de-DE" dirty="0"/>
              <a:t> (MQTT Explorer)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61653CC-93E3-04B3-9692-88E17ABAA390}"/>
              </a:ext>
            </a:extLst>
          </p:cNvPr>
          <p:cNvSpPr/>
          <p:nvPr/>
        </p:nvSpPr>
        <p:spPr>
          <a:xfrm>
            <a:off x="7960017" y="4939109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165470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F25-2139-96F8-E999-ADA965C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2383-E311-1177-2A93-0BE3A4D2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6624"/>
            <a:ext cx="9905999" cy="45625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Competition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Architecture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Topics and Messages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Security </a:t>
            </a:r>
            <a:r>
              <a:rPr lang="de-DE" dirty="0" err="1"/>
              <a:t>Considerations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Use Cases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 err="1"/>
              <a:t>Exercise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DB02-2826-C81A-A368-A9736FA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22F3D8A-7CEE-8677-F587-6BE5EE1D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43200"/>
            <a:ext cx="9905999" cy="315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Message Queuing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  <a:r>
              <a:rPr lang="en-US" dirty="0"/>
              <a:t> is a </a:t>
            </a:r>
            <a:r>
              <a:rPr lang="en-US" u="sng" dirty="0"/>
              <a:t>standards-/rule-based messaging protocol</a:t>
            </a:r>
            <a:r>
              <a:rPr lang="en-US" dirty="0"/>
              <a:t> used for </a:t>
            </a:r>
            <a:r>
              <a:rPr lang="en-US" u="sng" dirty="0"/>
              <a:t>communication between Internet-of-Things (IoT) devices</a:t>
            </a:r>
            <a:r>
              <a:rPr lang="en-US" dirty="0"/>
              <a:t>, which typically need to transmit and receive data over a resource-constrained network with limited bandwidth.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95290-C72C-6ADF-FFE0-667E8E2DB0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1412" y="1788408"/>
            <a:ext cx="5157788" cy="488950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MQTT?</a:t>
            </a:r>
          </a:p>
        </p:txBody>
      </p:sp>
    </p:spTree>
    <p:extLst>
      <p:ext uri="{BB962C8B-B14F-4D97-AF65-F5344CB8AC3E}">
        <p14:creationId xmlns:p14="http://schemas.microsoft.com/office/powerpoint/2010/main" val="8316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5AB54-8C32-81A1-8F9E-F0E96272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A6460C-5601-E109-7E7D-0963B9105B8A}"/>
              </a:ext>
            </a:extLst>
          </p:cNvPr>
          <p:cNvSpPr/>
          <p:nvPr/>
        </p:nvSpPr>
        <p:spPr>
          <a:xfrm>
            <a:off x="1143000" y="1941733"/>
            <a:ext cx="3082566" cy="19752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Light &amp; </a:t>
            </a:r>
            <a:r>
              <a:rPr lang="de-DE" dirty="0" err="1">
                <a:latin typeface="+mj-lt"/>
              </a:rPr>
              <a:t>efficient</a:t>
            </a:r>
            <a:endParaRPr lang="de-DE" dirty="0">
              <a:latin typeface="+mj-lt"/>
            </a:endParaRPr>
          </a:p>
          <a:p>
            <a:pPr algn="ctr"/>
            <a:endParaRPr lang="de-DE" sz="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resources</a:t>
            </a:r>
            <a:endParaRPr lang="de-DE" sz="1400" dirty="0"/>
          </a:p>
          <a:p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Controll</a:t>
            </a:r>
            <a:r>
              <a:rPr lang="de-DE" sz="1400" dirty="0"/>
              <a:t> </a:t>
            </a:r>
            <a:r>
              <a:rPr lang="de-DE" sz="1400" dirty="0" err="1"/>
              <a:t>messages</a:t>
            </a:r>
            <a:r>
              <a:rPr lang="de-DE" sz="1400" dirty="0"/>
              <a:t> and </a:t>
            </a:r>
            <a:r>
              <a:rPr lang="de-DE" sz="1400" dirty="0" err="1"/>
              <a:t>message</a:t>
            </a:r>
            <a:r>
              <a:rPr lang="de-DE" sz="1400" dirty="0"/>
              <a:t> </a:t>
            </a:r>
            <a:r>
              <a:rPr lang="de-DE" sz="1400" dirty="0" err="1"/>
              <a:t>headers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small</a:t>
            </a:r>
            <a:endParaRPr lang="de-DE" sz="1400" dirty="0"/>
          </a:p>
          <a:p>
            <a:endParaRPr lang="de-DE" sz="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Network </a:t>
            </a: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optimisation</a:t>
            </a:r>
            <a:r>
              <a:rPr lang="de-DE" sz="1400" dirty="0"/>
              <a:t> possible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55032B6-F647-5192-4ABC-CAB7557D6CE9}"/>
              </a:ext>
            </a:extLst>
          </p:cNvPr>
          <p:cNvSpPr/>
          <p:nvPr/>
        </p:nvSpPr>
        <p:spPr>
          <a:xfrm>
            <a:off x="4554717" y="1941733"/>
            <a:ext cx="3082566" cy="1975291"/>
          </a:xfrm>
          <a:prstGeom prst="roundRect">
            <a:avLst/>
          </a:prstGeom>
          <a:solidFill>
            <a:srgbClr val="C0A500">
              <a:alpha val="50000"/>
            </a:srgb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latin typeface="+mj-lt"/>
              </a:rPr>
              <a:t>Scalable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</a:t>
            </a: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amount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code</a:t>
            </a:r>
          </a:p>
          <a:p>
            <a:endParaRPr lang="de-DE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</a:t>
            </a:r>
            <a:r>
              <a:rPr lang="de-DE" sz="1400" dirty="0" err="1"/>
              <a:t>capabilities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support </a:t>
            </a:r>
            <a:r>
              <a:rPr lang="de-DE" sz="1400" dirty="0" err="1"/>
              <a:t>communcation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large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devices</a:t>
            </a:r>
            <a:endParaRPr lang="de-DE" sz="1400" dirty="0"/>
          </a:p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ACCC8E-3967-249F-172F-23EB00E62F94}"/>
              </a:ext>
            </a:extLst>
          </p:cNvPr>
          <p:cNvSpPr/>
          <p:nvPr/>
        </p:nvSpPr>
        <p:spPr>
          <a:xfrm>
            <a:off x="7966434" y="1941733"/>
            <a:ext cx="3082566" cy="19752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Reliable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feature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reduce</a:t>
            </a:r>
            <a:r>
              <a:rPr lang="de-DE" sz="1400" dirty="0"/>
              <a:t> time </a:t>
            </a:r>
            <a:r>
              <a:rPr lang="de-DE" sz="1400" dirty="0" err="1"/>
              <a:t>to</a:t>
            </a:r>
            <a:r>
              <a:rPr lang="de-DE" sz="1400" dirty="0"/>
              <a:t> connect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servers</a:t>
            </a:r>
            <a:endParaRPr lang="de-DE" sz="1400" dirty="0"/>
          </a:p>
          <a:p>
            <a:endParaRPr lang="de-DE" sz="500" dirty="0"/>
          </a:p>
          <a:p>
            <a:r>
              <a:rPr lang="de-DE" sz="1400" dirty="0"/>
              <a:t>IoT </a:t>
            </a:r>
            <a:r>
              <a:rPr lang="de-DE" sz="1400" dirty="0" err="1"/>
              <a:t>devices</a:t>
            </a:r>
            <a:r>
              <a:rPr lang="de-DE" sz="1400" dirty="0"/>
              <a:t> connect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unreliable</a:t>
            </a:r>
            <a:r>
              <a:rPr lang="de-DE" sz="1400" dirty="0"/>
              <a:t>, </a:t>
            </a:r>
            <a:r>
              <a:rPr lang="de-DE" sz="1400" dirty="0" err="1"/>
              <a:t>low</a:t>
            </a:r>
            <a:r>
              <a:rPr lang="de-DE" sz="1400" dirty="0"/>
              <a:t> </a:t>
            </a:r>
            <a:r>
              <a:rPr lang="de-DE" sz="1400" dirty="0" err="1"/>
              <a:t>bandwidth</a:t>
            </a:r>
            <a:r>
              <a:rPr lang="de-DE" sz="1400" dirty="0"/>
              <a:t>, high </a:t>
            </a:r>
            <a:r>
              <a:rPr lang="de-DE" sz="1400" dirty="0" err="1"/>
              <a:t>latency</a:t>
            </a:r>
            <a:r>
              <a:rPr lang="de-DE" sz="1400" dirty="0"/>
              <a:t> </a:t>
            </a:r>
            <a:r>
              <a:rPr lang="de-DE" sz="1400" dirty="0" err="1"/>
              <a:t>networks</a:t>
            </a:r>
            <a:endParaRPr lang="de-DE" sz="14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0C90B0B-CF43-8605-3129-CFA5AF590B7D}"/>
              </a:ext>
            </a:extLst>
          </p:cNvPr>
          <p:cNvSpPr/>
          <p:nvPr/>
        </p:nvSpPr>
        <p:spPr>
          <a:xfrm>
            <a:off x="2848065" y="4384846"/>
            <a:ext cx="3082566" cy="1975291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Secure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Uses</a:t>
            </a:r>
            <a:r>
              <a:rPr lang="de-DE" sz="1400" dirty="0"/>
              <a:t> modern </a:t>
            </a:r>
            <a:r>
              <a:rPr lang="de-DE" sz="1400" dirty="0" err="1"/>
              <a:t>authentication</a:t>
            </a:r>
            <a:r>
              <a:rPr lang="de-DE" sz="1400" dirty="0"/>
              <a:t> </a:t>
            </a:r>
            <a:r>
              <a:rPr lang="de-DE" sz="1400" dirty="0" err="1"/>
              <a:t>protocols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Oauth</a:t>
            </a:r>
            <a:r>
              <a:rPr lang="de-DE" sz="1400" dirty="0"/>
              <a:t>, TLS1.3, Customer </a:t>
            </a:r>
            <a:r>
              <a:rPr lang="de-DE" sz="1400" dirty="0" err="1"/>
              <a:t>Managed</a:t>
            </a:r>
            <a:r>
              <a:rPr lang="de-DE" sz="1400" dirty="0"/>
              <a:t> </a:t>
            </a:r>
            <a:r>
              <a:rPr lang="de-DE" sz="1400" dirty="0" err="1"/>
              <a:t>Certificates</a:t>
            </a:r>
            <a:endParaRPr lang="de-DE" sz="14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09C1BC4-3363-2AC0-847E-98FBBA1C5539}"/>
              </a:ext>
            </a:extLst>
          </p:cNvPr>
          <p:cNvSpPr/>
          <p:nvPr/>
        </p:nvSpPr>
        <p:spPr>
          <a:xfrm>
            <a:off x="6259782" y="4384846"/>
            <a:ext cx="3082566" cy="197529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Well </a:t>
            </a:r>
            <a:r>
              <a:rPr lang="de-DE" dirty="0" err="1">
                <a:latin typeface="+mj-lt"/>
              </a:rPr>
              <a:t>supported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Extensive support </a:t>
            </a:r>
            <a:r>
              <a:rPr lang="de-DE" sz="1400" dirty="0" err="1"/>
              <a:t>for</a:t>
            </a:r>
            <a:r>
              <a:rPr lang="de-DE" sz="1400" dirty="0"/>
              <a:t> quick </a:t>
            </a:r>
            <a:r>
              <a:rPr lang="de-DE" sz="1400" dirty="0" err="1"/>
              <a:t>implementation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various</a:t>
            </a:r>
            <a:r>
              <a:rPr lang="de-DE" sz="1400" dirty="0"/>
              <a:t> </a:t>
            </a:r>
            <a:r>
              <a:rPr lang="de-DE" sz="1400" dirty="0" err="1"/>
              <a:t>programming</a:t>
            </a:r>
            <a:r>
              <a:rPr lang="de-DE" sz="1400" dirty="0"/>
              <a:t> </a:t>
            </a:r>
            <a:r>
              <a:rPr lang="de-DE" sz="1400" dirty="0" err="1"/>
              <a:t>languages</a:t>
            </a:r>
            <a:endParaRPr lang="de-DE" sz="1400" dirty="0"/>
          </a:p>
          <a:p>
            <a:endParaRPr lang="de-DE" sz="1200" dirty="0"/>
          </a:p>
          <a:p>
            <a:r>
              <a:rPr lang="de-DE" sz="1400" dirty="0"/>
              <a:t>C++,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3546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15B0-82DC-0EBA-04AA-9AD656E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6B2AF-403A-83F3-61E5-619B5CD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1" y="1804985"/>
            <a:ext cx="2846157" cy="823912"/>
          </a:xfrm>
          <a:ln>
            <a:noFill/>
          </a:ln>
        </p:spPr>
        <p:txBody>
          <a:bodyPr/>
          <a:lstStyle/>
          <a:p>
            <a:pPr algn="ctr"/>
            <a:r>
              <a:rPr lang="de-DE" dirty="0">
                <a:latin typeface="+mj-lt"/>
              </a:rPr>
              <a:t>MQTT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77683-6565-0DA5-C0FC-F635FA63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10" y="2675077"/>
            <a:ext cx="3204000" cy="3835403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2">
                    <a:lumMod val="75000"/>
                  </a:schemeClr>
                </a:solidFill>
              </a:rPr>
              <a:t>Light &amp; </a:t>
            </a:r>
            <a:r>
              <a:rPr lang="de-DE" sz="1800" dirty="0" err="1">
                <a:solidFill>
                  <a:schemeClr val="accent2">
                    <a:lumMod val="75000"/>
                  </a:schemeClr>
                </a:solidFill>
              </a:rPr>
              <a:t>efficient</a:t>
            </a:r>
            <a:endParaRPr lang="de-DE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</a:rPr>
              <a:t>Scalable</a:t>
            </a:r>
            <a:endParaRPr lang="de-DE" sz="1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Reliable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3">
                    <a:lumMod val="90000"/>
                  </a:schemeClr>
                </a:solidFill>
              </a:rPr>
              <a:t>Well </a:t>
            </a:r>
            <a:r>
              <a:rPr lang="de-DE" sz="1800" dirty="0" err="1">
                <a:solidFill>
                  <a:schemeClr val="accent3">
                    <a:lumMod val="90000"/>
                  </a:schemeClr>
                </a:solidFill>
              </a:rPr>
              <a:t>supported</a:t>
            </a:r>
            <a:endParaRPr lang="de-DE" sz="1800" dirty="0">
              <a:solidFill>
                <a:schemeClr val="accent3">
                  <a:lumMod val="90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accent3">
                  <a:lumMod val="90000"/>
                </a:schemeClr>
              </a:solidFill>
            </a:endParaRP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IoT </a:t>
            </a:r>
            <a:r>
              <a:rPr lang="de-DE" sz="1800" b="1" dirty="0" err="1">
                <a:highlight>
                  <a:srgbClr val="C0C0C0"/>
                </a:highlight>
              </a:rPr>
              <a:t>devices</a:t>
            </a:r>
            <a:endParaRPr lang="de-DE" sz="1800" b="1" dirty="0">
              <a:highlight>
                <a:srgbClr val="C0C0C0"/>
              </a:highlight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77CC283-EAFB-8875-2EE1-F2187344740C}"/>
              </a:ext>
            </a:extLst>
          </p:cNvPr>
          <p:cNvSpPr txBox="1">
            <a:spLocks/>
          </p:cNvSpPr>
          <p:nvPr/>
        </p:nvSpPr>
        <p:spPr>
          <a:xfrm>
            <a:off x="8084712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+mj-lt"/>
              </a:rPr>
              <a:t>KAFKA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2D460D12-7250-F74C-CA0E-F322425E8F6E}"/>
              </a:ext>
            </a:extLst>
          </p:cNvPr>
          <p:cNvSpPr txBox="1">
            <a:spLocks/>
          </p:cNvSpPr>
          <p:nvPr/>
        </p:nvSpPr>
        <p:spPr>
          <a:xfrm>
            <a:off x="7868811" y="267507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High </a:t>
            </a:r>
            <a:r>
              <a:rPr lang="de-DE" sz="1800" dirty="0" err="1"/>
              <a:t>availability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Scalable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Stores </a:t>
            </a:r>
            <a:r>
              <a:rPr lang="de-DE" sz="1800" dirty="0" err="1"/>
              <a:t>messages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Real time </a:t>
            </a:r>
            <a:r>
              <a:rPr lang="de-DE" sz="1800" dirty="0" err="1"/>
              <a:t>event</a:t>
            </a:r>
            <a:r>
              <a:rPr lang="de-DE" sz="1800" dirty="0"/>
              <a:t> </a:t>
            </a:r>
            <a:r>
              <a:rPr lang="de-DE" sz="1800" dirty="0" err="1"/>
              <a:t>streaming</a:t>
            </a:r>
            <a:r>
              <a:rPr lang="de-DE" sz="1800" dirty="0"/>
              <a:t> and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0" indent="0">
              <a:buSzPct val="90000"/>
              <a:buNone/>
            </a:pPr>
            <a:endParaRPr lang="de-DE" sz="100" dirty="0"/>
          </a:p>
          <a:p>
            <a:pPr marL="0" indent="0"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</a:t>
            </a:r>
            <a:r>
              <a:rPr lang="de-DE" sz="1800" b="1" dirty="0" err="1">
                <a:highlight>
                  <a:srgbClr val="C0C0C0"/>
                </a:highlight>
              </a:rPr>
              <a:t>E-commerce</a:t>
            </a:r>
            <a:r>
              <a:rPr lang="de-DE" sz="1800" b="1" dirty="0">
                <a:highlight>
                  <a:srgbClr val="C0C0C0"/>
                </a:highlight>
              </a:rPr>
              <a:t> </a:t>
            </a:r>
            <a:r>
              <a:rPr lang="de-DE" sz="1800" b="1" dirty="0" err="1">
                <a:highlight>
                  <a:srgbClr val="C0C0C0"/>
                </a:highlight>
              </a:rPr>
              <a:t>websites</a:t>
            </a:r>
            <a:endParaRPr lang="de-DE" sz="1800" b="1" dirty="0">
              <a:highlight>
                <a:srgbClr val="C0C0C0"/>
              </a:highlight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FA57ED-7B45-0BA6-F0A8-CE6341245608}"/>
              </a:ext>
            </a:extLst>
          </p:cNvPr>
          <p:cNvSpPr txBox="1">
            <a:spLocks/>
          </p:cNvSpPr>
          <p:nvPr/>
        </p:nvSpPr>
        <p:spPr>
          <a:xfrm>
            <a:off x="4625761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latin typeface="+mj-lt"/>
              </a:rPr>
              <a:t>RabbitMQ</a:t>
            </a:r>
            <a:endParaRPr lang="de-DE" dirty="0">
              <a:latin typeface="+mj-lt"/>
            </a:endParaRP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F644326D-80B9-8172-6176-9701CDD2C028}"/>
              </a:ext>
            </a:extLst>
          </p:cNvPr>
          <p:cNvSpPr txBox="1">
            <a:spLocks/>
          </p:cNvSpPr>
          <p:nvPr/>
        </p:nvSpPr>
        <p:spPr>
          <a:xfrm>
            <a:off x="4409860" y="267507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Heavy &amp; </a:t>
            </a:r>
            <a:r>
              <a:rPr lang="de-DE" sz="1800" dirty="0" err="1"/>
              <a:t>efficient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Plugins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Reliable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Secure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Clustering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0" indent="0"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</a:t>
            </a:r>
            <a:r>
              <a:rPr lang="de-DE" sz="1800" b="1" dirty="0" err="1">
                <a:highlight>
                  <a:srgbClr val="C0C0C0"/>
                </a:highlight>
              </a:rPr>
              <a:t>Complex</a:t>
            </a:r>
            <a:r>
              <a:rPr lang="de-DE" sz="1800" b="1" dirty="0">
                <a:highlight>
                  <a:srgbClr val="C0C0C0"/>
                </a:highlight>
              </a:rPr>
              <a:t> </a:t>
            </a:r>
            <a:r>
              <a:rPr lang="de-DE" sz="1800" b="1" dirty="0" err="1">
                <a:highlight>
                  <a:srgbClr val="C0C0C0"/>
                </a:highlight>
              </a:rPr>
              <a:t>enterprises</a:t>
            </a:r>
            <a:endParaRPr lang="de-DE" sz="18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18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6BF6-0D1E-0CEE-5935-D593A4C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</a:t>
            </a:r>
            <a:br>
              <a:rPr lang="de-DE" dirty="0"/>
            </a:br>
            <a:br>
              <a:rPr lang="de-DE" sz="300" dirty="0"/>
            </a:br>
            <a:r>
              <a:rPr lang="de-DE" sz="1600" dirty="0">
                <a:latin typeface="+mn-lt"/>
              </a:rPr>
              <a:t>MQTT </a:t>
            </a:r>
            <a:r>
              <a:rPr lang="de-DE" sz="1600" dirty="0" err="1">
                <a:latin typeface="+mn-lt"/>
              </a:rPr>
              <a:t>follows</a:t>
            </a:r>
            <a:r>
              <a:rPr lang="de-DE" sz="1600" dirty="0">
                <a:latin typeface="+mn-lt"/>
              </a:rPr>
              <a:t> a publish/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messaging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model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where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clients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 and </a:t>
            </a:r>
            <a:r>
              <a:rPr lang="de-DE" sz="1600" dirty="0" err="1">
                <a:latin typeface="+mn-lt"/>
              </a:rPr>
              <a:t>reviece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published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those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. The </a:t>
            </a:r>
            <a:r>
              <a:rPr lang="de-DE" sz="1600" dirty="0" err="1">
                <a:latin typeface="+mn-lt"/>
              </a:rPr>
              <a:t>architecture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consists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of</a:t>
            </a:r>
            <a:r>
              <a:rPr lang="de-DE" sz="1600" dirty="0">
                <a:latin typeface="+mn-lt"/>
              </a:rPr>
              <a:t>:</a:t>
            </a:r>
            <a:endParaRPr lang="de-DE" dirty="0">
              <a:latin typeface="+mn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8EC8A-11EB-0724-9612-4F360279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Clients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400450-0316-5A2F-5E47-742836C1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 fontScale="92500"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Devices/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publish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subscribe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MQTT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Publisher, Subscriber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both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Connect </a:t>
            </a:r>
            <a:r>
              <a:rPr lang="de-DE" sz="2000" dirty="0" err="1"/>
              <a:t>to</a:t>
            </a:r>
            <a:r>
              <a:rPr lang="de-DE" sz="2000" dirty="0"/>
              <a:t> Brokers </a:t>
            </a:r>
            <a:r>
              <a:rPr lang="de-DE" sz="2000" dirty="0" err="1"/>
              <a:t>over</a:t>
            </a:r>
            <a:r>
              <a:rPr lang="de-DE" sz="2000" dirty="0"/>
              <a:t> a network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MQTT </a:t>
            </a:r>
            <a:r>
              <a:rPr lang="de-DE" sz="2000" dirty="0" err="1"/>
              <a:t>protocol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Deterines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(XML, JSON)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54DF37-E0C2-BF8E-0E0E-3D1E8BE86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B17CE4-9D67-4FFF-BD29-342A124A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 fontScale="92500"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Recieve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r>
              <a:rPr lang="de-DE" sz="2000" dirty="0"/>
              <a:t> </a:t>
            </a:r>
            <a:r>
              <a:rPr lang="de-DE" sz="2000" dirty="0" err="1"/>
              <a:t>published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MQTT Clients and </a:t>
            </a:r>
            <a:r>
              <a:rPr lang="de-DE" sz="2000" dirty="0" err="1"/>
              <a:t>deliver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subscribers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Manage </a:t>
            </a:r>
            <a:r>
              <a:rPr lang="de-DE" sz="2000" dirty="0" err="1"/>
              <a:t>subscriptions</a:t>
            </a:r>
            <a:r>
              <a:rPr lang="de-DE" sz="2000" dirty="0"/>
              <a:t> and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delivered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quality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15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64EAC-0999-BC91-A75B-A601263E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and </a:t>
            </a:r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C716-B558-F35B-1C5E-640BF855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  <a:latin typeface="+mj-lt"/>
              </a:rPr>
              <a:t>TOPICS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125A52-B7AE-8816-8EA2-2FEE4B998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published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Topics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hierarchial</a:t>
            </a:r>
            <a:r>
              <a:rPr lang="de-DE" sz="2000" dirty="0"/>
              <a:t>,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forward</a:t>
            </a:r>
            <a:r>
              <a:rPr lang="de-DE" sz="2000" dirty="0"/>
              <a:t> </a:t>
            </a:r>
            <a:r>
              <a:rPr lang="de-DE" sz="2000" dirty="0" err="1"/>
              <a:t>slashes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seperate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(1lvltopic/2lvltopic/3lvltopic)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AC669B-6BA5-2D61-21DE-364B4C4EE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4"/>
                </a:solidFill>
                <a:latin typeface="+mj-lt"/>
              </a:rPr>
              <a:t>MESSAGES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4CD95-1B63-FC79-6362-E613F7D0A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Consist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topic</a:t>
            </a:r>
            <a:r>
              <a:rPr lang="de-DE" sz="2000" dirty="0"/>
              <a:t> and a </a:t>
            </a:r>
            <a:r>
              <a:rPr lang="de-DE" sz="2000" dirty="0" err="1"/>
              <a:t>payload</a:t>
            </a:r>
            <a:r>
              <a:rPr lang="de-DE" sz="2000" dirty="0"/>
              <a:t>.</a:t>
            </a:r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Payloads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in </a:t>
            </a:r>
            <a:r>
              <a:rPr lang="de-DE" sz="1800" dirty="0" err="1"/>
              <a:t>byte</a:t>
            </a:r>
            <a:r>
              <a:rPr lang="de-DE" sz="1800" dirty="0"/>
              <a:t> </a:t>
            </a:r>
            <a:r>
              <a:rPr lang="de-DE" sz="1800" dirty="0" err="1"/>
              <a:t>format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include</a:t>
            </a:r>
            <a:r>
              <a:rPr lang="de-DE" sz="2000" dirty="0"/>
              <a:t> QoS </a:t>
            </a:r>
            <a:r>
              <a:rPr lang="de-DE" sz="2000" dirty="0" err="1"/>
              <a:t>level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determains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message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971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70959D-1587-E332-58AA-4620DBEB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  <a:br>
              <a:rPr lang="de-DE" dirty="0"/>
            </a:br>
            <a:r>
              <a:rPr lang="de-DE" sz="1600" dirty="0"/>
              <a:t>The QoS </a:t>
            </a:r>
            <a:r>
              <a:rPr lang="de-DE" sz="1600" dirty="0" err="1"/>
              <a:t>level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subscribing</a:t>
            </a:r>
            <a:r>
              <a:rPr lang="de-DE" sz="1600" dirty="0"/>
              <a:t> </a:t>
            </a:r>
            <a:r>
              <a:rPr lang="de-DE" sz="1600" dirty="0" err="1"/>
              <a:t>client</a:t>
            </a:r>
            <a:r>
              <a:rPr lang="de-DE" sz="1600" dirty="0"/>
              <a:t> and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header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FC5552F-A4B2-4D12-2EC4-46F7A507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/>
              <a:t>QoS 0: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at all,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→</a:t>
            </a:r>
            <a:r>
              <a:rPr lang="de-DE" dirty="0">
                <a:latin typeface="Abel" panose="020F0502020204030204" pitchFamily="2" charset="0"/>
              </a:rPr>
              <a:t> </a:t>
            </a:r>
            <a:r>
              <a:rPr lang="de-DE" dirty="0"/>
              <a:t>Fastest but least reliable QoS Level</a:t>
            </a:r>
          </a:p>
          <a:p>
            <a:pPr marL="514350" indent="-514350">
              <a:buClr>
                <a:schemeClr val="accent4"/>
              </a:buClr>
              <a:buFont typeface="+mj-lt"/>
              <a:buAutoNum type="arabicPeriod" startAt="2"/>
            </a:pPr>
            <a:r>
              <a:rPr lang="de-DE" dirty="0"/>
              <a:t>QoS 1: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least </a:t>
            </a:r>
            <a:r>
              <a:rPr lang="de-DE" dirty="0" err="1"/>
              <a:t>once</a:t>
            </a:r>
            <a:r>
              <a:rPr lang="de-DE" dirty="0"/>
              <a:t>, but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duplicated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QoS 0</a:t>
            </a:r>
          </a:p>
          <a:p>
            <a:pPr marL="514350" indent="-514350">
              <a:buClr>
                <a:schemeClr val="accent5"/>
              </a:buClr>
              <a:buFont typeface="+mj-lt"/>
              <a:buAutoNum type="arabicPeriod" startAt="3"/>
            </a:pPr>
            <a:r>
              <a:rPr lang="de-DE" dirty="0"/>
              <a:t>QoS 2: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sender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(</a:t>
            </a:r>
            <a:r>
              <a:rPr lang="de-DE" dirty="0" err="1"/>
              <a:t>Slowest</a:t>
            </a:r>
            <a:r>
              <a:rPr lang="de-DE" dirty="0"/>
              <a:t>) but </a:t>
            </a:r>
            <a:r>
              <a:rPr lang="de-DE" dirty="0" err="1"/>
              <a:t>most</a:t>
            </a:r>
            <a:r>
              <a:rPr lang="de-DE" dirty="0"/>
              <a:t> reliable QoS Level</a:t>
            </a:r>
          </a:p>
        </p:txBody>
      </p:sp>
    </p:spTree>
    <p:extLst>
      <p:ext uri="{BB962C8B-B14F-4D97-AF65-F5344CB8AC3E}">
        <p14:creationId xmlns:p14="http://schemas.microsoft.com/office/powerpoint/2010/main" val="29787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F449-0018-1738-6911-90A85A2E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Security </a:t>
            </a:r>
            <a:r>
              <a:rPr lang="de-DE" dirty="0" err="1"/>
              <a:t>Considerations</a:t>
            </a:r>
            <a:br>
              <a:rPr lang="de-DE" dirty="0"/>
            </a:br>
            <a:r>
              <a:rPr lang="de-DE" sz="1600" dirty="0">
                <a:latin typeface="+mn-lt"/>
              </a:rPr>
              <a:t>Due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MQTT‘s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simplicity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is</a:t>
            </a:r>
            <a:r>
              <a:rPr lang="de-DE" sz="1600" dirty="0">
                <a:latin typeface="+mn-lt"/>
              </a:rPr>
              <a:t> vulnerable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security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threats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if</a:t>
            </a:r>
            <a:r>
              <a:rPr lang="de-DE" sz="1600" dirty="0">
                <a:latin typeface="+mn-lt"/>
              </a:rPr>
              <a:t> not </a:t>
            </a:r>
            <a:r>
              <a:rPr lang="de-DE" sz="1600" dirty="0" err="1">
                <a:latin typeface="+mn-lt"/>
              </a:rPr>
              <a:t>implemented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correctly</a:t>
            </a:r>
            <a:r>
              <a:rPr lang="de-DE" sz="1600" dirty="0">
                <a:latin typeface="+mn-lt"/>
              </a:rPr>
              <a:t>.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F1F91-1ABA-84AC-3444-BB53F6A8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Authentication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including</a:t>
            </a:r>
            <a:r>
              <a:rPr lang="de-DE" sz="2400" dirty="0"/>
              <a:t> </a:t>
            </a:r>
            <a:r>
              <a:rPr lang="de-DE" sz="2400" dirty="0" err="1"/>
              <a:t>username</a:t>
            </a:r>
            <a:r>
              <a:rPr lang="de-DE" sz="2400" dirty="0"/>
              <a:t>/</a:t>
            </a:r>
            <a:r>
              <a:rPr lang="de-DE" sz="2400" dirty="0" err="1"/>
              <a:t>password</a:t>
            </a:r>
            <a:r>
              <a:rPr lang="de-DE" sz="2400" dirty="0"/>
              <a:t>, </a:t>
            </a:r>
            <a:r>
              <a:rPr lang="de-DE" sz="2400" dirty="0" err="1"/>
              <a:t>client</a:t>
            </a:r>
            <a:r>
              <a:rPr lang="de-DE" sz="2400" dirty="0"/>
              <a:t> </a:t>
            </a:r>
            <a:r>
              <a:rPr lang="de-DE" sz="2400" dirty="0" err="1"/>
              <a:t>certificates</a:t>
            </a:r>
            <a:r>
              <a:rPr lang="de-DE" sz="2400" dirty="0"/>
              <a:t> and </a:t>
            </a:r>
            <a:r>
              <a:rPr lang="de-DE" sz="2400" dirty="0" err="1"/>
              <a:t>anonymous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mechanisms</a:t>
            </a:r>
            <a:endParaRPr lang="de-DE" sz="24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Strong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</a:t>
            </a:r>
            <a:r>
              <a:rPr lang="de-DE" sz="2400" dirty="0"/>
              <a:t> </a:t>
            </a:r>
            <a:r>
              <a:rPr lang="de-DE" sz="2400" dirty="0" err="1"/>
              <a:t>needed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prevent</a:t>
            </a:r>
            <a:r>
              <a:rPr lang="de-DE" sz="2400" dirty="0"/>
              <a:t> </a:t>
            </a:r>
            <a:r>
              <a:rPr lang="de-DE" sz="2400" dirty="0" err="1"/>
              <a:t>unauthorized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broker</a:t>
            </a:r>
            <a:endParaRPr lang="de-DE" sz="2400" dirty="0"/>
          </a:p>
          <a:p>
            <a:pPr marL="0" indent="0">
              <a:buNone/>
            </a:pPr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Encryption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Messages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encripted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SSL/TLS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ensure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integrity</a:t>
            </a:r>
            <a:r>
              <a:rPr lang="de-DE" sz="2400" dirty="0"/>
              <a:t> and </a:t>
            </a:r>
            <a:r>
              <a:rPr lang="de-DE" sz="2400" dirty="0" err="1"/>
              <a:t>confidentiality</a:t>
            </a:r>
            <a:endParaRPr lang="de-DE" sz="2400" dirty="0"/>
          </a:p>
          <a:p>
            <a:pPr marL="0" indent="0">
              <a:buNone/>
            </a:pP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  <a:latin typeface="+mj-lt"/>
              </a:rPr>
              <a:t>Authorization</a:t>
            </a:r>
            <a:endParaRPr lang="de-DE" dirty="0">
              <a:solidFill>
                <a:schemeClr val="accent5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controll</a:t>
            </a:r>
            <a:r>
              <a:rPr lang="de-DE" sz="2400" dirty="0"/>
              <a:t> </a:t>
            </a:r>
            <a:r>
              <a:rPr lang="de-DE" sz="2400" dirty="0" err="1"/>
              <a:t>lists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restrict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topics</a:t>
            </a:r>
            <a:r>
              <a:rPr lang="de-DE" sz="2400" dirty="0"/>
              <a:t> and </a:t>
            </a:r>
            <a:r>
              <a:rPr lang="de-DE" sz="2400" dirty="0" err="1"/>
              <a:t>messages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969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FontysxMQTT">
      <a:dk1>
        <a:srgbClr val="152930"/>
      </a:dk1>
      <a:lt1>
        <a:srgbClr val="FFFFFF"/>
      </a:lt1>
      <a:dk2>
        <a:srgbClr val="152930"/>
      </a:dk2>
      <a:lt2>
        <a:srgbClr val="FFFFFF"/>
      </a:lt2>
      <a:accent1>
        <a:srgbClr val="663366"/>
      </a:accent1>
      <a:accent2>
        <a:srgbClr val="BFACC8"/>
      </a:accent2>
      <a:accent3>
        <a:srgbClr val="C8C6D7"/>
      </a:accent3>
      <a:accent4>
        <a:srgbClr val="BF4E30"/>
      </a:accent4>
      <a:accent5>
        <a:srgbClr val="093824"/>
      </a:accent5>
      <a:accent6>
        <a:srgbClr val="FFF3B0"/>
      </a:accent6>
      <a:hlink>
        <a:srgbClr val="B258D3"/>
      </a:hlink>
      <a:folHlink>
        <a:srgbClr val="00C0C0"/>
      </a:folHlink>
    </a:clrScheme>
    <a:fontScheme name="Ubuntu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783</Words>
  <Application>Microsoft Office PowerPoint</Application>
  <PresentationFormat>Widescreen</PresentationFormat>
  <Paragraphs>147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Abel</vt:lpstr>
      <vt:lpstr>Arial</vt:lpstr>
      <vt:lpstr>Calibri</vt:lpstr>
      <vt:lpstr>Ubuntu</vt:lpstr>
      <vt:lpstr>Ubuntu Medium</vt:lpstr>
      <vt:lpstr>Wingdings</vt:lpstr>
      <vt:lpstr>Schaltkreis</vt:lpstr>
      <vt:lpstr>Message Queuing Telemetry Transport</vt:lpstr>
      <vt:lpstr>Agenda</vt:lpstr>
      <vt:lpstr>Introduction to MQTT</vt:lpstr>
      <vt:lpstr>Introduction to MQTT</vt:lpstr>
      <vt:lpstr>Competition</vt:lpstr>
      <vt:lpstr>Architecture  MQTT follows a publish/subscribe messaging model, where clients subscribe to topics and reviece messages published to those topics. The architecture consists of:</vt:lpstr>
      <vt:lpstr>Topics and messages</vt:lpstr>
      <vt:lpstr>Quality of Service The QoS level is set by the subscribing client and part of the message header</vt:lpstr>
      <vt:lpstr>Security Considerations Due to MQTT‘s simplicity it is vulnerable to security threats if not implemented correctly.</vt:lpstr>
      <vt:lpstr>USE CASES</vt:lpstr>
      <vt:lpstr>Example</vt:lpstr>
      <vt:lpstr>PowerPoint Presentation</vt:lpstr>
      <vt:lpstr>Now its your turn!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Häfen,Jonas J.A. von</dc:creator>
  <cp:lastModifiedBy>Küntges,Philip P.P.</cp:lastModifiedBy>
  <cp:revision>18</cp:revision>
  <dcterms:created xsi:type="dcterms:W3CDTF">2023-10-25T14:22:20Z</dcterms:created>
  <dcterms:modified xsi:type="dcterms:W3CDTF">2023-11-11T13:29:55Z</dcterms:modified>
</cp:coreProperties>
</file>