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59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A209-1851-4B23-8A4D-0FAF455351D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29D7-B49F-44F2-BFF4-6285AD690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9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3EC85-CED1-410D-6110-DD61FC2F9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E42DB5-E1C1-A66C-8CE9-653D88F7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CD744-24E8-68A5-E022-61E1B07B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82162-726E-12BC-C464-01857C4B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28932-DA78-FC68-48A4-5481BFEB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29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3C1ED-3A96-6F30-105F-60242F56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CB8412-106F-B41A-8595-1D8DE814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5F1D6-4D3A-94B2-A52D-65FA357F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4FB97-D00B-17C9-F5AC-3CEBB8AB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6A17EA-D191-2B63-FCF1-0D174F65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2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3CD078-AD6D-6503-1275-F49E6C638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8D940C-188E-CF02-271D-A9198740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39BE-B6CA-536D-5075-5955FFD9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F0226-3E09-2620-54AC-33765A98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FC205-634D-FDAE-E7B2-217ED23F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8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FAA4B-9F2C-B1A1-1014-797E2CA2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525FF-1E7F-7F16-0327-AD9C819B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024E1-677C-CA29-E323-45DEC2EA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4DD66-7757-374D-CEA5-8A794932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3B91B-59B2-E138-02E6-EFB94BF2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143D1-B27A-7803-0105-F9AEE08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8D9D7-01AF-0095-F5E8-4D87B153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4A77C-0286-B454-75FA-8849B5A8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4B86A-2B5F-8326-DA50-86FD6E5C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EF0E-5329-C979-D919-B21DDCAF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6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C7476-A439-EF6E-D892-1F5395A5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707A1-554D-A2AD-7CC3-76025DD3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111BF-70AA-9EDA-1349-F3857CDE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A74116-AC54-532B-C1BC-DF9BBC7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06F14D-50BD-247E-8DAC-201EB1F1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538203-22EA-EF89-D67E-6032CA8A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BFB64-41CC-F83A-A08B-AF553450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344DB2-180F-E4C5-5691-988D92324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47511A-BD15-94CB-C802-38A98EAE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33CD05-D758-6C4C-B929-7700075ED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903496-EC56-5259-2CF2-103BE42A8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76D4A6-F87A-84B8-FD33-C5849379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2B24D2-C7DD-2705-F794-D07294B9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7A7DA4-9670-DD45-7186-4099D150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26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30C73-39C2-8B86-9E0C-986C32D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E0C554-1FF2-2DDA-E015-9983CFC8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D4B5BC-8DC8-BFB5-DC73-F336CC02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FF88F0-D177-1062-767E-74482F7D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8C43BC-4605-B8B7-3B69-69403174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92508C-0987-4864-EA3A-C16E43A8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ED2EA0-1887-A241-B54D-2FC74618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D302-0713-3546-265E-367E4B3D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A8E8F-4CB8-4BA7-555F-AB7F7001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703F56-9670-5E97-F815-11D09680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ADD814-92E8-498F-5F7A-D25FB328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ADFA8C-E05F-F544-D0EB-653F6F42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96367E-75F0-520D-C166-1352BDB2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9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0EE28-3BC7-CA22-3A60-753A91EC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DA417C-629B-2420-DBFD-CC06368B9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4298C-83C6-174C-4982-26295514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3DE8B-1F96-4E7A-F6F8-6D526EA1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906588-AF5D-1599-B763-9B24828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106D7-17B4-6CC7-5013-1B5E5FB4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867C9A-C1EE-635B-8A57-C692B2CC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A0BD6-710D-9598-BF82-D7B2AED9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DE815-8F60-CB40-2D39-CE9C4A36D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FD55-E948-495A-A8DF-FD6A31B0BA4B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6D682-F55E-64D1-EDF9-4AC3E0FFF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278B7-BC1C-A375-973A-256330A0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17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D924-2B2B-6D7E-7DD5-ADED45D33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527" y="1122363"/>
            <a:ext cx="9144000" cy="2387600"/>
          </a:xfrm>
        </p:spPr>
        <p:txBody>
          <a:bodyPr/>
          <a:lstStyle/>
          <a:p>
            <a:r>
              <a:rPr lang="de-DE" dirty="0"/>
              <a:t>MQTT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67903-E03D-3A83-B757-4373F8BB9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 </a:t>
            </a:r>
            <a:r>
              <a:rPr lang="de-DE" dirty="0" err="1"/>
              <a:t>Küntges</a:t>
            </a:r>
            <a:r>
              <a:rPr lang="de-DE" dirty="0"/>
              <a:t>, Sascha </a:t>
            </a:r>
            <a:r>
              <a:rPr lang="de-DE" dirty="0" err="1"/>
              <a:t>Ingemey</a:t>
            </a:r>
            <a:r>
              <a:rPr lang="de-DE" dirty="0"/>
              <a:t>, Jonas von Häfen</a:t>
            </a:r>
          </a:p>
        </p:txBody>
      </p:sp>
    </p:spTree>
    <p:extLst>
      <p:ext uri="{BB962C8B-B14F-4D97-AF65-F5344CB8AC3E}">
        <p14:creationId xmlns:p14="http://schemas.microsoft.com/office/powerpoint/2010/main" val="22484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37EA79F-0792-94A5-D6B2-45074A2C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9" name="Inhaltsplatzhalter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1700FAE1-8C1E-7561-C7B6-01A1ED8A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937"/>
            <a:ext cx="10515599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6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and, Person, Finger, Nagel enthält.&#10;&#10;Automatisch generierte Beschreibung">
            <a:extLst>
              <a:ext uri="{FF2B5EF4-FFF2-40B4-BE49-F238E27FC236}">
                <a16:creationId xmlns:a16="http://schemas.microsoft.com/office/drawing/2014/main" id="{39A7804A-BD5F-F6A1-28BB-08F9C5A58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64" r="4609"/>
          <a:stretch/>
        </p:blipFill>
        <p:spPr>
          <a:xfrm>
            <a:off x="2078183" y="0"/>
            <a:ext cx="8377382" cy="6858000"/>
          </a:xfrm>
          <a:prstGeom prst="ellipse">
            <a:avLst/>
          </a:prstGeom>
          <a:effectLst>
            <a:softEdge rad="63500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9C014BF-217A-DE8C-0743-A2E36A94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655" y="1579420"/>
            <a:ext cx="9522691" cy="2387600"/>
          </a:xfrm>
        </p:spPr>
        <p:txBody>
          <a:bodyPr/>
          <a:lstStyle/>
          <a:p>
            <a:r>
              <a:rPr lang="de-DE" b="1" dirty="0">
                <a:solidFill>
                  <a:srgbClr val="FF0000"/>
                </a:solidFill>
                <a:latin typeface="Arial Black" panose="020B0A04020102020204" pitchFamily="34" charset="0"/>
              </a:rPr>
              <a:t>NOW IST YOUR TURN!</a:t>
            </a:r>
          </a:p>
        </p:txBody>
      </p:sp>
    </p:spTree>
    <p:extLst>
      <p:ext uri="{BB962C8B-B14F-4D97-AF65-F5344CB8AC3E}">
        <p14:creationId xmlns:p14="http://schemas.microsoft.com/office/powerpoint/2010/main" val="199651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Server mit einfarbiger Füllung">
            <a:extLst>
              <a:ext uri="{FF2B5EF4-FFF2-40B4-BE49-F238E27FC236}">
                <a16:creationId xmlns:a16="http://schemas.microsoft.com/office/drawing/2014/main" id="{7B252510-6D25-4219-A282-A614F0D0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44454"/>
            <a:ext cx="914400" cy="914400"/>
          </a:xfrm>
          <a:prstGeom prst="rect">
            <a:avLst/>
          </a:prstGeom>
        </p:spPr>
      </p:pic>
      <p:pic>
        <p:nvPicPr>
          <p:cNvPr id="11" name="Grafik 10" descr="Prozessor mit einfarbiger Füllung">
            <a:extLst>
              <a:ext uri="{FF2B5EF4-FFF2-40B4-BE49-F238E27FC236}">
                <a16:creationId xmlns:a16="http://schemas.microsoft.com/office/drawing/2014/main" id="{B4FA9F80-3A69-25D4-6AD4-67CA209D3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0218" y="3429000"/>
            <a:ext cx="914400" cy="914400"/>
          </a:xfrm>
          <a:prstGeom prst="rect">
            <a:avLst/>
          </a:prstGeom>
        </p:spPr>
      </p:pic>
      <p:pic>
        <p:nvPicPr>
          <p:cNvPr id="13" name="Grafik 12" descr="Prozessor Silhouette">
            <a:extLst>
              <a:ext uri="{FF2B5EF4-FFF2-40B4-BE49-F238E27FC236}">
                <a16:creationId xmlns:a16="http://schemas.microsoft.com/office/drawing/2014/main" id="{2C7C94CF-0AC2-B948-A848-D16BFE5CA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9447" y="3886200"/>
            <a:ext cx="914400" cy="914400"/>
          </a:xfrm>
          <a:prstGeom prst="rect">
            <a:avLst/>
          </a:prstGeom>
        </p:spPr>
      </p:pic>
      <p:pic>
        <p:nvPicPr>
          <p:cNvPr id="15" name="Grafik 14" descr="Smartphone mit einfarbiger Füllung">
            <a:extLst>
              <a:ext uri="{FF2B5EF4-FFF2-40B4-BE49-F238E27FC236}">
                <a16:creationId xmlns:a16="http://schemas.microsoft.com/office/drawing/2014/main" id="{419FAFCE-809E-7807-DD8D-09E0AEFF1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636" y="3087254"/>
            <a:ext cx="914400" cy="914400"/>
          </a:xfrm>
          <a:prstGeom prst="rect">
            <a:avLst/>
          </a:prstGeom>
        </p:spPr>
      </p:pic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974C0C4F-D2B8-AFF8-0F47-313E73FB95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76757" y="1823072"/>
            <a:ext cx="914400" cy="914400"/>
          </a:xfrm>
          <a:prstGeom prst="rect">
            <a:avLst/>
          </a:prstGeom>
        </p:spPr>
      </p:pic>
      <p:pic>
        <p:nvPicPr>
          <p:cNvPr id="19" name="Grafik 18" descr="Synchronisierende Cloud mit einfarbiger Füllung">
            <a:extLst>
              <a:ext uri="{FF2B5EF4-FFF2-40B4-BE49-F238E27FC236}">
                <a16:creationId xmlns:a16="http://schemas.microsoft.com/office/drawing/2014/main" id="{BCB8A967-683E-E28C-B1FA-72651A42BF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5636" y="4701218"/>
            <a:ext cx="914400" cy="914400"/>
          </a:xfrm>
          <a:prstGeom prst="rect">
            <a:avLst/>
          </a:prstGeom>
        </p:spPr>
      </p:pic>
      <p:pic>
        <p:nvPicPr>
          <p:cNvPr id="23" name="Grafik 22" descr="Thermometer mit einfarbiger Füllung">
            <a:extLst>
              <a:ext uri="{FF2B5EF4-FFF2-40B4-BE49-F238E27FC236}">
                <a16:creationId xmlns:a16="http://schemas.microsoft.com/office/drawing/2014/main" id="{796634B2-0F19-9510-50BE-7EC05A4EC6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5818" y="2860963"/>
            <a:ext cx="914400" cy="914400"/>
          </a:xfrm>
          <a:prstGeom prst="rect">
            <a:avLst/>
          </a:prstGeom>
        </p:spPr>
      </p:pic>
      <p:pic>
        <p:nvPicPr>
          <p:cNvPr id="25" name="Grafik 24" descr="Haus mit einfarbiger Füllung">
            <a:extLst>
              <a:ext uri="{FF2B5EF4-FFF2-40B4-BE49-F238E27FC236}">
                <a16:creationId xmlns:a16="http://schemas.microsoft.com/office/drawing/2014/main" id="{8A951E8F-5B5B-8286-1221-8FDF2B3AD8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4582" y="3894236"/>
            <a:ext cx="914400" cy="914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89D4BD98-E5CC-B4BE-4832-2A104B79480D}"/>
              </a:ext>
            </a:extLst>
          </p:cNvPr>
          <p:cNvSpPr txBox="1"/>
          <p:nvPr/>
        </p:nvSpPr>
        <p:spPr>
          <a:xfrm>
            <a:off x="3075709" y="369455"/>
            <a:ext cx="72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Design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later</a:t>
            </a: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1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  <a:p>
            <a:r>
              <a:rPr lang="de-DE" dirty="0"/>
              <a:t>Architecture</a:t>
            </a:r>
          </a:p>
          <a:p>
            <a:r>
              <a:rPr lang="de-DE" dirty="0"/>
              <a:t>Topics and Messages</a:t>
            </a:r>
          </a:p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r>
              <a:rPr lang="de-DE" dirty="0"/>
              <a:t>Security </a:t>
            </a:r>
            <a:r>
              <a:rPr lang="de-DE" dirty="0" err="1"/>
              <a:t>Considerations</a:t>
            </a:r>
            <a:endParaRPr lang="de-DE" dirty="0"/>
          </a:p>
          <a:p>
            <a:r>
              <a:rPr lang="de-DE" dirty="0"/>
              <a:t>Use Cases</a:t>
            </a:r>
          </a:p>
          <a:p>
            <a:r>
              <a:rPr lang="de-DE" dirty="0" err="1"/>
              <a:t>Example</a:t>
            </a:r>
            <a:endParaRPr lang="de-DE" dirty="0"/>
          </a:p>
          <a:p>
            <a:r>
              <a:rPr lang="de-DE" dirty="0" err="1"/>
              <a:t>Exercise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0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DB02-2826-C81A-A368-A9736FA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22F3D8A-7CEE-8677-F587-6BE5EE1D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Message Queuing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  <a:r>
              <a:rPr lang="en-US" dirty="0"/>
              <a:t> is a standards-/rule-based messaging protocol used for communication between Internet-of-Things (IoT) devices, which typically need to transmit and receive data over a resource-constrained network with limited bandwidth.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95290-C72C-6ADF-FFE0-667E8E2DB0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336675"/>
            <a:ext cx="5157788" cy="48895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MQTT?</a:t>
            </a:r>
          </a:p>
        </p:txBody>
      </p:sp>
    </p:spTree>
    <p:extLst>
      <p:ext uri="{BB962C8B-B14F-4D97-AF65-F5344CB8AC3E}">
        <p14:creationId xmlns:p14="http://schemas.microsoft.com/office/powerpoint/2010/main" val="83165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A99909F-9301-C464-009B-34EE874E112A}"/>
              </a:ext>
            </a:extLst>
          </p:cNvPr>
          <p:cNvSpPr/>
          <p:nvPr/>
        </p:nvSpPr>
        <p:spPr>
          <a:xfrm>
            <a:off x="-2" y="3429001"/>
            <a:ext cx="6096001" cy="3429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A2E763D-AD60-1390-531C-16CEE3FF654D}"/>
              </a:ext>
            </a:extLst>
          </p:cNvPr>
          <p:cNvSpPr/>
          <p:nvPr/>
        </p:nvSpPr>
        <p:spPr>
          <a:xfrm>
            <a:off x="6095999" y="3429000"/>
            <a:ext cx="6096001" cy="342900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ED61ADD-5FBF-796D-B362-E2B2EE4605F9}"/>
              </a:ext>
            </a:extLst>
          </p:cNvPr>
          <p:cNvSpPr/>
          <p:nvPr/>
        </p:nvSpPr>
        <p:spPr>
          <a:xfrm>
            <a:off x="0" y="-4"/>
            <a:ext cx="4064400" cy="342899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4DCD78-650A-67EC-1FE0-F857CA62B9D9}"/>
              </a:ext>
            </a:extLst>
          </p:cNvPr>
          <p:cNvSpPr/>
          <p:nvPr/>
        </p:nvSpPr>
        <p:spPr>
          <a:xfrm>
            <a:off x="8128199" y="0"/>
            <a:ext cx="4064400" cy="3428999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ED0AC77-8B61-96BD-5AE1-C9F6DA9D3113}"/>
              </a:ext>
            </a:extLst>
          </p:cNvPr>
          <p:cNvSpPr/>
          <p:nvPr/>
        </p:nvSpPr>
        <p:spPr>
          <a:xfrm>
            <a:off x="4063802" y="-10"/>
            <a:ext cx="4064400" cy="342899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C5E907F-FA35-8D27-2EB9-6149D3848E12}"/>
              </a:ext>
            </a:extLst>
          </p:cNvPr>
          <p:cNvSpPr txBox="1"/>
          <p:nvPr/>
        </p:nvSpPr>
        <p:spPr>
          <a:xfrm>
            <a:off x="1073581" y="181834"/>
            <a:ext cx="191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Light and </a:t>
            </a:r>
            <a:r>
              <a:rPr lang="de-DE" dirty="0" err="1"/>
              <a:t>efficient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6BF058F-17AE-1F51-15B4-B3BB960CEE35}"/>
              </a:ext>
            </a:extLst>
          </p:cNvPr>
          <p:cNvSpPr txBox="1"/>
          <p:nvPr/>
        </p:nvSpPr>
        <p:spPr>
          <a:xfrm>
            <a:off x="2147452" y="3647272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Secure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4D3DBD-E5DA-E7D1-0882-A7FD4BB0891D}"/>
              </a:ext>
            </a:extLst>
          </p:cNvPr>
          <p:cNvSpPr txBox="1"/>
          <p:nvPr/>
        </p:nvSpPr>
        <p:spPr>
          <a:xfrm>
            <a:off x="8243453" y="3647272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Well </a:t>
            </a:r>
            <a:r>
              <a:rPr lang="de-DE" dirty="0" err="1"/>
              <a:t>supported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75CBD26-71FB-6B93-168C-C36DB011D35A}"/>
              </a:ext>
            </a:extLst>
          </p:cNvPr>
          <p:cNvSpPr txBox="1"/>
          <p:nvPr/>
        </p:nvSpPr>
        <p:spPr>
          <a:xfrm>
            <a:off x="9259254" y="181834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Reliable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C2B65E2-38CB-957B-4452-AFF9401FAF6F}"/>
              </a:ext>
            </a:extLst>
          </p:cNvPr>
          <p:cNvSpPr txBox="1"/>
          <p:nvPr/>
        </p:nvSpPr>
        <p:spPr>
          <a:xfrm>
            <a:off x="5195455" y="181834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Scalable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4A6292D-0156-7061-B69F-99711B46D238}"/>
              </a:ext>
            </a:extLst>
          </p:cNvPr>
          <p:cNvSpPr txBox="1"/>
          <p:nvPr/>
        </p:nvSpPr>
        <p:spPr>
          <a:xfrm>
            <a:off x="258618" y="551160"/>
            <a:ext cx="3602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Requires</a:t>
            </a:r>
            <a:r>
              <a:rPr lang="de-DE" dirty="0"/>
              <a:t> minimal </a:t>
            </a:r>
            <a:r>
              <a:rPr lang="de-DE" dirty="0" err="1"/>
              <a:t>resources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and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headers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 network </a:t>
            </a:r>
            <a:r>
              <a:rPr lang="de-DE" dirty="0" err="1"/>
              <a:t>bandwidth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optimised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17C9782-1C94-5AC2-E31E-A33426F30097}"/>
              </a:ext>
            </a:extLst>
          </p:cNvPr>
          <p:cNvSpPr txBox="1"/>
          <p:nvPr/>
        </p:nvSpPr>
        <p:spPr>
          <a:xfrm>
            <a:off x="4119417" y="548138"/>
            <a:ext cx="39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Implementation </a:t>
            </a:r>
            <a:r>
              <a:rPr lang="de-DE" dirty="0" err="1"/>
              <a:t>requires</a:t>
            </a:r>
            <a:r>
              <a:rPr lang="de-DE" dirty="0"/>
              <a:t> minimal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communcation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501D681-8BFC-6CFC-68C7-1799F09B406A}"/>
              </a:ext>
            </a:extLst>
          </p:cNvPr>
          <p:cNvSpPr txBox="1"/>
          <p:nvPr/>
        </p:nvSpPr>
        <p:spPr>
          <a:xfrm>
            <a:off x="8183219" y="545116"/>
            <a:ext cx="3842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IoT </a:t>
            </a:r>
            <a:r>
              <a:rPr lang="de-DE" dirty="0" err="1"/>
              <a:t>devices</a:t>
            </a:r>
            <a:r>
              <a:rPr lang="de-DE" dirty="0"/>
              <a:t> connect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unreliable</a:t>
            </a:r>
            <a:r>
              <a:rPr lang="de-DE" dirty="0"/>
              <a:t>,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bandwidth</a:t>
            </a:r>
            <a:r>
              <a:rPr lang="de-DE" dirty="0"/>
              <a:t>, high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in feature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059FC7-136A-F1B0-1855-DF384E4DCD68}"/>
              </a:ext>
            </a:extLst>
          </p:cNvPr>
          <p:cNvSpPr txBox="1"/>
          <p:nvPr/>
        </p:nvSpPr>
        <p:spPr>
          <a:xfrm>
            <a:off x="683491" y="4016604"/>
            <a:ext cx="496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Uses</a:t>
            </a:r>
            <a:r>
              <a:rPr lang="de-DE" dirty="0"/>
              <a:t> modern </a:t>
            </a:r>
            <a:r>
              <a:rPr lang="de-DE" dirty="0" err="1"/>
              <a:t>authentication</a:t>
            </a:r>
            <a:r>
              <a:rPr lang="de-DE" dirty="0"/>
              <a:t> </a:t>
            </a:r>
            <a:r>
              <a:rPr lang="de-DE" dirty="0" err="1"/>
              <a:t>protocols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Oauth</a:t>
            </a:r>
            <a:r>
              <a:rPr lang="de-DE" dirty="0"/>
              <a:t>, TLS1.3, Customer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Certificates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09AEE22-DCAD-1AC1-D10D-3BE221D5E937}"/>
              </a:ext>
            </a:extLst>
          </p:cNvPr>
          <p:cNvSpPr txBox="1"/>
          <p:nvPr/>
        </p:nvSpPr>
        <p:spPr>
          <a:xfrm>
            <a:off x="6631709" y="4016604"/>
            <a:ext cx="497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Extensive support </a:t>
            </a:r>
            <a:r>
              <a:rPr lang="de-DE" dirty="0" err="1"/>
              <a:t>for</a:t>
            </a:r>
            <a:r>
              <a:rPr lang="de-DE" dirty="0"/>
              <a:t> quick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C++,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138725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66E5128-E133-09E8-0ABB-9E64E02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55"/>
            <a:ext cx="10515600" cy="1325563"/>
          </a:xfrm>
        </p:spPr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E2647E-577D-50BF-8768-0BDA43BCD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Clients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9148C-9F1B-0B62-FF35-330C3BBAD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Devices/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publish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 </a:t>
            </a:r>
            <a:r>
              <a:rPr lang="de-DE" dirty="0" err="1"/>
              <a:t>topics</a:t>
            </a:r>
            <a:endParaRPr lang="de-DE" dirty="0"/>
          </a:p>
          <a:p>
            <a:r>
              <a:rPr lang="de-DE" dirty="0"/>
              <a:t>Publisher, Subscriber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r>
              <a:rPr lang="de-DE" dirty="0"/>
              <a:t>Connect </a:t>
            </a:r>
            <a:r>
              <a:rPr lang="de-DE" dirty="0" err="1"/>
              <a:t>to</a:t>
            </a:r>
            <a:r>
              <a:rPr lang="de-DE" dirty="0"/>
              <a:t> Brokers </a:t>
            </a:r>
            <a:r>
              <a:rPr lang="de-DE" dirty="0" err="1"/>
              <a:t>over</a:t>
            </a:r>
            <a:r>
              <a:rPr lang="de-DE" dirty="0"/>
              <a:t> a network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MQTT </a:t>
            </a:r>
            <a:r>
              <a:rPr lang="de-DE" dirty="0" err="1"/>
              <a:t>protocol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15A9F9-8B8B-8648-C501-606DB80A3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Broker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2A6528F-D7BB-7371-F43B-C1923AD0AF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Servers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MQTT Clients and </a:t>
            </a:r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subscribers</a:t>
            </a:r>
            <a:endParaRPr lang="de-DE" dirty="0"/>
          </a:p>
          <a:p>
            <a:r>
              <a:rPr lang="de-DE" dirty="0"/>
              <a:t>Manage </a:t>
            </a:r>
            <a:r>
              <a:rPr lang="de-DE" dirty="0" err="1"/>
              <a:t>subscriptions</a:t>
            </a:r>
            <a:r>
              <a:rPr lang="de-DE" dirty="0"/>
              <a:t> and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14FE4E-C7DD-94FA-94F7-1E745977ECD0}"/>
              </a:ext>
            </a:extLst>
          </p:cNvPr>
          <p:cNvSpPr txBox="1"/>
          <p:nvPr/>
        </p:nvSpPr>
        <p:spPr>
          <a:xfrm>
            <a:off x="942112" y="1094542"/>
            <a:ext cx="1033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 </a:t>
            </a:r>
            <a:r>
              <a:rPr lang="de-DE" dirty="0" err="1"/>
              <a:t>follows</a:t>
            </a:r>
            <a:r>
              <a:rPr lang="de-DE" dirty="0"/>
              <a:t> a publish/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and </a:t>
            </a:r>
            <a:r>
              <a:rPr lang="de-DE" dirty="0" err="1"/>
              <a:t>reviece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. The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587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66E5128-E133-09E8-0ABB-9E64E02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55"/>
            <a:ext cx="10515600" cy="1325563"/>
          </a:xfrm>
        </p:spPr>
        <p:txBody>
          <a:bodyPr/>
          <a:lstStyle/>
          <a:p>
            <a:r>
              <a:rPr lang="de-DE" dirty="0"/>
              <a:t>Topics and </a:t>
            </a:r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E2647E-577D-50BF-8768-0BDA43BCD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9148C-9F1B-0B62-FF35-330C3BBAD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r>
              <a:rPr lang="de-DE" dirty="0"/>
              <a:t>Topics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hierarchial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slashes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r>
              <a:rPr lang="de-DE" dirty="0"/>
              <a:t>(1lvltopic/2lvltopic/3lvltopic)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15A9F9-8B8B-8648-C501-606DB80A3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Messages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2A6528F-D7BB-7371-F43B-C1923AD0AF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topic</a:t>
            </a:r>
            <a:r>
              <a:rPr lang="de-DE" dirty="0"/>
              <a:t> and a </a:t>
            </a:r>
            <a:r>
              <a:rPr lang="de-DE" dirty="0" err="1"/>
              <a:t>payload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Payload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Messages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QoS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determains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65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70959D-1587-E332-58AA-4620DBEB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FC5552F-A4B2-4D12-2EC4-46F7A507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QoS 0: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at all,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	Fastest but least reliable QoS Level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de-DE" dirty="0"/>
              <a:t>QoS 1: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least </a:t>
            </a:r>
            <a:r>
              <a:rPr lang="de-DE" dirty="0" err="1"/>
              <a:t>once</a:t>
            </a:r>
            <a:r>
              <a:rPr lang="de-DE" dirty="0"/>
              <a:t>, but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duplicated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QoS 0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de-DE" dirty="0"/>
              <a:t>QoS 2: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(</a:t>
            </a:r>
            <a:r>
              <a:rPr lang="de-DE" dirty="0" err="1"/>
              <a:t>Slowest</a:t>
            </a:r>
            <a:r>
              <a:rPr lang="de-DE" dirty="0"/>
              <a:t>) but </a:t>
            </a:r>
            <a:r>
              <a:rPr lang="de-DE" dirty="0" err="1"/>
              <a:t>most</a:t>
            </a:r>
            <a:r>
              <a:rPr lang="de-DE" dirty="0"/>
              <a:t> reliable QoS Level</a:t>
            </a:r>
          </a:p>
        </p:txBody>
      </p:sp>
    </p:spTree>
    <p:extLst>
      <p:ext uri="{BB962C8B-B14F-4D97-AF65-F5344CB8AC3E}">
        <p14:creationId xmlns:p14="http://schemas.microsoft.com/office/powerpoint/2010/main" val="297876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42071-9B29-5A1D-7273-F455609F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Considerations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DE372-0E08-C4A5-6F81-661A5334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Authentication</a:t>
            </a:r>
          </a:p>
          <a:p>
            <a:r>
              <a:rPr lang="de-DE" sz="2000" dirty="0"/>
              <a:t>Supports 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username</a:t>
            </a:r>
            <a:r>
              <a:rPr lang="de-DE" sz="2000" dirty="0"/>
              <a:t>/</a:t>
            </a:r>
            <a:r>
              <a:rPr lang="de-DE" sz="2000" dirty="0" err="1"/>
              <a:t>password</a:t>
            </a:r>
            <a:r>
              <a:rPr lang="de-DE" sz="2000" dirty="0"/>
              <a:t>, </a:t>
            </a:r>
            <a:r>
              <a:rPr lang="de-DE" sz="2000" dirty="0" err="1"/>
              <a:t>client</a:t>
            </a:r>
            <a:r>
              <a:rPr lang="de-DE" sz="2000" dirty="0"/>
              <a:t> </a:t>
            </a:r>
            <a:r>
              <a:rPr lang="de-DE" sz="2000" dirty="0" err="1"/>
              <a:t>certificates</a:t>
            </a:r>
            <a:r>
              <a:rPr lang="de-DE" sz="2000" dirty="0"/>
              <a:t> and </a:t>
            </a:r>
            <a:r>
              <a:rPr lang="de-DE" sz="2000" dirty="0" err="1"/>
              <a:t>anonymous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authentication</a:t>
            </a:r>
            <a:r>
              <a:rPr lang="de-DE" sz="2000" dirty="0"/>
              <a:t> </a:t>
            </a:r>
            <a:r>
              <a:rPr lang="de-DE" sz="2000" dirty="0" err="1"/>
              <a:t>mechanisms</a:t>
            </a:r>
            <a:endParaRPr lang="de-DE" sz="2000" dirty="0"/>
          </a:p>
          <a:p>
            <a:r>
              <a:rPr lang="de-DE" sz="2000" dirty="0"/>
              <a:t>Strong </a:t>
            </a:r>
            <a:r>
              <a:rPr lang="de-DE" sz="2000" dirty="0" err="1"/>
              <a:t>authentication</a:t>
            </a:r>
            <a:r>
              <a:rPr lang="de-DE" sz="2000" dirty="0"/>
              <a:t> </a:t>
            </a:r>
            <a:r>
              <a:rPr lang="de-DE" sz="2000" dirty="0" err="1"/>
              <a:t>mechanism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prevent</a:t>
            </a:r>
            <a:r>
              <a:rPr lang="de-DE" sz="2000" dirty="0"/>
              <a:t> </a:t>
            </a:r>
            <a:r>
              <a:rPr lang="de-DE" sz="2000" dirty="0" err="1"/>
              <a:t>unauthorized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broker</a:t>
            </a:r>
            <a:endParaRPr lang="de-DE" sz="2000" dirty="0"/>
          </a:p>
          <a:p>
            <a:pPr marL="0" indent="0">
              <a:buNone/>
            </a:pPr>
            <a:r>
              <a:rPr lang="de-DE" dirty="0"/>
              <a:t>Encryption</a:t>
            </a:r>
          </a:p>
          <a:p>
            <a:r>
              <a:rPr lang="de-DE" sz="2000" dirty="0"/>
              <a:t>Messages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encripted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SSL/TLS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integrity</a:t>
            </a:r>
            <a:r>
              <a:rPr lang="de-DE" sz="2000" dirty="0"/>
              <a:t> and </a:t>
            </a:r>
            <a:r>
              <a:rPr lang="de-DE" sz="2000" dirty="0" err="1"/>
              <a:t>confidentiality</a:t>
            </a:r>
            <a:endParaRPr lang="de-DE" sz="2000" dirty="0"/>
          </a:p>
          <a:p>
            <a:pPr marL="0" indent="0">
              <a:buNone/>
            </a:pPr>
            <a:r>
              <a:rPr lang="de-DE" dirty="0" err="1"/>
              <a:t>Authorization</a:t>
            </a:r>
            <a:endParaRPr lang="de-DE" dirty="0"/>
          </a:p>
          <a:p>
            <a:r>
              <a:rPr lang="de-DE" sz="2000" dirty="0"/>
              <a:t>Supports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controll</a:t>
            </a:r>
            <a:r>
              <a:rPr lang="de-DE" sz="2000" dirty="0"/>
              <a:t> </a:t>
            </a:r>
            <a:r>
              <a:rPr lang="de-DE" sz="2000" dirty="0" err="1"/>
              <a:t>lists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restrict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r>
              <a:rPr lang="de-DE" sz="2000" dirty="0"/>
              <a:t> and </a:t>
            </a:r>
            <a:r>
              <a:rPr lang="de-DE" sz="2000" dirty="0" err="1"/>
              <a:t>messages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867EA8-A761-181D-B704-C376857FFD7D}"/>
              </a:ext>
            </a:extLst>
          </p:cNvPr>
          <p:cNvSpPr txBox="1"/>
          <p:nvPr/>
        </p:nvSpPr>
        <p:spPr>
          <a:xfrm>
            <a:off x="927100" y="1076069"/>
            <a:ext cx="1033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MQTT‘s</a:t>
            </a:r>
            <a:r>
              <a:rPr lang="de-DE" dirty="0"/>
              <a:t> </a:t>
            </a:r>
            <a:r>
              <a:rPr lang="de-DE" dirty="0" err="1"/>
              <a:t>simplicity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vulnerable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threats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61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3726F-D046-BD60-D83A-A76ECA7B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32AF5-FF39-3EAF-3E35-B53B94B7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337" y="1681163"/>
            <a:ext cx="3575195" cy="823912"/>
          </a:xfrm>
        </p:spPr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homes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5A22F8-15D2-4BD2-95A5-0D243A13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338" y="2505075"/>
            <a:ext cx="3575194" cy="3684588"/>
          </a:xfrm>
        </p:spPr>
        <p:txBody>
          <a:bodyPr>
            <a:normAutofit/>
          </a:bodyPr>
          <a:lstStyle/>
          <a:p>
            <a:r>
              <a:rPr lang="de-DE" sz="2000" dirty="0" err="1"/>
              <a:t>Allowes</a:t>
            </a:r>
            <a:r>
              <a:rPr lang="de-DE" sz="2000" dirty="0"/>
              <a:t> </a:t>
            </a:r>
            <a:r>
              <a:rPr lang="de-DE" sz="2000" dirty="0" err="1"/>
              <a:t>devices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in real time</a:t>
            </a:r>
          </a:p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need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centralized</a:t>
            </a:r>
            <a:r>
              <a:rPr lang="de-DE" sz="2000" dirty="0"/>
              <a:t> </a:t>
            </a:r>
            <a:r>
              <a:rPr lang="de-DE" sz="2000" dirty="0" err="1"/>
              <a:t>server</a:t>
            </a:r>
            <a:endParaRPr lang="de-DE" sz="2000" dirty="0"/>
          </a:p>
          <a:p>
            <a:r>
              <a:rPr lang="de-DE" sz="2000" dirty="0"/>
              <a:t>Easy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add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devices</a:t>
            </a:r>
            <a:r>
              <a:rPr lang="de-DE" sz="2000" dirty="0"/>
              <a:t>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giving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scalability</a:t>
            </a:r>
            <a:endParaRPr lang="de-DE" sz="2000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F7CBE5B5-43E0-5FD3-DF2E-259875927D20}"/>
              </a:ext>
            </a:extLst>
          </p:cNvPr>
          <p:cNvSpPr txBox="1">
            <a:spLocks/>
          </p:cNvSpPr>
          <p:nvPr/>
        </p:nvSpPr>
        <p:spPr>
          <a:xfrm>
            <a:off x="4298810" y="1681163"/>
            <a:ext cx="357519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Industrial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680BB1B6-1D9A-B793-FBEA-1807417FF258}"/>
              </a:ext>
            </a:extLst>
          </p:cNvPr>
          <p:cNvSpPr txBox="1">
            <a:spLocks/>
          </p:cNvSpPr>
          <p:nvPr/>
        </p:nvSpPr>
        <p:spPr>
          <a:xfrm>
            <a:off x="4298811" y="2505075"/>
            <a:ext cx="357519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Widly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IoT </a:t>
            </a:r>
            <a:r>
              <a:rPr lang="de-DE" sz="2000" dirty="0" err="1"/>
              <a:t>applications</a:t>
            </a:r>
            <a:endParaRPr lang="de-DE" sz="2000" dirty="0"/>
          </a:p>
          <a:p>
            <a:r>
              <a:rPr lang="de-DE" sz="2000" dirty="0" err="1"/>
              <a:t>Allowes</a:t>
            </a:r>
            <a:r>
              <a:rPr lang="de-DE" sz="2000" dirty="0"/>
              <a:t> </a:t>
            </a:r>
            <a:r>
              <a:rPr lang="de-DE" sz="2000" dirty="0" err="1"/>
              <a:t>sensors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in real time</a:t>
            </a:r>
          </a:p>
          <a:p>
            <a:r>
              <a:rPr lang="de-DE" sz="2000" dirty="0" err="1"/>
              <a:t>Provides</a:t>
            </a:r>
            <a:r>
              <a:rPr lang="de-DE" sz="2000" dirty="0"/>
              <a:t> </a:t>
            </a:r>
            <a:r>
              <a:rPr lang="de-DE" sz="2000" dirty="0" err="1"/>
              <a:t>insights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machines</a:t>
            </a:r>
            <a:r>
              <a:rPr lang="de-DE" sz="2000" dirty="0"/>
              <a:t> and </a:t>
            </a:r>
            <a:r>
              <a:rPr lang="de-DE" sz="2000" dirty="0" err="1"/>
              <a:t>equipment</a:t>
            </a:r>
            <a:endParaRPr lang="de-DE" sz="2000" dirty="0"/>
          </a:p>
          <a:p>
            <a:r>
              <a:rPr lang="de-DE" sz="2000" dirty="0"/>
              <a:t>Ideal </a:t>
            </a:r>
            <a:r>
              <a:rPr lang="de-DE" sz="2000" dirty="0" err="1"/>
              <a:t>choice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and </a:t>
            </a:r>
            <a:r>
              <a:rPr lang="de-DE" sz="2000" dirty="0" err="1"/>
              <a:t>efficiency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critical</a:t>
            </a:r>
            <a:endParaRPr lang="de-DE" sz="2000" dirty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318BA81-1CB7-2078-BFA0-CD7C26379C3B}"/>
              </a:ext>
            </a:extLst>
          </p:cNvPr>
          <p:cNvSpPr txBox="1">
            <a:spLocks/>
          </p:cNvSpPr>
          <p:nvPr/>
        </p:nvSpPr>
        <p:spPr>
          <a:xfrm>
            <a:off x="8127283" y="1701945"/>
            <a:ext cx="357519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Cars</a:t>
            </a: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D68AAB3C-2CFE-02B3-948E-76C69BAF8ACD}"/>
              </a:ext>
            </a:extLst>
          </p:cNvPr>
          <p:cNvSpPr txBox="1">
            <a:spLocks/>
          </p:cNvSpPr>
          <p:nvPr/>
        </p:nvSpPr>
        <p:spPr>
          <a:xfrm>
            <a:off x="8127284" y="2525857"/>
            <a:ext cx="357519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car</a:t>
            </a:r>
            <a:r>
              <a:rPr lang="de-DE" sz="2000" dirty="0"/>
              <a:t> </a:t>
            </a:r>
            <a:r>
              <a:rPr lang="de-DE" sz="2000" dirty="0" err="1"/>
              <a:t>applications</a:t>
            </a:r>
            <a:endParaRPr lang="de-DE" sz="2000" dirty="0"/>
          </a:p>
          <a:p>
            <a:r>
              <a:rPr lang="de-DE" sz="2000" dirty="0" err="1"/>
              <a:t>Allows</a:t>
            </a:r>
            <a:r>
              <a:rPr lang="de-DE" sz="2000" dirty="0"/>
              <a:t> </a:t>
            </a:r>
            <a:r>
              <a:rPr lang="de-DE" sz="2000" dirty="0" err="1"/>
              <a:t>cars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and </a:t>
            </a:r>
            <a:r>
              <a:rPr lang="de-DE" sz="2000" dirty="0" err="1"/>
              <a:t>infrastructure</a:t>
            </a:r>
            <a:r>
              <a:rPr lang="de-DE" sz="2000" dirty="0"/>
              <a:t> in real time</a:t>
            </a:r>
          </a:p>
          <a:p>
            <a:r>
              <a:rPr lang="de-DE" sz="2000" dirty="0" err="1"/>
              <a:t>Improving</a:t>
            </a:r>
            <a:r>
              <a:rPr lang="de-DE" sz="2000" dirty="0"/>
              <a:t> </a:t>
            </a:r>
            <a:r>
              <a:rPr lang="de-DE" sz="2000" dirty="0" err="1"/>
              <a:t>safety</a:t>
            </a:r>
            <a:r>
              <a:rPr lang="de-DE" sz="2000" dirty="0"/>
              <a:t> and </a:t>
            </a:r>
            <a:r>
              <a:rPr lang="de-DE" sz="2000" dirty="0" err="1"/>
              <a:t>efficiency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roads</a:t>
            </a:r>
            <a:endParaRPr lang="de-DE" sz="2000" dirty="0"/>
          </a:p>
          <a:p>
            <a:r>
              <a:rPr lang="de-DE" sz="2000" dirty="0"/>
              <a:t>Ideal </a:t>
            </a:r>
            <a:r>
              <a:rPr lang="de-DE" sz="2000" dirty="0" err="1"/>
              <a:t>choice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time sensitive </a:t>
            </a:r>
            <a:r>
              <a:rPr lang="de-DE" sz="2000" dirty="0" err="1"/>
              <a:t>applications</a:t>
            </a:r>
            <a:r>
              <a:rPr lang="de-DE" sz="2000" dirty="0"/>
              <a:t>, </a:t>
            </a:r>
            <a:r>
              <a:rPr lang="de-DE" sz="2000" dirty="0" err="1"/>
              <a:t>because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low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r>
              <a:rPr lang="de-DE" sz="2000" dirty="0"/>
              <a:t> and QoS </a:t>
            </a:r>
            <a:r>
              <a:rPr lang="de-DE" sz="2000" dirty="0" err="1"/>
              <a:t>levels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699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Breitbild</PresentationFormat>
  <Paragraphs>82</Paragraphs>
  <Slides>12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</vt:lpstr>
      <vt:lpstr>MQTT</vt:lpstr>
      <vt:lpstr>Agenda</vt:lpstr>
      <vt:lpstr>Introduction to MQTT</vt:lpstr>
      <vt:lpstr>PowerPoint-Präsentation</vt:lpstr>
      <vt:lpstr>Architecture</vt:lpstr>
      <vt:lpstr>Topics and messages</vt:lpstr>
      <vt:lpstr>Quality of Service</vt:lpstr>
      <vt:lpstr>Security Considerations</vt:lpstr>
      <vt:lpstr>Use Cases</vt:lpstr>
      <vt:lpstr>Example</vt:lpstr>
      <vt:lpstr>NOW IST YOUR TURN!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Häfen,Jonas J.A. von</dc:creator>
  <cp:lastModifiedBy>Häfen,Jonas J.A. von</cp:lastModifiedBy>
  <cp:revision>6</cp:revision>
  <dcterms:created xsi:type="dcterms:W3CDTF">2023-10-25T14:22:20Z</dcterms:created>
  <dcterms:modified xsi:type="dcterms:W3CDTF">2023-10-25T18:17:01Z</dcterms:modified>
</cp:coreProperties>
</file>