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7" r:id="rId10"/>
    <p:sldId id="289" r:id="rId11"/>
    <p:sldId id="265" r:id="rId12"/>
    <p:sldId id="268" r:id="rId13"/>
    <p:sldId id="281" r:id="rId14"/>
    <p:sldId id="290" r:id="rId15"/>
    <p:sldId id="266" r:id="rId16"/>
    <p:sldId id="279" r:id="rId17"/>
    <p:sldId id="282" r:id="rId18"/>
    <p:sldId id="283" r:id="rId19"/>
    <p:sldId id="288" r:id="rId20"/>
    <p:sldId id="270" r:id="rId21"/>
    <p:sldId id="273" r:id="rId22"/>
    <p:sldId id="278" r:id="rId23"/>
    <p:sldId id="271" r:id="rId24"/>
    <p:sldId id="274" r:id="rId25"/>
    <p:sldId id="272" r:id="rId26"/>
    <p:sldId id="275" r:id="rId27"/>
    <p:sldId id="291" r:id="rId28"/>
    <p:sldId id="276" r:id="rId29"/>
    <p:sldId id="280" r:id="rId30"/>
    <p:sldId id="287" r:id="rId31"/>
    <p:sldId id="285" r:id="rId32"/>
    <p:sldId id="286" r:id="rId33"/>
    <p:sldId id="28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5FC7-8E59-4B91-A091-E7CD8E391BF4}" v="677" dt="2023-11-12T19:17:14.684"/>
    <p1510:client id="{3AB06EE0-9FF7-E048-8E91-86295D8FC210}" v="132" dt="2023-11-12T19:08:26.891"/>
    <p1510:client id="{90DFDAC9-1683-7CBD-D598-8CC786C17E55}" v="18" dt="2023-11-11T22:19:12.212"/>
    <p1510:client id="{B2134CCF-D045-CF6F-0480-D4C5843950F7}" v="399" dt="2023-11-12T18:28:16.158"/>
    <p1510:client id="{C2D6E1AB-19C7-71A5-CEA9-2651A27E3089}" v="783" dt="2023-11-12T18:14:4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88BCC-DDD1-4AB6-A3C0-B47EDCABD740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BC3B9-56B7-4ABB-853D-5FC2B8DFDA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Server-Side Development</a:t>
          </a:r>
        </a:p>
      </dgm:t>
    </dgm:pt>
    <dgm:pt modelId="{8CB4D767-78FB-45BC-96B4-C4300885EB05}" type="parTrans" cxnId="{72E40458-A95B-4CC2-8DF7-7BDB0F0E7CD9}">
      <dgm:prSet/>
      <dgm:spPr/>
      <dgm:t>
        <a:bodyPr/>
        <a:lstStyle/>
        <a:p>
          <a:endParaRPr lang="en-US"/>
        </a:p>
      </dgm:t>
    </dgm:pt>
    <dgm:pt modelId="{FAF5A51A-B6ED-4ED7-8F98-245D7E235BAB}" type="sibTrans" cxnId="{72E40458-A95B-4CC2-8DF7-7BDB0F0E7CD9}">
      <dgm:prSet/>
      <dgm:spPr/>
      <dgm:t>
        <a:bodyPr/>
        <a:lstStyle/>
        <a:p>
          <a:endParaRPr lang="en-US"/>
        </a:p>
      </dgm:t>
    </dgm:pt>
    <dgm:pt modelId="{D9962E08-2244-4E61-AB73-FFB94A3353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Seamless integration of existing Java libraries</a:t>
          </a:r>
        </a:p>
      </dgm:t>
    </dgm:pt>
    <dgm:pt modelId="{B5BAF5D5-1F36-4AA5-AB7A-BD2A9E7DB743}" type="parTrans" cxnId="{A0C6FF4E-CB75-451D-B978-99CDB599A14F}">
      <dgm:prSet/>
      <dgm:spPr/>
      <dgm:t>
        <a:bodyPr/>
        <a:lstStyle/>
        <a:p>
          <a:endParaRPr lang="en-US"/>
        </a:p>
      </dgm:t>
    </dgm:pt>
    <dgm:pt modelId="{23C044C3-4E7E-4296-AFC1-41203D3CDB4D}" type="sibTrans" cxnId="{A0C6FF4E-CB75-451D-B978-99CDB599A14F}">
      <dgm:prSet/>
      <dgm:spPr/>
      <dgm:t>
        <a:bodyPr/>
        <a:lstStyle/>
        <a:p>
          <a:endParaRPr lang="en-US"/>
        </a:p>
      </dgm:t>
    </dgm:pt>
    <dgm:pt modelId="{32CD0070-44DA-4CAD-9121-BEA421D6FE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Responsive Design</a:t>
          </a:r>
        </a:p>
      </dgm:t>
    </dgm:pt>
    <dgm:pt modelId="{F2EB249E-7999-4AC6-88C8-7B08410B04D2}" type="parTrans" cxnId="{0F4C1076-4B32-4C2B-925E-00172520E4B4}">
      <dgm:prSet/>
      <dgm:spPr/>
      <dgm:t>
        <a:bodyPr/>
        <a:lstStyle/>
        <a:p>
          <a:endParaRPr lang="en-US"/>
        </a:p>
      </dgm:t>
    </dgm:pt>
    <dgm:pt modelId="{2F8AAFFB-963E-4521-B6EF-7FB8CFF3FC49}" type="sibTrans" cxnId="{0F4C1076-4B32-4C2B-925E-00172520E4B4}">
      <dgm:prSet/>
      <dgm:spPr/>
      <dgm:t>
        <a:bodyPr/>
        <a:lstStyle/>
        <a:p>
          <a:endParaRPr lang="en-US"/>
        </a:p>
      </dgm:t>
    </dgm:pt>
    <dgm:pt modelId="{8504B36F-94D8-4818-A139-6F3268D56F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Theming and Styling</a:t>
          </a:r>
        </a:p>
      </dgm:t>
    </dgm:pt>
    <dgm:pt modelId="{9ABE1F60-7951-484A-9A7E-FFF646603DEB}" type="parTrans" cxnId="{6375C3DC-78C9-4478-AE19-F3E929335BA6}">
      <dgm:prSet/>
      <dgm:spPr/>
      <dgm:t>
        <a:bodyPr/>
        <a:lstStyle/>
        <a:p>
          <a:endParaRPr lang="en-US"/>
        </a:p>
      </dgm:t>
    </dgm:pt>
    <dgm:pt modelId="{CA888724-8D8C-439C-99C2-52515C6D41DB}" type="sibTrans" cxnId="{6375C3DC-78C9-4478-AE19-F3E929335BA6}">
      <dgm:prSet/>
      <dgm:spPr/>
      <dgm:t>
        <a:bodyPr/>
        <a:lstStyle/>
        <a:p>
          <a:endParaRPr lang="en-US"/>
        </a:p>
      </dgm:t>
    </dgm:pt>
    <dgm:pt modelId="{39265216-F964-4C3A-9C78-849B20B7EA6B}" type="pres">
      <dgm:prSet presAssocID="{0FC88BCC-DDD1-4AB6-A3C0-B47EDCABD740}" presName="root" presStyleCnt="0">
        <dgm:presLayoutVars>
          <dgm:dir/>
          <dgm:resizeHandles val="exact"/>
        </dgm:presLayoutVars>
      </dgm:prSet>
      <dgm:spPr/>
    </dgm:pt>
    <dgm:pt modelId="{B4E7A291-DDC8-45C8-AB7E-C5731F060B0A}" type="pres">
      <dgm:prSet presAssocID="{207BC3B9-56B7-4ABB-853D-5FC2B8DFDA2B}" presName="compNode" presStyleCnt="0"/>
      <dgm:spPr/>
    </dgm:pt>
    <dgm:pt modelId="{3A77822F-C035-47D8-893B-1EBA7493B1CA}" type="pres">
      <dgm:prSet presAssocID="{207BC3B9-56B7-4ABB-853D-5FC2B8DFDA2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EE986F-74EE-44AD-B2F1-168DB9800744}" type="pres">
      <dgm:prSet presAssocID="{207BC3B9-56B7-4ABB-853D-5FC2B8DFDA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67576E3-4CD8-4DB2-AE65-B507E7F12ABC}" type="pres">
      <dgm:prSet presAssocID="{207BC3B9-56B7-4ABB-853D-5FC2B8DFDA2B}" presName="spaceRect" presStyleCnt="0"/>
      <dgm:spPr/>
    </dgm:pt>
    <dgm:pt modelId="{E112D2F8-ABD9-44C2-99D8-D90D1F41D343}" type="pres">
      <dgm:prSet presAssocID="{207BC3B9-56B7-4ABB-853D-5FC2B8DFDA2B}" presName="textRect" presStyleLbl="revTx" presStyleIdx="0" presStyleCnt="4">
        <dgm:presLayoutVars>
          <dgm:chMax val="1"/>
          <dgm:chPref val="1"/>
        </dgm:presLayoutVars>
      </dgm:prSet>
      <dgm:spPr/>
    </dgm:pt>
    <dgm:pt modelId="{86469A6E-ADD5-4C54-9FD1-AF3881D3F155}" type="pres">
      <dgm:prSet presAssocID="{FAF5A51A-B6ED-4ED7-8F98-245D7E235BAB}" presName="sibTrans" presStyleCnt="0"/>
      <dgm:spPr/>
    </dgm:pt>
    <dgm:pt modelId="{1450AF84-C0D9-41EF-91E0-9206D8543F85}" type="pres">
      <dgm:prSet presAssocID="{D9962E08-2244-4E61-AB73-FFB94A33532C}" presName="compNode" presStyleCnt="0"/>
      <dgm:spPr/>
    </dgm:pt>
    <dgm:pt modelId="{6783A206-66B3-4657-A7D8-33C6146FD764}" type="pres">
      <dgm:prSet presAssocID="{D9962E08-2244-4E61-AB73-FFB94A33532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D15A09-D18E-4EF9-90EE-405059586517}" type="pres">
      <dgm:prSet presAssocID="{D9962E08-2244-4E61-AB73-FFB94A3353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F9AD78D-8BCD-4DD3-B611-05A7C92FB4B7}" type="pres">
      <dgm:prSet presAssocID="{D9962E08-2244-4E61-AB73-FFB94A33532C}" presName="spaceRect" presStyleCnt="0"/>
      <dgm:spPr/>
    </dgm:pt>
    <dgm:pt modelId="{C3E4BEBB-66C8-4B2D-8F6A-1805963C543E}" type="pres">
      <dgm:prSet presAssocID="{D9962E08-2244-4E61-AB73-FFB94A33532C}" presName="textRect" presStyleLbl="revTx" presStyleIdx="1" presStyleCnt="4">
        <dgm:presLayoutVars>
          <dgm:chMax val="1"/>
          <dgm:chPref val="1"/>
        </dgm:presLayoutVars>
      </dgm:prSet>
      <dgm:spPr/>
    </dgm:pt>
    <dgm:pt modelId="{114C9CD9-760B-4F99-8B97-981D0FC60B43}" type="pres">
      <dgm:prSet presAssocID="{23C044C3-4E7E-4296-AFC1-41203D3CDB4D}" presName="sibTrans" presStyleCnt="0"/>
      <dgm:spPr/>
    </dgm:pt>
    <dgm:pt modelId="{A7FF0120-680D-44E8-A323-7F36E03AEBB1}" type="pres">
      <dgm:prSet presAssocID="{32CD0070-44DA-4CAD-9121-BEA421D6FE76}" presName="compNode" presStyleCnt="0"/>
      <dgm:spPr/>
    </dgm:pt>
    <dgm:pt modelId="{D36E88F9-22B1-4009-998C-A2B7A9D87C9C}" type="pres">
      <dgm:prSet presAssocID="{32CD0070-44DA-4CAD-9121-BEA421D6FE7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7EE18C-294A-4B6C-8009-EB50D6ABB45B}" type="pres">
      <dgm:prSet presAssocID="{32CD0070-44DA-4CAD-9121-BEA421D6F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F142706-874B-494F-90B5-0D98B13F71DD}" type="pres">
      <dgm:prSet presAssocID="{32CD0070-44DA-4CAD-9121-BEA421D6FE76}" presName="spaceRect" presStyleCnt="0"/>
      <dgm:spPr/>
    </dgm:pt>
    <dgm:pt modelId="{88A489F1-7B30-4823-A529-9AF04FF89B37}" type="pres">
      <dgm:prSet presAssocID="{32CD0070-44DA-4CAD-9121-BEA421D6FE76}" presName="textRect" presStyleLbl="revTx" presStyleIdx="2" presStyleCnt="4">
        <dgm:presLayoutVars>
          <dgm:chMax val="1"/>
          <dgm:chPref val="1"/>
        </dgm:presLayoutVars>
      </dgm:prSet>
      <dgm:spPr/>
    </dgm:pt>
    <dgm:pt modelId="{A38CD3D5-58E2-4271-82EB-63D14B01B233}" type="pres">
      <dgm:prSet presAssocID="{2F8AAFFB-963E-4521-B6EF-7FB8CFF3FC49}" presName="sibTrans" presStyleCnt="0"/>
      <dgm:spPr/>
    </dgm:pt>
    <dgm:pt modelId="{909FC721-7299-4036-BBFD-F2A6BA37C3A9}" type="pres">
      <dgm:prSet presAssocID="{8504B36F-94D8-4818-A139-6F3268D56F57}" presName="compNode" presStyleCnt="0"/>
      <dgm:spPr/>
    </dgm:pt>
    <dgm:pt modelId="{4BF8D05F-A146-4B2B-B8A2-AC80119A3326}" type="pres">
      <dgm:prSet presAssocID="{8504B36F-94D8-4818-A139-6F3268D56F5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E901E3-562D-4AA0-B0B5-F4A4431959BE}" type="pres">
      <dgm:prSet presAssocID="{8504B36F-94D8-4818-A139-6F3268D56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CFDC71C-029C-4670-9822-D94E8F2EEBE9}" type="pres">
      <dgm:prSet presAssocID="{8504B36F-94D8-4818-A139-6F3268D56F57}" presName="spaceRect" presStyleCnt="0"/>
      <dgm:spPr/>
    </dgm:pt>
    <dgm:pt modelId="{46C0937A-B231-4A43-97D2-BBD360C22EC8}" type="pres">
      <dgm:prSet presAssocID="{8504B36F-94D8-4818-A139-6F3268D56F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DEE02-A31A-4AD0-8EA3-9A5FE2A3325E}" type="presOf" srcId="{32CD0070-44DA-4CAD-9121-BEA421D6FE76}" destId="{88A489F1-7B30-4823-A529-9AF04FF89B37}" srcOrd="0" destOrd="0" presId="urn:microsoft.com/office/officeart/2018/5/layout/IconLeafLabelList"/>
    <dgm:cxn modelId="{04BE146B-9489-4E95-98D6-9C6AF17954A4}" type="presOf" srcId="{207BC3B9-56B7-4ABB-853D-5FC2B8DFDA2B}" destId="{E112D2F8-ABD9-44C2-99D8-D90D1F41D343}" srcOrd="0" destOrd="0" presId="urn:microsoft.com/office/officeart/2018/5/layout/IconLeafLabelList"/>
    <dgm:cxn modelId="{A0C6FF4E-CB75-451D-B978-99CDB599A14F}" srcId="{0FC88BCC-DDD1-4AB6-A3C0-B47EDCABD740}" destId="{D9962E08-2244-4E61-AB73-FFB94A33532C}" srcOrd="1" destOrd="0" parTransId="{B5BAF5D5-1F36-4AA5-AB7A-BD2A9E7DB743}" sibTransId="{23C044C3-4E7E-4296-AFC1-41203D3CDB4D}"/>
    <dgm:cxn modelId="{0F4C1076-4B32-4C2B-925E-00172520E4B4}" srcId="{0FC88BCC-DDD1-4AB6-A3C0-B47EDCABD740}" destId="{32CD0070-44DA-4CAD-9121-BEA421D6FE76}" srcOrd="2" destOrd="0" parTransId="{F2EB249E-7999-4AC6-88C8-7B08410B04D2}" sibTransId="{2F8AAFFB-963E-4521-B6EF-7FB8CFF3FC49}"/>
    <dgm:cxn modelId="{72E40458-A95B-4CC2-8DF7-7BDB0F0E7CD9}" srcId="{0FC88BCC-DDD1-4AB6-A3C0-B47EDCABD740}" destId="{207BC3B9-56B7-4ABB-853D-5FC2B8DFDA2B}" srcOrd="0" destOrd="0" parTransId="{8CB4D767-78FB-45BC-96B4-C4300885EB05}" sibTransId="{FAF5A51A-B6ED-4ED7-8F98-245D7E235BAB}"/>
    <dgm:cxn modelId="{7C7AB18D-7BE9-4B01-AB22-BB3899D93B82}" type="presOf" srcId="{0FC88BCC-DDD1-4AB6-A3C0-B47EDCABD740}" destId="{39265216-F964-4C3A-9C78-849B20B7EA6B}" srcOrd="0" destOrd="0" presId="urn:microsoft.com/office/officeart/2018/5/layout/IconLeafLabelList"/>
    <dgm:cxn modelId="{F300CF9A-3457-4A14-9F9A-6A2561BAB68C}" type="presOf" srcId="{D9962E08-2244-4E61-AB73-FFB94A33532C}" destId="{C3E4BEBB-66C8-4B2D-8F6A-1805963C543E}" srcOrd="0" destOrd="0" presId="urn:microsoft.com/office/officeart/2018/5/layout/IconLeafLabelList"/>
    <dgm:cxn modelId="{6375C3DC-78C9-4478-AE19-F3E929335BA6}" srcId="{0FC88BCC-DDD1-4AB6-A3C0-B47EDCABD740}" destId="{8504B36F-94D8-4818-A139-6F3268D56F57}" srcOrd="3" destOrd="0" parTransId="{9ABE1F60-7951-484A-9A7E-FFF646603DEB}" sibTransId="{CA888724-8D8C-439C-99C2-52515C6D41DB}"/>
    <dgm:cxn modelId="{8A8132E5-4037-4736-93A1-4E8682B37EA6}" type="presOf" srcId="{8504B36F-94D8-4818-A139-6F3268D56F57}" destId="{46C0937A-B231-4A43-97D2-BBD360C22EC8}" srcOrd="0" destOrd="0" presId="urn:microsoft.com/office/officeart/2018/5/layout/IconLeafLabelList"/>
    <dgm:cxn modelId="{C86214EE-32BC-46A3-BE1A-1F42FF508A84}" type="presParOf" srcId="{39265216-F964-4C3A-9C78-849B20B7EA6B}" destId="{B4E7A291-DDC8-45C8-AB7E-C5731F060B0A}" srcOrd="0" destOrd="0" presId="urn:microsoft.com/office/officeart/2018/5/layout/IconLeafLabelList"/>
    <dgm:cxn modelId="{2E997D1A-B093-41D4-BD41-E015D151FF27}" type="presParOf" srcId="{B4E7A291-DDC8-45C8-AB7E-C5731F060B0A}" destId="{3A77822F-C035-47D8-893B-1EBA7493B1CA}" srcOrd="0" destOrd="0" presId="urn:microsoft.com/office/officeart/2018/5/layout/IconLeafLabelList"/>
    <dgm:cxn modelId="{F36AF564-B4C2-400D-B85A-4D9D33C020AD}" type="presParOf" srcId="{B4E7A291-DDC8-45C8-AB7E-C5731F060B0A}" destId="{F5EE986F-74EE-44AD-B2F1-168DB9800744}" srcOrd="1" destOrd="0" presId="urn:microsoft.com/office/officeart/2018/5/layout/IconLeafLabelList"/>
    <dgm:cxn modelId="{241E14D6-B4A8-4482-962B-49DE444C91A4}" type="presParOf" srcId="{B4E7A291-DDC8-45C8-AB7E-C5731F060B0A}" destId="{E67576E3-4CD8-4DB2-AE65-B507E7F12ABC}" srcOrd="2" destOrd="0" presId="urn:microsoft.com/office/officeart/2018/5/layout/IconLeafLabelList"/>
    <dgm:cxn modelId="{E1B7BE9A-6FEE-4DD9-8B86-29FFCC024817}" type="presParOf" srcId="{B4E7A291-DDC8-45C8-AB7E-C5731F060B0A}" destId="{E112D2F8-ABD9-44C2-99D8-D90D1F41D343}" srcOrd="3" destOrd="0" presId="urn:microsoft.com/office/officeart/2018/5/layout/IconLeafLabelList"/>
    <dgm:cxn modelId="{3C52A7B7-1502-4343-9318-B169FEAEFAD4}" type="presParOf" srcId="{39265216-F964-4C3A-9C78-849B20B7EA6B}" destId="{86469A6E-ADD5-4C54-9FD1-AF3881D3F155}" srcOrd="1" destOrd="0" presId="urn:microsoft.com/office/officeart/2018/5/layout/IconLeafLabelList"/>
    <dgm:cxn modelId="{70F3D086-1D2A-45C1-9678-9B1C1D0563E5}" type="presParOf" srcId="{39265216-F964-4C3A-9C78-849B20B7EA6B}" destId="{1450AF84-C0D9-41EF-91E0-9206D8543F85}" srcOrd="2" destOrd="0" presId="urn:microsoft.com/office/officeart/2018/5/layout/IconLeafLabelList"/>
    <dgm:cxn modelId="{8DD7F4B1-57AC-49A2-ABD9-60B1B0F69243}" type="presParOf" srcId="{1450AF84-C0D9-41EF-91E0-9206D8543F85}" destId="{6783A206-66B3-4657-A7D8-33C6146FD764}" srcOrd="0" destOrd="0" presId="urn:microsoft.com/office/officeart/2018/5/layout/IconLeafLabelList"/>
    <dgm:cxn modelId="{CCEBE049-115B-434E-9F56-A4E376C65208}" type="presParOf" srcId="{1450AF84-C0D9-41EF-91E0-9206D8543F85}" destId="{FFD15A09-D18E-4EF9-90EE-405059586517}" srcOrd="1" destOrd="0" presId="urn:microsoft.com/office/officeart/2018/5/layout/IconLeafLabelList"/>
    <dgm:cxn modelId="{6E77E8CC-CE14-4114-A066-F14D635B784E}" type="presParOf" srcId="{1450AF84-C0D9-41EF-91E0-9206D8543F85}" destId="{5F9AD78D-8BCD-4DD3-B611-05A7C92FB4B7}" srcOrd="2" destOrd="0" presId="urn:microsoft.com/office/officeart/2018/5/layout/IconLeafLabelList"/>
    <dgm:cxn modelId="{2B742FB4-03C0-4CF3-800C-5C28589EB364}" type="presParOf" srcId="{1450AF84-C0D9-41EF-91E0-9206D8543F85}" destId="{C3E4BEBB-66C8-4B2D-8F6A-1805963C543E}" srcOrd="3" destOrd="0" presId="urn:microsoft.com/office/officeart/2018/5/layout/IconLeafLabelList"/>
    <dgm:cxn modelId="{0E9802F3-ECED-4073-A33A-F0FA0A2EB765}" type="presParOf" srcId="{39265216-F964-4C3A-9C78-849B20B7EA6B}" destId="{114C9CD9-760B-4F99-8B97-981D0FC60B43}" srcOrd="3" destOrd="0" presId="urn:microsoft.com/office/officeart/2018/5/layout/IconLeafLabelList"/>
    <dgm:cxn modelId="{4E35808C-2B95-41A0-8A82-C6EFA43AF0AE}" type="presParOf" srcId="{39265216-F964-4C3A-9C78-849B20B7EA6B}" destId="{A7FF0120-680D-44E8-A323-7F36E03AEBB1}" srcOrd="4" destOrd="0" presId="urn:microsoft.com/office/officeart/2018/5/layout/IconLeafLabelList"/>
    <dgm:cxn modelId="{86CCB085-6CDC-4506-ACC6-4BD658CF9581}" type="presParOf" srcId="{A7FF0120-680D-44E8-A323-7F36E03AEBB1}" destId="{D36E88F9-22B1-4009-998C-A2B7A9D87C9C}" srcOrd="0" destOrd="0" presId="urn:microsoft.com/office/officeart/2018/5/layout/IconLeafLabelList"/>
    <dgm:cxn modelId="{CE3B2B3A-CECC-4FE1-896C-AB4BF487113F}" type="presParOf" srcId="{A7FF0120-680D-44E8-A323-7F36E03AEBB1}" destId="{947EE18C-294A-4B6C-8009-EB50D6ABB45B}" srcOrd="1" destOrd="0" presId="urn:microsoft.com/office/officeart/2018/5/layout/IconLeafLabelList"/>
    <dgm:cxn modelId="{03E8FB07-6ABF-4BDD-AF4B-8C7CAB010CF6}" type="presParOf" srcId="{A7FF0120-680D-44E8-A323-7F36E03AEBB1}" destId="{0F142706-874B-494F-90B5-0D98B13F71DD}" srcOrd="2" destOrd="0" presId="urn:microsoft.com/office/officeart/2018/5/layout/IconLeafLabelList"/>
    <dgm:cxn modelId="{232A27DB-DBE4-4E28-80B7-9611C4672376}" type="presParOf" srcId="{A7FF0120-680D-44E8-A323-7F36E03AEBB1}" destId="{88A489F1-7B30-4823-A529-9AF04FF89B37}" srcOrd="3" destOrd="0" presId="urn:microsoft.com/office/officeart/2018/5/layout/IconLeafLabelList"/>
    <dgm:cxn modelId="{1A94DB05-1801-448B-8013-7BA4BE76F36A}" type="presParOf" srcId="{39265216-F964-4C3A-9C78-849B20B7EA6B}" destId="{A38CD3D5-58E2-4271-82EB-63D14B01B233}" srcOrd="5" destOrd="0" presId="urn:microsoft.com/office/officeart/2018/5/layout/IconLeafLabelList"/>
    <dgm:cxn modelId="{C2F89709-7266-4875-A592-E3CB680D7F31}" type="presParOf" srcId="{39265216-F964-4C3A-9C78-849B20B7EA6B}" destId="{909FC721-7299-4036-BBFD-F2A6BA37C3A9}" srcOrd="6" destOrd="0" presId="urn:microsoft.com/office/officeart/2018/5/layout/IconLeafLabelList"/>
    <dgm:cxn modelId="{B9864D44-5E30-4CDD-8762-AE56C78C1EEE}" type="presParOf" srcId="{909FC721-7299-4036-BBFD-F2A6BA37C3A9}" destId="{4BF8D05F-A146-4B2B-B8A2-AC80119A3326}" srcOrd="0" destOrd="0" presId="urn:microsoft.com/office/officeart/2018/5/layout/IconLeafLabelList"/>
    <dgm:cxn modelId="{6CAC9920-26F4-412B-AB53-408DA5BF63C3}" type="presParOf" srcId="{909FC721-7299-4036-BBFD-F2A6BA37C3A9}" destId="{08E901E3-562D-4AA0-B0B5-F4A4431959BE}" srcOrd="1" destOrd="0" presId="urn:microsoft.com/office/officeart/2018/5/layout/IconLeafLabelList"/>
    <dgm:cxn modelId="{D2667547-A6ED-419F-B37E-D180EDEC1478}" type="presParOf" srcId="{909FC721-7299-4036-BBFD-F2A6BA37C3A9}" destId="{DCFDC71C-029C-4670-9822-D94E8F2EEBE9}" srcOrd="2" destOrd="0" presId="urn:microsoft.com/office/officeart/2018/5/layout/IconLeafLabelList"/>
    <dgm:cxn modelId="{46A462FB-C200-40FC-A515-431242096354}" type="presParOf" srcId="{909FC721-7299-4036-BBFD-F2A6BA37C3A9}" destId="{46C0937A-B231-4A43-97D2-BBD360C22E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FA3AB-098F-4A1E-B359-483B02A95BE2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57C7205-7C50-4137-9B3F-782B274C27A8}">
      <dgm:prSet/>
      <dgm:spPr/>
      <dgm:t>
        <a:bodyPr/>
        <a:lstStyle/>
        <a:p>
          <a:r>
            <a:rPr lang="de-DE" err="1"/>
            <a:t>Requirements</a:t>
          </a:r>
          <a:endParaRPr lang="en-US" err="1"/>
        </a:p>
      </dgm:t>
    </dgm:pt>
    <dgm:pt modelId="{61F46552-8E75-4417-BE1A-3DEF8898A32D}" type="parTrans" cxnId="{6256D562-5FA1-45B4-8CF7-9549E2838624}">
      <dgm:prSet/>
      <dgm:spPr/>
      <dgm:t>
        <a:bodyPr/>
        <a:lstStyle/>
        <a:p>
          <a:endParaRPr lang="en-US"/>
        </a:p>
      </dgm:t>
    </dgm:pt>
    <dgm:pt modelId="{EA675DB2-DBCC-4E2C-9636-A87CA0D10A38}" type="sibTrans" cxnId="{6256D562-5FA1-45B4-8CF7-9549E2838624}">
      <dgm:prSet/>
      <dgm:spPr/>
      <dgm:t>
        <a:bodyPr/>
        <a:lstStyle/>
        <a:p>
          <a:endParaRPr lang="en-US"/>
        </a:p>
      </dgm:t>
    </dgm:pt>
    <dgm:pt modelId="{175D8D4E-34A4-480C-BF23-8D6C7E1086D1}">
      <dgm:prSet/>
      <dgm:spPr/>
      <dgm:t>
        <a:bodyPr/>
        <a:lstStyle/>
        <a:p>
          <a:r>
            <a:rPr lang="de-DE"/>
            <a:t>JDK 17 </a:t>
          </a:r>
          <a:r>
            <a:rPr lang="de-DE" err="1"/>
            <a:t>or</a:t>
          </a:r>
          <a:r>
            <a:rPr lang="de-DE"/>
            <a:t> </a:t>
          </a:r>
          <a:r>
            <a:rPr lang="de-DE" err="1"/>
            <a:t>higher</a:t>
          </a:r>
          <a:endParaRPr lang="en-US" err="1"/>
        </a:p>
      </dgm:t>
    </dgm:pt>
    <dgm:pt modelId="{0688746C-07DF-48EA-A938-506B556D0E98}" type="parTrans" cxnId="{082F8260-22C9-427C-89DC-2BB6B95403E0}">
      <dgm:prSet/>
      <dgm:spPr/>
      <dgm:t>
        <a:bodyPr/>
        <a:lstStyle/>
        <a:p>
          <a:endParaRPr lang="en-US"/>
        </a:p>
      </dgm:t>
    </dgm:pt>
    <dgm:pt modelId="{AD6A0B97-FEC1-430B-B909-0399762CFD5D}" type="sibTrans" cxnId="{082F8260-22C9-427C-89DC-2BB6B95403E0}">
      <dgm:prSet/>
      <dgm:spPr/>
      <dgm:t>
        <a:bodyPr/>
        <a:lstStyle/>
        <a:p>
          <a:endParaRPr lang="en-US"/>
        </a:p>
      </dgm:t>
    </dgm:pt>
    <dgm:pt modelId="{43ABC2B6-BD02-4B83-95F4-437403A9AD1D}">
      <dgm:prSet/>
      <dgm:spPr/>
      <dgm:t>
        <a:bodyPr/>
        <a:lstStyle/>
        <a:p>
          <a:r>
            <a:rPr lang="de-DE"/>
            <a:t>Starter Project</a:t>
          </a:r>
          <a:endParaRPr lang="en-US"/>
        </a:p>
      </dgm:t>
    </dgm:pt>
    <dgm:pt modelId="{61057BD5-D8DC-4990-AF14-919CE1BCE113}" type="parTrans" cxnId="{37F7D9C5-0B22-44B6-8886-BF919C5C8B21}">
      <dgm:prSet/>
      <dgm:spPr/>
      <dgm:t>
        <a:bodyPr/>
        <a:lstStyle/>
        <a:p>
          <a:endParaRPr lang="en-US"/>
        </a:p>
      </dgm:t>
    </dgm:pt>
    <dgm:pt modelId="{EC4BFB3A-AC3F-4A5A-8589-F267766528D4}" type="sibTrans" cxnId="{37F7D9C5-0B22-44B6-8886-BF919C5C8B21}">
      <dgm:prSet/>
      <dgm:spPr/>
      <dgm:t>
        <a:bodyPr/>
        <a:lstStyle/>
        <a:p>
          <a:endParaRPr lang="en-US"/>
        </a:p>
      </dgm:t>
    </dgm:pt>
    <dgm:pt modelId="{60FF393E-6786-4C02-9AF3-4BD3A233E26E}">
      <dgm:prSet/>
      <dgm:spPr/>
      <dgm:t>
        <a:bodyPr/>
        <a:lstStyle/>
        <a:p>
          <a:pPr rtl="0"/>
          <a:r>
            <a:rPr lang="de-DE"/>
            <a:t>Maven Archetype</a:t>
          </a:r>
          <a:r>
            <a:rPr lang="de-DE">
              <a:latin typeface="Calibri Light" panose="020F0302020204030204"/>
            </a:rPr>
            <a:t>/ </a:t>
          </a:r>
          <a:r>
            <a:rPr lang="de-DE" b="1">
              <a:latin typeface="Calibri Light"/>
              <a:cs typeface="Calibri"/>
            </a:rPr>
            <a:t>Gradle</a:t>
          </a:r>
          <a:endParaRPr lang="en-US" b="1">
            <a:latin typeface="Calibri Light"/>
          </a:endParaRPr>
        </a:p>
      </dgm:t>
    </dgm:pt>
    <dgm:pt modelId="{47FBDCC5-6B9E-4D5A-A87E-935292F492FA}" type="parTrans" cxnId="{C2872AA5-64FD-4418-AE9B-F69EEBCEA38D}">
      <dgm:prSet/>
      <dgm:spPr/>
      <dgm:t>
        <a:bodyPr/>
        <a:lstStyle/>
        <a:p>
          <a:endParaRPr lang="en-US"/>
        </a:p>
      </dgm:t>
    </dgm:pt>
    <dgm:pt modelId="{341EBECA-5F5A-4A79-91CD-16E69C83811E}" type="sibTrans" cxnId="{C2872AA5-64FD-4418-AE9B-F69EEBCEA38D}">
      <dgm:prSet/>
      <dgm:spPr/>
      <dgm:t>
        <a:bodyPr/>
        <a:lstStyle/>
        <a:p>
          <a:endParaRPr lang="en-US"/>
        </a:p>
      </dgm:t>
    </dgm:pt>
    <dgm:pt modelId="{F34A3FF2-4441-4550-9A28-C3A9761FB8DC}">
      <dgm:prSet phldr="0"/>
      <dgm:spPr/>
      <dgm:t>
        <a:bodyPr/>
        <a:lstStyle/>
        <a:p>
          <a:r>
            <a:rPr lang="de-DE"/>
            <a:t>https://start.vaadin.com/</a:t>
          </a:r>
          <a:endParaRPr lang="de-DE">
            <a:latin typeface="Calibri Light" panose="020F0302020204030204"/>
          </a:endParaRPr>
        </a:p>
      </dgm:t>
    </dgm:pt>
    <dgm:pt modelId="{254E9EA7-A19D-4B11-A565-67C2E9A50A08}" type="parTrans" cxnId="{F5A98B25-5447-429C-A5F3-2A1419FB7D0D}">
      <dgm:prSet/>
      <dgm:spPr/>
    </dgm:pt>
    <dgm:pt modelId="{DB81FE50-4722-419E-8686-5FBB7454EE22}" type="sibTrans" cxnId="{F5A98B25-5447-429C-A5F3-2A1419FB7D0D}">
      <dgm:prSet/>
      <dgm:spPr/>
    </dgm:pt>
    <dgm:pt modelId="{49485CFD-33B5-4025-84B4-6033CD161F7B}" type="pres">
      <dgm:prSet presAssocID="{D06FA3AB-098F-4A1E-B359-483B02A95BE2}" presName="Name0" presStyleCnt="0">
        <dgm:presLayoutVars>
          <dgm:dir/>
          <dgm:animLvl val="lvl"/>
          <dgm:resizeHandles val="exact"/>
        </dgm:presLayoutVars>
      </dgm:prSet>
      <dgm:spPr/>
    </dgm:pt>
    <dgm:pt modelId="{271BFEC0-5BCB-4033-A4E6-F86326CE9634}" type="pres">
      <dgm:prSet presAssocID="{857C7205-7C50-4137-9B3F-782B274C27A8}" presName="linNode" presStyleCnt="0"/>
      <dgm:spPr/>
    </dgm:pt>
    <dgm:pt modelId="{2DDE977F-FC8A-48D7-8706-EDEF6E24137A}" type="pres">
      <dgm:prSet presAssocID="{857C7205-7C50-4137-9B3F-782B274C27A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86C2F53-025F-4856-850D-B128E9F1FCEB}" type="pres">
      <dgm:prSet presAssocID="{857C7205-7C50-4137-9B3F-782B274C27A8}" presName="descendantText" presStyleLbl="alignAccFollowNode1" presStyleIdx="0" presStyleCnt="2">
        <dgm:presLayoutVars>
          <dgm:bulletEnabled val="1"/>
        </dgm:presLayoutVars>
      </dgm:prSet>
      <dgm:spPr/>
    </dgm:pt>
    <dgm:pt modelId="{71590C2D-7A25-443C-8FBE-E50323C60190}" type="pres">
      <dgm:prSet presAssocID="{EA675DB2-DBCC-4E2C-9636-A87CA0D10A38}" presName="sp" presStyleCnt="0"/>
      <dgm:spPr/>
    </dgm:pt>
    <dgm:pt modelId="{AE136B87-760E-4645-8DD2-391E24F0455A}" type="pres">
      <dgm:prSet presAssocID="{43ABC2B6-BD02-4B83-95F4-437403A9AD1D}" presName="linNode" presStyleCnt="0"/>
      <dgm:spPr/>
    </dgm:pt>
    <dgm:pt modelId="{7FC9E452-400D-4D8B-88DA-F4CEA710D175}" type="pres">
      <dgm:prSet presAssocID="{43ABC2B6-BD02-4B83-95F4-437403A9AD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F4D5C57-D369-48BC-B984-F1224007BE32}" type="pres">
      <dgm:prSet presAssocID="{43ABC2B6-BD02-4B83-95F4-437403A9AD1D}" presName="descendantText" presStyleLbl="alignAccFollowNode1" presStyleIdx="1" presStyleCnt="2">
        <dgm:presLayoutVars>
          <dgm:bulletEnabled val="1"/>
        </dgm:presLayoutVars>
      </dgm:prSet>
      <dgm:spPr/>
    </dgm:pt>
    <dgm:pt modelId="{88CA7D2C-96C5-48B6-BA87-34672353A97B}" type="pres">
      <dgm:prSet presAssocID="{EC4BFB3A-AC3F-4A5A-8589-F267766528D4}" presName="sp" presStyleCnt="0"/>
      <dgm:spPr/>
    </dgm:pt>
    <dgm:pt modelId="{6718B228-422A-4966-A51A-ADB7F4CFA136}" type="pres">
      <dgm:prSet presAssocID="{60FF393E-6786-4C02-9AF3-4BD3A233E26E}" presName="linNode" presStyleCnt="0"/>
      <dgm:spPr/>
    </dgm:pt>
    <dgm:pt modelId="{535B6A7F-6F02-4DA8-BFE7-15B4540BD268}" type="pres">
      <dgm:prSet presAssocID="{60FF393E-6786-4C02-9AF3-4BD3A233E26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DE7431F-9EF5-406E-BB88-06ABCD01F59B}" type="presOf" srcId="{D06FA3AB-098F-4A1E-B359-483B02A95BE2}" destId="{49485CFD-33B5-4025-84B4-6033CD161F7B}" srcOrd="0" destOrd="0" presId="urn:microsoft.com/office/officeart/2005/8/layout/vList5"/>
    <dgm:cxn modelId="{F5A98B25-5447-429C-A5F3-2A1419FB7D0D}" srcId="{43ABC2B6-BD02-4B83-95F4-437403A9AD1D}" destId="{F34A3FF2-4441-4550-9A28-C3A9761FB8DC}" srcOrd="0" destOrd="0" parTransId="{254E9EA7-A19D-4B11-A565-67C2E9A50A08}" sibTransId="{DB81FE50-4722-419E-8686-5FBB7454EE22}"/>
    <dgm:cxn modelId="{6D575C5E-9930-4A8C-A816-24490C007D6D}" type="presOf" srcId="{43ABC2B6-BD02-4B83-95F4-437403A9AD1D}" destId="{7FC9E452-400D-4D8B-88DA-F4CEA710D175}" srcOrd="0" destOrd="0" presId="urn:microsoft.com/office/officeart/2005/8/layout/vList5"/>
    <dgm:cxn modelId="{082F8260-22C9-427C-89DC-2BB6B95403E0}" srcId="{857C7205-7C50-4137-9B3F-782B274C27A8}" destId="{175D8D4E-34A4-480C-BF23-8D6C7E1086D1}" srcOrd="0" destOrd="0" parTransId="{0688746C-07DF-48EA-A938-506B556D0E98}" sibTransId="{AD6A0B97-FEC1-430B-B909-0399762CFD5D}"/>
    <dgm:cxn modelId="{6256D562-5FA1-45B4-8CF7-9549E2838624}" srcId="{D06FA3AB-098F-4A1E-B359-483B02A95BE2}" destId="{857C7205-7C50-4137-9B3F-782B274C27A8}" srcOrd="0" destOrd="0" parTransId="{61F46552-8E75-4417-BE1A-3DEF8898A32D}" sibTransId="{EA675DB2-DBCC-4E2C-9636-A87CA0D10A38}"/>
    <dgm:cxn modelId="{B3175792-B809-44C8-85F4-9E4806684F74}" type="presOf" srcId="{F34A3FF2-4441-4550-9A28-C3A9761FB8DC}" destId="{7F4D5C57-D369-48BC-B984-F1224007BE32}" srcOrd="0" destOrd="0" presId="urn:microsoft.com/office/officeart/2005/8/layout/vList5"/>
    <dgm:cxn modelId="{5166BB97-5759-4AC0-83DE-7A6F15F5F87C}" type="presOf" srcId="{857C7205-7C50-4137-9B3F-782B274C27A8}" destId="{2DDE977F-FC8A-48D7-8706-EDEF6E24137A}" srcOrd="0" destOrd="0" presId="urn:microsoft.com/office/officeart/2005/8/layout/vList5"/>
    <dgm:cxn modelId="{C2872AA5-64FD-4418-AE9B-F69EEBCEA38D}" srcId="{D06FA3AB-098F-4A1E-B359-483B02A95BE2}" destId="{60FF393E-6786-4C02-9AF3-4BD3A233E26E}" srcOrd="2" destOrd="0" parTransId="{47FBDCC5-6B9E-4D5A-A87E-935292F492FA}" sibTransId="{341EBECA-5F5A-4A79-91CD-16E69C83811E}"/>
    <dgm:cxn modelId="{37F7D9C5-0B22-44B6-8886-BF919C5C8B21}" srcId="{D06FA3AB-098F-4A1E-B359-483B02A95BE2}" destId="{43ABC2B6-BD02-4B83-95F4-437403A9AD1D}" srcOrd="1" destOrd="0" parTransId="{61057BD5-D8DC-4990-AF14-919CE1BCE113}" sibTransId="{EC4BFB3A-AC3F-4A5A-8589-F267766528D4}"/>
    <dgm:cxn modelId="{37BDB0D3-732D-452A-BE4F-F0F658A85824}" type="presOf" srcId="{175D8D4E-34A4-480C-BF23-8D6C7E1086D1}" destId="{686C2F53-025F-4856-850D-B128E9F1FCEB}" srcOrd="0" destOrd="0" presId="urn:microsoft.com/office/officeart/2005/8/layout/vList5"/>
    <dgm:cxn modelId="{20BECCE9-0234-4DC3-80E9-EB73CEFD2349}" type="presOf" srcId="{60FF393E-6786-4C02-9AF3-4BD3A233E26E}" destId="{535B6A7F-6F02-4DA8-BFE7-15B4540BD268}" srcOrd="0" destOrd="0" presId="urn:microsoft.com/office/officeart/2005/8/layout/vList5"/>
    <dgm:cxn modelId="{2CE1FA4D-F950-4619-B87B-C072004F9A4C}" type="presParOf" srcId="{49485CFD-33B5-4025-84B4-6033CD161F7B}" destId="{271BFEC0-5BCB-4033-A4E6-F86326CE9634}" srcOrd="0" destOrd="0" presId="urn:microsoft.com/office/officeart/2005/8/layout/vList5"/>
    <dgm:cxn modelId="{DD874D47-AB13-4D53-B30A-7736232B346D}" type="presParOf" srcId="{271BFEC0-5BCB-4033-A4E6-F86326CE9634}" destId="{2DDE977F-FC8A-48D7-8706-EDEF6E24137A}" srcOrd="0" destOrd="0" presId="urn:microsoft.com/office/officeart/2005/8/layout/vList5"/>
    <dgm:cxn modelId="{05CAEE85-158A-47C2-A0C7-AF2BA0BED6D6}" type="presParOf" srcId="{271BFEC0-5BCB-4033-A4E6-F86326CE9634}" destId="{686C2F53-025F-4856-850D-B128E9F1FCEB}" srcOrd="1" destOrd="0" presId="urn:microsoft.com/office/officeart/2005/8/layout/vList5"/>
    <dgm:cxn modelId="{90A1CA3B-A560-4AC6-8586-597B9491B97C}" type="presParOf" srcId="{49485CFD-33B5-4025-84B4-6033CD161F7B}" destId="{71590C2D-7A25-443C-8FBE-E50323C60190}" srcOrd="1" destOrd="0" presId="urn:microsoft.com/office/officeart/2005/8/layout/vList5"/>
    <dgm:cxn modelId="{EAE3FC0F-7D5C-4C17-9E41-E4C059AC874B}" type="presParOf" srcId="{49485CFD-33B5-4025-84B4-6033CD161F7B}" destId="{AE136B87-760E-4645-8DD2-391E24F0455A}" srcOrd="2" destOrd="0" presId="urn:microsoft.com/office/officeart/2005/8/layout/vList5"/>
    <dgm:cxn modelId="{C027B75D-2686-4EB5-B8A4-EED5E2D5CF46}" type="presParOf" srcId="{AE136B87-760E-4645-8DD2-391E24F0455A}" destId="{7FC9E452-400D-4D8B-88DA-F4CEA710D175}" srcOrd="0" destOrd="0" presId="urn:microsoft.com/office/officeart/2005/8/layout/vList5"/>
    <dgm:cxn modelId="{569C9702-EB90-47C6-BACF-558A357CCD92}" type="presParOf" srcId="{AE136B87-760E-4645-8DD2-391E24F0455A}" destId="{7F4D5C57-D369-48BC-B984-F1224007BE32}" srcOrd="1" destOrd="0" presId="urn:microsoft.com/office/officeart/2005/8/layout/vList5"/>
    <dgm:cxn modelId="{9702E1E4-3BCC-4C03-8298-7BB7A5348999}" type="presParOf" srcId="{49485CFD-33B5-4025-84B4-6033CD161F7B}" destId="{88CA7D2C-96C5-48B6-BA87-34672353A97B}" srcOrd="3" destOrd="0" presId="urn:microsoft.com/office/officeart/2005/8/layout/vList5"/>
    <dgm:cxn modelId="{A6481F47-0009-42F6-8685-826B1DC0593E}" type="presParOf" srcId="{49485CFD-33B5-4025-84B4-6033CD161F7B}" destId="{6718B228-422A-4966-A51A-ADB7F4CFA136}" srcOrd="4" destOrd="0" presId="urn:microsoft.com/office/officeart/2005/8/layout/vList5"/>
    <dgm:cxn modelId="{5DEE59D3-4DC2-447C-B845-9204D0758A1B}" type="presParOf" srcId="{6718B228-422A-4966-A51A-ADB7F4CFA136}" destId="{535B6A7F-6F02-4DA8-BFE7-15B4540BD2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7822F-C035-47D8-893B-1EBA7493B1CA}">
      <dsp:nvSpPr>
        <dsp:cNvPr id="0" name=""/>
        <dsp:cNvSpPr/>
      </dsp:nvSpPr>
      <dsp:spPr>
        <a:xfrm>
          <a:off x="56292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E986F-74EE-44AD-B2F1-168DB9800744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D2F8-ABD9-44C2-99D8-D90D1F41D343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Server-Side Development</a:t>
          </a:r>
        </a:p>
      </dsp:txBody>
      <dsp:txXfrm>
        <a:off x="100682" y="2432898"/>
        <a:ext cx="2370489" cy="720000"/>
      </dsp:txXfrm>
    </dsp:sp>
    <dsp:sp modelId="{6783A206-66B3-4657-A7D8-33C6146FD764}">
      <dsp:nvSpPr>
        <dsp:cNvPr id="0" name=""/>
        <dsp:cNvSpPr/>
      </dsp:nvSpPr>
      <dsp:spPr>
        <a:xfrm>
          <a:off x="334825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15A09-D18E-4EF9-90EE-405059586517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BEBB-66C8-4B2D-8F6A-1805963C543E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Seamless integration of existing Java libraries</a:t>
          </a:r>
        </a:p>
      </dsp:txBody>
      <dsp:txXfrm>
        <a:off x="2886007" y="2432898"/>
        <a:ext cx="2370489" cy="720000"/>
      </dsp:txXfrm>
    </dsp:sp>
    <dsp:sp modelId="{D36E88F9-22B1-4009-998C-A2B7A9D87C9C}">
      <dsp:nvSpPr>
        <dsp:cNvPr id="0" name=""/>
        <dsp:cNvSpPr/>
      </dsp:nvSpPr>
      <dsp:spPr>
        <a:xfrm>
          <a:off x="613357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EE18C-294A-4B6C-8009-EB50D6ABB45B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489F1-7B30-4823-A529-9AF04FF89B37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Responsive Design</a:t>
          </a:r>
        </a:p>
      </dsp:txBody>
      <dsp:txXfrm>
        <a:off x="5671332" y="2432898"/>
        <a:ext cx="2370489" cy="720000"/>
      </dsp:txXfrm>
    </dsp:sp>
    <dsp:sp modelId="{4BF8D05F-A146-4B2B-B8A2-AC80119A3326}">
      <dsp:nvSpPr>
        <dsp:cNvPr id="0" name=""/>
        <dsp:cNvSpPr/>
      </dsp:nvSpPr>
      <dsp:spPr>
        <a:xfrm>
          <a:off x="891890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901E3-562D-4AA0-B0B5-F4A4431959BE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0937A-B231-4A43-97D2-BBD360C22EC8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Theming and Styling</a:t>
          </a:r>
        </a:p>
      </dsp:txBody>
      <dsp:txXfrm>
        <a:off x="8456657" y="24328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C2F53-025F-4856-850D-B128E9F1FCEB}">
      <dsp:nvSpPr>
        <dsp:cNvPr id="0" name=""/>
        <dsp:cNvSpPr/>
      </dsp:nvSpPr>
      <dsp:spPr>
        <a:xfrm rot="5400000">
          <a:off x="6890444" y="-2819259"/>
          <a:ext cx="1080957" cy="69938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700" kern="1200"/>
            <a:t>JDK 17 </a:t>
          </a:r>
          <a:r>
            <a:rPr lang="de-DE" sz="4700" kern="1200" err="1"/>
            <a:t>or</a:t>
          </a:r>
          <a:r>
            <a:rPr lang="de-DE" sz="4700" kern="1200"/>
            <a:t> </a:t>
          </a:r>
          <a:r>
            <a:rPr lang="de-DE" sz="4700" kern="1200" err="1"/>
            <a:t>higher</a:t>
          </a:r>
          <a:endParaRPr lang="en-US" sz="4700" kern="1200" err="1"/>
        </a:p>
      </dsp:txBody>
      <dsp:txXfrm rot="-5400000">
        <a:off x="3934018" y="189935"/>
        <a:ext cx="6941042" cy="975421"/>
      </dsp:txXfrm>
    </dsp:sp>
    <dsp:sp modelId="{2DDE977F-FC8A-48D7-8706-EDEF6E24137A}">
      <dsp:nvSpPr>
        <dsp:cNvPr id="0" name=""/>
        <dsp:cNvSpPr/>
      </dsp:nvSpPr>
      <dsp:spPr>
        <a:xfrm>
          <a:off x="0" y="2047"/>
          <a:ext cx="3934018" cy="135119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err="1"/>
            <a:t>Requirements</a:t>
          </a:r>
          <a:endParaRPr lang="en-US" sz="3500" kern="1200" err="1"/>
        </a:p>
      </dsp:txBody>
      <dsp:txXfrm>
        <a:off x="65960" y="68007"/>
        <a:ext cx="3802098" cy="1219276"/>
      </dsp:txXfrm>
    </dsp:sp>
    <dsp:sp modelId="{7F4D5C57-D369-48BC-B984-F1224007BE32}">
      <dsp:nvSpPr>
        <dsp:cNvPr id="0" name=""/>
        <dsp:cNvSpPr/>
      </dsp:nvSpPr>
      <dsp:spPr>
        <a:xfrm rot="5400000">
          <a:off x="6890444" y="-1400502"/>
          <a:ext cx="1080957" cy="69938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700" kern="1200"/>
            <a:t>https://start.vaadin.com/</a:t>
          </a:r>
          <a:endParaRPr lang="de-DE" sz="4700" kern="1200">
            <a:latin typeface="Calibri Light" panose="020F0302020204030204"/>
          </a:endParaRPr>
        </a:p>
      </dsp:txBody>
      <dsp:txXfrm rot="-5400000">
        <a:off x="3934018" y="1608692"/>
        <a:ext cx="6941042" cy="975421"/>
      </dsp:txXfrm>
    </dsp:sp>
    <dsp:sp modelId="{7FC9E452-400D-4D8B-88DA-F4CEA710D175}">
      <dsp:nvSpPr>
        <dsp:cNvPr id="0" name=""/>
        <dsp:cNvSpPr/>
      </dsp:nvSpPr>
      <dsp:spPr>
        <a:xfrm>
          <a:off x="0" y="1420804"/>
          <a:ext cx="3934018" cy="1351196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Starter Project</a:t>
          </a:r>
          <a:endParaRPr lang="en-US" sz="3500" kern="1200"/>
        </a:p>
      </dsp:txBody>
      <dsp:txXfrm>
        <a:off x="65960" y="1486764"/>
        <a:ext cx="3802098" cy="1219276"/>
      </dsp:txXfrm>
    </dsp:sp>
    <dsp:sp modelId="{535B6A7F-6F02-4DA8-BFE7-15B4540BD268}">
      <dsp:nvSpPr>
        <dsp:cNvPr id="0" name=""/>
        <dsp:cNvSpPr/>
      </dsp:nvSpPr>
      <dsp:spPr>
        <a:xfrm>
          <a:off x="0" y="2839560"/>
          <a:ext cx="3934018" cy="1351196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Maven Archetype</a:t>
          </a:r>
          <a:r>
            <a:rPr lang="de-DE" sz="3500" kern="1200">
              <a:latin typeface="Calibri Light" panose="020F0302020204030204"/>
            </a:rPr>
            <a:t>/ </a:t>
          </a:r>
          <a:r>
            <a:rPr lang="de-DE" sz="3500" b="1" kern="1200">
              <a:latin typeface="Calibri Light"/>
              <a:cs typeface="Calibri"/>
            </a:rPr>
            <a:t>Gradle</a:t>
          </a:r>
          <a:endParaRPr lang="en-US" sz="3500" b="1" kern="1200">
            <a:latin typeface="Calibri Light"/>
          </a:endParaRPr>
        </a:p>
      </dsp:txBody>
      <dsp:txXfrm>
        <a:off x="65960" y="2905520"/>
        <a:ext cx="3802098" cy="121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79D6-A4DC-428E-B916-6455CEB8CC40}" type="datetimeFigureOut">
              <a:t>12.11.2023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D815-B3EB-464C-9199-EDA467747E3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57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6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86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Fabian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8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Fabian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6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Fabian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78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41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Fabian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57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Lawrence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200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Lawrence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97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Lawrence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80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72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Lawrence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68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Lawrence</a:t>
            </a:r>
          </a:p>
          <a:p>
            <a:r>
              <a:rPr lang="de-DE" dirty="0"/>
              <a:t>JPQL </a:t>
            </a:r>
            <a:r>
              <a:rPr lang="de-DE" dirty="0" err="1"/>
              <a:t>or</a:t>
            </a:r>
            <a:r>
              <a:rPr lang="de-DE" dirty="0"/>
              <a:t> Plain SQL</a:t>
            </a: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10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Lawrence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84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Lawrence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57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77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16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1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Lawrence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49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Lawrence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7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Fabian</a:t>
            </a:r>
          </a:p>
          <a:p>
            <a:r>
              <a:rPr lang="en-US">
                <a:cs typeface="Calibri"/>
              </a:rPr>
              <a:t>GWT: Has own XML type of files</a:t>
            </a:r>
          </a:p>
          <a:p>
            <a:r>
              <a:rPr lang="en-US">
                <a:cs typeface="Calibri"/>
              </a:rPr>
              <a:t>Jakarta: Uses HTML Templates, but features very unique elements -&gt; a lot to learn and understand</a:t>
            </a:r>
          </a:p>
          <a:p>
            <a:r>
              <a:rPr lang="en-US" err="1">
                <a:cs typeface="Calibri"/>
              </a:rPr>
              <a:t>Thymeleaf</a:t>
            </a:r>
            <a:r>
              <a:rPr lang="en-US">
                <a:cs typeface="Calibri"/>
              </a:rPr>
              <a:t>: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Fabian</a:t>
            </a:r>
          </a:p>
          <a:p>
            <a:r>
              <a:rPr lang="en-US"/>
              <a:t>https://vaadin.com/comparison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82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Anatol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49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Fabian</a:t>
            </a:r>
          </a:p>
          <a:p>
            <a:r>
              <a:rPr lang="en-US"/>
              <a:t>https://72.services/en/vaadin-community-award/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D815-B3EB-464C-9199-EDA467747E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vaadin.com/comparison" TargetMode="External"/><Relationship Id="rId3" Type="http://schemas.openxmlformats.org/officeDocument/2006/relationships/hyperlink" Target="https://www.baeldung.com/vaadin" TargetMode="External"/><Relationship Id="rId7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hyperlink" Target="https://vaadin.com/docs/latest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ayara.fish/getting-started-with-jakarta-ee-9-jakarta-faces-jsf" TargetMode="External"/><Relationship Id="rId5" Type="http://schemas.openxmlformats.org/officeDocument/2006/relationships/hyperlink" Target="https://www.gwtproject.org/doc/latest/DevGuide.html" TargetMode="External"/><Relationship Id="rId4" Type="http://schemas.openxmlformats.org/officeDocument/2006/relationships/hyperlink" Target="https://72.services/en/vaadin-community-award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ebivenlo.github.io/ESD-2023-Vaadin-Flo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  <a:cs typeface="Calibri Light"/>
              </a:rPr>
              <a:t>Vaadin Flow Workshop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>
                <a:cs typeface="Calibri"/>
              </a:rPr>
              <a:t>Anatol, Fabian, Lawrence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FC6C4-0B9D-A4B9-F6F8-6F48619F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225" y="1889683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  <a:cs typeface="Calibri Light"/>
              </a:rPr>
              <a:t>Views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3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48E15-8433-C312-029F-11DFADD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Views in </a:t>
            </a:r>
            <a:r>
              <a:rPr lang="de-DE" sz="4000" err="1">
                <a:solidFill>
                  <a:srgbClr val="FFFFFF"/>
                </a:solidFill>
                <a:ea typeface="Calibri Light"/>
                <a:cs typeface="Calibri Light"/>
              </a:rPr>
              <a:t>Vaadin</a:t>
            </a:r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 Flow</a:t>
            </a:r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A94F7195-8F83-71BA-5D7C-EA98BAFA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74984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Represents a part or section of a web application</a:t>
            </a:r>
            <a:endParaRPr lang="en-US" sz="32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Help organize UI components with different layouts</a:t>
            </a:r>
            <a:endParaRPr lang="en-US" sz="32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Each view corresponds to a URL</a:t>
            </a:r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3A01B9-5EAE-6E24-90EF-643D2C4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5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48E15-8433-C312-029F-11DFADD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View</a:t>
            </a:r>
          </a:p>
        </p:txBody>
      </p:sp>
      <p:pic>
        <p:nvPicPr>
          <p:cNvPr id="15" name="Inhaltsplatzhalter 1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7D8745D1-D6CA-8C72-D96E-99009242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43" y="511388"/>
            <a:ext cx="6948635" cy="333790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1A61A9-158F-563C-6891-CE860A50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DF8710F5-923A-92C8-04B4-BF71A959A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83" y="3974352"/>
            <a:ext cx="3210373" cy="2419688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B01ADF-3867-A530-6C25-D1670825CD69}"/>
              </a:ext>
            </a:extLst>
          </p:cNvPr>
          <p:cNvCxnSpPr/>
          <p:nvPr/>
        </p:nvCxnSpPr>
        <p:spPr>
          <a:xfrm>
            <a:off x="4390426" y="6018432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D8D03E-9FAD-FC32-C2D8-83D8701681D2}"/>
              </a:ext>
            </a:extLst>
          </p:cNvPr>
          <p:cNvCxnSpPr>
            <a:cxnSpLocks/>
          </p:cNvCxnSpPr>
          <p:nvPr/>
        </p:nvCxnSpPr>
        <p:spPr>
          <a:xfrm>
            <a:off x="4636008" y="5512464"/>
            <a:ext cx="930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165BC7-9247-6C15-AE04-9D33D9C629CE}"/>
              </a:ext>
            </a:extLst>
          </p:cNvPr>
          <p:cNvCxnSpPr>
            <a:cxnSpLocks/>
          </p:cNvCxnSpPr>
          <p:nvPr/>
        </p:nvCxnSpPr>
        <p:spPr>
          <a:xfrm>
            <a:off x="4224528" y="5018688"/>
            <a:ext cx="134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C7B72E8-0612-540A-6E1F-D5D9568FC9B7}"/>
              </a:ext>
            </a:extLst>
          </p:cNvPr>
          <p:cNvCxnSpPr>
            <a:cxnSpLocks/>
          </p:cNvCxnSpPr>
          <p:nvPr/>
        </p:nvCxnSpPr>
        <p:spPr>
          <a:xfrm>
            <a:off x="4243686" y="4128672"/>
            <a:ext cx="134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7CDF41E-33A8-4993-CEE0-DA4BCEEB569B}"/>
              </a:ext>
            </a:extLst>
          </p:cNvPr>
          <p:cNvCxnSpPr/>
          <p:nvPr/>
        </p:nvCxnSpPr>
        <p:spPr>
          <a:xfrm flipV="1">
            <a:off x="4224528" y="4142232"/>
            <a:ext cx="0" cy="8764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47C7BCE-DF4D-D3A8-8603-3DB3791F4AE5}"/>
              </a:ext>
            </a:extLst>
          </p:cNvPr>
          <p:cNvCxnSpPr>
            <a:cxnSpLocks/>
          </p:cNvCxnSpPr>
          <p:nvPr/>
        </p:nvCxnSpPr>
        <p:spPr>
          <a:xfrm flipV="1">
            <a:off x="4224528" y="1005840"/>
            <a:ext cx="0" cy="3122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D861871-E5D1-1CE0-97D2-7B6CBD4E462A}"/>
              </a:ext>
            </a:extLst>
          </p:cNvPr>
          <p:cNvCxnSpPr>
            <a:cxnSpLocks/>
          </p:cNvCxnSpPr>
          <p:nvPr/>
        </p:nvCxnSpPr>
        <p:spPr>
          <a:xfrm>
            <a:off x="4224528" y="1005840"/>
            <a:ext cx="5621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BC6CFC3-B45B-F7CD-ABA8-B218F4516DA9}"/>
              </a:ext>
            </a:extLst>
          </p:cNvPr>
          <p:cNvCxnSpPr>
            <a:cxnSpLocks/>
          </p:cNvCxnSpPr>
          <p:nvPr/>
        </p:nvCxnSpPr>
        <p:spPr>
          <a:xfrm>
            <a:off x="4636008" y="2005584"/>
            <a:ext cx="0" cy="349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730C995-5282-DFD9-229A-20E669D6FC52}"/>
              </a:ext>
            </a:extLst>
          </p:cNvPr>
          <p:cNvCxnSpPr/>
          <p:nvPr/>
        </p:nvCxnSpPr>
        <p:spPr>
          <a:xfrm>
            <a:off x="4636008" y="2002536"/>
            <a:ext cx="1002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8C1897C-43CF-E693-49AE-DAA9F6CFD153}"/>
              </a:ext>
            </a:extLst>
          </p:cNvPr>
          <p:cNvCxnSpPr>
            <a:cxnSpLocks/>
          </p:cNvCxnSpPr>
          <p:nvPr/>
        </p:nvCxnSpPr>
        <p:spPr>
          <a:xfrm flipV="1">
            <a:off x="4390426" y="2377440"/>
            <a:ext cx="0" cy="3640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B6C8684-D14C-7220-A89A-1CE0AE4ACC24}"/>
              </a:ext>
            </a:extLst>
          </p:cNvPr>
          <p:cNvCxnSpPr/>
          <p:nvPr/>
        </p:nvCxnSpPr>
        <p:spPr>
          <a:xfrm>
            <a:off x="4390426" y="2377440"/>
            <a:ext cx="124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E80F4ED-B9EB-D6FB-C91A-12DC0BE8345D}"/>
              </a:ext>
            </a:extLst>
          </p:cNvPr>
          <p:cNvCxnSpPr>
            <a:cxnSpLocks/>
          </p:cNvCxnSpPr>
          <p:nvPr/>
        </p:nvCxnSpPr>
        <p:spPr>
          <a:xfrm flipH="1">
            <a:off x="8915400" y="4480560"/>
            <a:ext cx="30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5CED6A8-1F55-30BE-44FB-A024B34700A0}"/>
              </a:ext>
            </a:extLst>
          </p:cNvPr>
          <p:cNvCxnSpPr>
            <a:cxnSpLocks/>
          </p:cNvCxnSpPr>
          <p:nvPr/>
        </p:nvCxnSpPr>
        <p:spPr>
          <a:xfrm>
            <a:off x="7726680" y="667512"/>
            <a:ext cx="42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A565297-A20E-30E1-384B-40A292AD0278}"/>
              </a:ext>
            </a:extLst>
          </p:cNvPr>
          <p:cNvCxnSpPr/>
          <p:nvPr/>
        </p:nvCxnSpPr>
        <p:spPr>
          <a:xfrm>
            <a:off x="11969496" y="676656"/>
            <a:ext cx="0" cy="380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8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84913-8B3C-9002-14C5-9A317E0C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700" err="1">
                <a:solidFill>
                  <a:srgbClr val="FFFFFF"/>
                </a:solidFill>
                <a:cs typeface="Calibri Light"/>
              </a:rPr>
              <a:t>Navigating</a:t>
            </a:r>
            <a:r>
              <a:rPr lang="de-DE" sz="37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3700" err="1">
                <a:solidFill>
                  <a:srgbClr val="FFFFFF"/>
                </a:solidFill>
                <a:cs typeface="Calibri Light"/>
              </a:rPr>
              <a:t>between</a:t>
            </a:r>
            <a:r>
              <a:rPr lang="de-DE" sz="3700">
                <a:solidFill>
                  <a:srgbClr val="FFFFFF"/>
                </a:solidFill>
                <a:cs typeface="Calibri Light"/>
              </a:rPr>
              <a:t> Views</a:t>
            </a:r>
            <a:endParaRPr lang="de-DE" sz="3700">
              <a:solidFill>
                <a:srgbClr val="FFFFFF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39B9B1-871E-6DE9-4C6F-CB56A7A72D64}"/>
              </a:ext>
            </a:extLst>
          </p:cNvPr>
          <p:cNvSpPr txBox="1"/>
          <p:nvPr/>
        </p:nvSpPr>
        <p:spPr>
          <a:xfrm>
            <a:off x="4966857" y="1514980"/>
            <a:ext cx="67881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err="1">
                <a:cs typeface="Calibri"/>
              </a:rPr>
              <a:t>Using</a:t>
            </a:r>
            <a:r>
              <a:rPr lang="de-DE" sz="3200">
                <a:cs typeface="Calibri"/>
              </a:rPr>
              <a:t> </a:t>
            </a:r>
            <a:r>
              <a:rPr lang="de-DE" sz="3200" err="1">
                <a:cs typeface="Calibri"/>
              </a:rPr>
              <a:t>RouterLinks</a:t>
            </a:r>
            <a:endParaRPr lang="de-DE" sz="3200">
              <a:ea typeface="Calibri"/>
              <a:cs typeface="Calibri"/>
            </a:endParaRPr>
          </a:p>
        </p:txBody>
      </p:sp>
      <p:pic>
        <p:nvPicPr>
          <p:cNvPr id="7" name="Grafik 6" descr="Ein Bild, das Text, Schrift, Screenshot, weiß enthält.&#10;&#10;Beschreibung automatisch generiert.">
            <a:extLst>
              <a:ext uri="{FF2B5EF4-FFF2-40B4-BE49-F238E27FC236}">
                <a16:creationId xmlns:a16="http://schemas.microsoft.com/office/drawing/2014/main" id="{F0D40B6A-75A0-17EA-F22E-1BCF56B2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8" y="2325688"/>
            <a:ext cx="6486525" cy="406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3B35CD9-D9F9-CB69-723F-FA56F37FFDBB}"/>
              </a:ext>
            </a:extLst>
          </p:cNvPr>
          <p:cNvSpPr txBox="1"/>
          <p:nvPr/>
        </p:nvSpPr>
        <p:spPr>
          <a:xfrm>
            <a:off x="4967288" y="2959100"/>
            <a:ext cx="6486525" cy="584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 err="1">
                <a:cs typeface="Calibri"/>
              </a:rPr>
              <a:t>Using</a:t>
            </a:r>
            <a:r>
              <a:rPr lang="de-DE" sz="3200" dirty="0">
                <a:cs typeface="Calibri"/>
              </a:rPr>
              <a:t> UI</a:t>
            </a:r>
            <a:endParaRPr lang="de-DE" sz="3200" dirty="0"/>
          </a:p>
        </p:txBody>
      </p:sp>
      <p:pic>
        <p:nvPicPr>
          <p:cNvPr id="15" name="Grafik 1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87DA0A04-E0DB-5929-6DC1-CA21DC07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88" y="3771900"/>
            <a:ext cx="6486525" cy="91757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42623C-1873-FB27-0375-BF76D7B3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90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FC6C4-0B9D-A4B9-F6F8-6F48619F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225" y="1889683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  <a:cs typeface="Calibri Light"/>
              </a:rPr>
              <a:t>Components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04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B2CDF-45F7-0704-20AF-DBF3B8E0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 Components in </a:t>
            </a:r>
            <a:r>
              <a:rPr lang="de-DE" sz="4000" err="1">
                <a:solidFill>
                  <a:srgbClr val="FFFFFF"/>
                </a:solidFill>
                <a:ea typeface="Calibri Light"/>
                <a:cs typeface="Calibri Light"/>
              </a:rPr>
              <a:t>Vaadin</a:t>
            </a:r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 Flow</a:t>
            </a:r>
            <a:endParaRPr lang="de-DE" sz="4000" err="1">
              <a:solidFill>
                <a:srgbClr val="FFFFFF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905D978-CA98-8E51-FE92-5AE6489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>
                <a:ea typeface="Calibri"/>
                <a:cs typeface="Calibri"/>
              </a:rPr>
              <a:t>Building </a:t>
            </a:r>
            <a:r>
              <a:rPr lang="de-DE" sz="3200" dirty="0" err="1">
                <a:ea typeface="Calibri"/>
                <a:cs typeface="Calibri"/>
              </a:rPr>
              <a:t>blocks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used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to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create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visual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interactive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elements</a:t>
            </a:r>
            <a:endParaRPr lang="de-DE" sz="3200" dirty="0">
              <a:ea typeface="Calibri"/>
              <a:cs typeface="Calibri"/>
            </a:endParaRPr>
          </a:p>
          <a:p>
            <a:r>
              <a:rPr lang="de-DE" sz="3200" dirty="0" err="1">
                <a:ea typeface="Calibri"/>
                <a:cs typeface="Calibri"/>
              </a:rPr>
              <a:t>Available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pre-defined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components</a:t>
            </a:r>
            <a:endParaRPr lang="de-DE" sz="3200" dirty="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5636FE-58BB-70E6-AE12-C34F74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0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B2CDF-45F7-0704-20AF-DBF3B8E0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Creating a Component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5D978-CA98-8E51-FE92-5AE6489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200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</p:txBody>
      </p:sp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B6E9AF6A-C752-BF66-5E76-58084468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755" y="1632206"/>
            <a:ext cx="7151405" cy="36078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34A6E8-3453-6D6C-9A50-098C8853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24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B2CDF-45F7-0704-20AF-DBF3B8E0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Styling </a:t>
            </a:r>
            <a:b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Components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5D978-CA98-8E51-FE92-5AE6489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 err="1">
                <a:ea typeface="Calibri"/>
                <a:cs typeface="Calibri"/>
              </a:rPr>
              <a:t>Vaadin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components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come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with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built</a:t>
            </a:r>
            <a:r>
              <a:rPr lang="de-DE" sz="3200" dirty="0">
                <a:ea typeface="Calibri"/>
                <a:cs typeface="Calibri"/>
              </a:rPr>
              <a:t>-in style </a:t>
            </a:r>
            <a:r>
              <a:rPr lang="de-DE" sz="3200" dirty="0" err="1">
                <a:ea typeface="Calibri"/>
                <a:cs typeface="Calibri"/>
              </a:rPr>
              <a:t>variants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i="1">
                <a:ea typeface="Calibri"/>
                <a:cs typeface="Calibri"/>
              </a:rPr>
              <a:t>(</a:t>
            </a:r>
            <a:r>
              <a:rPr lang="de-DE" sz="3200" i="1" err="1">
                <a:ea typeface="Calibri"/>
                <a:cs typeface="Calibri"/>
              </a:rPr>
              <a:t>Lumo</a:t>
            </a:r>
            <a:r>
              <a:rPr lang="de-DE" sz="3200" i="1">
                <a:ea typeface="Calibri"/>
                <a:cs typeface="Calibri"/>
              </a:rPr>
              <a:t>)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that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can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be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used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to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change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the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color</a:t>
            </a:r>
            <a:r>
              <a:rPr lang="de-DE" sz="3200" dirty="0">
                <a:ea typeface="Calibri"/>
                <a:cs typeface="Calibri"/>
              </a:rPr>
              <a:t>, </a:t>
            </a:r>
            <a:r>
              <a:rPr lang="de-DE" sz="3200" dirty="0" err="1">
                <a:ea typeface="Calibri"/>
                <a:cs typeface="Calibri"/>
              </a:rPr>
              <a:t>size</a:t>
            </a:r>
            <a:r>
              <a:rPr lang="de-DE" sz="3200" dirty="0">
                <a:ea typeface="Calibri"/>
                <a:cs typeface="Calibri"/>
              </a:rPr>
              <a:t>, </a:t>
            </a:r>
            <a:r>
              <a:rPr lang="de-DE" sz="3200" dirty="0" err="1">
                <a:ea typeface="Calibri"/>
                <a:cs typeface="Calibri"/>
              </a:rPr>
              <a:t>or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other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visual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aspects</a:t>
            </a:r>
            <a:endParaRPr lang="de-DE" sz="3200" dirty="0">
              <a:ea typeface="Calibri"/>
              <a:cs typeface="Calibri"/>
            </a:endParaRPr>
          </a:p>
          <a:p>
            <a:r>
              <a:rPr lang="de-DE" sz="3200" dirty="0">
                <a:ea typeface="Calibri"/>
                <a:cs typeface="Calibri"/>
              </a:rPr>
              <a:t>Default </a:t>
            </a:r>
            <a:r>
              <a:rPr lang="de-DE" sz="3200" dirty="0" err="1">
                <a:ea typeface="Calibri"/>
                <a:cs typeface="Calibri"/>
              </a:rPr>
              <a:t>styling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of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Vaadin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components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is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based</a:t>
            </a:r>
            <a:r>
              <a:rPr lang="de-DE" sz="3200" dirty="0">
                <a:ea typeface="Calibri"/>
                <a:cs typeface="Calibri"/>
              </a:rPr>
              <a:t> on </a:t>
            </a:r>
            <a:r>
              <a:rPr lang="de-DE" sz="3200" b="1">
                <a:ea typeface="Calibri"/>
                <a:cs typeface="Calibri"/>
              </a:rPr>
              <a:t>CSS</a:t>
            </a:r>
            <a:r>
              <a:rPr lang="de-DE" sz="3200" dirty="0">
                <a:ea typeface="Calibri"/>
                <a:cs typeface="Calibri"/>
              </a:rPr>
              <a:t> style </a:t>
            </a:r>
            <a:r>
              <a:rPr lang="de-DE" sz="3200" dirty="0" err="1">
                <a:ea typeface="Calibri"/>
                <a:cs typeface="Calibri"/>
              </a:rPr>
              <a:t>properties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that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can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be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customized</a:t>
            </a:r>
            <a:endParaRPr lang="de-DE" sz="3200" dirty="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080511-039A-7B91-D8A4-307FF376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0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B2CDF-45F7-0704-20AF-DBF3B8E0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Styling </a:t>
            </a:r>
            <a:b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Components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5D978-CA98-8E51-FE92-5AE6489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200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</p:txBody>
      </p:sp>
      <p:pic>
        <p:nvPicPr>
          <p:cNvPr id="4" name="Grafik 3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10E7B988-5492-A124-7C6C-301B9CA1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4259263"/>
            <a:ext cx="6705600" cy="16144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704F51-5C01-7339-477A-48281B2DBD1A}"/>
              </a:ext>
            </a:extLst>
          </p:cNvPr>
          <p:cNvSpPr txBox="1"/>
          <p:nvPr/>
        </p:nvSpPr>
        <p:spPr>
          <a:xfrm>
            <a:off x="4819650" y="3406775"/>
            <a:ext cx="2557463" cy="5857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ea typeface="Calibri"/>
                <a:cs typeface="Calibri"/>
              </a:rPr>
              <a:t>In styles.css</a:t>
            </a:r>
            <a:endParaRPr lang="de-DE" sz="3200"/>
          </a:p>
        </p:txBody>
      </p:sp>
      <p:pic>
        <p:nvPicPr>
          <p:cNvPr id="7" name="Grafik 6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E7ECA30B-EE11-2CB3-7843-87A77B6BE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569913"/>
            <a:ext cx="6705600" cy="2570163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E1B7EF-5EFA-1B19-C433-D8E54A33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18</a:t>
            </a:fld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CE2DC4-256A-6CFA-1C5E-7C65620BA32F}"/>
              </a:ext>
            </a:extLst>
          </p:cNvPr>
          <p:cNvSpPr/>
          <p:nvPr/>
        </p:nvSpPr>
        <p:spPr>
          <a:xfrm>
            <a:off x="6719977" y="2898475"/>
            <a:ext cx="1639019" cy="24160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D2AB53-D3C1-0176-BD79-0207BDF70503}"/>
              </a:ext>
            </a:extLst>
          </p:cNvPr>
          <p:cNvSpPr/>
          <p:nvPr/>
        </p:nvSpPr>
        <p:spPr>
          <a:xfrm>
            <a:off x="4816602" y="4642043"/>
            <a:ext cx="1972387" cy="24160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Geschweifte Klammer links 4">
            <a:extLst>
              <a:ext uri="{FF2B5EF4-FFF2-40B4-BE49-F238E27FC236}">
                <a16:creationId xmlns:a16="http://schemas.microsoft.com/office/drawing/2014/main" id="{8F17965E-5FA2-4960-402F-D8C5D8D91AAF}"/>
              </a:ext>
            </a:extLst>
          </p:cNvPr>
          <p:cNvSpPr/>
          <p:nvPr/>
        </p:nvSpPr>
        <p:spPr>
          <a:xfrm>
            <a:off x="4816602" y="569913"/>
            <a:ext cx="237744" cy="758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4">
            <a:extLst>
              <a:ext uri="{FF2B5EF4-FFF2-40B4-BE49-F238E27FC236}">
                <a16:creationId xmlns:a16="http://schemas.microsoft.com/office/drawing/2014/main" id="{77BB63CD-8DD8-B316-2BC1-8273C908FA5D}"/>
              </a:ext>
            </a:extLst>
          </p:cNvPr>
          <p:cNvSpPr/>
          <p:nvPr/>
        </p:nvSpPr>
        <p:spPr>
          <a:xfrm>
            <a:off x="4816602" y="1656033"/>
            <a:ext cx="237744" cy="438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links 4">
            <a:extLst>
              <a:ext uri="{FF2B5EF4-FFF2-40B4-BE49-F238E27FC236}">
                <a16:creationId xmlns:a16="http://schemas.microsoft.com/office/drawing/2014/main" id="{5CEAAB09-D310-A08A-5638-9810940EFAF1}"/>
              </a:ext>
            </a:extLst>
          </p:cNvPr>
          <p:cNvSpPr/>
          <p:nvPr/>
        </p:nvSpPr>
        <p:spPr>
          <a:xfrm>
            <a:off x="4816602" y="2398054"/>
            <a:ext cx="237744" cy="752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7">
            <a:extLst>
              <a:ext uri="{FF2B5EF4-FFF2-40B4-BE49-F238E27FC236}">
                <a16:creationId xmlns:a16="http://schemas.microsoft.com/office/drawing/2014/main" id="{CE142A84-AFD5-4C8D-1F07-B3895D27DFB5}"/>
              </a:ext>
            </a:extLst>
          </p:cNvPr>
          <p:cNvSpPr txBox="1"/>
          <p:nvPr/>
        </p:nvSpPr>
        <p:spPr>
          <a:xfrm rot="16200000">
            <a:off x="4199425" y="76987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err="1"/>
              <a:t>Theme</a:t>
            </a:r>
            <a:endParaRPr lang="de-DE"/>
          </a:p>
        </p:txBody>
      </p:sp>
      <p:sp>
        <p:nvSpPr>
          <p:cNvPr id="28" name="Textfeld 7">
            <a:extLst>
              <a:ext uri="{FF2B5EF4-FFF2-40B4-BE49-F238E27FC236}">
                <a16:creationId xmlns:a16="http://schemas.microsoft.com/office/drawing/2014/main" id="{7D22256E-B185-310B-1FEC-D80C640A5AA5}"/>
              </a:ext>
            </a:extLst>
          </p:cNvPr>
          <p:cNvSpPr txBox="1"/>
          <p:nvPr/>
        </p:nvSpPr>
        <p:spPr>
          <a:xfrm rot="16200000">
            <a:off x="4073749" y="1552296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Inline</a:t>
            </a:r>
          </a:p>
          <a:p>
            <a:pPr algn="ctr"/>
            <a:r>
              <a:rPr lang="de-DE"/>
              <a:t>Styling</a:t>
            </a:r>
          </a:p>
        </p:txBody>
      </p:sp>
      <p:sp>
        <p:nvSpPr>
          <p:cNvPr id="29" name="Textfeld 7">
            <a:extLst>
              <a:ext uri="{FF2B5EF4-FFF2-40B4-BE49-F238E27FC236}">
                <a16:creationId xmlns:a16="http://schemas.microsoft.com/office/drawing/2014/main" id="{7FB1C927-D13C-3014-514D-19549F15A9A1}"/>
              </a:ext>
            </a:extLst>
          </p:cNvPr>
          <p:cNvSpPr txBox="1"/>
          <p:nvPr/>
        </p:nvSpPr>
        <p:spPr>
          <a:xfrm rot="16200000">
            <a:off x="3981370" y="2450970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CSS Class</a:t>
            </a:r>
          </a:p>
          <a:p>
            <a:pPr algn="ctr"/>
            <a:r>
              <a:rPr lang="de-DE"/>
              <a:t>+ File</a:t>
            </a:r>
          </a:p>
        </p:txBody>
      </p:sp>
    </p:spTree>
    <p:extLst>
      <p:ext uri="{BB962C8B-B14F-4D97-AF65-F5344CB8AC3E}">
        <p14:creationId xmlns:p14="http://schemas.microsoft.com/office/powerpoint/2010/main" val="17338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FC6C4-0B9D-A4B9-F6F8-6F48619F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225" y="1889683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  <a:cs typeface="Calibri Light"/>
              </a:rPr>
              <a:t>Database Access</a:t>
            </a:r>
            <a:endParaRPr lang="de-DE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92C9E-DCBC-F5A7-CBD3-50AA80CA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Agenda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0ACB3-BD32-6736-5DD7-37A98DF9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err="1">
                <a:cs typeface="Calibri"/>
              </a:rPr>
              <a:t>Introduction</a:t>
            </a:r>
            <a:endParaRPr lang="de-DE" sz="3200">
              <a:cs typeface="Calibri"/>
            </a:endParaRPr>
          </a:p>
          <a:p>
            <a:r>
              <a:rPr lang="de-DE" sz="3200" err="1">
                <a:ea typeface="Calibri" panose="020F0502020204030204"/>
                <a:cs typeface="Calibri"/>
              </a:rPr>
              <a:t>What</a:t>
            </a:r>
            <a:r>
              <a:rPr lang="de-DE" sz="3200" dirty="0">
                <a:ea typeface="Calibri" panose="020F0502020204030204"/>
                <a:cs typeface="Calibri"/>
              </a:rPr>
              <a:t> </a:t>
            </a:r>
            <a:r>
              <a:rPr lang="de-DE" sz="3200" err="1">
                <a:ea typeface="Calibri" panose="020F0502020204030204"/>
                <a:cs typeface="Calibri"/>
              </a:rPr>
              <a:t>is</a:t>
            </a:r>
            <a:r>
              <a:rPr lang="de-DE" sz="3200" dirty="0">
                <a:ea typeface="Calibri" panose="020F0502020204030204"/>
                <a:cs typeface="Calibri"/>
              </a:rPr>
              <a:t> </a:t>
            </a:r>
            <a:r>
              <a:rPr lang="de-DE" sz="3200" err="1">
                <a:ea typeface="Calibri" panose="020F0502020204030204"/>
                <a:cs typeface="Calibri"/>
              </a:rPr>
              <a:t>Vaadin</a:t>
            </a:r>
            <a:r>
              <a:rPr lang="de-DE" sz="3200" dirty="0">
                <a:ea typeface="Calibri" panose="020F0502020204030204"/>
                <a:cs typeface="Calibri"/>
              </a:rPr>
              <a:t> Flow?</a:t>
            </a:r>
            <a:endParaRPr lang="de-DE" sz="3200" dirty="0">
              <a:cs typeface="Calibri"/>
            </a:endParaRPr>
          </a:p>
          <a:p>
            <a:r>
              <a:rPr lang="de-DE" sz="3200" dirty="0">
                <a:cs typeface="Calibri"/>
              </a:rPr>
              <a:t>Key Features</a:t>
            </a:r>
          </a:p>
          <a:p>
            <a:r>
              <a:rPr lang="de-DE" sz="3200" err="1">
                <a:cs typeface="Calibri"/>
              </a:rPr>
              <a:t>Vaadin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compared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to</a:t>
            </a:r>
            <a:r>
              <a:rPr lang="de-DE" sz="3200" dirty="0">
                <a:cs typeface="Calibri"/>
              </a:rPr>
              <a:t> alternatives</a:t>
            </a:r>
          </a:p>
          <a:p>
            <a:r>
              <a:rPr lang="de-DE" sz="3200" err="1">
                <a:cs typeface="Calibri"/>
              </a:rPr>
              <a:t>Creating</a:t>
            </a:r>
            <a:r>
              <a:rPr lang="de-DE" sz="3200" dirty="0">
                <a:cs typeface="Calibri"/>
              </a:rPr>
              <a:t> a </a:t>
            </a:r>
            <a:r>
              <a:rPr lang="de-DE" sz="3200" err="1">
                <a:cs typeface="Calibri"/>
              </a:rPr>
              <a:t>Vaadin</a:t>
            </a:r>
            <a:r>
              <a:rPr lang="de-DE" sz="3200" dirty="0">
                <a:cs typeface="Calibri"/>
              </a:rPr>
              <a:t> Flow </a:t>
            </a:r>
            <a:r>
              <a:rPr lang="de-DE" sz="3200" err="1">
                <a:cs typeface="Calibri"/>
              </a:rPr>
              <a:t>application</a:t>
            </a:r>
            <a:endParaRPr lang="de-DE" sz="3200" err="1">
              <a:ea typeface="Calibri"/>
              <a:cs typeface="Calibri"/>
            </a:endParaRPr>
          </a:p>
          <a:p>
            <a:endParaRPr lang="de-DE" sz="200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AE1933-D07E-0E06-E9C6-ED6E1CCA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14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Database with JPA - Entities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E5D85-2995-8994-E051-0FAED6D2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>
              <a:ea typeface="Calibri" panose="020F0502020204030204"/>
              <a:cs typeface="Calibri"/>
            </a:endParaRPr>
          </a:p>
          <a:p>
            <a:pPr lvl="1"/>
            <a:r>
              <a:rPr lang="de-DE" sz="3200" dirty="0" err="1">
                <a:cs typeface="Calibri"/>
              </a:rPr>
              <a:t>Represent</a:t>
            </a:r>
            <a:r>
              <a:rPr lang="de-DE" sz="3200" dirty="0">
                <a:cs typeface="Calibri"/>
              </a:rPr>
              <a:t> Java </a:t>
            </a:r>
            <a:r>
              <a:rPr lang="de-DE" sz="3200" dirty="0" err="1">
                <a:cs typeface="Calibri"/>
              </a:rPr>
              <a:t>objects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that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are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mapped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to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database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tables</a:t>
            </a:r>
            <a:endParaRPr lang="de-DE" sz="3200" dirty="0">
              <a:ea typeface="Calibri"/>
              <a:cs typeface="Calibri"/>
            </a:endParaRPr>
          </a:p>
          <a:p>
            <a:pPr lvl="1"/>
            <a:r>
              <a:rPr lang="de-DE" sz="3200" dirty="0" err="1">
                <a:cs typeface="Calibri"/>
              </a:rPr>
              <a:t>Entities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encapsulate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data</a:t>
            </a:r>
            <a:r>
              <a:rPr lang="de-DE" sz="3200" dirty="0">
                <a:cs typeface="Calibri"/>
              </a:rPr>
              <a:t> and </a:t>
            </a:r>
            <a:r>
              <a:rPr lang="de-DE" sz="3200" dirty="0" err="1">
                <a:cs typeface="Calibri"/>
              </a:rPr>
              <a:t>behavior</a:t>
            </a:r>
            <a:endParaRPr lang="de-DE" sz="3200" dirty="0">
              <a:ea typeface="Calibri"/>
              <a:cs typeface="Calibri"/>
            </a:endParaRPr>
          </a:p>
          <a:p>
            <a:pPr lvl="1"/>
            <a:r>
              <a:rPr lang="de-DE" sz="3200" dirty="0" err="1">
                <a:cs typeface="Calibri"/>
              </a:rPr>
              <a:t>Enables</a:t>
            </a:r>
            <a:r>
              <a:rPr lang="de-DE" sz="3200" dirty="0">
                <a:cs typeface="Calibri"/>
              </a:rPr>
              <a:t> </a:t>
            </a:r>
            <a:r>
              <a:rPr lang="de-DE" sz="3200" dirty="0" err="1">
                <a:cs typeface="Calibri"/>
              </a:rPr>
              <a:t>interaction</a:t>
            </a:r>
            <a:r>
              <a:rPr lang="de-DE" sz="3200" dirty="0">
                <a:cs typeface="Calibri"/>
              </a:rPr>
              <a:t> </a:t>
            </a:r>
            <a:r>
              <a:rPr lang="de-DE" sz="3200" dirty="0" err="1">
                <a:cs typeface="Calibri"/>
              </a:rPr>
              <a:t>with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the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database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using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object-oriented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principles</a:t>
            </a:r>
            <a:endParaRPr lang="de-DE" sz="3200" dirty="0" err="1">
              <a:ea typeface="Calibri"/>
              <a:cs typeface="Calibri"/>
            </a:endParaRPr>
          </a:p>
          <a:p>
            <a:pPr lvl="1"/>
            <a:endParaRPr lang="de-DE" sz="200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5803C5-2ECE-D583-603D-A12D62C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08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Creating Entities</a:t>
            </a:r>
          </a:p>
        </p:txBody>
      </p:sp>
      <p:pic>
        <p:nvPicPr>
          <p:cNvPr id="6" name="Inhaltsplatzhalter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53A1069A-24A6-E35D-9E99-158133F46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72"/>
          <a:stretch/>
        </p:blipFill>
        <p:spPr>
          <a:xfrm>
            <a:off x="5097110" y="686681"/>
            <a:ext cx="6037084" cy="509059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BBD5-4A0C-C888-E985-EA99D1F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8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454007-AB03-13F1-7A78-32486BA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Validating data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C8128-3FB1-B557-0EA2-4D2BA207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 err="1">
                <a:ea typeface="Calibri"/>
                <a:cs typeface="Calibri"/>
              </a:rPr>
              <a:t>Define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data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validation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rules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as</a:t>
            </a:r>
            <a:r>
              <a:rPr lang="de-DE" sz="3200" dirty="0">
                <a:ea typeface="Calibri"/>
                <a:cs typeface="Calibri"/>
              </a:rPr>
              <a:t> Java Bean Validation </a:t>
            </a:r>
            <a:r>
              <a:rPr lang="de-DE" sz="3200" dirty="0" err="1">
                <a:ea typeface="Calibri"/>
                <a:cs typeface="Calibri"/>
              </a:rPr>
              <a:t>annotations</a:t>
            </a:r>
            <a:endParaRPr lang="de-DE" sz="3200" dirty="0">
              <a:ea typeface="Calibri"/>
              <a:cs typeface="Calibri"/>
            </a:endParaRPr>
          </a:p>
          <a:p>
            <a:r>
              <a:rPr lang="de-DE" sz="3200" err="1">
                <a:ea typeface="Calibri"/>
                <a:cs typeface="Calibri"/>
              </a:rPr>
              <a:t>E.g</a:t>
            </a:r>
            <a:r>
              <a:rPr lang="de-DE" sz="3200">
                <a:ea typeface="Calibri"/>
                <a:cs typeface="Calibri"/>
              </a:rPr>
              <a:t> @NotNull, @Size, @Past</a:t>
            </a:r>
          </a:p>
          <a:p>
            <a:endParaRPr lang="de-DE" sz="200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</p:txBody>
      </p:sp>
      <p:pic>
        <p:nvPicPr>
          <p:cNvPr id="9" name="Grafik 8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9E11DD83-772A-D8B2-139C-B9EDA70D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970" y="3797665"/>
            <a:ext cx="3968097" cy="111425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768058-1512-9379-3F3D-0556956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10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Database with JPA - Repositories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E5D85-2995-8994-E051-0FAED6D2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3200">
              <a:ea typeface="Calibri"/>
              <a:cs typeface="Calibri"/>
            </a:endParaRPr>
          </a:p>
          <a:p>
            <a:pPr lvl="1"/>
            <a:r>
              <a:rPr lang="de-DE" sz="3200" err="1">
                <a:cs typeface="Calibri"/>
              </a:rPr>
              <a:t>Provides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set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of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methods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for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performing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common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database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operations</a:t>
            </a:r>
            <a:r>
              <a:rPr lang="de-DE" sz="3200" dirty="0">
                <a:cs typeface="Calibri"/>
              </a:rPr>
              <a:t> on </a:t>
            </a:r>
            <a:r>
              <a:rPr lang="de-DE" sz="3200" err="1">
                <a:cs typeface="Calibri"/>
              </a:rPr>
              <a:t>entities</a:t>
            </a:r>
            <a:endParaRPr lang="de-DE" sz="3200">
              <a:ea typeface="Calibri"/>
              <a:cs typeface="Calibri"/>
            </a:endParaRPr>
          </a:p>
          <a:p>
            <a:pPr lvl="1"/>
            <a:r>
              <a:rPr lang="de-DE" sz="3200" err="1">
                <a:cs typeface="Calibri"/>
              </a:rPr>
              <a:t>Simplifies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data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access</a:t>
            </a:r>
            <a:r>
              <a:rPr lang="de-DE" sz="3200" dirty="0">
                <a:cs typeface="Calibri"/>
              </a:rPr>
              <a:t> and </a:t>
            </a:r>
            <a:r>
              <a:rPr lang="de-DE" sz="3200" err="1">
                <a:cs typeface="Calibri"/>
              </a:rPr>
              <a:t>reduces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the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amount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of</a:t>
            </a:r>
            <a:r>
              <a:rPr lang="de-DE" sz="3200" dirty="0">
                <a:cs typeface="Calibri"/>
              </a:rPr>
              <a:t> </a:t>
            </a:r>
            <a:r>
              <a:rPr lang="de-DE" sz="3200" err="1">
                <a:cs typeface="Calibri"/>
              </a:rPr>
              <a:t>boilerplate</a:t>
            </a:r>
            <a:r>
              <a:rPr lang="de-DE" sz="3200" dirty="0">
                <a:cs typeface="Calibri"/>
              </a:rPr>
              <a:t> code</a:t>
            </a:r>
            <a:endParaRPr lang="de-DE" sz="3200" dirty="0">
              <a:ea typeface="Calibri"/>
              <a:cs typeface="Calibri"/>
            </a:endParaRPr>
          </a:p>
          <a:p>
            <a:pPr lvl="1"/>
            <a:endParaRPr lang="de-DE" sz="2000">
              <a:cs typeface="Calibri"/>
            </a:endParaRPr>
          </a:p>
          <a:p>
            <a:pPr lvl="1"/>
            <a:endParaRPr lang="de-DE" sz="200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A4BB82-B1C1-DF11-2654-19ACE1F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61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 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Repositories</a:t>
            </a:r>
          </a:p>
        </p:txBody>
      </p:sp>
      <p:pic>
        <p:nvPicPr>
          <p:cNvPr id="24" name="Inhaltsplatzhalter 23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46CA4164-3332-734A-B23E-4DA2F9CDB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7212" y="2922627"/>
            <a:ext cx="7424169" cy="121339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F6BC7C-ABC4-100C-CFFD-EA07F114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7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Database with JPA - Services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E5D85-2995-8994-E051-0FAED6D2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>
              <a:ea typeface="Calibri"/>
              <a:cs typeface="Calibri"/>
            </a:endParaRPr>
          </a:p>
          <a:p>
            <a:pPr lvl="1"/>
            <a:r>
              <a:rPr lang="de-DE" sz="3200" err="1">
                <a:cs typeface="Calibri"/>
              </a:rPr>
              <a:t>Encapsulates</a:t>
            </a:r>
            <a:r>
              <a:rPr lang="de-DE" sz="3200">
                <a:cs typeface="Calibri"/>
              </a:rPr>
              <a:t> </a:t>
            </a:r>
            <a:r>
              <a:rPr lang="de-DE" sz="3200" err="1">
                <a:cs typeface="Calibri"/>
              </a:rPr>
              <a:t>business</a:t>
            </a:r>
            <a:r>
              <a:rPr lang="de-DE" sz="3200">
                <a:cs typeface="Calibri"/>
              </a:rPr>
              <a:t> </a:t>
            </a:r>
            <a:r>
              <a:rPr lang="de-DE" sz="3200" err="1">
                <a:cs typeface="Calibri"/>
              </a:rPr>
              <a:t>logic</a:t>
            </a:r>
            <a:endParaRPr lang="de-DE" sz="3200">
              <a:ea typeface="Calibri"/>
              <a:cs typeface="Calibri"/>
            </a:endParaRPr>
          </a:p>
          <a:p>
            <a:pPr lvl="1"/>
            <a:r>
              <a:rPr lang="de-DE" sz="3200" dirty="0">
                <a:cs typeface="Calibri"/>
              </a:rPr>
              <a:t>Act </a:t>
            </a:r>
            <a:r>
              <a:rPr lang="de-DE" sz="3200" dirty="0" err="1">
                <a:cs typeface="Calibri"/>
              </a:rPr>
              <a:t>as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layer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between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data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access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layer</a:t>
            </a:r>
            <a:r>
              <a:rPr lang="de-DE" sz="3200" dirty="0">
                <a:cs typeface="Calibri"/>
              </a:rPr>
              <a:t> and </a:t>
            </a:r>
            <a:r>
              <a:rPr lang="de-DE" sz="3200" dirty="0" err="1">
                <a:cs typeface="Calibri"/>
              </a:rPr>
              <a:t>presentation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layer</a:t>
            </a:r>
            <a:endParaRPr lang="de-DE" sz="3200" dirty="0" err="1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90C919-306D-0E77-22B3-A20898C0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03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BCD985-466D-1996-66A1-B7758F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Creating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Services</a:t>
            </a:r>
          </a:p>
        </p:txBody>
      </p:sp>
      <p:pic>
        <p:nvPicPr>
          <p:cNvPr id="7" name="Inhaltsplatzhalter 6" descr="Ein Bild, das Text, Screenshot, Schrift, Dokument enthält.&#10;&#10;Beschreibung automatisch generiert.">
            <a:extLst>
              <a:ext uri="{FF2B5EF4-FFF2-40B4-BE49-F238E27FC236}">
                <a16:creationId xmlns:a16="http://schemas.microsoft.com/office/drawing/2014/main" id="{C281E3B6-CF27-CC15-7D46-76A42D79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7" y="273285"/>
            <a:ext cx="6207999" cy="616663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97F591-45EB-7AA6-0DF0-CBD2217C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26</a:t>
            </a:fld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5DEF1BA7-637E-AF96-87CC-2F35AAE37B33}"/>
              </a:ext>
            </a:extLst>
          </p:cNvPr>
          <p:cNvSpPr/>
          <p:nvPr/>
        </p:nvSpPr>
        <p:spPr>
          <a:xfrm>
            <a:off x="5111496" y="1152144"/>
            <a:ext cx="237744" cy="2962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CA100FE-2F21-28F6-F971-3A009E0E182E}"/>
              </a:ext>
            </a:extLst>
          </p:cNvPr>
          <p:cNvSpPr txBox="1"/>
          <p:nvPr/>
        </p:nvSpPr>
        <p:spPr>
          <a:xfrm rot="16200000">
            <a:off x="3039960" y="2448806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Repository Declaration &amp; </a:t>
            </a:r>
            <a:r>
              <a:rPr lang="de-DE" err="1">
                <a:highlight>
                  <a:srgbClr val="FFFF00"/>
                </a:highlight>
              </a:rPr>
              <a:t>Initialization</a:t>
            </a:r>
            <a:endParaRPr lang="de-DE">
              <a:highlight>
                <a:srgbClr val="FFFF00"/>
              </a:highlight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3571BA6-217A-3F17-D636-B8D7FF9F8F03}"/>
              </a:ext>
            </a:extLst>
          </p:cNvPr>
          <p:cNvCxnSpPr/>
          <p:nvPr/>
        </p:nvCxnSpPr>
        <p:spPr>
          <a:xfrm flipH="1">
            <a:off x="5868924" y="299882"/>
            <a:ext cx="225552" cy="1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E22EF9F-08BD-8135-BD07-A41747708C21}"/>
              </a:ext>
            </a:extLst>
          </p:cNvPr>
          <p:cNvSpPr txBox="1"/>
          <p:nvPr/>
        </p:nvSpPr>
        <p:spPr>
          <a:xfrm>
            <a:off x="6063935" y="115216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Service Annotation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55D91660-7BD1-0539-AA81-D38165FDB209}"/>
              </a:ext>
            </a:extLst>
          </p:cNvPr>
          <p:cNvSpPr/>
          <p:nvPr/>
        </p:nvSpPr>
        <p:spPr>
          <a:xfrm>
            <a:off x="11198286" y="4498566"/>
            <a:ext cx="269899" cy="1847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6D0C76-0459-81EE-CFBD-AC711E3AEDE8}"/>
              </a:ext>
            </a:extLst>
          </p:cNvPr>
          <p:cNvSpPr txBox="1"/>
          <p:nvPr/>
        </p:nvSpPr>
        <p:spPr>
          <a:xfrm rot="5400000">
            <a:off x="11226687" y="523772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>
                <a:highlight>
                  <a:srgbClr val="FFFF00"/>
                </a:highlight>
              </a:rPr>
              <a:t>Logic</a:t>
            </a:r>
            <a:endParaRPr lang="de-D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943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FC6C4-0B9D-A4B9-F6F8-6F48619F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225" y="1889683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  <a:cs typeface="Calibri Light"/>
              </a:rPr>
              <a:t>Data 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27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B8096-C981-FD23-A15B-E3886D9F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Binding data objects to input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83988-7613-C306-2190-B25A76C8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>
                <a:ea typeface="Calibri"/>
                <a:cs typeface="Calibri"/>
              </a:rPr>
              <a:t>Binder </a:t>
            </a:r>
            <a:r>
              <a:rPr lang="de-DE" sz="3200" dirty="0" err="1">
                <a:ea typeface="Calibri"/>
                <a:cs typeface="Calibri"/>
              </a:rPr>
              <a:t>class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allows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to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define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how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the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values</a:t>
            </a:r>
            <a:r>
              <a:rPr lang="de-DE" sz="3200" dirty="0">
                <a:ea typeface="Calibri"/>
                <a:cs typeface="Calibri"/>
              </a:rPr>
              <a:t> in </a:t>
            </a:r>
            <a:r>
              <a:rPr lang="de-DE" sz="3200">
                <a:ea typeface="Calibri"/>
                <a:cs typeface="Calibri"/>
              </a:rPr>
              <a:t>an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object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are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bound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to</a:t>
            </a:r>
            <a:r>
              <a:rPr lang="de-DE" sz="3200" dirty="0">
                <a:ea typeface="Calibri"/>
                <a:cs typeface="Calibri"/>
              </a:rPr>
              <a:t> </a:t>
            </a:r>
            <a:r>
              <a:rPr lang="de-DE" sz="3200" dirty="0" err="1">
                <a:ea typeface="Calibri"/>
                <a:cs typeface="Calibri"/>
              </a:rPr>
              <a:t>fields</a:t>
            </a:r>
            <a:r>
              <a:rPr lang="de-DE" sz="3200" dirty="0">
                <a:ea typeface="Calibri"/>
                <a:cs typeface="Calibri"/>
              </a:rPr>
              <a:t> in </a:t>
            </a:r>
            <a:r>
              <a:rPr lang="de-DE" sz="3200" dirty="0" err="1">
                <a:ea typeface="Calibri"/>
                <a:cs typeface="Calibri"/>
              </a:rPr>
              <a:t>the</a:t>
            </a:r>
            <a:r>
              <a:rPr lang="de-DE" sz="3200" dirty="0">
                <a:ea typeface="Calibri"/>
                <a:cs typeface="Calibri"/>
              </a:rPr>
              <a:t> UI</a:t>
            </a:r>
          </a:p>
          <a:p>
            <a:r>
              <a:rPr lang="de-DE" sz="3200" dirty="0" err="1">
                <a:cs typeface="Calibri"/>
              </a:rPr>
              <a:t>Allows</a:t>
            </a:r>
            <a:r>
              <a:rPr lang="de-DE" sz="3200" dirty="0">
                <a:cs typeface="Calibri"/>
              </a:rPr>
              <a:t> </a:t>
            </a:r>
            <a:r>
              <a:rPr lang="de-DE" sz="3200">
                <a:cs typeface="Calibri"/>
              </a:rPr>
              <a:t>for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seamless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synchronization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of</a:t>
            </a:r>
            <a:r>
              <a:rPr lang="de-DE" sz="3200" dirty="0">
                <a:cs typeface="Calibri"/>
              </a:rPr>
              <a:t> </a:t>
            </a:r>
            <a:r>
              <a:rPr lang="de-DE" sz="3200">
                <a:cs typeface="Calibri"/>
              </a:rPr>
              <a:t>data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between</a:t>
            </a:r>
            <a:r>
              <a:rPr lang="de-DE" sz="3200" dirty="0">
                <a:cs typeface="Calibri"/>
              </a:rPr>
              <a:t> </a:t>
            </a:r>
            <a:r>
              <a:rPr lang="de-DE" sz="3200" dirty="0" err="1">
                <a:cs typeface="Calibri"/>
              </a:rPr>
              <a:t>the</a:t>
            </a:r>
            <a:r>
              <a:rPr lang="de-DE" sz="3200" dirty="0">
                <a:cs typeface="Calibri"/>
              </a:rPr>
              <a:t> UI </a:t>
            </a:r>
            <a:r>
              <a:rPr lang="de-DE" sz="3200" dirty="0" err="1">
                <a:cs typeface="Calibri"/>
              </a:rPr>
              <a:t>components</a:t>
            </a:r>
            <a:r>
              <a:rPr lang="de-DE" sz="3200" dirty="0">
                <a:cs typeface="Calibri"/>
              </a:rPr>
              <a:t> and </a:t>
            </a:r>
            <a:r>
              <a:rPr lang="de-DE" sz="3200" dirty="0" err="1">
                <a:cs typeface="Calibri"/>
              </a:rPr>
              <a:t>the</a:t>
            </a:r>
            <a:r>
              <a:rPr lang="de-DE" sz="3200" dirty="0">
                <a:cs typeface="Calibri"/>
              </a:rPr>
              <a:t> backend</a:t>
            </a:r>
            <a:endParaRPr lang="de-DE" sz="3200" dirty="0"/>
          </a:p>
          <a:p>
            <a:endParaRPr lang="de-DE" sz="200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457AF3-26D0-1F9E-8ED9-8ABA161E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0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B8096-C981-FD23-A15B-E3886D9F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Binding data objects to input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83988-7613-C306-2190-B25A76C8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</p:txBody>
      </p:sp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752564F2-6146-8F83-58CD-CCD283C2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1584878"/>
            <a:ext cx="6845180" cy="356768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B34878-31CB-F87B-3961-A9F3E73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29</a:t>
            </a:fld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B8F0A02-87AD-B03C-867B-B217E91C21F5}"/>
              </a:ext>
            </a:extLst>
          </p:cNvPr>
          <p:cNvSpPr/>
          <p:nvPr/>
        </p:nvSpPr>
        <p:spPr>
          <a:xfrm>
            <a:off x="10884223" y="3368719"/>
            <a:ext cx="135636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F8B87-11DD-4767-4260-F6027A979563}"/>
              </a:ext>
            </a:extLst>
          </p:cNvPr>
          <p:cNvSpPr txBox="1"/>
          <p:nvPr/>
        </p:nvSpPr>
        <p:spPr>
          <a:xfrm rot="5400000">
            <a:off x="9809312" y="1691337"/>
            <a:ext cx="163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UI Components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8B86C9-EA74-62F8-D822-BAFB477988D4}"/>
              </a:ext>
            </a:extLst>
          </p:cNvPr>
          <p:cNvSpPr txBox="1"/>
          <p:nvPr/>
        </p:nvSpPr>
        <p:spPr>
          <a:xfrm>
            <a:off x="8487891" y="2421374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>
                <a:highlight>
                  <a:srgbClr val="FFFF00"/>
                </a:highlight>
              </a:rPr>
              <a:t>Our</a:t>
            </a:r>
            <a:r>
              <a:rPr lang="de-DE">
                <a:highlight>
                  <a:srgbClr val="FFFF00"/>
                </a:highlight>
              </a:rPr>
              <a:t> Java BEAN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288A6F-D33F-3B97-7BAC-83EC5F009BC7}"/>
              </a:ext>
            </a:extLst>
          </p:cNvPr>
          <p:cNvSpPr txBox="1"/>
          <p:nvPr/>
        </p:nvSpPr>
        <p:spPr>
          <a:xfrm rot="5400000">
            <a:off x="10220890" y="4029229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Binding UI </a:t>
            </a:r>
            <a:r>
              <a:rPr lang="de-DE" err="1">
                <a:highlight>
                  <a:srgbClr val="FFFF00"/>
                </a:highlight>
              </a:rPr>
              <a:t>to</a:t>
            </a:r>
            <a:r>
              <a:rPr lang="de-DE">
                <a:highlight>
                  <a:srgbClr val="FFFF00"/>
                </a:highlight>
              </a:rPr>
              <a:t> BEAN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46FAEADC-96FE-768B-52B4-7D9057B2F528}"/>
              </a:ext>
            </a:extLst>
          </p:cNvPr>
          <p:cNvSpPr/>
          <p:nvPr/>
        </p:nvSpPr>
        <p:spPr>
          <a:xfrm>
            <a:off x="10213187" y="1584878"/>
            <a:ext cx="192685" cy="582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98EE1A4-174D-AE9B-31F8-D8EC5F11EC03}"/>
              </a:ext>
            </a:extLst>
          </p:cNvPr>
          <p:cNvCxnSpPr>
            <a:cxnSpLocks/>
          </p:cNvCxnSpPr>
          <p:nvPr/>
        </p:nvCxnSpPr>
        <p:spPr>
          <a:xfrm flipH="1">
            <a:off x="8087932" y="2606040"/>
            <a:ext cx="39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74DD51B-CF5B-2967-EDC1-A0CA57F2B220}"/>
              </a:ext>
            </a:extLst>
          </p:cNvPr>
          <p:cNvCxnSpPr/>
          <p:nvPr/>
        </p:nvCxnSpPr>
        <p:spPr>
          <a:xfrm>
            <a:off x="4335286" y="1728216"/>
            <a:ext cx="474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4E6B664-654A-B0A0-AB8B-A8C16C7AE384}"/>
              </a:ext>
            </a:extLst>
          </p:cNvPr>
          <p:cNvCxnSpPr/>
          <p:nvPr/>
        </p:nvCxnSpPr>
        <p:spPr>
          <a:xfrm>
            <a:off x="4325112" y="1737360"/>
            <a:ext cx="0" cy="1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23EDFFF-6848-1189-F320-3FE41FF0F82F}"/>
              </a:ext>
            </a:extLst>
          </p:cNvPr>
          <p:cNvCxnSpPr/>
          <p:nvPr/>
        </p:nvCxnSpPr>
        <p:spPr>
          <a:xfrm>
            <a:off x="4325112" y="3230260"/>
            <a:ext cx="223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97FD501-651F-DA43-BAE1-304371BE22BC}"/>
              </a:ext>
            </a:extLst>
          </p:cNvPr>
          <p:cNvCxnSpPr/>
          <p:nvPr/>
        </p:nvCxnSpPr>
        <p:spPr>
          <a:xfrm>
            <a:off x="6556248" y="3230260"/>
            <a:ext cx="0" cy="19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BE47DE-FE13-89E0-4271-821C2676B87F}"/>
              </a:ext>
            </a:extLst>
          </p:cNvPr>
          <p:cNvCxnSpPr/>
          <p:nvPr/>
        </p:nvCxnSpPr>
        <p:spPr>
          <a:xfrm>
            <a:off x="4518166" y="2020824"/>
            <a:ext cx="29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F55E84D-B849-F2DA-59D0-A3881768E9D5}"/>
              </a:ext>
            </a:extLst>
          </p:cNvPr>
          <p:cNvCxnSpPr/>
          <p:nvPr/>
        </p:nvCxnSpPr>
        <p:spPr>
          <a:xfrm>
            <a:off x="4507992" y="2029968"/>
            <a:ext cx="0" cy="267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109999B-B9EC-B81A-B8F9-38CB9C69807A}"/>
              </a:ext>
            </a:extLst>
          </p:cNvPr>
          <p:cNvCxnSpPr/>
          <p:nvPr/>
        </p:nvCxnSpPr>
        <p:spPr>
          <a:xfrm>
            <a:off x="4518166" y="4709160"/>
            <a:ext cx="77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E028E-F628-029D-D4D7-38F3C3D9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What is Vaadin Flow?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F69A3-43C0-2FF7-7E5E-711B7DEA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err="1">
                <a:ea typeface="Calibri"/>
                <a:cs typeface="Calibri"/>
              </a:rPr>
              <a:t>Vaadin</a:t>
            </a:r>
            <a:r>
              <a:rPr lang="en-US" sz="3600">
                <a:ea typeface="Calibri"/>
                <a:cs typeface="Calibri"/>
              </a:rPr>
              <a:t> Flow helps you to quickly build web applications in pure Java — without writing any HTML or JavaScript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82E88F-400B-2481-6887-A8CBDB4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7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B8096-C981-FD23-A15B-E3886D9F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err="1">
                <a:solidFill>
                  <a:srgbClr val="FFFFFF"/>
                </a:solidFill>
                <a:cs typeface="Calibri Light"/>
              </a:rPr>
              <a:t>Validating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err="1">
                <a:solidFill>
                  <a:srgbClr val="FFFFFF"/>
                </a:solidFill>
                <a:cs typeface="Calibri Light"/>
              </a:rPr>
              <a:t>input</a:t>
            </a:r>
            <a:endParaRPr lang="de-DE" sz="4000" err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83988-7613-C306-2190-B25A76C8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</p:txBody>
      </p:sp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F296ADD9-9CCF-177F-1830-EE87C0D7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86" y="1409924"/>
            <a:ext cx="6610171" cy="402391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5598A-22A6-E44E-AC3D-44C1AE5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30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76C8191-B0A1-C543-DA09-3B5AD4EA48EB}"/>
              </a:ext>
            </a:extLst>
          </p:cNvPr>
          <p:cNvCxnSpPr/>
          <p:nvPr/>
        </p:nvCxnSpPr>
        <p:spPr>
          <a:xfrm flipH="1">
            <a:off x="7635240" y="1527048"/>
            <a:ext cx="30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359AEA7-CD43-3084-4973-75CE9A5309F1}"/>
              </a:ext>
            </a:extLst>
          </p:cNvPr>
          <p:cNvSpPr txBox="1"/>
          <p:nvPr/>
        </p:nvSpPr>
        <p:spPr>
          <a:xfrm>
            <a:off x="7936992" y="134238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Field </a:t>
            </a:r>
            <a:r>
              <a:rPr lang="de-DE" err="1">
                <a:highlight>
                  <a:srgbClr val="FFFF00"/>
                </a:highlight>
              </a:rPr>
              <a:t>to</a:t>
            </a:r>
            <a:r>
              <a:rPr lang="de-DE">
                <a:highlight>
                  <a:srgbClr val="FFFF00"/>
                </a:highlight>
              </a:rPr>
              <a:t> </a:t>
            </a:r>
            <a:r>
              <a:rPr lang="de-DE" err="1">
                <a:highlight>
                  <a:srgbClr val="FFFF00"/>
                </a:highlight>
              </a:rPr>
              <a:t>validate</a:t>
            </a:r>
            <a:endParaRPr lang="de-DE">
              <a:highlight>
                <a:srgbClr val="FFFF00"/>
              </a:highlight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84164EA-1568-16CA-3745-DEFE484FBFD9}"/>
              </a:ext>
            </a:extLst>
          </p:cNvPr>
          <p:cNvCxnSpPr/>
          <p:nvPr/>
        </p:nvCxnSpPr>
        <p:spPr>
          <a:xfrm flipH="1">
            <a:off x="8773599" y="1965960"/>
            <a:ext cx="26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069273-0B4E-CE16-A29A-1B088DA0AAA8}"/>
              </a:ext>
            </a:extLst>
          </p:cNvPr>
          <p:cNvSpPr txBox="1"/>
          <p:nvPr/>
        </p:nvSpPr>
        <p:spPr>
          <a:xfrm>
            <a:off x="9043416" y="1742680"/>
            <a:ext cx="26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>
                <a:highlight>
                  <a:srgbClr val="FFFF00"/>
                </a:highlight>
              </a:rPr>
              <a:t>Predefined</a:t>
            </a:r>
            <a:r>
              <a:rPr lang="de-DE">
                <a:highlight>
                  <a:srgbClr val="FFFF00"/>
                </a:highlight>
              </a:rPr>
              <a:t> </a:t>
            </a:r>
            <a:r>
              <a:rPr lang="de-DE" err="1">
                <a:highlight>
                  <a:srgbClr val="FFFF00"/>
                </a:highlight>
              </a:rPr>
              <a:t>Validator</a:t>
            </a:r>
            <a:r>
              <a:rPr lang="de-DE">
                <a:highlight>
                  <a:srgbClr val="FFFF00"/>
                </a:highlight>
              </a:rPr>
              <a:t> Class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A78976A-C20E-A6C5-A53A-B481AFF96998}"/>
              </a:ext>
            </a:extLst>
          </p:cNvPr>
          <p:cNvCxnSpPr/>
          <p:nvPr/>
        </p:nvCxnSpPr>
        <p:spPr>
          <a:xfrm flipH="1">
            <a:off x="9857232" y="5120640"/>
            <a:ext cx="30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4AB71D-131A-7051-5150-3DA7F15110E7}"/>
              </a:ext>
            </a:extLst>
          </p:cNvPr>
          <p:cNvSpPr txBox="1"/>
          <p:nvPr/>
        </p:nvSpPr>
        <p:spPr>
          <a:xfrm>
            <a:off x="10140270" y="494809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Not-Null Check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1B1CE65-AC35-BF1D-4A93-E9D3E692DC9F}"/>
              </a:ext>
            </a:extLst>
          </p:cNvPr>
          <p:cNvCxnSpPr/>
          <p:nvPr/>
        </p:nvCxnSpPr>
        <p:spPr>
          <a:xfrm flipH="1">
            <a:off x="8889319" y="3696474"/>
            <a:ext cx="154097" cy="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9893A3A-BC3C-8DB9-4978-1D23062836AE}"/>
              </a:ext>
            </a:extLst>
          </p:cNvPr>
          <p:cNvSpPr txBox="1"/>
          <p:nvPr/>
        </p:nvSpPr>
        <p:spPr>
          <a:xfrm>
            <a:off x="9027040" y="3485360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True = valid, False = invalid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BABF6BA-E450-A890-9DE0-393F43C3D7B0}"/>
              </a:ext>
            </a:extLst>
          </p:cNvPr>
          <p:cNvCxnSpPr/>
          <p:nvPr/>
        </p:nvCxnSpPr>
        <p:spPr>
          <a:xfrm flipH="1" flipV="1">
            <a:off x="9857232" y="4096512"/>
            <a:ext cx="150876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49BFB0B-B5A1-DC60-FC59-6D7951DAB518}"/>
              </a:ext>
            </a:extLst>
          </p:cNvPr>
          <p:cNvSpPr txBox="1"/>
          <p:nvPr/>
        </p:nvSpPr>
        <p:spPr>
          <a:xfrm>
            <a:off x="10008108" y="414745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Message if invalid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F515953B-0D52-54AB-BF86-AAE808D55EFE}"/>
              </a:ext>
            </a:extLst>
          </p:cNvPr>
          <p:cNvSpPr/>
          <p:nvPr/>
        </p:nvSpPr>
        <p:spPr>
          <a:xfrm>
            <a:off x="4905054" y="1409924"/>
            <a:ext cx="136853" cy="11595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26685D96-867B-34C2-A50E-341AAFB820B4}"/>
              </a:ext>
            </a:extLst>
          </p:cNvPr>
          <p:cNvSpPr/>
          <p:nvPr/>
        </p:nvSpPr>
        <p:spPr>
          <a:xfrm>
            <a:off x="4950774" y="2779776"/>
            <a:ext cx="91134" cy="15087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>
            <a:extLst>
              <a:ext uri="{FF2B5EF4-FFF2-40B4-BE49-F238E27FC236}">
                <a16:creationId xmlns:a16="http://schemas.microsoft.com/office/drawing/2014/main" id="{AA6AA314-E99A-4D73-3D6C-634BB95438AE}"/>
              </a:ext>
            </a:extLst>
          </p:cNvPr>
          <p:cNvSpPr/>
          <p:nvPr/>
        </p:nvSpPr>
        <p:spPr>
          <a:xfrm>
            <a:off x="4901492" y="4516788"/>
            <a:ext cx="136852" cy="917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A06A00A-D5F1-4108-CFE0-A7C9687DB296}"/>
              </a:ext>
            </a:extLst>
          </p:cNvPr>
          <p:cNvSpPr txBox="1"/>
          <p:nvPr/>
        </p:nvSpPr>
        <p:spPr>
          <a:xfrm rot="16200000">
            <a:off x="4242607" y="4768524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Required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1F3C5A1-C853-421F-63F8-160E18DDE6A6}"/>
              </a:ext>
            </a:extLst>
          </p:cNvPr>
          <p:cNvSpPr txBox="1"/>
          <p:nvPr/>
        </p:nvSpPr>
        <p:spPr>
          <a:xfrm rot="16200000">
            <a:off x="4282410" y="33397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Lambda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4545684-9A4E-166C-64AF-1B8F2D9D3FB5}"/>
              </a:ext>
            </a:extLst>
          </p:cNvPr>
          <p:cNvSpPr txBox="1"/>
          <p:nvPr/>
        </p:nvSpPr>
        <p:spPr>
          <a:xfrm rot="16200000">
            <a:off x="3947355" y="1805028"/>
            <a:ext cx="15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Validator</a:t>
            </a:r>
            <a:r>
              <a:rPr lang="de-DE"/>
              <a:t> Class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17783A1-1A2A-61B0-F93C-427F77601569}"/>
              </a:ext>
            </a:extLst>
          </p:cNvPr>
          <p:cNvCxnSpPr/>
          <p:nvPr/>
        </p:nvCxnSpPr>
        <p:spPr>
          <a:xfrm flipH="1" flipV="1">
            <a:off x="8966367" y="2554454"/>
            <a:ext cx="190112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47B617B-A36F-C067-B83F-EB32919876F1}"/>
              </a:ext>
            </a:extLst>
          </p:cNvPr>
          <p:cNvSpPr txBox="1"/>
          <p:nvPr/>
        </p:nvSpPr>
        <p:spPr>
          <a:xfrm>
            <a:off x="9110759" y="2539001"/>
            <a:ext cx="145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ighlight>
                  <a:srgbClr val="FFFF00"/>
                </a:highlight>
              </a:rPr>
              <a:t>BEAN Binding</a:t>
            </a:r>
          </a:p>
        </p:txBody>
      </p:sp>
    </p:spTree>
    <p:extLst>
      <p:ext uri="{BB962C8B-B14F-4D97-AF65-F5344CB8AC3E}">
        <p14:creationId xmlns:p14="http://schemas.microsoft.com/office/powerpoint/2010/main" val="4227180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F4F3C9-B183-E322-AF95-51055CC0B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  <a:cs typeface="Calibri Light"/>
              </a:rPr>
              <a:t>Thanks for your attention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00931-EFAA-A029-1D91-11732940E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7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7B214-2D82-FF97-6856-6935D189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Sources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D20C-4345-5461-728D-6AEB3DEB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  <a:hlinkClick r:id="rId2"/>
              </a:rPr>
              <a:t>https://vaadin.com/docs/latest/overview</a:t>
            </a:r>
            <a:endParaRPr lang="de-DE"/>
          </a:p>
          <a:p>
            <a:r>
              <a:rPr lang="de-DE">
                <a:cs typeface="Calibri"/>
                <a:hlinkClick r:id="rId3"/>
              </a:rPr>
              <a:t>https://www.baeldung.com/vaadin</a:t>
            </a:r>
          </a:p>
          <a:p>
            <a:r>
              <a:rPr lang="de-DE">
                <a:ea typeface="+mn-lt"/>
                <a:cs typeface="+mn-lt"/>
                <a:hlinkClick r:id="rId4"/>
              </a:rPr>
              <a:t>https://72.services/en/vaadin-community-award/</a:t>
            </a:r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Comparison</a:t>
            </a:r>
          </a:p>
          <a:p>
            <a:pPr lvl="1"/>
            <a:r>
              <a:rPr lang="de-DE">
                <a:ea typeface="+mn-lt"/>
                <a:cs typeface="+mn-lt"/>
                <a:hlinkClick r:id="rId5"/>
              </a:rPr>
              <a:t>https://www.gwtproject.org/doc/latest/DevGuide.html</a:t>
            </a:r>
            <a:endParaRPr lang="de-DE">
              <a:cs typeface="Calibri"/>
            </a:endParaRPr>
          </a:p>
          <a:p>
            <a:pPr lvl="1"/>
            <a:r>
              <a:rPr lang="de-DE">
                <a:ea typeface="+mn-lt"/>
                <a:cs typeface="+mn-lt"/>
                <a:hlinkClick r:id="rId6"/>
              </a:rPr>
              <a:t>https://blog.payara.fish/getting-started-with-jakarta-ee-9-jakarta-faces-jsf</a:t>
            </a:r>
            <a:endParaRPr lang="de-DE">
              <a:cs typeface="Calibri"/>
            </a:endParaRPr>
          </a:p>
          <a:p>
            <a:pPr lvl="1"/>
            <a:r>
              <a:rPr lang="de-DE">
                <a:ea typeface="+mn-lt"/>
                <a:cs typeface="+mn-lt"/>
                <a:hlinkClick r:id="rId7"/>
              </a:rPr>
              <a:t>https://www.thymeleaf.org/doc/tutorials/3.0/usingthymeleaf.html</a:t>
            </a:r>
            <a:endParaRPr lang="de-DE">
              <a:cs typeface="Calibri"/>
            </a:endParaRPr>
          </a:p>
          <a:p>
            <a:pPr lvl="1"/>
            <a:r>
              <a:rPr lang="de-DE">
                <a:ea typeface="+mn-lt"/>
                <a:cs typeface="+mn-lt"/>
                <a:hlinkClick r:id="rId8"/>
              </a:rPr>
              <a:t>https://vaadin.com/comparison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  <a:hlinkClick r:id="rId3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83BAB5-3B07-3E8D-E9F7-F80D1986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81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84913-8B3C-9002-14C5-9A317E0C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700" err="1">
                <a:solidFill>
                  <a:srgbClr val="FFFFFF"/>
                </a:solidFill>
                <a:cs typeface="Calibri Light"/>
              </a:rPr>
              <a:t>How</a:t>
            </a:r>
            <a:r>
              <a:rPr lang="de-DE" sz="37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3700" err="1">
                <a:solidFill>
                  <a:srgbClr val="FFFFFF"/>
                </a:solidFill>
                <a:cs typeface="Calibri Light"/>
              </a:rPr>
              <a:t>to</a:t>
            </a:r>
            <a:r>
              <a:rPr lang="de-DE" sz="37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3700" err="1">
                <a:solidFill>
                  <a:srgbClr val="FFFFFF"/>
                </a:solidFill>
                <a:cs typeface="Calibri Light"/>
              </a:rPr>
              <a:t>get</a:t>
            </a:r>
            <a:r>
              <a:rPr lang="de-DE" sz="37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3700" err="1">
                <a:solidFill>
                  <a:srgbClr val="FFFFFF"/>
                </a:solidFill>
                <a:cs typeface="Calibri Light"/>
              </a:rPr>
              <a:t>started</a:t>
            </a:r>
            <a:endParaRPr lang="de-DE" sz="3700" err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15A65-2E6A-47F6-90BD-D782EA66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de-DE" sz="2000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r>
              <a:rPr lang="de-DE" sz="3200" err="1">
                <a:ea typeface="Calibri"/>
                <a:cs typeface="Calibri"/>
              </a:rPr>
              <a:t>Visit</a:t>
            </a:r>
            <a:r>
              <a:rPr lang="de-DE" sz="3200" dirty="0">
                <a:ea typeface="Calibri"/>
                <a:cs typeface="Calibri"/>
              </a:rPr>
              <a:t> </a:t>
            </a:r>
            <a:r>
              <a:rPr lang="de-DE" sz="3200" dirty="0">
                <a:ea typeface="+mn-lt"/>
                <a:cs typeface="+mn-lt"/>
                <a:hlinkClick r:id="rId2"/>
              </a:rPr>
              <a:t>https://sebivenlo.github.io/ESD-2023-Vaadin-Flow/</a:t>
            </a:r>
            <a:endParaRPr lang="de-DE" sz="3200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endParaRPr lang="de-DE" sz="1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de-DE" sz="200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F8B7E6-1A53-75ED-8BB3-FCA2AA9F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9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11B36-4671-9623-FA94-44FA6F2E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Key Features</a:t>
            </a:r>
            <a:endParaRPr lang="de-DE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11B5CD7-361E-2301-D7B7-CC7D6CDB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451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85AE9348-ECD0-FAA0-3D47-46CE1F11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6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11B36-4671-9623-FA94-44FA6F2E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err="1">
                <a:solidFill>
                  <a:srgbClr val="FFFFFF"/>
                </a:solidFill>
                <a:cs typeface="Calibri Light"/>
              </a:rPr>
              <a:t>Vaadin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err="1">
                <a:solidFill>
                  <a:srgbClr val="FFFFFF"/>
                </a:solidFill>
                <a:cs typeface="Calibri Light"/>
              </a:rPr>
              <a:t>vs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err="1">
                <a:solidFill>
                  <a:srgbClr val="FFFFFF"/>
                </a:solidFill>
                <a:cs typeface="Calibri Light"/>
              </a:rPr>
              <a:t>other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b="1">
                <a:solidFill>
                  <a:srgbClr val="FFFFFF"/>
                </a:solidFill>
                <a:cs typeface="Calibri Light"/>
              </a:rPr>
              <a:t>Java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Web Frameworks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D6D6C-D74C-5319-CBA7-60675EF0DFD9}"/>
              </a:ext>
            </a:extLst>
          </p:cNvPr>
          <p:cNvSpPr/>
          <p:nvPr/>
        </p:nvSpPr>
        <p:spPr>
          <a:xfrm>
            <a:off x="1549743" y="2773191"/>
            <a:ext cx="2211314" cy="3476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akarta Faces™ | projects.eclipse.org">
            <a:extLst>
              <a:ext uri="{FF2B5EF4-FFF2-40B4-BE49-F238E27FC236}">
                <a16:creationId xmlns:a16="http://schemas.microsoft.com/office/drawing/2014/main" id="{339A8F17-E8D4-901C-937C-32A4EF0C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61" y="2112579"/>
            <a:ext cx="702336" cy="674522"/>
          </a:xfrm>
          <a:prstGeom prst="rect">
            <a:avLst/>
          </a:prstGeom>
        </p:spPr>
      </p:pic>
      <p:pic>
        <p:nvPicPr>
          <p:cNvPr id="6" name="Picture 5" descr="Web Technologies">
            <a:extLst>
              <a:ext uri="{FF2B5EF4-FFF2-40B4-BE49-F238E27FC236}">
                <a16:creationId xmlns:a16="http://schemas.microsoft.com/office/drawing/2014/main" id="{1D8B66B0-F973-80FC-9D1C-B97793665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508" y="2263649"/>
            <a:ext cx="486072" cy="511454"/>
          </a:xfrm>
          <a:prstGeom prst="rect">
            <a:avLst/>
          </a:prstGeom>
        </p:spPr>
      </p:pic>
      <p:pic>
        <p:nvPicPr>
          <p:cNvPr id="9" name="Content Placeholder 8" descr="Thymeleaf">
            <a:extLst>
              <a:ext uri="{FF2B5EF4-FFF2-40B4-BE49-F238E27FC236}">
                <a16:creationId xmlns:a16="http://schemas.microsoft.com/office/drawing/2014/main" id="{7DB07132-514B-7540-B929-37C9E6F3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19" y="2149086"/>
            <a:ext cx="589248" cy="60272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B4FF30-359E-28EC-99F9-1320C43F56B9}"/>
              </a:ext>
            </a:extLst>
          </p:cNvPr>
          <p:cNvSpPr/>
          <p:nvPr/>
        </p:nvSpPr>
        <p:spPr>
          <a:xfrm>
            <a:off x="3858410" y="2773190"/>
            <a:ext cx="2211314" cy="347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A37AEA-2309-3A19-FB8E-12C56A8F8852}"/>
              </a:ext>
            </a:extLst>
          </p:cNvPr>
          <p:cNvSpPr/>
          <p:nvPr/>
        </p:nvSpPr>
        <p:spPr>
          <a:xfrm>
            <a:off x="6146216" y="2773190"/>
            <a:ext cx="2211314" cy="347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E7D37-3EA2-3761-458B-9B00B8685B0B}"/>
              </a:ext>
            </a:extLst>
          </p:cNvPr>
          <p:cNvSpPr/>
          <p:nvPr/>
        </p:nvSpPr>
        <p:spPr>
          <a:xfrm>
            <a:off x="8454884" y="2773189"/>
            <a:ext cx="2211314" cy="347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Vaadin · GitHub">
            <a:extLst>
              <a:ext uri="{FF2B5EF4-FFF2-40B4-BE49-F238E27FC236}">
                <a16:creationId xmlns:a16="http://schemas.microsoft.com/office/drawing/2014/main" id="{594606FF-2F1F-AEE7-2A8B-740AA610F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663" y="2147347"/>
            <a:ext cx="681476" cy="681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2CB765-1E1E-EC5C-FD18-63211C39BD18}"/>
              </a:ext>
            </a:extLst>
          </p:cNvPr>
          <p:cNvSpPr txBox="1"/>
          <p:nvPr/>
        </p:nvSpPr>
        <p:spPr>
          <a:xfrm>
            <a:off x="1605374" y="2828822"/>
            <a:ext cx="2102834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Vaadin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Flow</a:t>
            </a:r>
            <a:endParaRPr lang="en-US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AD6DC2-21AF-6C00-790D-D04A3A4F32FE}"/>
              </a:ext>
            </a:extLst>
          </p:cNvPr>
          <p:cNvSpPr txBox="1"/>
          <p:nvPr/>
        </p:nvSpPr>
        <p:spPr>
          <a:xfrm>
            <a:off x="3914041" y="2828821"/>
            <a:ext cx="2102834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Google Web Toolkit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EB1AE-B399-847E-A067-7FD2AA06260D}"/>
              </a:ext>
            </a:extLst>
          </p:cNvPr>
          <p:cNvSpPr txBox="1"/>
          <p:nvPr/>
        </p:nvSpPr>
        <p:spPr>
          <a:xfrm>
            <a:off x="6201846" y="2828821"/>
            <a:ext cx="2102834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Jakarta Faces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ABAD0-69D3-7866-9FDE-A19A65B2160F}"/>
              </a:ext>
            </a:extLst>
          </p:cNvPr>
          <p:cNvSpPr txBox="1"/>
          <p:nvPr/>
        </p:nvSpPr>
        <p:spPr>
          <a:xfrm>
            <a:off x="8510513" y="2828820"/>
            <a:ext cx="2102834" cy="590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Thymeleaf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+</a:t>
            </a:r>
          </a:p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Spring Boot</a:t>
            </a:r>
            <a:endParaRPr lang="en-US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A60BA-EEA6-CCD6-6F69-7910EEB5BE38}"/>
              </a:ext>
            </a:extLst>
          </p:cNvPr>
          <p:cNvSpPr txBox="1"/>
          <p:nvPr/>
        </p:nvSpPr>
        <p:spPr>
          <a:xfrm>
            <a:off x="1605373" y="3113928"/>
            <a:ext cx="2051376" cy="200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100% development in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Java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Server-sided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High abstraction -&gt; </a:t>
            </a:r>
            <a:r>
              <a:rPr lang="en-US" sz="1368" kern="1200">
                <a:solidFill>
                  <a:srgbClr val="2C6100"/>
                </a:solidFill>
                <a:latin typeface="+mn-lt"/>
                <a:ea typeface="+mn-ea"/>
                <a:cs typeface="Calibri"/>
              </a:rPr>
              <a:t>easy to learn and use</a:t>
            </a:r>
            <a:endParaRPr lang="en-US">
              <a:solidFill>
                <a:schemeClr val="accent6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4F7D2-E234-89CB-E4E0-E0DEB4E516CD}"/>
              </a:ext>
            </a:extLst>
          </p:cNvPr>
          <p:cNvSpPr txBox="1"/>
          <p:nvPr/>
        </p:nvSpPr>
        <p:spPr>
          <a:xfrm>
            <a:off x="3941856" y="3113928"/>
            <a:ext cx="2051376" cy="2001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50">
                <a:cs typeface="Calibri"/>
              </a:rPr>
              <a:t>Development</a:t>
            </a:r>
            <a:r>
              <a:rPr lang="en-US" sz="1350" kern="1200">
                <a:latin typeface="+mn-lt"/>
                <a:ea typeface="+mn-ea"/>
                <a:cs typeface="Calibri"/>
              </a:rPr>
              <a:t> in </a:t>
            </a:r>
            <a:r>
              <a:rPr lang="en-US" sz="1350" b="1" kern="1200">
                <a:latin typeface="+mn-lt"/>
                <a:ea typeface="+mn-ea"/>
                <a:cs typeface="Calibri"/>
              </a:rPr>
              <a:t>Java</a:t>
            </a:r>
            <a:r>
              <a:rPr lang="en-US" sz="1350" b="1">
                <a:cs typeface="Calibri"/>
              </a:rPr>
              <a:t> </a:t>
            </a:r>
            <a:r>
              <a:rPr lang="en-US" sz="1350">
                <a:cs typeface="Calibri"/>
              </a:rPr>
              <a:t>+ </a:t>
            </a:r>
            <a:r>
              <a:rPr lang="en-US" sz="1350" b="1">
                <a:cs typeface="Calibri"/>
              </a:rPr>
              <a:t>XML</a:t>
            </a:r>
            <a:endParaRPr lang="en-US" sz="1350" b="1" kern="1200">
              <a:latin typeface="+mn-lt"/>
              <a:ea typeface="+mn-ea"/>
              <a:cs typeface="Calibri"/>
            </a:endParaRP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Client-sided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50" kern="1200">
                <a:latin typeface="+mn-lt"/>
                <a:ea typeface="+mn-ea"/>
                <a:cs typeface="Calibri"/>
              </a:rPr>
              <a:t>Low abstraction -&gt;</a:t>
            </a:r>
            <a:br>
              <a:rPr lang="en-US" sz="1350" kern="1200">
                <a:cs typeface="Calibri"/>
              </a:rPr>
            </a:br>
            <a:r>
              <a:rPr lang="en-US" sz="1350" kern="1200">
                <a:solidFill>
                  <a:srgbClr val="B50000"/>
                </a:solidFill>
                <a:latin typeface="+mn-lt"/>
                <a:ea typeface="+mn-ea"/>
                <a:cs typeface="Calibri"/>
              </a:rPr>
              <a:t>hard to learn and use</a:t>
            </a:r>
            <a:endParaRPr lang="en-US" sz="1350">
              <a:solidFill>
                <a:srgbClr val="C00000"/>
              </a:solidFill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D4BCA-CF86-EEC6-793C-6D5A62E4E546}"/>
              </a:ext>
            </a:extLst>
          </p:cNvPr>
          <p:cNvSpPr txBox="1"/>
          <p:nvPr/>
        </p:nvSpPr>
        <p:spPr>
          <a:xfrm>
            <a:off x="6250522" y="3113927"/>
            <a:ext cx="2051376" cy="200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Development in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Java 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+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HTML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HTML templates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Server-sided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Medium abstraction -&gt; </a:t>
            </a:r>
            <a:r>
              <a:rPr lang="en-US" sz="1368" kern="1200">
                <a:solidFill>
                  <a:srgbClr val="A22C00"/>
                </a:solidFill>
                <a:latin typeface="+mn-lt"/>
                <a:ea typeface="+mn-ea"/>
                <a:cs typeface="Calibri"/>
              </a:rPr>
              <a:t>easier to learn and use</a:t>
            </a:r>
            <a:endParaRPr lang="en-US">
              <a:solidFill>
                <a:schemeClr val="accent2"/>
              </a:solidFill>
              <a:ea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C7CF6-D79A-C1E2-F681-F82CD8BC488E}"/>
              </a:ext>
            </a:extLst>
          </p:cNvPr>
          <p:cNvSpPr txBox="1"/>
          <p:nvPr/>
        </p:nvSpPr>
        <p:spPr>
          <a:xfrm>
            <a:off x="8531375" y="3322541"/>
            <a:ext cx="2051376" cy="200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Development in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Java 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+ 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HTML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HTML templates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Server-sided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Medium abstraction -&gt; </a:t>
            </a:r>
            <a:r>
              <a:rPr lang="en-US" sz="1368" kern="1200">
                <a:solidFill>
                  <a:srgbClr val="A22C00"/>
                </a:solidFill>
                <a:latin typeface="+mn-lt"/>
                <a:ea typeface="+mn-ea"/>
                <a:cs typeface="Calibri"/>
              </a:rPr>
              <a:t>easier to learn and use</a:t>
            </a:r>
            <a:endParaRPr lang="en-US">
              <a:solidFill>
                <a:schemeClr val="accent2"/>
              </a:solidFill>
              <a:ea typeface="Calibri"/>
              <a:cs typeface="Calibri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46BA8-FBCF-42D2-6E93-EF0A60AE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11B36-4671-9623-FA94-44FA6F2E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err="1">
                <a:solidFill>
                  <a:srgbClr val="FFFFFF"/>
                </a:solidFill>
                <a:cs typeface="Calibri Light"/>
              </a:rPr>
              <a:t>Vaadin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err="1">
                <a:solidFill>
                  <a:srgbClr val="FFFFFF"/>
                </a:solidFill>
                <a:cs typeface="Calibri Light"/>
              </a:rPr>
              <a:t>vs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000" err="1">
                <a:solidFill>
                  <a:srgbClr val="FFFFFF"/>
                </a:solidFill>
                <a:cs typeface="Calibri Light"/>
              </a:rPr>
              <a:t>other</a:t>
            </a:r>
            <a:r>
              <a:rPr lang="de-DE" sz="4000">
                <a:solidFill>
                  <a:srgbClr val="FFFFFF"/>
                </a:solidFill>
                <a:cs typeface="Calibri Light"/>
              </a:rPr>
              <a:t> Web Frameworks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D6D6C-D74C-5319-CBA7-60675EF0DFD9}"/>
              </a:ext>
            </a:extLst>
          </p:cNvPr>
          <p:cNvSpPr/>
          <p:nvPr/>
        </p:nvSpPr>
        <p:spPr>
          <a:xfrm>
            <a:off x="1536096" y="2762616"/>
            <a:ext cx="2217935" cy="34873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B4FF30-359E-28EC-99F9-1320C43F56B9}"/>
              </a:ext>
            </a:extLst>
          </p:cNvPr>
          <p:cNvSpPr/>
          <p:nvPr/>
        </p:nvSpPr>
        <p:spPr>
          <a:xfrm>
            <a:off x="3851675" y="2762615"/>
            <a:ext cx="2217935" cy="34873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A37AEA-2309-3A19-FB8E-12C56A8F8852}"/>
              </a:ext>
            </a:extLst>
          </p:cNvPr>
          <p:cNvSpPr/>
          <p:nvPr/>
        </p:nvSpPr>
        <p:spPr>
          <a:xfrm>
            <a:off x="6146331" y="2762614"/>
            <a:ext cx="2217935" cy="34873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E7D37-3EA2-3761-458B-9B00B8685B0B}"/>
              </a:ext>
            </a:extLst>
          </p:cNvPr>
          <p:cNvSpPr/>
          <p:nvPr/>
        </p:nvSpPr>
        <p:spPr>
          <a:xfrm>
            <a:off x="8461910" y="2762614"/>
            <a:ext cx="2217935" cy="34873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Vaadin · GitHub">
            <a:extLst>
              <a:ext uri="{FF2B5EF4-FFF2-40B4-BE49-F238E27FC236}">
                <a16:creationId xmlns:a16="http://schemas.microsoft.com/office/drawing/2014/main" id="{594606FF-2F1F-AEE7-2A8B-740AA610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06" y="2134898"/>
            <a:ext cx="683516" cy="683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2CB765-1E1E-EC5C-FD18-63211C39BD18}"/>
              </a:ext>
            </a:extLst>
          </p:cNvPr>
          <p:cNvSpPr txBox="1"/>
          <p:nvPr/>
        </p:nvSpPr>
        <p:spPr>
          <a:xfrm>
            <a:off x="1591894" y="2818413"/>
            <a:ext cx="2109130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Vaadin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Flow</a:t>
            </a:r>
            <a:endParaRPr lang="en-US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AD6DC2-21AF-6C00-790D-D04A3A4F32FE}"/>
              </a:ext>
            </a:extLst>
          </p:cNvPr>
          <p:cNvSpPr txBox="1"/>
          <p:nvPr/>
        </p:nvSpPr>
        <p:spPr>
          <a:xfrm>
            <a:off x="3907472" y="2818413"/>
            <a:ext cx="2109130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Vue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EB1AE-B399-847E-A067-7FD2AA06260D}"/>
              </a:ext>
            </a:extLst>
          </p:cNvPr>
          <p:cNvSpPr txBox="1"/>
          <p:nvPr/>
        </p:nvSpPr>
        <p:spPr>
          <a:xfrm>
            <a:off x="6202128" y="2818412"/>
            <a:ext cx="2109130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React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ABAD0-69D3-7866-9FDE-A19A65B2160F}"/>
              </a:ext>
            </a:extLst>
          </p:cNvPr>
          <p:cNvSpPr txBox="1"/>
          <p:nvPr/>
        </p:nvSpPr>
        <p:spPr>
          <a:xfrm>
            <a:off x="8517706" y="2818411"/>
            <a:ext cx="2109130" cy="30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Angular</a:t>
            </a:r>
            <a:endParaRPr lang="en-US"/>
          </a:p>
        </p:txBody>
      </p:sp>
      <p:pic>
        <p:nvPicPr>
          <p:cNvPr id="8" name="Picture 7" descr="Vue.js - Wikipedia">
            <a:extLst>
              <a:ext uri="{FF2B5EF4-FFF2-40B4-BE49-F238E27FC236}">
                <a16:creationId xmlns:a16="http://schemas.microsoft.com/office/drawing/2014/main" id="{01728370-D427-DDD6-FC65-6334BE14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2" y="2259614"/>
            <a:ext cx="504964" cy="434085"/>
          </a:xfrm>
          <a:prstGeom prst="rect">
            <a:avLst/>
          </a:prstGeom>
        </p:spPr>
      </p:pic>
      <p:pic>
        <p:nvPicPr>
          <p:cNvPr id="10" name="Picture 9" descr="React – Wikipedia">
            <a:extLst>
              <a:ext uri="{FF2B5EF4-FFF2-40B4-BE49-F238E27FC236}">
                <a16:creationId xmlns:a16="http://schemas.microsoft.com/office/drawing/2014/main" id="{4931D123-D221-B9FF-FB4D-308A7B260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94" y="2236603"/>
            <a:ext cx="553787" cy="480107"/>
          </a:xfrm>
          <a:prstGeom prst="rect">
            <a:avLst/>
          </a:prstGeom>
        </p:spPr>
      </p:pic>
      <p:pic>
        <p:nvPicPr>
          <p:cNvPr id="11" name="Picture 10" descr="Angular – Wikipedia">
            <a:extLst>
              <a:ext uri="{FF2B5EF4-FFF2-40B4-BE49-F238E27FC236}">
                <a16:creationId xmlns:a16="http://schemas.microsoft.com/office/drawing/2014/main" id="{8891BEC5-DA1F-41A1-EE8E-67F3CA83C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7726" y="2112579"/>
            <a:ext cx="686305" cy="686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7F484A-377A-3F56-E578-5FBDBCFBE835}"/>
              </a:ext>
            </a:extLst>
          </p:cNvPr>
          <p:cNvSpPr txBox="1"/>
          <p:nvPr/>
        </p:nvSpPr>
        <p:spPr>
          <a:xfrm>
            <a:off x="3935370" y="3104372"/>
            <a:ext cx="2057518" cy="3357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Development in JavaScript + HTML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Client-sided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endParaRPr lang="en-US" sz="136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rgbClr val="2C6100"/>
                </a:solidFill>
                <a:latin typeface="+mn-lt"/>
                <a:ea typeface="+mn-ea"/>
                <a:cs typeface="Calibri"/>
              </a:rPr>
              <a:t>Lightweight / Little overhead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rgbClr val="B50000"/>
                </a:solidFill>
                <a:latin typeface="+mn-lt"/>
                <a:ea typeface="+mn-ea"/>
                <a:cs typeface="Calibri"/>
              </a:rPr>
              <a:t>Offers little room to expand to big applications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4D4B6-BFB6-7384-F94B-8B6FC1E8BEE8}"/>
              </a:ext>
            </a:extLst>
          </p:cNvPr>
          <p:cNvSpPr txBox="1"/>
          <p:nvPr/>
        </p:nvSpPr>
        <p:spPr>
          <a:xfrm>
            <a:off x="6230026" y="3104372"/>
            <a:ext cx="2057518" cy="2936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Development in JavaScript + HTML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Client-sided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,Sans-Serif"/>
              <a:buChar char="-"/>
            </a:pPr>
            <a:endParaRPr lang="en-US" sz="136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17170" indent="-217170" defTabSz="694944">
              <a:spcAft>
                <a:spcPts val="600"/>
              </a:spcAft>
              <a:buFont typeface="Calibri,Sans-Serif"/>
              <a:buChar char="-"/>
            </a:pPr>
            <a:r>
              <a:rPr lang="en-US" sz="1368" kern="1200">
                <a:solidFill>
                  <a:srgbClr val="2C6100"/>
                </a:solidFill>
                <a:latin typeface="Arial"/>
                <a:ea typeface="+mn-ea"/>
                <a:cs typeface="Arial"/>
              </a:rPr>
              <a:t>Offers more control</a:t>
            </a:r>
            <a:endParaRPr lang="en-US" sz="136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rgbClr val="B50000"/>
                </a:solidFill>
                <a:latin typeface="+mn-lt"/>
                <a:ea typeface="+mn-ea"/>
                <a:cs typeface="Calibri"/>
              </a:rPr>
              <a:t>More complex concepts (e.g. states)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71A92-0D5F-692D-2D0D-CFE5BCA1BADA}"/>
              </a:ext>
            </a:extLst>
          </p:cNvPr>
          <p:cNvSpPr txBox="1"/>
          <p:nvPr/>
        </p:nvSpPr>
        <p:spPr>
          <a:xfrm>
            <a:off x="8538630" y="3104371"/>
            <a:ext cx="2057518" cy="2582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Development in JavaScript + HTML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Client-sided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,Sans-Serif"/>
              <a:buChar char="-"/>
            </a:pPr>
            <a:endParaRPr lang="en-US" sz="136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17170" indent="-217170" defTabSz="694944">
              <a:spcAft>
                <a:spcPts val="600"/>
              </a:spcAft>
              <a:buFont typeface="Calibri,Sans-Serif"/>
              <a:buChar char="-"/>
            </a:pPr>
            <a:r>
              <a:rPr lang="en-US" sz="1368" kern="1200">
                <a:solidFill>
                  <a:srgbClr val="2C6100"/>
                </a:solidFill>
                <a:latin typeface="Arial"/>
                <a:ea typeface="+mn-ea"/>
                <a:cs typeface="Arial"/>
              </a:rPr>
              <a:t>Offers a lot of functionality</a:t>
            </a:r>
            <a:endParaRPr lang="en-US" sz="1368" kern="1200">
              <a:solidFill>
                <a:srgbClr val="2C6100"/>
              </a:solidFill>
              <a:latin typeface="+mn-lt"/>
              <a:ea typeface="+mn-ea"/>
              <a:cs typeface="+mn-cs"/>
            </a:endParaRP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rgbClr val="B50000"/>
                </a:solidFill>
                <a:latin typeface="+mn-lt"/>
                <a:ea typeface="+mn-ea"/>
                <a:cs typeface="Calibri"/>
              </a:rPr>
              <a:t>Heavyweight</a:t>
            </a:r>
            <a:endParaRPr lang="en-US">
              <a:solidFill>
                <a:schemeClr val="accent6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C5C2-B8FA-EBF6-4DB8-6B3506A33B80}"/>
              </a:ext>
            </a:extLst>
          </p:cNvPr>
          <p:cNvSpPr txBox="1"/>
          <p:nvPr/>
        </p:nvSpPr>
        <p:spPr>
          <a:xfrm>
            <a:off x="1591893" y="3104373"/>
            <a:ext cx="2057518" cy="200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100% development in </a:t>
            </a: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Java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Works with components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Server-sided</a:t>
            </a: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architecture</a:t>
            </a:r>
          </a:p>
          <a:p>
            <a:pPr marL="217170" indent="-217170" defTabSz="694944">
              <a:spcAft>
                <a:spcPts val="600"/>
              </a:spcAft>
              <a:buFont typeface="Calibri"/>
              <a:buChar char="-"/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High abstraction -&gt; </a:t>
            </a:r>
            <a:r>
              <a:rPr lang="en-US" sz="1368" kern="1200">
                <a:solidFill>
                  <a:srgbClr val="2C6100"/>
                </a:solidFill>
                <a:latin typeface="+mn-lt"/>
                <a:ea typeface="+mn-ea"/>
                <a:cs typeface="Calibri"/>
              </a:rPr>
              <a:t>easy to learn and use</a:t>
            </a:r>
            <a:endParaRPr lang="en-US">
              <a:solidFill>
                <a:schemeClr val="accent6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7E542-7DB5-B6A3-E99D-B79F113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7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C1098C-F40D-2DC1-481E-6CB9A1A7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ea typeface="Calibri Light"/>
                <a:cs typeface="Calibri Light"/>
              </a:rPr>
              <a:t>Setting up a project</a:t>
            </a:r>
            <a:endParaRPr lang="de-DE" sz="4000">
              <a:solidFill>
                <a:srgbClr val="FFFFFF"/>
              </a:solidFill>
            </a:endParaRPr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551249C5-1500-752D-3F10-5530A82CA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1090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E5370-0443-2B73-B9EE-DB7211DD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5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3BE1D-8170-6410-3F91-6667593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Vaadin Starter Project</a:t>
            </a:r>
          </a:p>
        </p:txBody>
      </p:sp>
      <p:pic>
        <p:nvPicPr>
          <p:cNvPr id="4" name="Inhaltsplatzhalter 3" descr="Ein Bild, das Text, Screenshot, Software, Multimedia enthält.&#10;&#10;Beschreibung automatisch generiert.">
            <a:extLst>
              <a:ext uri="{FF2B5EF4-FFF2-40B4-BE49-F238E27FC236}">
                <a16:creationId xmlns:a16="http://schemas.microsoft.com/office/drawing/2014/main" id="{F12906BD-0C64-828A-F0E2-83CC3EC5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91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AD66A4-1486-6D76-9DDD-E3E035BA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Configure and download core of Vaadin project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Add several views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Selection of more than 15 templates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Add and modify JPA entities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Security and configure access control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Change look and feel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Add helpful project settings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4C55E1-AF2C-7350-90CD-6B3465A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11B36-4671-9623-FA94-44FA6F2E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6E22-4762-48C8-DD0C-FF6920EF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F8C84A-CA68-ECC2-7EC5-63A0436B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79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33</Slides>
  <Notes>27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</vt:lpstr>
      <vt:lpstr>Vaadin Flow Workshop</vt:lpstr>
      <vt:lpstr>Agenda</vt:lpstr>
      <vt:lpstr>What is Vaadin Flow?</vt:lpstr>
      <vt:lpstr>Key Features</vt:lpstr>
      <vt:lpstr>Vaadin vs other Java Web Frameworks</vt:lpstr>
      <vt:lpstr>Vaadin vs other Web Frameworks</vt:lpstr>
      <vt:lpstr>Setting up a project</vt:lpstr>
      <vt:lpstr>Vaadin Starter Project</vt:lpstr>
      <vt:lpstr>Architecture</vt:lpstr>
      <vt:lpstr>Views</vt:lpstr>
      <vt:lpstr>Views in Vaadin Flow</vt:lpstr>
      <vt:lpstr>Creating a View</vt:lpstr>
      <vt:lpstr>Navigating between Views</vt:lpstr>
      <vt:lpstr>Components</vt:lpstr>
      <vt:lpstr> Components in Vaadin Flow</vt:lpstr>
      <vt:lpstr>Creating a Component</vt:lpstr>
      <vt:lpstr>Styling  Components</vt:lpstr>
      <vt:lpstr>Styling  Components</vt:lpstr>
      <vt:lpstr>Database Access</vt:lpstr>
      <vt:lpstr>Database with JPA - Entities</vt:lpstr>
      <vt:lpstr>Creating Entities</vt:lpstr>
      <vt:lpstr>Validating data</vt:lpstr>
      <vt:lpstr>Database with JPA - Repositories</vt:lpstr>
      <vt:lpstr>Creating  Repositories</vt:lpstr>
      <vt:lpstr>Database with JPA - Services</vt:lpstr>
      <vt:lpstr>Creating Services</vt:lpstr>
      <vt:lpstr>Data Binding</vt:lpstr>
      <vt:lpstr>Binding data objects to input</vt:lpstr>
      <vt:lpstr>Binding data objects to input</vt:lpstr>
      <vt:lpstr>Validating input</vt:lpstr>
      <vt:lpstr>Thanks for your attention</vt:lpstr>
      <vt:lpstr>Sources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158</cp:revision>
  <dcterms:created xsi:type="dcterms:W3CDTF">2023-11-07T16:12:10Z</dcterms:created>
  <dcterms:modified xsi:type="dcterms:W3CDTF">2023-11-12T19:18:20Z</dcterms:modified>
</cp:coreProperties>
</file>