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13"/>
  </p:notesMasterIdLst>
  <p:sldIdLst>
    <p:sldId id="256" r:id="rId2"/>
    <p:sldId id="257" r:id="rId3"/>
    <p:sldId id="259" r:id="rId4"/>
    <p:sldId id="267" r:id="rId5"/>
    <p:sldId id="266" r:id="rId6"/>
    <p:sldId id="265" r:id="rId7"/>
    <p:sldId id="260" r:id="rId8"/>
    <p:sldId id="264" r:id="rId9"/>
    <p:sldId id="261" r:id="rId10"/>
    <p:sldId id="263"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43" autoAdjust="0"/>
    <p:restoredTop sz="73621" autoAdjust="0"/>
  </p:normalViewPr>
  <p:slideViewPr>
    <p:cSldViewPr snapToGrid="0">
      <p:cViewPr varScale="1">
        <p:scale>
          <a:sx n="66" d="100"/>
          <a:sy n="66" d="100"/>
        </p:scale>
        <p:origin x="150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4ECA8-48BD-4E2F-8546-CB4B5B44CE9A}" type="datetimeFigureOut">
              <a:rPr lang="nl-NL" smtClean="0"/>
              <a:t>16-11-2022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FD4FC-3991-428A-BACE-69EE09E264E0}" type="slidenum">
              <a:rPr lang="nl-NL" smtClean="0"/>
              <a:t>‹nr.›</a:t>
            </a:fld>
            <a:endParaRPr lang="nl-NL"/>
          </a:p>
        </p:txBody>
      </p:sp>
    </p:spTree>
    <p:extLst>
      <p:ext uri="{BB962C8B-B14F-4D97-AF65-F5344CB8AC3E}">
        <p14:creationId xmlns:p14="http://schemas.microsoft.com/office/powerpoint/2010/main" val="4257090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nsa.gov/"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github.com/NationalSecurityAgency/ghidra/blob/master/DevGuide.md" TargetMode="External"/><Relationship Id="rId3" Type="http://schemas.openxmlformats.org/officeDocument/2006/relationships/hyperlink" Target="https://adoptium.net/temurin/releases" TargetMode="External"/><Relationship Id="rId7" Type="http://schemas.openxmlformats.org/officeDocument/2006/relationships/hyperlink" Target="https://github.com/NationalSecurityAgency/ghidra/archive/refs/heads/master.zip"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visualstudio.microsoft.com/vs/community/" TargetMode="External"/><Relationship Id="rId5" Type="http://schemas.openxmlformats.org/officeDocument/2006/relationships/hyperlink" Target="https://gradle.org/releases/" TargetMode="External"/><Relationship Id="rId4" Type="http://schemas.openxmlformats.org/officeDocument/2006/relationships/hyperlink" Target="https://github.com/NationalSecurityAgency/ghidra/releas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9FD4FC-3991-428A-BACE-69EE09E264E0}" type="slidenum">
              <a:rPr lang="nl-NL" smtClean="0"/>
              <a:t>1</a:t>
            </a:fld>
            <a:endParaRPr lang="nl-NL" dirty="0"/>
          </a:p>
        </p:txBody>
      </p:sp>
    </p:spTree>
    <p:extLst>
      <p:ext uri="{BB962C8B-B14F-4D97-AF65-F5344CB8AC3E}">
        <p14:creationId xmlns:p14="http://schemas.microsoft.com/office/powerpoint/2010/main" val="3297163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9FD4FC-3991-428A-BACE-69EE09E264E0}" type="slidenum">
              <a:rPr lang="nl-NL" smtClean="0"/>
              <a:t>2</a:t>
            </a:fld>
            <a:endParaRPr lang="nl-NL"/>
          </a:p>
        </p:txBody>
      </p:sp>
    </p:spTree>
    <p:extLst>
      <p:ext uri="{BB962C8B-B14F-4D97-AF65-F5344CB8AC3E}">
        <p14:creationId xmlns:p14="http://schemas.microsoft.com/office/powerpoint/2010/main" val="232535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Ghidra's</a:t>
            </a:r>
            <a:r>
              <a:rPr lang="en-US" dirty="0"/>
              <a:t> existence was originally revealed to the public via WikiLeaks in March 2017, but the software itself remained unavailable until its declassification and official release two years later. In June 2019, </a:t>
            </a:r>
            <a:r>
              <a:rPr lang="en-US" dirty="0" err="1"/>
              <a:t>Coreboot</a:t>
            </a:r>
            <a:r>
              <a:rPr lang="en-US" dirty="0"/>
              <a:t> began to use </a:t>
            </a:r>
            <a:r>
              <a:rPr lang="en-US" dirty="0" err="1"/>
              <a:t>Ghidra</a:t>
            </a:r>
            <a:r>
              <a:rPr lang="en-US" dirty="0"/>
              <a:t> for its reverse engineering efforts on firmware-specific problems following the open source release of the </a:t>
            </a:r>
            <a:r>
              <a:rPr lang="en-US" dirty="0" err="1"/>
              <a:t>Ghidra</a:t>
            </a:r>
            <a:r>
              <a:rPr lang="en-US" dirty="0"/>
              <a:t> software suite. </a:t>
            </a:r>
            <a:r>
              <a:rPr lang="en-US" dirty="0" err="1"/>
              <a:t>Ghidra</a:t>
            </a:r>
            <a:r>
              <a:rPr lang="en-US" dirty="0"/>
              <a:t> can be used as a debugger since </a:t>
            </a:r>
            <a:r>
              <a:rPr lang="en-US" dirty="0" err="1"/>
              <a:t>Ghidra</a:t>
            </a:r>
            <a:r>
              <a:rPr lang="en-US" dirty="0"/>
              <a:t> 10.0. </a:t>
            </a:r>
            <a:r>
              <a:rPr lang="en-US" dirty="0" err="1"/>
              <a:t>Ghidra's</a:t>
            </a:r>
            <a:r>
              <a:rPr lang="en-US" dirty="0"/>
              <a:t> debugger supports debugging user-mode Windows programs via </a:t>
            </a:r>
            <a:r>
              <a:rPr lang="en-US" dirty="0" err="1"/>
              <a:t>WinDbg</a:t>
            </a:r>
            <a:r>
              <a:rPr lang="en-US" dirty="0"/>
              <a:t>, and Linux programs via GDB.</a:t>
            </a:r>
            <a:endParaRPr lang="nl-NL" dirty="0"/>
          </a:p>
          <a:p>
            <a:r>
              <a:rPr lang="en-US" dirty="0"/>
              <a:t>therefore usable in a stand-alone form. </a:t>
            </a:r>
            <a:r>
              <a:rPr lang="en-US" dirty="0" err="1"/>
              <a:t>Ghidra</a:t>
            </a:r>
            <a:r>
              <a:rPr lang="en-US" dirty="0"/>
              <a:t> plugins can be developed in Java or in Python (provided via </a:t>
            </a:r>
            <a:r>
              <a:rPr lang="en-US" dirty="0" err="1"/>
              <a:t>Jython</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Ghidra</a:t>
            </a:r>
            <a:r>
              <a:rPr lang="en-US" dirty="0"/>
              <a:t> is a free and open source reverse engineering tool developed by the National Security Agency (NSA) of the United States. The binaries were released at RSA Conference in March 2019; the sources were published one month later on GitHub. </a:t>
            </a:r>
            <a:r>
              <a:rPr lang="en-US" dirty="0" err="1"/>
              <a:t>Ghidra</a:t>
            </a:r>
            <a:r>
              <a:rPr lang="en-US" dirty="0"/>
              <a:t> is seen by many security researchers as a competitor to IDA Pro. The software is written in Java using the Swing framework for the GUI. The </a:t>
            </a:r>
            <a:r>
              <a:rPr lang="en-US" dirty="0" err="1"/>
              <a:t>decompiler</a:t>
            </a:r>
            <a:r>
              <a:rPr lang="en-US" dirty="0"/>
              <a:t> component is written in C++, and is </a:t>
            </a:r>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3</a:t>
            </a:fld>
            <a:endParaRPr lang="nl-NL"/>
          </a:p>
        </p:txBody>
      </p:sp>
    </p:spTree>
    <p:extLst>
      <p:ext uri="{BB962C8B-B14F-4D97-AF65-F5344CB8AC3E}">
        <p14:creationId xmlns:p14="http://schemas.microsoft.com/office/powerpoint/2010/main" val="2164284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The National Security Agency (NSA) is a national-level intelligence agency of the United States Department of Defense, under the authority of the Director of National Intelligence (DNI). The NSA is responsible for global monitoring, collection, and processing of information and data for foreign and domestic intelligence and counterintelligence purposes, specializing in a discipline known as signals intelligence (SIGINT). The NSA is also tasked with the protection of U.S. communications networks and information </a:t>
            </a:r>
            <a:r>
              <a:rPr lang="en-US" dirty="0" err="1"/>
              <a:t>systems.The</a:t>
            </a:r>
            <a:r>
              <a:rPr lang="en-US" dirty="0"/>
              <a:t> NSA relies on a variety of measures to accomplish its mission, the majority of which are clandestine. The existence of the NSA was not revealed until 1975. The NSA has roughly 32,000 employees.</a:t>
            </a:r>
          </a:p>
          <a:p>
            <a:endParaRPr lang="en-US" dirty="0"/>
          </a:p>
          <a:p>
            <a:r>
              <a:rPr lang="en-US" dirty="0"/>
              <a:t>Formation:</a:t>
            </a:r>
          </a:p>
          <a:p>
            <a:r>
              <a:rPr lang="en-US" dirty="0"/>
              <a:t>The origins of the National Security Agency can be traced back to April 28, 1917, three weeks after the U.S. Congress declared war on Germany in World War I. A code and cipher decryption unit was established as the Cable and Telegraph Section which was also known as the Cipher Bureau. It was headquartered in Washington, D.C. and was part of the war effort under the executive branch without direct Congressional authorization. During the course of the war, it was relocated in the army's organizational chart several times. On July 5, 1917, Herbert O. Yardley was assigned to head the unit. At that point, the unit consisted of Yardley and two civilian clerks. It absorbed the Navy's cryptanalysis functions in July 1918. World War I ended on November 11, 1918, and the army cryptographic section of Military Intelligence (MI-8) moved to New York City on May 20, 1919, where it continued intelligence activities as the Code Compilation Company under the direction of Yardley.</a:t>
            </a:r>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4</a:t>
            </a:fld>
            <a:endParaRPr lang="nl-NL"/>
          </a:p>
        </p:txBody>
      </p:sp>
    </p:spTree>
    <p:extLst>
      <p:ext uri="{BB962C8B-B14F-4D97-AF65-F5344CB8AC3E}">
        <p14:creationId xmlns:p14="http://schemas.microsoft.com/office/powerpoint/2010/main" val="4065676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The term </a:t>
            </a:r>
            <a:r>
              <a:rPr lang="en-US" dirty="0" err="1"/>
              <a:t>decompiler</a:t>
            </a:r>
            <a:r>
              <a:rPr lang="en-US" dirty="0"/>
              <a:t> is most commonly applied to a program which translates executable programs (the output from a compiler) into source code in a (relatively) high level language which, when compiled, will produce an executable whose behavior is the same as the original executable program. By comparison, a disassembler translates an executable program into assembly language (and an assembler could be used for assembling it back into an executable program).</a:t>
            </a:r>
            <a:r>
              <a:rPr lang="en-US" dirty="0" err="1"/>
              <a:t>Decompilation</a:t>
            </a:r>
            <a:r>
              <a:rPr lang="en-US" dirty="0"/>
              <a:t> is the act of using a </a:t>
            </a:r>
            <a:r>
              <a:rPr lang="en-US" dirty="0" err="1"/>
              <a:t>decompiler</a:t>
            </a:r>
            <a:r>
              <a:rPr lang="en-US" dirty="0"/>
              <a:t>, although the term can also refer to the output of a </a:t>
            </a:r>
            <a:r>
              <a:rPr lang="en-US" dirty="0" err="1"/>
              <a:t>decompiler</a:t>
            </a:r>
            <a:r>
              <a:rPr lang="en-US" dirty="0"/>
              <a:t>. It can be used for the recovery of lost source code, and is also useful in some cases for computer security, interoperability and error correction. The success of </a:t>
            </a:r>
            <a:r>
              <a:rPr lang="en-US" dirty="0" err="1"/>
              <a:t>decompilation</a:t>
            </a:r>
            <a:r>
              <a:rPr lang="en-US" dirty="0"/>
              <a:t> depends on the amount of information present in the code being decompiled and the sophistication of the analysis performed on it. The bytecode formats used by many virtual machines (such as the Java Virtual Machine or the .NET Framework Common Language Runtime) often include extensive metadata and high-level features that make </a:t>
            </a:r>
            <a:r>
              <a:rPr lang="en-US" dirty="0" err="1"/>
              <a:t>decompilation</a:t>
            </a:r>
            <a:r>
              <a:rPr lang="en-US" dirty="0"/>
              <a:t> quite feasible. The application of debug data, i.e. debug-symbols, may enable to reproduce the original names of variables and structures and even the line numbers. Machine language without such metadata or debug data is much harder to </a:t>
            </a:r>
            <a:r>
              <a:rPr lang="en-US" dirty="0" err="1"/>
              <a:t>decompile.Some</a:t>
            </a:r>
            <a:r>
              <a:rPr lang="en-US" dirty="0"/>
              <a:t> compilers and post-compilation tools produce obfuscated code (that is, they attempt to produce output that is very difficult to decompile, or that decompiles to confusing output). This is done to make it more difficult to reverse engineer the </a:t>
            </a:r>
            <a:r>
              <a:rPr lang="en-US" dirty="0" err="1"/>
              <a:t>executable.While</a:t>
            </a:r>
            <a:r>
              <a:rPr lang="en-US" dirty="0"/>
              <a:t> </a:t>
            </a:r>
            <a:r>
              <a:rPr lang="en-US" dirty="0" err="1"/>
              <a:t>decompilers</a:t>
            </a:r>
            <a:r>
              <a:rPr lang="en-US" dirty="0"/>
              <a:t> are normally used to (re-)create source code from binary executables, there are also </a:t>
            </a:r>
            <a:r>
              <a:rPr lang="en-US" dirty="0" err="1"/>
              <a:t>decompilers</a:t>
            </a:r>
            <a:r>
              <a:rPr lang="en-US" dirty="0"/>
              <a:t> to turn specific binary data files into human-readable and editable sources.</a:t>
            </a:r>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5</a:t>
            </a:fld>
            <a:endParaRPr lang="nl-NL"/>
          </a:p>
        </p:txBody>
      </p:sp>
    </p:spTree>
    <p:extLst>
      <p:ext uri="{BB962C8B-B14F-4D97-AF65-F5344CB8AC3E}">
        <p14:creationId xmlns:p14="http://schemas.microsoft.com/office/powerpoint/2010/main" val="2191605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0" i="0" dirty="0">
                <a:solidFill>
                  <a:srgbClr val="292929"/>
                </a:solidFill>
                <a:effectLst/>
                <a:latin typeface="source-serif-pro"/>
              </a:rPr>
              <a:t>First open </a:t>
            </a:r>
            <a:r>
              <a:rPr lang="en-US" b="0" i="0" dirty="0" err="1">
                <a:solidFill>
                  <a:srgbClr val="292929"/>
                </a:solidFill>
                <a:effectLst/>
                <a:latin typeface="source-serif-pro"/>
              </a:rPr>
              <a:t>ghidra</a:t>
            </a:r>
            <a:r>
              <a:rPr lang="en-US" b="0" i="0" dirty="0">
                <a:solidFill>
                  <a:srgbClr val="292929"/>
                </a:solidFill>
                <a:effectLst/>
                <a:latin typeface="source-serif-pro"/>
              </a:rPr>
              <a:t> and click on File -&gt; New Project, choose Non shared project , pick a directory and the name for your project then click on finish. Also on File options pick Import File and then choose the PE file you want to reverse engineering, for this tutorial it is the PE file above, </a:t>
            </a:r>
            <a:r>
              <a:rPr lang="en-US" b="0" i="0" dirty="0" err="1">
                <a:solidFill>
                  <a:srgbClr val="292929"/>
                </a:solidFill>
                <a:effectLst/>
                <a:latin typeface="source-serif-pro"/>
              </a:rPr>
              <a:t>i</a:t>
            </a:r>
            <a:r>
              <a:rPr lang="en-US" b="0" i="0" dirty="0">
                <a:solidFill>
                  <a:srgbClr val="292929"/>
                </a:solidFill>
                <a:effectLst/>
                <a:latin typeface="source-serif-pro"/>
              </a:rPr>
              <a:t> won’t go into details each option because that is for advance tutorial so for the sake of this tutorial just choose ok. You will get the result like in this picture:</a:t>
            </a:r>
          </a:p>
          <a:p>
            <a:r>
              <a:rPr lang="en-US" b="0" i="0" dirty="0">
                <a:solidFill>
                  <a:srgbClr val="292929"/>
                </a:solidFill>
                <a:effectLst/>
                <a:latin typeface="source-serif-pro"/>
              </a:rPr>
              <a:t>Now drag the crackme.exe into the dragon icon in Tool Chest. It will open the Code Browser window and ask you if you want to </a:t>
            </a:r>
            <a:r>
              <a:rPr lang="en-US" b="0" i="0" dirty="0" err="1">
                <a:solidFill>
                  <a:srgbClr val="292929"/>
                </a:solidFill>
                <a:effectLst/>
                <a:latin typeface="source-serif-pro"/>
              </a:rPr>
              <a:t>analyse</a:t>
            </a:r>
            <a:r>
              <a:rPr lang="en-US" b="0" i="0" dirty="0">
                <a:solidFill>
                  <a:srgbClr val="292929"/>
                </a:solidFill>
                <a:effectLst/>
                <a:latin typeface="source-serif-pro"/>
              </a:rPr>
              <a:t> it choose Yes of course. When the options window pop up, you will need to check and uncheck this options.</a:t>
            </a:r>
            <a:endParaRPr lang="nl-NL" b="1"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6</a:t>
            </a:fld>
            <a:endParaRPr lang="nl-NL"/>
          </a:p>
        </p:txBody>
      </p:sp>
    </p:spTree>
    <p:extLst>
      <p:ext uri="{BB962C8B-B14F-4D97-AF65-F5344CB8AC3E}">
        <p14:creationId xmlns:p14="http://schemas.microsoft.com/office/powerpoint/2010/main" val="3337418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en-US" b="0" i="0" dirty="0" err="1">
                <a:solidFill>
                  <a:srgbClr val="24292F"/>
                </a:solidFill>
                <a:effectLst/>
                <a:latin typeface="-apple-system"/>
              </a:rPr>
              <a:t>Ghidra</a:t>
            </a:r>
            <a:r>
              <a:rPr lang="en-US" b="0" i="0" dirty="0">
                <a:solidFill>
                  <a:srgbClr val="24292F"/>
                </a:solidFill>
                <a:effectLst/>
                <a:latin typeface="-apple-system"/>
              </a:rPr>
              <a:t> is a software reverse engineering (SRE) framework created and maintained by the </a:t>
            </a:r>
            <a:r>
              <a:rPr lang="en-US" b="0" i="0" u="none" strike="noStrike" dirty="0">
                <a:solidFill>
                  <a:srgbClr val="24292F"/>
                </a:solidFill>
                <a:effectLst/>
                <a:latin typeface="-apple-system"/>
                <a:hlinkClick r:id="rId3"/>
              </a:rPr>
              <a:t>National Security Agency</a:t>
            </a:r>
            <a:r>
              <a:rPr lang="en-US" b="0" i="0" dirty="0">
                <a:solidFill>
                  <a:srgbClr val="24292F"/>
                </a:solidFill>
                <a:effectLst/>
                <a:latin typeface="-apple-system"/>
              </a:rPr>
              <a:t> Research Directorate. This framework includes a suite of full-featured, high-end software analysis tools that enable users to analyze compiled code on a variety of platforms including Windows, macOS, and Linux. Capabilities include disassembly, assembly, </a:t>
            </a:r>
            <a:r>
              <a:rPr lang="en-US" b="0" i="0" dirty="0" err="1">
                <a:solidFill>
                  <a:srgbClr val="24292F"/>
                </a:solidFill>
                <a:effectLst/>
                <a:latin typeface="-apple-system"/>
              </a:rPr>
              <a:t>decompilation</a:t>
            </a:r>
            <a:r>
              <a:rPr lang="en-US" b="0" i="0" dirty="0">
                <a:solidFill>
                  <a:srgbClr val="24292F"/>
                </a:solidFill>
                <a:effectLst/>
                <a:latin typeface="-apple-system"/>
              </a:rPr>
              <a:t>, graphing, and scripting, along with hundreds of other features. </a:t>
            </a:r>
            <a:r>
              <a:rPr lang="en-US" b="0" i="0" dirty="0" err="1">
                <a:solidFill>
                  <a:srgbClr val="24292F"/>
                </a:solidFill>
                <a:effectLst/>
                <a:latin typeface="-apple-system"/>
              </a:rPr>
              <a:t>Ghidra</a:t>
            </a:r>
            <a:r>
              <a:rPr lang="en-US" b="0" i="0" dirty="0">
                <a:solidFill>
                  <a:srgbClr val="24292F"/>
                </a:solidFill>
                <a:effectLst/>
                <a:latin typeface="-apple-system"/>
              </a:rPr>
              <a:t> supports a wide variety of processor instruction sets and executable formats and can be run in both user-interactive and automated modes. Users may also develop their own </a:t>
            </a:r>
            <a:r>
              <a:rPr lang="en-US" b="0" i="0" dirty="0" err="1">
                <a:solidFill>
                  <a:srgbClr val="24292F"/>
                </a:solidFill>
                <a:effectLst/>
                <a:latin typeface="-apple-system"/>
              </a:rPr>
              <a:t>Ghidra</a:t>
            </a:r>
            <a:r>
              <a:rPr lang="en-US" b="0" i="0" dirty="0">
                <a:solidFill>
                  <a:srgbClr val="24292F"/>
                </a:solidFill>
                <a:effectLst/>
                <a:latin typeface="-apple-system"/>
              </a:rPr>
              <a:t> extension components and/or scripts using Java or Python.</a:t>
            </a:r>
          </a:p>
          <a:p>
            <a:pPr algn="l"/>
            <a:r>
              <a:rPr lang="en-US" b="0" i="0" dirty="0">
                <a:solidFill>
                  <a:srgbClr val="24292F"/>
                </a:solidFill>
                <a:effectLst/>
                <a:latin typeface="-apple-system"/>
              </a:rPr>
              <a:t>In support of NSA's Cybersecurity mission, </a:t>
            </a:r>
            <a:r>
              <a:rPr lang="en-US" b="0" i="0" dirty="0" err="1">
                <a:solidFill>
                  <a:srgbClr val="24292F"/>
                </a:solidFill>
                <a:effectLst/>
                <a:latin typeface="-apple-system"/>
              </a:rPr>
              <a:t>Ghidra</a:t>
            </a:r>
            <a:r>
              <a:rPr lang="en-US" b="0" i="0" dirty="0">
                <a:solidFill>
                  <a:srgbClr val="24292F"/>
                </a:solidFill>
                <a:effectLst/>
                <a:latin typeface="-apple-system"/>
              </a:rPr>
              <a:t> was built to solve scaling and teaming problems on complex SRE efforts, and to provide a customizable and extensible SRE research platform. NSA has applied </a:t>
            </a:r>
            <a:r>
              <a:rPr lang="en-US" b="0" i="0" dirty="0" err="1">
                <a:solidFill>
                  <a:srgbClr val="24292F"/>
                </a:solidFill>
                <a:effectLst/>
                <a:latin typeface="-apple-system"/>
              </a:rPr>
              <a:t>Ghidra</a:t>
            </a:r>
            <a:r>
              <a:rPr lang="en-US" b="0" i="0" dirty="0">
                <a:solidFill>
                  <a:srgbClr val="24292F"/>
                </a:solidFill>
                <a:effectLst/>
                <a:latin typeface="-apple-system"/>
              </a:rPr>
              <a:t> SRE capabilities to a variety of problems that involve analyzing malicious code and generating deep insights for SRE analysts who seek a better understanding of potential vulnerabilities in networks and systems.</a:t>
            </a:r>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7</a:t>
            </a:fld>
            <a:endParaRPr lang="nl-NL"/>
          </a:p>
        </p:txBody>
      </p:sp>
    </p:spTree>
    <p:extLst>
      <p:ext uri="{BB962C8B-B14F-4D97-AF65-F5344CB8AC3E}">
        <p14:creationId xmlns:p14="http://schemas.microsoft.com/office/powerpoint/2010/main" val="79914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nl-NL" b="0" i="0" dirty="0" err="1">
                <a:solidFill>
                  <a:srgbClr val="24292F"/>
                </a:solidFill>
                <a:effectLst/>
                <a:latin typeface="-apple-system"/>
              </a:rPr>
              <a:t>Install</a:t>
            </a:r>
            <a:r>
              <a:rPr lang="nl-NL" b="0" i="0" dirty="0">
                <a:solidFill>
                  <a:srgbClr val="24292F"/>
                </a:solidFill>
                <a:effectLst/>
                <a:latin typeface="-apple-system"/>
              </a:rPr>
              <a:t>:</a:t>
            </a:r>
          </a:p>
          <a:p>
            <a:pPr algn="l"/>
            <a:r>
              <a:rPr lang="nl-NL" b="0" i="0" dirty="0" err="1">
                <a:solidFill>
                  <a:srgbClr val="24292F"/>
                </a:solidFill>
                <a:effectLst/>
                <a:latin typeface="-apple-system"/>
              </a:rPr>
              <a:t>To</a:t>
            </a:r>
            <a:r>
              <a:rPr lang="nl-NL" b="0" i="0" dirty="0">
                <a:solidFill>
                  <a:srgbClr val="24292F"/>
                </a:solidFill>
                <a:effectLst/>
                <a:latin typeface="-apple-system"/>
              </a:rPr>
              <a:t> </a:t>
            </a:r>
            <a:r>
              <a:rPr lang="nl-NL" b="0" i="0" dirty="0" err="1">
                <a:solidFill>
                  <a:srgbClr val="24292F"/>
                </a:solidFill>
                <a:effectLst/>
                <a:latin typeface="-apple-system"/>
              </a:rPr>
              <a:t>install</a:t>
            </a:r>
            <a:r>
              <a:rPr lang="nl-NL" b="0" i="0" dirty="0">
                <a:solidFill>
                  <a:srgbClr val="24292F"/>
                </a:solidFill>
                <a:effectLst/>
                <a:latin typeface="-apple-system"/>
              </a:rPr>
              <a:t> </a:t>
            </a:r>
            <a:r>
              <a:rPr lang="nl-NL" b="0" i="0" dirty="0" err="1">
                <a:solidFill>
                  <a:srgbClr val="24292F"/>
                </a:solidFill>
                <a:effectLst/>
                <a:latin typeface="-apple-system"/>
              </a:rPr>
              <a:t>an</a:t>
            </a:r>
            <a:r>
              <a:rPr lang="nl-NL" b="0" i="0" dirty="0">
                <a:solidFill>
                  <a:srgbClr val="24292F"/>
                </a:solidFill>
                <a:effectLst/>
                <a:latin typeface="-apple-system"/>
              </a:rPr>
              <a:t> official pre-built </a:t>
            </a:r>
            <a:r>
              <a:rPr lang="nl-NL" b="0" i="0" dirty="0" err="1">
                <a:solidFill>
                  <a:srgbClr val="24292F"/>
                </a:solidFill>
                <a:effectLst/>
                <a:latin typeface="-apple-system"/>
              </a:rPr>
              <a:t>multi</a:t>
            </a:r>
            <a:r>
              <a:rPr lang="nl-NL" b="0" i="0" dirty="0">
                <a:solidFill>
                  <a:srgbClr val="24292F"/>
                </a:solidFill>
                <a:effectLst/>
                <a:latin typeface="-apple-system"/>
              </a:rPr>
              <a:t>-platform </a:t>
            </a:r>
            <a:r>
              <a:rPr lang="nl-NL" b="0" i="0" dirty="0" err="1">
                <a:solidFill>
                  <a:srgbClr val="24292F"/>
                </a:solidFill>
                <a:effectLst/>
                <a:latin typeface="-apple-system"/>
              </a:rPr>
              <a:t>Ghidra</a:t>
            </a:r>
            <a:r>
              <a:rPr lang="nl-NL" b="0" i="0" dirty="0">
                <a:solidFill>
                  <a:srgbClr val="24292F"/>
                </a:solidFill>
                <a:effectLst/>
                <a:latin typeface="-apple-system"/>
              </a:rPr>
              <a:t> release:</a:t>
            </a:r>
          </a:p>
          <a:p>
            <a:pPr algn="l">
              <a:buFont typeface="Arial" panose="020B0604020202020204" pitchFamily="34" charset="0"/>
              <a:buChar char="•"/>
            </a:pPr>
            <a:r>
              <a:rPr lang="nl-NL" b="0" i="0" dirty="0" err="1">
                <a:solidFill>
                  <a:srgbClr val="24292F"/>
                </a:solidFill>
                <a:effectLst/>
                <a:latin typeface="-apple-system"/>
              </a:rPr>
              <a:t>Install</a:t>
            </a:r>
            <a:r>
              <a:rPr lang="nl-NL" b="0" i="0" dirty="0">
                <a:solidFill>
                  <a:srgbClr val="24292F"/>
                </a:solidFill>
                <a:effectLst/>
                <a:latin typeface="-apple-system"/>
              </a:rPr>
              <a:t> </a:t>
            </a:r>
            <a:r>
              <a:rPr lang="nl-NL" b="0" i="0" u="none" strike="noStrike" dirty="0">
                <a:solidFill>
                  <a:srgbClr val="24292F"/>
                </a:solidFill>
                <a:effectLst/>
                <a:latin typeface="-apple-system"/>
                <a:hlinkClick r:id="rId3"/>
              </a:rPr>
              <a:t>JDK 17 64-bit</a:t>
            </a:r>
            <a:endParaRPr lang="nl-NL" b="0" i="0" dirty="0">
              <a:solidFill>
                <a:srgbClr val="24292F"/>
              </a:solidFill>
              <a:effectLst/>
              <a:latin typeface="-apple-system"/>
            </a:endParaRPr>
          </a:p>
          <a:p>
            <a:pPr algn="l">
              <a:buFont typeface="Arial" panose="020B0604020202020204" pitchFamily="34" charset="0"/>
              <a:buChar char="•"/>
            </a:pPr>
            <a:r>
              <a:rPr lang="nl-NL" b="0" i="0" dirty="0">
                <a:solidFill>
                  <a:srgbClr val="24292F"/>
                </a:solidFill>
                <a:effectLst/>
                <a:latin typeface="-apple-system"/>
              </a:rPr>
              <a:t>Download a </a:t>
            </a:r>
            <a:r>
              <a:rPr lang="nl-NL" b="0" i="0" dirty="0" err="1">
                <a:solidFill>
                  <a:srgbClr val="24292F"/>
                </a:solidFill>
                <a:effectLst/>
                <a:latin typeface="-apple-system"/>
              </a:rPr>
              <a:t>Ghidra</a:t>
            </a:r>
            <a:r>
              <a:rPr lang="nl-NL" b="0" i="0" dirty="0">
                <a:solidFill>
                  <a:srgbClr val="24292F"/>
                </a:solidFill>
                <a:effectLst/>
                <a:latin typeface="-apple-system"/>
              </a:rPr>
              <a:t> </a:t>
            </a:r>
            <a:r>
              <a:rPr lang="nl-NL" b="0" i="0" u="none" strike="noStrike" dirty="0">
                <a:solidFill>
                  <a:srgbClr val="24292F"/>
                </a:solidFill>
                <a:effectLst/>
                <a:latin typeface="-apple-system"/>
                <a:hlinkClick r:id="rId4"/>
              </a:rPr>
              <a:t>release file</a:t>
            </a:r>
            <a:endParaRPr lang="nl-NL" b="0" i="0" dirty="0">
              <a:solidFill>
                <a:srgbClr val="24292F"/>
              </a:solidFill>
              <a:effectLst/>
              <a:latin typeface="-apple-system"/>
            </a:endParaRPr>
          </a:p>
          <a:p>
            <a:pPr algn="l">
              <a:buFont typeface="Arial" panose="020B0604020202020204" pitchFamily="34" charset="0"/>
              <a:buChar char="•"/>
            </a:pPr>
            <a:r>
              <a:rPr lang="nl-NL" b="0" i="0" dirty="0">
                <a:solidFill>
                  <a:srgbClr val="24292F"/>
                </a:solidFill>
                <a:effectLst/>
                <a:latin typeface="-apple-system"/>
              </a:rPr>
              <a:t>Extract </a:t>
            </a:r>
            <a:r>
              <a:rPr lang="nl-NL" b="0" i="0" dirty="0" err="1">
                <a:solidFill>
                  <a:srgbClr val="24292F"/>
                </a:solidFill>
                <a:effectLst/>
                <a:latin typeface="-apple-system"/>
              </a:rPr>
              <a:t>the</a:t>
            </a:r>
            <a:r>
              <a:rPr lang="nl-NL" b="0" i="0" dirty="0">
                <a:solidFill>
                  <a:srgbClr val="24292F"/>
                </a:solidFill>
                <a:effectLst/>
                <a:latin typeface="-apple-system"/>
              </a:rPr>
              <a:t> </a:t>
            </a:r>
            <a:r>
              <a:rPr lang="nl-NL" b="0" i="0" dirty="0" err="1">
                <a:solidFill>
                  <a:srgbClr val="24292F"/>
                </a:solidFill>
                <a:effectLst/>
                <a:latin typeface="-apple-system"/>
              </a:rPr>
              <a:t>Ghidra</a:t>
            </a:r>
            <a:r>
              <a:rPr lang="nl-NL" b="0" i="0" dirty="0">
                <a:solidFill>
                  <a:srgbClr val="24292F"/>
                </a:solidFill>
                <a:effectLst/>
                <a:latin typeface="-apple-system"/>
              </a:rPr>
              <a:t> release file</a:t>
            </a:r>
          </a:p>
          <a:p>
            <a:pPr algn="l">
              <a:buFont typeface="Arial" panose="020B0604020202020204" pitchFamily="34" charset="0"/>
              <a:buChar char="•"/>
            </a:pPr>
            <a:r>
              <a:rPr lang="nl-NL" b="0" i="0" dirty="0" err="1">
                <a:solidFill>
                  <a:srgbClr val="24292F"/>
                </a:solidFill>
                <a:effectLst/>
                <a:latin typeface="-apple-system"/>
              </a:rPr>
              <a:t>Launch</a:t>
            </a:r>
            <a:r>
              <a:rPr lang="nl-NL" b="0" i="0" dirty="0">
                <a:solidFill>
                  <a:srgbClr val="24292F"/>
                </a:solidFill>
                <a:effectLst/>
                <a:latin typeface="-apple-system"/>
              </a:rPr>
              <a:t> </a:t>
            </a:r>
            <a:r>
              <a:rPr lang="nl-NL" b="0" i="0" dirty="0" err="1">
                <a:solidFill>
                  <a:srgbClr val="24292F"/>
                </a:solidFill>
                <a:effectLst/>
                <a:latin typeface="-apple-system"/>
              </a:rPr>
              <a:t>Ghidra</a:t>
            </a:r>
            <a:r>
              <a:rPr lang="nl-NL" b="0" i="0" dirty="0">
                <a:solidFill>
                  <a:srgbClr val="24292F"/>
                </a:solidFill>
                <a:effectLst/>
                <a:latin typeface="-apple-system"/>
              </a:rPr>
              <a:t>: ./</a:t>
            </a:r>
            <a:r>
              <a:rPr lang="nl-NL" b="0" i="0" dirty="0" err="1">
                <a:solidFill>
                  <a:srgbClr val="24292F"/>
                </a:solidFill>
                <a:effectLst/>
                <a:latin typeface="-apple-system"/>
              </a:rPr>
              <a:t>ghidraRun</a:t>
            </a:r>
            <a:r>
              <a:rPr lang="nl-NL" b="0" i="0" dirty="0">
                <a:solidFill>
                  <a:srgbClr val="24292F"/>
                </a:solidFill>
                <a:effectLst/>
                <a:latin typeface="-apple-system"/>
              </a:rPr>
              <a:t> (or ghidraRun.bat </a:t>
            </a:r>
            <a:r>
              <a:rPr lang="nl-NL" b="0" i="0" dirty="0" err="1">
                <a:solidFill>
                  <a:srgbClr val="24292F"/>
                </a:solidFill>
                <a:effectLst/>
                <a:latin typeface="-apple-system"/>
              </a:rPr>
              <a:t>for</a:t>
            </a:r>
            <a:r>
              <a:rPr lang="nl-NL" b="0" i="0" dirty="0">
                <a:solidFill>
                  <a:srgbClr val="24292F"/>
                </a:solidFill>
                <a:effectLst/>
                <a:latin typeface="-apple-system"/>
              </a:rPr>
              <a:t> Windows)</a:t>
            </a:r>
          </a:p>
          <a:p>
            <a:pPr algn="l"/>
            <a:r>
              <a:rPr lang="nl-NL" b="0" i="0" dirty="0">
                <a:solidFill>
                  <a:srgbClr val="24292F"/>
                </a:solidFill>
                <a:effectLst/>
                <a:latin typeface="-apple-system"/>
              </a:rPr>
              <a:t>For </a:t>
            </a:r>
            <a:r>
              <a:rPr lang="nl-NL" b="0" i="0" dirty="0" err="1">
                <a:solidFill>
                  <a:srgbClr val="24292F"/>
                </a:solidFill>
                <a:effectLst/>
                <a:latin typeface="-apple-system"/>
              </a:rPr>
              <a:t>additional</a:t>
            </a:r>
            <a:r>
              <a:rPr lang="nl-NL" b="0" i="0" dirty="0">
                <a:solidFill>
                  <a:srgbClr val="24292F"/>
                </a:solidFill>
                <a:effectLst/>
                <a:latin typeface="-apple-system"/>
              </a:rPr>
              <a:t> information </a:t>
            </a:r>
            <a:r>
              <a:rPr lang="nl-NL" b="0" i="0" dirty="0" err="1">
                <a:solidFill>
                  <a:srgbClr val="24292F"/>
                </a:solidFill>
                <a:effectLst/>
                <a:latin typeface="-apple-system"/>
              </a:rPr>
              <a:t>and</a:t>
            </a:r>
            <a:r>
              <a:rPr lang="nl-NL" b="0" i="0" dirty="0">
                <a:solidFill>
                  <a:srgbClr val="24292F"/>
                </a:solidFill>
                <a:effectLst/>
                <a:latin typeface="-apple-system"/>
              </a:rPr>
              <a:t> </a:t>
            </a:r>
            <a:r>
              <a:rPr lang="nl-NL" b="0" i="0" dirty="0" err="1">
                <a:solidFill>
                  <a:srgbClr val="24292F"/>
                </a:solidFill>
                <a:effectLst/>
                <a:latin typeface="-apple-system"/>
              </a:rPr>
              <a:t>troubleshooting</a:t>
            </a:r>
            <a:r>
              <a:rPr lang="nl-NL" b="0" i="0" dirty="0">
                <a:solidFill>
                  <a:srgbClr val="24292F"/>
                </a:solidFill>
                <a:effectLst/>
                <a:latin typeface="-apple-system"/>
              </a:rPr>
              <a:t> tips </a:t>
            </a:r>
            <a:r>
              <a:rPr lang="nl-NL" b="0" i="0" dirty="0" err="1">
                <a:solidFill>
                  <a:srgbClr val="24292F"/>
                </a:solidFill>
                <a:effectLst/>
                <a:latin typeface="-apple-system"/>
              </a:rPr>
              <a:t>about</a:t>
            </a:r>
            <a:r>
              <a:rPr lang="nl-NL" b="0" i="0" dirty="0">
                <a:solidFill>
                  <a:srgbClr val="24292F"/>
                </a:solidFill>
                <a:effectLst/>
                <a:latin typeface="-apple-system"/>
              </a:rPr>
              <a:t> </a:t>
            </a:r>
            <a:r>
              <a:rPr lang="nl-NL" b="0" i="0" dirty="0" err="1">
                <a:solidFill>
                  <a:srgbClr val="24292F"/>
                </a:solidFill>
                <a:effectLst/>
                <a:latin typeface="-apple-system"/>
              </a:rPr>
              <a:t>installing</a:t>
            </a:r>
            <a:r>
              <a:rPr lang="nl-NL" b="0" i="0" dirty="0">
                <a:solidFill>
                  <a:srgbClr val="24292F"/>
                </a:solidFill>
                <a:effectLst/>
                <a:latin typeface="-apple-system"/>
              </a:rPr>
              <a:t> </a:t>
            </a:r>
            <a:r>
              <a:rPr lang="nl-NL" b="0" i="0" dirty="0" err="1">
                <a:solidFill>
                  <a:srgbClr val="24292F"/>
                </a:solidFill>
                <a:effectLst/>
                <a:latin typeface="-apple-system"/>
              </a:rPr>
              <a:t>and</a:t>
            </a:r>
            <a:r>
              <a:rPr lang="nl-NL" b="0" i="0" dirty="0">
                <a:solidFill>
                  <a:srgbClr val="24292F"/>
                </a:solidFill>
                <a:effectLst/>
                <a:latin typeface="-apple-system"/>
              </a:rPr>
              <a:t> running a </a:t>
            </a:r>
            <a:r>
              <a:rPr lang="nl-NL" b="0" i="0" dirty="0" err="1">
                <a:solidFill>
                  <a:srgbClr val="24292F"/>
                </a:solidFill>
                <a:effectLst/>
                <a:latin typeface="-apple-system"/>
              </a:rPr>
              <a:t>Ghidra</a:t>
            </a:r>
            <a:r>
              <a:rPr lang="nl-NL" b="0" i="0" dirty="0">
                <a:solidFill>
                  <a:srgbClr val="24292F"/>
                </a:solidFill>
                <a:effectLst/>
                <a:latin typeface="-apple-system"/>
              </a:rPr>
              <a:t> release, </a:t>
            </a:r>
            <a:r>
              <a:rPr lang="nl-NL" b="0" i="0" dirty="0" err="1">
                <a:solidFill>
                  <a:srgbClr val="24292F"/>
                </a:solidFill>
                <a:effectLst/>
                <a:latin typeface="-apple-system"/>
              </a:rPr>
              <a:t>please</a:t>
            </a:r>
            <a:r>
              <a:rPr lang="nl-NL" b="0" i="0" dirty="0">
                <a:solidFill>
                  <a:srgbClr val="24292F"/>
                </a:solidFill>
                <a:effectLst/>
                <a:latin typeface="-apple-system"/>
              </a:rPr>
              <a:t> </a:t>
            </a:r>
            <a:r>
              <a:rPr lang="nl-NL" b="0" i="0" dirty="0" err="1">
                <a:solidFill>
                  <a:srgbClr val="24292F"/>
                </a:solidFill>
                <a:effectLst/>
                <a:latin typeface="-apple-system"/>
              </a:rPr>
              <a:t>refer</a:t>
            </a:r>
            <a:r>
              <a:rPr lang="nl-NL" b="0" i="0" dirty="0">
                <a:solidFill>
                  <a:srgbClr val="24292F"/>
                </a:solidFill>
                <a:effectLst/>
                <a:latin typeface="-apple-system"/>
              </a:rPr>
              <a:t> </a:t>
            </a:r>
            <a:r>
              <a:rPr lang="nl-NL" b="0" i="0" dirty="0" err="1">
                <a:solidFill>
                  <a:srgbClr val="24292F"/>
                </a:solidFill>
                <a:effectLst/>
                <a:latin typeface="-apple-system"/>
              </a:rPr>
              <a:t>to</a:t>
            </a:r>
            <a:r>
              <a:rPr lang="nl-NL" b="0" i="0" dirty="0">
                <a:solidFill>
                  <a:srgbClr val="24292F"/>
                </a:solidFill>
                <a:effectLst/>
                <a:latin typeface="-apple-system"/>
              </a:rPr>
              <a:t> </a:t>
            </a:r>
            <a:r>
              <a:rPr lang="nl-NL" b="0" i="0" dirty="0" err="1">
                <a:solidFill>
                  <a:srgbClr val="24292F"/>
                </a:solidFill>
                <a:effectLst/>
                <a:latin typeface="-apple-system"/>
              </a:rPr>
              <a:t>docs</a:t>
            </a:r>
            <a:r>
              <a:rPr lang="nl-NL" b="0" i="0" dirty="0">
                <a:solidFill>
                  <a:srgbClr val="24292F"/>
                </a:solidFill>
                <a:effectLst/>
                <a:latin typeface="-apple-system"/>
              </a:rPr>
              <a:t>/InstallationGuide.html </a:t>
            </a:r>
            <a:r>
              <a:rPr lang="nl-NL" b="0" i="0" dirty="0" err="1">
                <a:solidFill>
                  <a:srgbClr val="24292F"/>
                </a:solidFill>
                <a:effectLst/>
                <a:latin typeface="-apple-system"/>
              </a:rPr>
              <a:t>which</a:t>
            </a:r>
            <a:r>
              <a:rPr lang="nl-NL" b="0" i="0" dirty="0">
                <a:solidFill>
                  <a:srgbClr val="24292F"/>
                </a:solidFill>
                <a:effectLst/>
                <a:latin typeface="-apple-system"/>
              </a:rPr>
              <a:t> </a:t>
            </a:r>
            <a:r>
              <a:rPr lang="nl-NL" b="0" i="0" dirty="0" err="1">
                <a:solidFill>
                  <a:srgbClr val="24292F"/>
                </a:solidFill>
                <a:effectLst/>
                <a:latin typeface="-apple-system"/>
              </a:rPr>
              <a:t>can</a:t>
            </a:r>
            <a:r>
              <a:rPr lang="nl-NL" b="0" i="0" dirty="0">
                <a:solidFill>
                  <a:srgbClr val="24292F"/>
                </a:solidFill>
                <a:effectLst/>
                <a:latin typeface="-apple-system"/>
              </a:rPr>
              <a:t> </a:t>
            </a:r>
            <a:r>
              <a:rPr lang="nl-NL" b="0" i="0" dirty="0" err="1">
                <a:solidFill>
                  <a:srgbClr val="24292F"/>
                </a:solidFill>
                <a:effectLst/>
                <a:latin typeface="-apple-system"/>
              </a:rPr>
              <a:t>be</a:t>
            </a:r>
            <a:r>
              <a:rPr lang="nl-NL" b="0" i="0" dirty="0">
                <a:solidFill>
                  <a:srgbClr val="24292F"/>
                </a:solidFill>
                <a:effectLst/>
                <a:latin typeface="-apple-system"/>
              </a:rPr>
              <a:t> found in </a:t>
            </a:r>
            <a:r>
              <a:rPr lang="nl-NL" b="0" i="0" dirty="0" err="1">
                <a:solidFill>
                  <a:srgbClr val="24292F"/>
                </a:solidFill>
                <a:effectLst/>
                <a:latin typeface="-apple-system"/>
              </a:rPr>
              <a:t>your</a:t>
            </a:r>
            <a:r>
              <a:rPr lang="nl-NL" b="0" i="0" dirty="0">
                <a:solidFill>
                  <a:srgbClr val="24292F"/>
                </a:solidFill>
                <a:effectLst/>
                <a:latin typeface="-apple-system"/>
              </a:rPr>
              <a:t> </a:t>
            </a:r>
            <a:r>
              <a:rPr lang="nl-NL" b="0" i="0" dirty="0" err="1">
                <a:solidFill>
                  <a:srgbClr val="24292F"/>
                </a:solidFill>
                <a:effectLst/>
                <a:latin typeface="-apple-system"/>
              </a:rPr>
              <a:t>extracted</a:t>
            </a:r>
            <a:r>
              <a:rPr lang="nl-NL" b="0" i="0" dirty="0">
                <a:solidFill>
                  <a:srgbClr val="24292F"/>
                </a:solidFill>
                <a:effectLst/>
                <a:latin typeface="-apple-system"/>
              </a:rPr>
              <a:t> </a:t>
            </a:r>
            <a:r>
              <a:rPr lang="nl-NL" b="0" i="0" dirty="0" err="1">
                <a:solidFill>
                  <a:srgbClr val="24292F"/>
                </a:solidFill>
                <a:effectLst/>
                <a:latin typeface="-apple-system"/>
              </a:rPr>
              <a:t>Ghidra</a:t>
            </a:r>
            <a:r>
              <a:rPr lang="nl-NL" b="0" i="0" dirty="0">
                <a:solidFill>
                  <a:srgbClr val="24292F"/>
                </a:solidFill>
                <a:effectLst/>
                <a:latin typeface="-apple-system"/>
              </a:rPr>
              <a:t> release directory.</a:t>
            </a:r>
          </a:p>
          <a:p>
            <a:pPr algn="l"/>
            <a:r>
              <a:rPr lang="nl-NL" b="0" i="0" dirty="0" err="1">
                <a:solidFill>
                  <a:srgbClr val="24292F"/>
                </a:solidFill>
                <a:effectLst/>
                <a:latin typeface="-apple-system"/>
              </a:rPr>
              <a:t>Build</a:t>
            </a:r>
            <a:endParaRPr lang="nl-NL" b="0" i="0" dirty="0">
              <a:solidFill>
                <a:srgbClr val="24292F"/>
              </a:solidFill>
              <a:effectLst/>
              <a:latin typeface="-apple-system"/>
            </a:endParaRPr>
          </a:p>
          <a:p>
            <a:pPr algn="l"/>
            <a:r>
              <a:rPr lang="en-US" b="0" i="0" dirty="0">
                <a:solidFill>
                  <a:srgbClr val="24292F"/>
                </a:solidFill>
                <a:effectLst/>
                <a:latin typeface="-apple-system"/>
              </a:rPr>
              <a:t>to create the latest development build for your platform from this source repository:</a:t>
            </a:r>
          </a:p>
          <a:p>
            <a:pPr algn="l"/>
            <a:r>
              <a:rPr lang="en-US" b="1" i="0" dirty="0">
                <a:solidFill>
                  <a:srgbClr val="24292F"/>
                </a:solidFill>
                <a:effectLst/>
                <a:latin typeface="-apple-system"/>
              </a:rPr>
              <a:t>Install build tools:</a:t>
            </a:r>
          </a:p>
          <a:p>
            <a:pPr algn="l">
              <a:buFont typeface="Arial" panose="020B0604020202020204" pitchFamily="34" charset="0"/>
              <a:buChar char="•"/>
            </a:pPr>
            <a:r>
              <a:rPr lang="en-US" b="0" i="0" u="none" strike="noStrike" dirty="0">
                <a:solidFill>
                  <a:srgbClr val="24292F"/>
                </a:solidFill>
                <a:effectLst/>
                <a:latin typeface="-apple-system"/>
                <a:hlinkClick r:id="rId3"/>
              </a:rPr>
              <a:t>JDK 17 64-bit</a:t>
            </a:r>
            <a:endParaRPr lang="en-US" b="0" i="0" dirty="0">
              <a:solidFill>
                <a:srgbClr val="24292F"/>
              </a:solidFill>
              <a:effectLst/>
              <a:latin typeface="-apple-system"/>
            </a:endParaRPr>
          </a:p>
          <a:p>
            <a:pPr algn="l">
              <a:buFont typeface="Arial" panose="020B0604020202020204" pitchFamily="34" charset="0"/>
              <a:buChar char="•"/>
            </a:pPr>
            <a:r>
              <a:rPr lang="en-US" b="0" i="0" u="none" strike="noStrike" dirty="0">
                <a:solidFill>
                  <a:srgbClr val="24292F"/>
                </a:solidFill>
                <a:effectLst/>
                <a:latin typeface="-apple-system"/>
                <a:hlinkClick r:id="rId5"/>
              </a:rPr>
              <a:t>Gradle 7.3+</a:t>
            </a: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make, </a:t>
            </a:r>
            <a:r>
              <a:rPr lang="en-US" b="0" i="0" dirty="0" err="1">
                <a:solidFill>
                  <a:srgbClr val="24292F"/>
                </a:solidFill>
                <a:effectLst/>
                <a:latin typeface="-apple-system"/>
              </a:rPr>
              <a:t>gcc</a:t>
            </a:r>
            <a:r>
              <a:rPr lang="en-US" b="0" i="0" dirty="0">
                <a:solidFill>
                  <a:srgbClr val="24292F"/>
                </a:solidFill>
                <a:effectLst/>
                <a:latin typeface="-apple-system"/>
              </a:rPr>
              <a:t>, and g++ (Linux/macOS-only)</a:t>
            </a:r>
          </a:p>
          <a:p>
            <a:pPr algn="l">
              <a:buFont typeface="Arial" panose="020B0604020202020204" pitchFamily="34" charset="0"/>
              <a:buChar char="•"/>
            </a:pPr>
            <a:r>
              <a:rPr lang="en-US" b="0" i="0" u="none" strike="noStrike" dirty="0">
                <a:solidFill>
                  <a:srgbClr val="24292F"/>
                </a:solidFill>
                <a:effectLst/>
                <a:latin typeface="-apple-system"/>
                <a:hlinkClick r:id="rId6"/>
              </a:rPr>
              <a:t>Microsoft Visual Studio</a:t>
            </a:r>
            <a:r>
              <a:rPr lang="en-US" b="0" i="0" dirty="0">
                <a:solidFill>
                  <a:srgbClr val="24292F"/>
                </a:solidFill>
                <a:effectLst/>
                <a:latin typeface="-apple-system"/>
              </a:rPr>
              <a:t> (Windows-only)</a:t>
            </a:r>
          </a:p>
          <a:p>
            <a:pPr algn="l"/>
            <a:r>
              <a:rPr lang="en-US" b="1" i="0" dirty="0">
                <a:solidFill>
                  <a:srgbClr val="24292F"/>
                </a:solidFill>
                <a:effectLst/>
                <a:latin typeface="-apple-system"/>
              </a:rPr>
              <a:t>Download and extract the source:</a:t>
            </a:r>
          </a:p>
          <a:p>
            <a:pPr algn="l"/>
            <a:r>
              <a:rPr lang="en-US" b="0" i="0" u="none" strike="noStrike" dirty="0">
                <a:solidFill>
                  <a:srgbClr val="24292F"/>
                </a:solidFill>
                <a:effectLst/>
                <a:latin typeface="-apple-system"/>
                <a:hlinkClick r:id="rId7"/>
              </a:rPr>
              <a:t>Download from GitHub</a:t>
            </a:r>
            <a:endParaRPr lang="en-US" b="0" i="0" dirty="0">
              <a:solidFill>
                <a:srgbClr val="24292F"/>
              </a:solidFill>
              <a:effectLst/>
              <a:latin typeface="-apple-system"/>
            </a:endParaRPr>
          </a:p>
          <a:p>
            <a:pPr algn="l"/>
            <a:r>
              <a:rPr lang="en-US" b="0" i="0" dirty="0">
                <a:solidFill>
                  <a:srgbClr val="24292F"/>
                </a:solidFill>
                <a:effectLst/>
                <a:latin typeface="-apple-system"/>
              </a:rPr>
              <a:t>$ unzip </a:t>
            </a:r>
            <a:r>
              <a:rPr lang="en-US" b="0" i="0" dirty="0" err="1">
                <a:solidFill>
                  <a:srgbClr val="24292F"/>
                </a:solidFill>
                <a:effectLst/>
                <a:latin typeface="-apple-system"/>
              </a:rPr>
              <a:t>ghidra</a:t>
            </a:r>
            <a:r>
              <a:rPr lang="en-US" b="0" i="0" dirty="0">
                <a:solidFill>
                  <a:srgbClr val="24292F"/>
                </a:solidFill>
                <a:effectLst/>
                <a:latin typeface="-apple-system"/>
              </a:rPr>
              <a:t>-master $ cd </a:t>
            </a:r>
            <a:r>
              <a:rPr lang="en-US" b="0" i="0" dirty="0" err="1">
                <a:solidFill>
                  <a:srgbClr val="24292F"/>
                </a:solidFill>
                <a:effectLst/>
                <a:latin typeface="-apple-system"/>
              </a:rPr>
              <a:t>ghidra</a:t>
            </a:r>
            <a:r>
              <a:rPr lang="en-US" b="0" i="0" dirty="0">
                <a:solidFill>
                  <a:srgbClr val="24292F"/>
                </a:solidFill>
                <a:effectLst/>
                <a:latin typeface="-apple-system"/>
              </a:rPr>
              <a:t>-master </a:t>
            </a:r>
          </a:p>
          <a:p>
            <a:pPr algn="l"/>
            <a:r>
              <a:rPr lang="en-US" b="1" i="0" dirty="0">
                <a:solidFill>
                  <a:srgbClr val="24292F"/>
                </a:solidFill>
                <a:effectLst/>
                <a:latin typeface="-apple-system"/>
              </a:rPr>
              <a:t>NOTE:</a:t>
            </a:r>
            <a:r>
              <a:rPr lang="en-US" b="0" i="0" dirty="0">
                <a:solidFill>
                  <a:srgbClr val="24292F"/>
                </a:solidFill>
                <a:effectLst/>
                <a:latin typeface="-apple-system"/>
              </a:rPr>
              <a:t> Instead of downloading the compressed source, you may instead want to clone the GitHub repository: git clone https://github.com/NationalSecurityAgency/ghidra.git</a:t>
            </a:r>
          </a:p>
          <a:p>
            <a:pPr algn="l"/>
            <a:r>
              <a:rPr lang="en-US" b="1" i="0" dirty="0">
                <a:solidFill>
                  <a:srgbClr val="24292F"/>
                </a:solidFill>
                <a:effectLst/>
                <a:latin typeface="-apple-system"/>
              </a:rPr>
              <a:t>Download additional build dependencies into source repository:</a:t>
            </a:r>
          </a:p>
          <a:p>
            <a:pPr algn="l"/>
            <a:r>
              <a:rPr lang="en-US" b="0" i="0" dirty="0">
                <a:solidFill>
                  <a:srgbClr val="24292F"/>
                </a:solidFill>
                <a:effectLst/>
                <a:latin typeface="-apple-system"/>
              </a:rPr>
              <a:t>$ </a:t>
            </a:r>
            <a:r>
              <a:rPr lang="en-US" b="0" i="0" dirty="0" err="1">
                <a:solidFill>
                  <a:srgbClr val="24292F"/>
                </a:solidFill>
                <a:effectLst/>
                <a:latin typeface="-apple-system"/>
              </a:rPr>
              <a:t>gradle</a:t>
            </a:r>
            <a:r>
              <a:rPr lang="en-US" b="0" i="0" dirty="0">
                <a:solidFill>
                  <a:srgbClr val="24292F"/>
                </a:solidFill>
                <a:effectLst/>
                <a:latin typeface="-apple-system"/>
              </a:rPr>
              <a:t> -I </a:t>
            </a:r>
            <a:r>
              <a:rPr lang="en-US" b="0" i="0" dirty="0" err="1">
                <a:solidFill>
                  <a:srgbClr val="24292F"/>
                </a:solidFill>
                <a:effectLst/>
                <a:latin typeface="-apple-system"/>
              </a:rPr>
              <a:t>gradle</a:t>
            </a:r>
            <a:r>
              <a:rPr lang="en-US" b="0" i="0" dirty="0">
                <a:solidFill>
                  <a:srgbClr val="24292F"/>
                </a:solidFill>
                <a:effectLst/>
                <a:latin typeface="-apple-system"/>
              </a:rPr>
              <a:t>/support/</a:t>
            </a:r>
            <a:r>
              <a:rPr lang="en-US" b="0" i="0" dirty="0" err="1">
                <a:solidFill>
                  <a:srgbClr val="24292F"/>
                </a:solidFill>
                <a:effectLst/>
                <a:latin typeface="-apple-system"/>
              </a:rPr>
              <a:t>fetchDependencies.gradle</a:t>
            </a:r>
            <a:r>
              <a:rPr lang="en-US" b="0" i="0" dirty="0">
                <a:solidFill>
                  <a:srgbClr val="24292F"/>
                </a:solidFill>
                <a:effectLst/>
                <a:latin typeface="-apple-system"/>
              </a:rPr>
              <a:t> </a:t>
            </a:r>
            <a:r>
              <a:rPr lang="en-US" b="0" i="0" dirty="0" err="1">
                <a:solidFill>
                  <a:srgbClr val="24292F"/>
                </a:solidFill>
                <a:effectLst/>
                <a:latin typeface="-apple-system"/>
              </a:rPr>
              <a:t>init</a:t>
            </a:r>
            <a:r>
              <a:rPr lang="en-US" b="0" i="0" dirty="0">
                <a:solidFill>
                  <a:srgbClr val="24292F"/>
                </a:solidFill>
                <a:effectLst/>
                <a:latin typeface="-apple-system"/>
              </a:rPr>
              <a:t> </a:t>
            </a:r>
          </a:p>
          <a:p>
            <a:pPr algn="l"/>
            <a:r>
              <a:rPr lang="en-US" b="1" i="0" dirty="0">
                <a:solidFill>
                  <a:srgbClr val="24292F"/>
                </a:solidFill>
                <a:effectLst/>
                <a:latin typeface="-apple-system"/>
              </a:rPr>
              <a:t>Create development build:</a:t>
            </a:r>
          </a:p>
          <a:p>
            <a:pPr algn="l"/>
            <a:r>
              <a:rPr lang="en-US" b="0" i="0" dirty="0">
                <a:solidFill>
                  <a:srgbClr val="24292F"/>
                </a:solidFill>
                <a:effectLst/>
                <a:latin typeface="-apple-system"/>
              </a:rPr>
              <a:t>$ </a:t>
            </a:r>
            <a:r>
              <a:rPr lang="en-US" b="0" i="0" dirty="0" err="1">
                <a:solidFill>
                  <a:srgbClr val="24292F"/>
                </a:solidFill>
                <a:effectLst/>
                <a:latin typeface="-apple-system"/>
              </a:rPr>
              <a:t>gradle</a:t>
            </a:r>
            <a:r>
              <a:rPr lang="en-US" b="0" i="0" dirty="0">
                <a:solidFill>
                  <a:srgbClr val="24292F"/>
                </a:solidFill>
                <a:effectLst/>
                <a:latin typeface="-apple-system"/>
              </a:rPr>
              <a:t> </a:t>
            </a:r>
            <a:r>
              <a:rPr lang="en-US" b="0" i="0" dirty="0" err="1">
                <a:solidFill>
                  <a:srgbClr val="24292F"/>
                </a:solidFill>
                <a:effectLst/>
                <a:latin typeface="-apple-system"/>
              </a:rPr>
              <a:t>buildGhidra</a:t>
            </a:r>
            <a:r>
              <a:rPr lang="en-US" b="0" i="0" dirty="0">
                <a:solidFill>
                  <a:srgbClr val="24292F"/>
                </a:solidFill>
                <a:effectLst/>
                <a:latin typeface="-apple-system"/>
              </a:rPr>
              <a:t> </a:t>
            </a:r>
          </a:p>
          <a:p>
            <a:pPr algn="l"/>
            <a:r>
              <a:rPr lang="en-US" b="0" i="0" dirty="0">
                <a:solidFill>
                  <a:srgbClr val="24292F"/>
                </a:solidFill>
                <a:effectLst/>
                <a:latin typeface="-apple-system"/>
              </a:rPr>
              <a:t>The compressed development build will be located at build/</a:t>
            </a:r>
            <a:r>
              <a:rPr lang="en-US" b="0" i="0" dirty="0" err="1">
                <a:solidFill>
                  <a:srgbClr val="24292F"/>
                </a:solidFill>
                <a:effectLst/>
                <a:latin typeface="-apple-system"/>
              </a:rPr>
              <a:t>dist</a:t>
            </a:r>
            <a:r>
              <a:rPr lang="en-US" b="0" i="0" dirty="0">
                <a:solidFill>
                  <a:srgbClr val="24292F"/>
                </a:solidFill>
                <a:effectLst/>
                <a:latin typeface="-apple-system"/>
              </a:rPr>
              <a:t>/.</a:t>
            </a:r>
          </a:p>
          <a:p>
            <a:pPr algn="l"/>
            <a:r>
              <a:rPr lang="en-US" b="0" i="0" dirty="0">
                <a:solidFill>
                  <a:srgbClr val="24292F"/>
                </a:solidFill>
                <a:effectLst/>
                <a:latin typeface="-apple-system"/>
              </a:rPr>
              <a:t>For more detailed information on building </a:t>
            </a:r>
            <a:r>
              <a:rPr lang="en-US" b="0" i="0" dirty="0" err="1">
                <a:solidFill>
                  <a:srgbClr val="24292F"/>
                </a:solidFill>
                <a:effectLst/>
                <a:latin typeface="-apple-system"/>
              </a:rPr>
              <a:t>Ghidra</a:t>
            </a:r>
            <a:r>
              <a:rPr lang="en-US" b="0" i="0" dirty="0">
                <a:solidFill>
                  <a:srgbClr val="24292F"/>
                </a:solidFill>
                <a:effectLst/>
                <a:latin typeface="-apple-system"/>
              </a:rPr>
              <a:t>, please read the </a:t>
            </a:r>
            <a:r>
              <a:rPr lang="en-US" b="0" i="0" u="none" strike="noStrike" dirty="0">
                <a:solidFill>
                  <a:srgbClr val="24292F"/>
                </a:solidFill>
                <a:effectLst/>
                <a:latin typeface="-apple-system"/>
                <a:hlinkClick r:id="rId8"/>
              </a:rPr>
              <a:t>Developer Guide</a:t>
            </a:r>
            <a:r>
              <a:rPr lang="en-US" b="0" i="0" dirty="0">
                <a:solidFill>
                  <a:srgbClr val="24292F"/>
                </a:solidFill>
                <a:effectLst/>
                <a:latin typeface="-apple-system"/>
              </a:rPr>
              <a:t>.</a:t>
            </a:r>
          </a:p>
          <a:p>
            <a:pPr algn="l"/>
            <a:endParaRPr lang="nl-NL" b="0" i="0" dirty="0">
              <a:solidFill>
                <a:srgbClr val="24292F"/>
              </a:solidFill>
              <a:effectLst/>
              <a:latin typeface="-apple-system"/>
            </a:endParaRPr>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9</a:t>
            </a:fld>
            <a:endParaRPr lang="nl-NL"/>
          </a:p>
        </p:txBody>
      </p:sp>
    </p:spTree>
    <p:extLst>
      <p:ext uri="{BB962C8B-B14F-4D97-AF65-F5344CB8AC3E}">
        <p14:creationId xmlns:p14="http://schemas.microsoft.com/office/powerpoint/2010/main" val="2953559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nl-NL"/>
              <a:t>Klik om stijl te bewerken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16-11-2022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1893278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nl-NL"/>
              <a:t>Klik om stijl te bewerken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16-11-2022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3571666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16-11-2022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2296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nl-NL"/>
              <a:t>Klik om stijl te bewerken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16-11-2022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833010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16-11-2022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1737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16-11-2022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1219063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16-11-2022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3942152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nl-NL"/>
              <a:t>Klik om stijl te bewerken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16-11-2022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164918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16-11-2022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142450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nl-NL"/>
              <a:t>Klik om stijl te bewerken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16-11-2022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418047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0CB6FA1B-30C1-4094-B9EC-3530EC7B0A3F}" type="datetimeFigureOut">
              <a:rPr lang="nl-NL" smtClean="0"/>
              <a:t>16-11-2022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327787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stijl te bewerken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0CB6FA1B-30C1-4094-B9EC-3530EC7B0A3F}" type="datetimeFigureOut">
              <a:rPr lang="nl-NL" smtClean="0"/>
              <a:t>16-11-2022</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294649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0CB6FA1B-30C1-4094-B9EC-3530EC7B0A3F}" type="datetimeFigureOut">
              <a:rPr lang="nl-NL" smtClean="0"/>
              <a:t>16-11-2022</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3410935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6FA1B-30C1-4094-B9EC-3530EC7B0A3F}" type="datetimeFigureOut">
              <a:rPr lang="nl-NL" smtClean="0"/>
              <a:t>16-11-2022</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149779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nl-NL"/>
              <a:t>Klik om stijl te bewerken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0CB6FA1B-30C1-4094-B9EC-3530EC7B0A3F}" type="datetimeFigureOut">
              <a:rPr lang="nl-NL" smtClean="0"/>
              <a:t>16-11-2022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12463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nl-NL"/>
              <a:t>Klik om stijl te bewerken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0CB6FA1B-30C1-4094-B9EC-3530EC7B0A3F}" type="datetimeFigureOut">
              <a:rPr lang="nl-NL" smtClean="0"/>
              <a:t>16-11-2022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63144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B6FA1B-30C1-4094-B9EC-3530EC7B0A3F}" type="datetimeFigureOut">
              <a:rPr lang="nl-NL" smtClean="0"/>
              <a:t>16-11-2022</a:t>
            </a:fld>
            <a:endParaRPr lang="nl-N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CC533D-C390-42EA-8670-D1918F3E5268}" type="slidenum">
              <a:rPr lang="nl-NL" smtClean="0"/>
              <a:t>‹nr.›</a:t>
            </a:fld>
            <a:endParaRPr lang="nl-NL"/>
          </a:p>
        </p:txBody>
      </p:sp>
    </p:spTree>
    <p:extLst>
      <p:ext uri="{BB962C8B-B14F-4D97-AF65-F5344CB8AC3E}">
        <p14:creationId xmlns:p14="http://schemas.microsoft.com/office/powerpoint/2010/main" val="42132203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hidra">
            <a:extLst>
              <a:ext uri="{FF2B5EF4-FFF2-40B4-BE49-F238E27FC236}">
                <a16:creationId xmlns:a16="http://schemas.microsoft.com/office/drawing/2014/main" id="{CEF538FD-80C5-7E00-167A-02E1FF4D6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018" y="228600"/>
            <a:ext cx="10113963" cy="6400800"/>
          </a:xfrm>
          <a:prstGeom prst="rect">
            <a:avLst/>
          </a:prstGeom>
          <a:noFill/>
          <a:extLst>
            <a:ext uri="{909E8E84-426E-40DD-AFC4-6F175D3DCCD1}">
              <a14:hiddenFill xmlns:a14="http://schemas.microsoft.com/office/drawing/2010/main">
                <a:solidFill>
                  <a:srgbClr val="FFFFFF"/>
                </a:solidFill>
              </a14:hiddenFill>
            </a:ext>
          </a:extLst>
        </p:spPr>
      </p:pic>
      <p:sp>
        <p:nvSpPr>
          <p:cNvPr id="3" name="Ondertitel 2">
            <a:extLst>
              <a:ext uri="{FF2B5EF4-FFF2-40B4-BE49-F238E27FC236}">
                <a16:creationId xmlns:a16="http://schemas.microsoft.com/office/drawing/2014/main" id="{C16E5B7F-2E89-59B7-EF0F-4817D3EF4ACE}"/>
              </a:ext>
            </a:extLst>
          </p:cNvPr>
          <p:cNvSpPr>
            <a:spLocks noGrp="1"/>
          </p:cNvSpPr>
          <p:nvPr>
            <p:ph type="subTitle" idx="1"/>
          </p:nvPr>
        </p:nvSpPr>
        <p:spPr>
          <a:xfrm>
            <a:off x="127001" y="5295900"/>
            <a:ext cx="3771900" cy="1562100"/>
          </a:xfrm>
        </p:spPr>
        <p:txBody>
          <a:bodyPr>
            <a:normAutofit lnSpcReduction="10000"/>
          </a:bodyPr>
          <a:lstStyle/>
          <a:p>
            <a:pPr algn="l"/>
            <a:r>
              <a:rPr lang="nl-NL" sz="2000" dirty="0">
                <a:solidFill>
                  <a:schemeClr val="tx1"/>
                </a:solidFill>
                <a:latin typeface="Calibri" panose="020F0502020204030204" pitchFamily="34" charset="0"/>
                <a:cs typeface="Calibri" panose="020F0502020204030204" pitchFamily="34" charset="0"/>
              </a:rPr>
              <a:t>Glenn Jonkers &amp; Sjong Leow</a:t>
            </a:r>
          </a:p>
          <a:p>
            <a:pPr algn="l"/>
            <a:endParaRPr lang="nl-NL" sz="2000" dirty="0">
              <a:solidFill>
                <a:schemeClr val="tx1"/>
              </a:solidFill>
            </a:endParaRPr>
          </a:p>
          <a:p>
            <a:pPr algn="l"/>
            <a:r>
              <a:rPr lang="nl-NL" sz="2000" dirty="0">
                <a:solidFill>
                  <a:schemeClr val="tx1"/>
                </a:solidFill>
              </a:rPr>
              <a:t>								ESDE</a:t>
            </a:r>
          </a:p>
        </p:txBody>
      </p:sp>
    </p:spTree>
    <p:extLst>
      <p:ext uri="{BB962C8B-B14F-4D97-AF65-F5344CB8AC3E}">
        <p14:creationId xmlns:p14="http://schemas.microsoft.com/office/powerpoint/2010/main" val="91399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9C2D-09C6-E734-EEA8-3158759A302E}"/>
              </a:ext>
            </a:extLst>
          </p:cNvPr>
          <p:cNvSpPr>
            <a:spLocks noGrp="1"/>
          </p:cNvSpPr>
          <p:nvPr>
            <p:ph type="title"/>
          </p:nvPr>
        </p:nvSpPr>
        <p:spPr/>
        <p:txBody>
          <a:bodyPr/>
          <a:lstStyle/>
          <a:p>
            <a:r>
              <a:rPr lang="en-GB" dirty="0"/>
              <a:t>Workshop</a:t>
            </a:r>
            <a:endParaRPr lang="nl-NL" dirty="0"/>
          </a:p>
        </p:txBody>
      </p:sp>
      <p:sp>
        <p:nvSpPr>
          <p:cNvPr id="3" name="Content Placeholder 2">
            <a:extLst>
              <a:ext uri="{FF2B5EF4-FFF2-40B4-BE49-F238E27FC236}">
                <a16:creationId xmlns:a16="http://schemas.microsoft.com/office/drawing/2014/main" id="{4AD5C7CF-B614-D5DF-CEE9-A7B1513B6770}"/>
              </a:ext>
            </a:extLst>
          </p:cNvPr>
          <p:cNvSpPr>
            <a:spLocks noGrp="1"/>
          </p:cNvSpPr>
          <p:nvPr>
            <p:ph idx="1"/>
          </p:nvPr>
        </p:nvSpPr>
        <p:spPr/>
        <p:txBody>
          <a:bodyPr/>
          <a:lstStyle/>
          <a:p>
            <a:r>
              <a:rPr lang="en-GB" dirty="0"/>
              <a:t>Importing Files</a:t>
            </a:r>
          </a:p>
          <a:p>
            <a:r>
              <a:rPr lang="en-GB" dirty="0"/>
              <a:t>Starting with </a:t>
            </a:r>
            <a:r>
              <a:rPr lang="en-GB" dirty="0" err="1"/>
              <a:t>decompiler</a:t>
            </a:r>
            <a:r>
              <a:rPr lang="en-GB" dirty="0"/>
              <a:t>.</a:t>
            </a:r>
          </a:p>
          <a:p>
            <a:endParaRPr lang="en-GB" dirty="0"/>
          </a:p>
          <a:p>
            <a:endParaRPr lang="nl-NL" dirty="0"/>
          </a:p>
        </p:txBody>
      </p:sp>
    </p:spTree>
    <p:extLst>
      <p:ext uri="{BB962C8B-B14F-4D97-AF65-F5344CB8AC3E}">
        <p14:creationId xmlns:p14="http://schemas.microsoft.com/office/powerpoint/2010/main" val="193305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74" name="Group 2073">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75" name="Straight Connector 2074">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76" name="Straight Connector 2075">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7"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8"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9" name="Isosceles Triangle 2078">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0"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1"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2"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3" name="Isosceles Triangle 2082">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4" name="Isosceles Triangle 2083">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el 1">
            <a:extLst>
              <a:ext uri="{FF2B5EF4-FFF2-40B4-BE49-F238E27FC236}">
                <a16:creationId xmlns:a16="http://schemas.microsoft.com/office/drawing/2014/main" id="{B716C03D-1E8E-2234-1AED-42109723320C}"/>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kern="1200">
                <a:solidFill>
                  <a:schemeClr val="accent1"/>
                </a:solidFill>
                <a:latin typeface="+mj-lt"/>
                <a:ea typeface="+mj-ea"/>
                <a:cs typeface="+mj-cs"/>
              </a:rPr>
              <a:t>Questions?</a:t>
            </a:r>
          </a:p>
        </p:txBody>
      </p:sp>
      <p:sp>
        <p:nvSpPr>
          <p:cNvPr id="2086" name="Isosceles Triangle 2085">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Tijdelijke aanduiding voor inhoud 4">
            <a:extLst>
              <a:ext uri="{FF2B5EF4-FFF2-40B4-BE49-F238E27FC236}">
                <a16:creationId xmlns:a16="http://schemas.microsoft.com/office/drawing/2014/main" id="{CE073228-862A-D29B-F7E2-D6629D67FB4C}"/>
              </a:ext>
            </a:extLst>
          </p:cNvPr>
          <p:cNvPicPr>
            <a:picLocks noGrp="1" noChangeAspect="1"/>
          </p:cNvPicPr>
          <p:nvPr>
            <p:ph idx="1"/>
          </p:nvPr>
        </p:nvPicPr>
        <p:blipFill>
          <a:blip r:embed="rId2"/>
          <a:stretch>
            <a:fillRect/>
          </a:stretch>
        </p:blipFill>
        <p:spPr>
          <a:xfrm>
            <a:off x="1738325" y="1261330"/>
            <a:ext cx="4037632" cy="4335340"/>
          </a:xfrm>
          <a:prstGeom prst="rect">
            <a:avLst/>
          </a:prstGeom>
        </p:spPr>
      </p:pic>
    </p:spTree>
    <p:extLst>
      <p:ext uri="{BB962C8B-B14F-4D97-AF65-F5344CB8AC3E}">
        <p14:creationId xmlns:p14="http://schemas.microsoft.com/office/powerpoint/2010/main" val="366354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D37208-F6A1-27FB-E96B-A04107141F2E}"/>
              </a:ext>
            </a:extLst>
          </p:cNvPr>
          <p:cNvSpPr>
            <a:spLocks noGrp="1"/>
          </p:cNvSpPr>
          <p:nvPr>
            <p:ph type="title"/>
          </p:nvPr>
        </p:nvSpPr>
        <p:spPr/>
        <p:txBody>
          <a:bodyPr/>
          <a:lstStyle/>
          <a:p>
            <a:r>
              <a:rPr lang="nl-NL" dirty="0"/>
              <a:t>Summary</a:t>
            </a:r>
          </a:p>
        </p:txBody>
      </p:sp>
      <p:sp>
        <p:nvSpPr>
          <p:cNvPr id="3" name="Tijdelijke aanduiding voor inhoud 2">
            <a:extLst>
              <a:ext uri="{FF2B5EF4-FFF2-40B4-BE49-F238E27FC236}">
                <a16:creationId xmlns:a16="http://schemas.microsoft.com/office/drawing/2014/main" id="{D2626456-5C1A-E8B1-87B3-03E307AF74E5}"/>
              </a:ext>
            </a:extLst>
          </p:cNvPr>
          <p:cNvSpPr>
            <a:spLocks noGrp="1"/>
          </p:cNvSpPr>
          <p:nvPr>
            <p:ph idx="1"/>
          </p:nvPr>
        </p:nvSpPr>
        <p:spPr/>
        <p:txBody>
          <a:bodyPr/>
          <a:lstStyle/>
          <a:p>
            <a:r>
              <a:rPr lang="nl-NL" dirty="0" err="1"/>
              <a:t>What</a:t>
            </a:r>
            <a:r>
              <a:rPr lang="nl-NL" dirty="0"/>
              <a:t> is </a:t>
            </a:r>
            <a:r>
              <a:rPr lang="nl-NL" dirty="0" err="1"/>
              <a:t>Ghidra</a:t>
            </a:r>
            <a:endParaRPr lang="nl-NL" dirty="0"/>
          </a:p>
          <a:p>
            <a:r>
              <a:rPr lang="nl-NL" dirty="0" err="1"/>
              <a:t>History</a:t>
            </a:r>
            <a:r>
              <a:rPr lang="nl-NL" dirty="0"/>
              <a:t> of </a:t>
            </a:r>
            <a:r>
              <a:rPr lang="nl-NL" dirty="0" err="1"/>
              <a:t>Ghidra</a:t>
            </a:r>
            <a:endParaRPr lang="nl-NL" dirty="0"/>
          </a:p>
          <a:p>
            <a:r>
              <a:rPr lang="nl-NL" dirty="0" err="1"/>
              <a:t>What</a:t>
            </a:r>
            <a:r>
              <a:rPr lang="nl-NL" dirty="0"/>
              <a:t> </a:t>
            </a:r>
            <a:r>
              <a:rPr lang="en-GB" dirty="0"/>
              <a:t>can</a:t>
            </a:r>
            <a:r>
              <a:rPr lang="nl-NL" dirty="0"/>
              <a:t> </a:t>
            </a:r>
            <a:r>
              <a:rPr lang="nl-NL" dirty="0" err="1"/>
              <a:t>you</a:t>
            </a:r>
            <a:r>
              <a:rPr lang="nl-NL" dirty="0"/>
              <a:t> do </a:t>
            </a:r>
            <a:r>
              <a:rPr lang="nl-NL" dirty="0" err="1"/>
              <a:t>with</a:t>
            </a:r>
            <a:r>
              <a:rPr lang="nl-NL" dirty="0"/>
              <a:t> </a:t>
            </a:r>
            <a:r>
              <a:rPr lang="nl-NL" dirty="0" err="1"/>
              <a:t>Ghidra</a:t>
            </a:r>
            <a:r>
              <a:rPr lang="nl-NL" dirty="0"/>
              <a:t>?</a:t>
            </a:r>
          </a:p>
          <a:p>
            <a:endParaRPr lang="nl-NL" dirty="0"/>
          </a:p>
          <a:p>
            <a:r>
              <a:rPr lang="nl-NL" dirty="0"/>
              <a:t>Demo</a:t>
            </a:r>
          </a:p>
          <a:p>
            <a:endParaRPr lang="nl-NL" dirty="0"/>
          </a:p>
          <a:p>
            <a:r>
              <a:rPr lang="nl-NL" dirty="0"/>
              <a:t>How </a:t>
            </a:r>
            <a:r>
              <a:rPr lang="nl-NL" dirty="0" err="1"/>
              <a:t>to</a:t>
            </a:r>
            <a:r>
              <a:rPr lang="nl-NL" dirty="0"/>
              <a:t> </a:t>
            </a:r>
            <a:r>
              <a:rPr lang="nl-NL" dirty="0" err="1"/>
              <a:t>install</a:t>
            </a:r>
            <a:endParaRPr lang="nl-NL" dirty="0"/>
          </a:p>
          <a:p>
            <a:endParaRPr lang="nl-NL" dirty="0"/>
          </a:p>
        </p:txBody>
      </p:sp>
      <p:sp>
        <p:nvSpPr>
          <p:cNvPr id="4" name="TextBox 3">
            <a:extLst>
              <a:ext uri="{FF2B5EF4-FFF2-40B4-BE49-F238E27FC236}">
                <a16:creationId xmlns:a16="http://schemas.microsoft.com/office/drawing/2014/main" id="{39CE9A6E-F656-86EC-BA00-CE085B060F35}"/>
              </a:ext>
            </a:extLst>
          </p:cNvPr>
          <p:cNvSpPr txBox="1"/>
          <p:nvPr/>
        </p:nvSpPr>
        <p:spPr>
          <a:xfrm>
            <a:off x="7147838" y="6305460"/>
            <a:ext cx="4523462" cy="400110"/>
          </a:xfrm>
          <a:prstGeom prst="rect">
            <a:avLst/>
          </a:prstGeom>
          <a:noFill/>
        </p:spPr>
        <p:txBody>
          <a:bodyPr wrap="square" rtlCol="0">
            <a:spAutoFit/>
          </a:bodyPr>
          <a:lstStyle/>
          <a:p>
            <a:r>
              <a:rPr lang="nl-NL" sz="1000" dirty="0"/>
              <a:t>https://cdn.iconscout.com/icon/premium/png-256-thumb/reverse-engineering-1524273-1290820.png</a:t>
            </a:r>
          </a:p>
        </p:txBody>
      </p:sp>
      <p:pic>
        <p:nvPicPr>
          <p:cNvPr id="9" name="Picture 8" descr="Icon&#10;&#10;Description automatically generated">
            <a:extLst>
              <a:ext uri="{FF2B5EF4-FFF2-40B4-BE49-F238E27FC236}">
                <a16:creationId xmlns:a16="http://schemas.microsoft.com/office/drawing/2014/main" id="{0EFC90A5-6421-B229-C262-7E6CAC2D0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829" y="1675660"/>
            <a:ext cx="3251941" cy="3251941"/>
          </a:xfrm>
          <a:prstGeom prst="rect">
            <a:avLst/>
          </a:prstGeom>
        </p:spPr>
      </p:pic>
    </p:spTree>
    <p:extLst>
      <p:ext uri="{BB962C8B-B14F-4D97-AF65-F5344CB8AC3E}">
        <p14:creationId xmlns:p14="http://schemas.microsoft.com/office/powerpoint/2010/main" val="419587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724292-DAD2-491D-56F9-273E7434BFC9}"/>
              </a:ext>
            </a:extLst>
          </p:cNvPr>
          <p:cNvSpPr>
            <a:spLocks noGrp="1"/>
          </p:cNvSpPr>
          <p:nvPr>
            <p:ph type="title"/>
          </p:nvPr>
        </p:nvSpPr>
        <p:spPr/>
        <p:txBody>
          <a:bodyPr/>
          <a:lstStyle/>
          <a:p>
            <a:r>
              <a:rPr lang="nl-NL" dirty="0" err="1"/>
              <a:t>What</a:t>
            </a:r>
            <a:r>
              <a:rPr lang="nl-NL" dirty="0"/>
              <a:t> is </a:t>
            </a:r>
            <a:r>
              <a:rPr lang="nl-NL" dirty="0" err="1"/>
              <a:t>Ghidra</a:t>
            </a:r>
            <a:endParaRPr lang="nl-NL" dirty="0"/>
          </a:p>
        </p:txBody>
      </p:sp>
      <p:sp>
        <p:nvSpPr>
          <p:cNvPr id="3" name="Tijdelijke aanduiding voor inhoud 2">
            <a:extLst>
              <a:ext uri="{FF2B5EF4-FFF2-40B4-BE49-F238E27FC236}">
                <a16:creationId xmlns:a16="http://schemas.microsoft.com/office/drawing/2014/main" id="{F495B969-0ABF-6477-8BF8-1B7E7B53DCA5}"/>
              </a:ext>
            </a:extLst>
          </p:cNvPr>
          <p:cNvSpPr>
            <a:spLocks noGrp="1"/>
          </p:cNvSpPr>
          <p:nvPr>
            <p:ph idx="1"/>
          </p:nvPr>
        </p:nvSpPr>
        <p:spPr/>
        <p:txBody>
          <a:bodyPr/>
          <a:lstStyle/>
          <a:p>
            <a:r>
              <a:rPr lang="nl-NL" dirty="0" err="1"/>
              <a:t>March</a:t>
            </a:r>
            <a:r>
              <a:rPr lang="nl-NL" dirty="0"/>
              <a:t> 2017 </a:t>
            </a:r>
            <a:r>
              <a:rPr lang="nl-NL" dirty="0" err="1"/>
              <a:t>Wikileaks</a:t>
            </a:r>
            <a:endParaRPr lang="nl-NL" dirty="0"/>
          </a:p>
          <a:p>
            <a:r>
              <a:rPr lang="nl-NL" dirty="0" err="1"/>
              <a:t>June</a:t>
            </a:r>
            <a:r>
              <a:rPr lang="nl-NL" dirty="0"/>
              <a:t> 2019 </a:t>
            </a:r>
            <a:r>
              <a:rPr lang="nl-NL" dirty="0" err="1"/>
              <a:t>Coreboot</a:t>
            </a:r>
            <a:endParaRPr lang="nl-NL" dirty="0"/>
          </a:p>
          <a:p>
            <a:endParaRPr lang="nl-NL" dirty="0"/>
          </a:p>
          <a:p>
            <a:r>
              <a:rPr lang="nl-NL" dirty="0"/>
              <a:t>Open Source</a:t>
            </a:r>
          </a:p>
          <a:p>
            <a:r>
              <a:rPr lang="nl-NL" dirty="0"/>
              <a:t>NSA</a:t>
            </a:r>
          </a:p>
          <a:p>
            <a:r>
              <a:rPr lang="nl-NL" dirty="0"/>
              <a:t>JAVA Swing </a:t>
            </a:r>
            <a:r>
              <a:rPr lang="nl-NL" dirty="0" err="1"/>
              <a:t>framework</a:t>
            </a:r>
            <a:endParaRPr lang="nl-NL" dirty="0"/>
          </a:p>
          <a:p>
            <a:r>
              <a:rPr lang="nl-NL" dirty="0" err="1"/>
              <a:t>Decompiler</a:t>
            </a:r>
            <a:endParaRPr lang="nl-NL" dirty="0"/>
          </a:p>
          <a:p>
            <a:pPr marL="0" indent="0">
              <a:buNone/>
            </a:pPr>
            <a:endParaRPr lang="nl-NL" dirty="0"/>
          </a:p>
        </p:txBody>
      </p:sp>
      <p:pic>
        <p:nvPicPr>
          <p:cNvPr id="5" name="Picture 4" descr="Logo&#10;&#10;Description automatically generated">
            <a:extLst>
              <a:ext uri="{FF2B5EF4-FFF2-40B4-BE49-F238E27FC236}">
                <a16:creationId xmlns:a16="http://schemas.microsoft.com/office/drawing/2014/main" id="{F26F0F20-3156-8CAD-F3A7-9FF421F1E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737" y="1610518"/>
            <a:ext cx="3636963" cy="3636963"/>
          </a:xfrm>
          <a:prstGeom prst="rect">
            <a:avLst/>
          </a:prstGeom>
        </p:spPr>
      </p:pic>
    </p:spTree>
    <p:extLst>
      <p:ext uri="{BB962C8B-B14F-4D97-AF65-F5344CB8AC3E}">
        <p14:creationId xmlns:p14="http://schemas.microsoft.com/office/powerpoint/2010/main" val="127060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3DFA3-66C5-F2A3-D2CC-8BEC52B26022}"/>
              </a:ext>
            </a:extLst>
          </p:cNvPr>
          <p:cNvSpPr>
            <a:spLocks noGrp="1"/>
          </p:cNvSpPr>
          <p:nvPr>
            <p:ph type="title"/>
          </p:nvPr>
        </p:nvSpPr>
        <p:spPr>
          <a:xfrm>
            <a:off x="676746" y="609600"/>
            <a:ext cx="3729076" cy="1320800"/>
          </a:xfrm>
        </p:spPr>
        <p:txBody>
          <a:bodyPr anchor="ctr">
            <a:normAutofit/>
          </a:bodyPr>
          <a:lstStyle/>
          <a:p>
            <a:r>
              <a:rPr lang="en-GB" dirty="0"/>
              <a:t>NSA</a:t>
            </a:r>
            <a:endParaRPr lang="nl-NL" dirty="0"/>
          </a:p>
        </p:txBody>
      </p:sp>
      <p:sp>
        <p:nvSpPr>
          <p:cNvPr id="3" name="Content Placeholder 2">
            <a:extLst>
              <a:ext uri="{FF2B5EF4-FFF2-40B4-BE49-F238E27FC236}">
                <a16:creationId xmlns:a16="http://schemas.microsoft.com/office/drawing/2014/main" id="{E2175B26-A508-AA26-892B-B05EDDDED6C5}"/>
              </a:ext>
            </a:extLst>
          </p:cNvPr>
          <p:cNvSpPr>
            <a:spLocks noGrp="1"/>
          </p:cNvSpPr>
          <p:nvPr>
            <p:ph idx="1"/>
          </p:nvPr>
        </p:nvSpPr>
        <p:spPr>
          <a:xfrm>
            <a:off x="685167" y="2160589"/>
            <a:ext cx="3720916" cy="3560733"/>
          </a:xfrm>
        </p:spPr>
        <p:txBody>
          <a:bodyPr>
            <a:normAutofit/>
          </a:bodyPr>
          <a:lstStyle/>
          <a:p>
            <a:r>
              <a:rPr lang="nl-NL" dirty="0" err="1"/>
              <a:t>History</a:t>
            </a:r>
            <a:endParaRPr lang="nl-NL" dirty="0"/>
          </a:p>
          <a:p>
            <a:r>
              <a:rPr lang="nl-NL" dirty="0"/>
              <a:t>Mission</a:t>
            </a:r>
          </a:p>
          <a:p>
            <a:endParaRPr lang="nl-NL" dirty="0"/>
          </a:p>
        </p:txBody>
      </p:sp>
      <p:pic>
        <p:nvPicPr>
          <p:cNvPr id="2050" name="Picture 2" descr="National Security Agency - Wikipedia">
            <a:extLst>
              <a:ext uri="{FF2B5EF4-FFF2-40B4-BE49-F238E27FC236}">
                <a16:creationId xmlns:a16="http://schemas.microsoft.com/office/drawing/2014/main" id="{06B25A03-2EC7-51CA-987E-9DDF13249FA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035" y="875360"/>
            <a:ext cx="4602747" cy="4602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75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101A-9AF1-8A4A-ECBA-8F513C4E7F8A}"/>
              </a:ext>
            </a:extLst>
          </p:cNvPr>
          <p:cNvSpPr>
            <a:spLocks noGrp="1"/>
          </p:cNvSpPr>
          <p:nvPr>
            <p:ph type="title"/>
          </p:nvPr>
        </p:nvSpPr>
        <p:spPr/>
        <p:txBody>
          <a:bodyPr/>
          <a:lstStyle/>
          <a:p>
            <a:r>
              <a:rPr lang="en-GB" dirty="0"/>
              <a:t>Compile and Decompile</a:t>
            </a:r>
            <a:endParaRPr lang="nl-NL" dirty="0"/>
          </a:p>
        </p:txBody>
      </p:sp>
      <p:sp>
        <p:nvSpPr>
          <p:cNvPr id="3" name="Content Placeholder 2">
            <a:extLst>
              <a:ext uri="{FF2B5EF4-FFF2-40B4-BE49-F238E27FC236}">
                <a16:creationId xmlns:a16="http://schemas.microsoft.com/office/drawing/2014/main" id="{3A9D4CAD-6C62-50EA-F8FE-CB968C4B8C9C}"/>
              </a:ext>
            </a:extLst>
          </p:cNvPr>
          <p:cNvSpPr>
            <a:spLocks noGrp="1"/>
          </p:cNvSpPr>
          <p:nvPr>
            <p:ph idx="1"/>
          </p:nvPr>
        </p:nvSpPr>
        <p:spPr/>
        <p:txBody>
          <a:bodyPr/>
          <a:lstStyle/>
          <a:p>
            <a:endParaRPr lang="nl-NL" dirty="0"/>
          </a:p>
        </p:txBody>
      </p:sp>
    </p:spTree>
    <p:extLst>
      <p:ext uri="{BB962C8B-B14F-4D97-AF65-F5344CB8AC3E}">
        <p14:creationId xmlns:p14="http://schemas.microsoft.com/office/powerpoint/2010/main" val="66696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3823-6955-1EA7-8791-9B641B1489B7}"/>
              </a:ext>
            </a:extLst>
          </p:cNvPr>
          <p:cNvSpPr>
            <a:spLocks noGrp="1"/>
          </p:cNvSpPr>
          <p:nvPr>
            <p:ph type="title"/>
          </p:nvPr>
        </p:nvSpPr>
        <p:spPr>
          <a:xfrm>
            <a:off x="6343484" y="609600"/>
            <a:ext cx="2930518" cy="1320800"/>
          </a:xfrm>
        </p:spPr>
        <p:txBody>
          <a:bodyPr anchor="ctr">
            <a:normAutofit/>
          </a:bodyPr>
          <a:lstStyle/>
          <a:p>
            <a:pPr>
              <a:lnSpc>
                <a:spcPct val="90000"/>
              </a:lnSpc>
            </a:pPr>
            <a:r>
              <a:rPr lang="nl-NL" sz="2800" err="1"/>
              <a:t>What</a:t>
            </a:r>
            <a:r>
              <a:rPr lang="nl-NL" sz="2800"/>
              <a:t> </a:t>
            </a:r>
            <a:r>
              <a:rPr lang="en-GB" sz="2800"/>
              <a:t>can</a:t>
            </a:r>
            <a:r>
              <a:rPr lang="nl-NL" sz="2800"/>
              <a:t> </a:t>
            </a:r>
            <a:r>
              <a:rPr lang="nl-NL" sz="2800" err="1"/>
              <a:t>you</a:t>
            </a:r>
            <a:r>
              <a:rPr lang="nl-NL" sz="2800"/>
              <a:t> do </a:t>
            </a:r>
            <a:r>
              <a:rPr lang="nl-NL" sz="2800" err="1"/>
              <a:t>with</a:t>
            </a:r>
            <a:r>
              <a:rPr lang="nl-NL" sz="2800"/>
              <a:t> </a:t>
            </a:r>
            <a:r>
              <a:rPr lang="nl-NL" sz="2800" err="1"/>
              <a:t>Ghidra</a:t>
            </a:r>
            <a:r>
              <a:rPr lang="nl-NL" sz="2800"/>
              <a:t>?</a:t>
            </a:r>
            <a:br>
              <a:rPr lang="nl-NL" sz="2800"/>
            </a:br>
            <a:endParaRPr lang="nl-NL" sz="2800"/>
          </a:p>
        </p:txBody>
      </p:sp>
      <p:pic>
        <p:nvPicPr>
          <p:cNvPr id="1028" name="Picture 4">
            <a:extLst>
              <a:ext uri="{FF2B5EF4-FFF2-40B4-BE49-F238E27FC236}">
                <a16:creationId xmlns:a16="http://schemas.microsoft.com/office/drawing/2014/main" id="{0AD0FFF8-AAD1-F4DE-4EA8-4FB0BC86FC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7333" y="916896"/>
            <a:ext cx="2596281" cy="14604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325456E-81AB-D332-2875-2EF0A1958C4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02213" y="916896"/>
            <a:ext cx="2596281" cy="1460407"/>
          </a:xfrm>
          <a:prstGeom prst="rect">
            <a:avLst/>
          </a:prstGeom>
          <a:noFill/>
          <a:extLst>
            <a:ext uri="{909E8E84-426E-40DD-AFC4-6F175D3DCCD1}">
              <a14:hiddenFill xmlns:a14="http://schemas.microsoft.com/office/drawing/2010/main">
                <a:solidFill>
                  <a:srgbClr val="FFFFFF"/>
                </a:solidFill>
              </a14:hiddenFill>
            </a:ext>
          </a:extLst>
        </p:spPr>
      </p:pic>
      <p:sp>
        <p:nvSpPr>
          <p:cNvPr id="1034" name="Content Placeholder 1033">
            <a:extLst>
              <a:ext uri="{FF2B5EF4-FFF2-40B4-BE49-F238E27FC236}">
                <a16:creationId xmlns:a16="http://schemas.microsoft.com/office/drawing/2014/main" id="{DBE5DD36-4CC8-8C6D-DE20-92B8D7FE063E}"/>
              </a:ext>
            </a:extLst>
          </p:cNvPr>
          <p:cNvSpPr>
            <a:spLocks noGrp="1"/>
          </p:cNvSpPr>
          <p:nvPr>
            <p:ph idx="1"/>
          </p:nvPr>
        </p:nvSpPr>
        <p:spPr>
          <a:xfrm>
            <a:off x="6343484" y="2160589"/>
            <a:ext cx="2930517" cy="3880773"/>
          </a:xfrm>
        </p:spPr>
        <p:txBody>
          <a:bodyPr>
            <a:normAutofit/>
          </a:bodyPr>
          <a:lstStyle/>
          <a:p>
            <a:endParaRPr lang="en-US"/>
          </a:p>
        </p:txBody>
      </p:sp>
      <p:pic>
        <p:nvPicPr>
          <p:cNvPr id="1030" name="Picture 6">
            <a:extLst>
              <a:ext uri="{FF2B5EF4-FFF2-40B4-BE49-F238E27FC236}">
                <a16:creationId xmlns:a16="http://schemas.microsoft.com/office/drawing/2014/main" id="{075B40C2-1B69-5F37-6D4C-76E55B4306C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77334" y="2951258"/>
            <a:ext cx="5421162" cy="3049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8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FF8096-8B69-AFFC-14BA-D0A6EFB61CFD}"/>
              </a:ext>
            </a:extLst>
          </p:cNvPr>
          <p:cNvSpPr>
            <a:spLocks noGrp="1"/>
          </p:cNvSpPr>
          <p:nvPr>
            <p:ph type="title"/>
          </p:nvPr>
        </p:nvSpPr>
        <p:spPr/>
        <p:txBody>
          <a:bodyPr/>
          <a:lstStyle/>
          <a:p>
            <a:r>
              <a:rPr lang="nl-NL" dirty="0" err="1"/>
              <a:t>Ghidra</a:t>
            </a:r>
            <a:r>
              <a:rPr lang="nl-NL" dirty="0"/>
              <a:t> Software Reverse Engineering Framework</a:t>
            </a:r>
          </a:p>
        </p:txBody>
      </p:sp>
      <p:sp>
        <p:nvSpPr>
          <p:cNvPr id="3" name="Tijdelijke aanduiding voor inhoud 2">
            <a:extLst>
              <a:ext uri="{FF2B5EF4-FFF2-40B4-BE49-F238E27FC236}">
                <a16:creationId xmlns:a16="http://schemas.microsoft.com/office/drawing/2014/main" id="{B58CB46B-948D-ED73-817C-03E1B7B16E02}"/>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388691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Shape 2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A2F3320-E4D8-236F-6255-1645305288F3}"/>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Demo</a:t>
            </a:r>
          </a:p>
        </p:txBody>
      </p:sp>
      <p:pic>
        <p:nvPicPr>
          <p:cNvPr id="7" name="Content Placeholder 6" descr="A picture containing text, clock, device&#10;&#10;Description automatically generated">
            <a:extLst>
              <a:ext uri="{FF2B5EF4-FFF2-40B4-BE49-F238E27FC236}">
                <a16:creationId xmlns:a16="http://schemas.microsoft.com/office/drawing/2014/main" id="{9022BABF-8E80-6EBB-A8E0-7BC04945AF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288" y="2193446"/>
            <a:ext cx="7454319" cy="4169254"/>
          </a:xfrm>
          <a:prstGeom prst="rect">
            <a:avLst/>
          </a:prstGeom>
        </p:spPr>
      </p:pic>
      <p:sp>
        <p:nvSpPr>
          <p:cNvPr id="4" name="TextBox 3">
            <a:extLst>
              <a:ext uri="{FF2B5EF4-FFF2-40B4-BE49-F238E27FC236}">
                <a16:creationId xmlns:a16="http://schemas.microsoft.com/office/drawing/2014/main" id="{4FB9D8D5-8916-C42B-183B-6D688EB415E3}"/>
              </a:ext>
            </a:extLst>
          </p:cNvPr>
          <p:cNvSpPr txBox="1"/>
          <p:nvPr/>
        </p:nvSpPr>
        <p:spPr>
          <a:xfrm>
            <a:off x="7679012" y="6248399"/>
            <a:ext cx="4512988" cy="2878169"/>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r>
              <a:rPr lang="en-US" sz="1050" dirty="0">
                <a:solidFill>
                  <a:srgbClr val="FFFFFF"/>
                </a:solidFill>
              </a:rPr>
              <a:t>https://thumbs.dreamstime.com/b/demo-computer-key-to-download-version-software-trial-64543995.jpg</a:t>
            </a:r>
          </a:p>
        </p:txBody>
      </p:sp>
    </p:spTree>
    <p:extLst>
      <p:ext uri="{BB962C8B-B14F-4D97-AF65-F5344CB8AC3E}">
        <p14:creationId xmlns:p14="http://schemas.microsoft.com/office/powerpoint/2010/main" val="57598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BEA475-90E9-9D67-FA61-337172C7917D}"/>
              </a:ext>
            </a:extLst>
          </p:cNvPr>
          <p:cNvSpPr>
            <a:spLocks noGrp="1"/>
          </p:cNvSpPr>
          <p:nvPr>
            <p:ph type="title"/>
          </p:nvPr>
        </p:nvSpPr>
        <p:spPr/>
        <p:txBody>
          <a:bodyPr/>
          <a:lstStyle/>
          <a:p>
            <a:r>
              <a:rPr lang="nl-NL" dirty="0"/>
              <a:t>How </a:t>
            </a:r>
            <a:r>
              <a:rPr lang="nl-NL" dirty="0" err="1"/>
              <a:t>to</a:t>
            </a:r>
            <a:r>
              <a:rPr lang="nl-NL" dirty="0"/>
              <a:t> </a:t>
            </a:r>
            <a:r>
              <a:rPr lang="nl-NL" dirty="0" err="1"/>
              <a:t>install</a:t>
            </a:r>
            <a:r>
              <a:rPr lang="nl-NL" dirty="0"/>
              <a:t> </a:t>
            </a:r>
            <a:r>
              <a:rPr lang="nl-NL" dirty="0" err="1"/>
              <a:t>Ghidra</a:t>
            </a:r>
            <a:endParaRPr lang="nl-NL" dirty="0"/>
          </a:p>
        </p:txBody>
      </p:sp>
      <p:sp>
        <p:nvSpPr>
          <p:cNvPr id="3" name="Tijdelijke aanduiding voor inhoud 2">
            <a:extLst>
              <a:ext uri="{FF2B5EF4-FFF2-40B4-BE49-F238E27FC236}">
                <a16:creationId xmlns:a16="http://schemas.microsoft.com/office/drawing/2014/main" id="{987BD546-D257-7DAB-425C-A569AA570049}"/>
              </a:ext>
            </a:extLst>
          </p:cNvPr>
          <p:cNvSpPr>
            <a:spLocks noGrp="1"/>
          </p:cNvSpPr>
          <p:nvPr>
            <p:ph idx="1"/>
          </p:nvPr>
        </p:nvSpPr>
        <p:spPr/>
        <p:txBody>
          <a:bodyPr/>
          <a:lstStyle/>
          <a:p>
            <a:endParaRPr lang="nl-NL" dirty="0"/>
          </a:p>
        </p:txBody>
      </p:sp>
    </p:spTree>
    <p:extLst>
      <p:ext uri="{BB962C8B-B14F-4D97-AF65-F5344CB8AC3E}">
        <p14:creationId xmlns:p14="http://schemas.microsoft.com/office/powerpoint/2010/main" val="377479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Roodoranj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130</TotalTime>
  <Words>1481</Words>
  <Application>Microsoft Office PowerPoint</Application>
  <PresentationFormat>Breedbeeld</PresentationFormat>
  <Paragraphs>78</Paragraphs>
  <Slides>11</Slides>
  <Notes>8</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11</vt:i4>
      </vt:variant>
    </vt:vector>
  </HeadingPairs>
  <TitlesOfParts>
    <vt:vector size="18" baseType="lpstr">
      <vt:lpstr>-apple-system</vt:lpstr>
      <vt:lpstr>Arial</vt:lpstr>
      <vt:lpstr>Calibri</vt:lpstr>
      <vt:lpstr>source-serif-pro</vt:lpstr>
      <vt:lpstr>Trebuchet MS</vt:lpstr>
      <vt:lpstr>Wingdings 3</vt:lpstr>
      <vt:lpstr>Facet</vt:lpstr>
      <vt:lpstr>PowerPoint-presentatie</vt:lpstr>
      <vt:lpstr>Summary</vt:lpstr>
      <vt:lpstr>What is Ghidra</vt:lpstr>
      <vt:lpstr>NSA</vt:lpstr>
      <vt:lpstr>Compile and Decompile</vt:lpstr>
      <vt:lpstr>What can you do with Ghidra? </vt:lpstr>
      <vt:lpstr>Ghidra Software Reverse Engineering Framework</vt:lpstr>
      <vt:lpstr>Demo</vt:lpstr>
      <vt:lpstr>How to install Ghidra</vt:lpstr>
      <vt:lpstr>Workshop</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Leow,Sjong J.S.</dc:creator>
  <cp:lastModifiedBy>Leow,Sjong J.S.</cp:lastModifiedBy>
  <cp:revision>6</cp:revision>
  <dcterms:created xsi:type="dcterms:W3CDTF">2022-10-18T22:20:41Z</dcterms:created>
  <dcterms:modified xsi:type="dcterms:W3CDTF">2022-11-16T22:25:29Z</dcterms:modified>
</cp:coreProperties>
</file>