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8"/>
  </p:notesMasterIdLst>
  <p:sldIdLst>
    <p:sldId id="256" r:id="rId2"/>
    <p:sldId id="257" r:id="rId3"/>
    <p:sldId id="259" r:id="rId4"/>
    <p:sldId id="271" r:id="rId5"/>
    <p:sldId id="274" r:id="rId6"/>
    <p:sldId id="268" r:id="rId7"/>
    <p:sldId id="266" r:id="rId8"/>
    <p:sldId id="270" r:id="rId9"/>
    <p:sldId id="267" r:id="rId10"/>
    <p:sldId id="269" r:id="rId11"/>
    <p:sldId id="265" r:id="rId12"/>
    <p:sldId id="272" r:id="rId13"/>
    <p:sldId id="261" r:id="rId14"/>
    <p:sldId id="263" r:id="rId15"/>
    <p:sldId id="27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73203" autoAdjust="0"/>
  </p:normalViewPr>
  <p:slideViewPr>
    <p:cSldViewPr snapToGrid="0">
      <p:cViewPr varScale="1">
        <p:scale>
          <a:sx n="60" d="100"/>
          <a:sy n="60" d="100"/>
        </p:scale>
        <p:origin x="15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23-11-2022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dirty="0"/>
          </a:p>
          <a:p>
            <a:r>
              <a:rPr lang="en-GB" dirty="0" err="1"/>
              <a:t>SELinux</a:t>
            </a:r>
            <a:r>
              <a:rPr lang="en-GB" dirty="0"/>
              <a:t>( Security enhanced Linux) security architecture for admins to have more control.</a:t>
            </a:r>
          </a:p>
          <a:p>
            <a:r>
              <a:rPr lang="nl-NL" dirty="0" err="1"/>
              <a:t>Ghidra</a:t>
            </a:r>
            <a:endParaRPr lang="nl-NL" dirty="0"/>
          </a:p>
          <a:p>
            <a:r>
              <a:rPr lang="nl-NL" dirty="0" err="1"/>
              <a:t>DataWave</a:t>
            </a:r>
            <a:r>
              <a:rPr lang="nl-NL" dirty="0"/>
              <a:t>: </a:t>
            </a:r>
            <a:r>
              <a:rPr lang="en-GB" b="0" i="0" dirty="0">
                <a:solidFill>
                  <a:srgbClr val="333333"/>
                </a:solidFill>
                <a:effectLst/>
                <a:latin typeface="Helvetica Neue"/>
              </a:rPr>
              <a:t>is a Java-based ingest and query framework that leverages Apache </a:t>
            </a:r>
            <a:r>
              <a:rPr lang="en-GB" b="0" i="0" dirty="0" err="1">
                <a:solidFill>
                  <a:srgbClr val="333333"/>
                </a:solidFill>
                <a:effectLst/>
                <a:latin typeface="Helvetica Neue"/>
              </a:rPr>
              <a:t>accumulo</a:t>
            </a:r>
            <a:r>
              <a:rPr lang="en-GB" b="0" i="0" dirty="0">
                <a:solidFill>
                  <a:srgbClr val="333333"/>
                </a:solidFill>
                <a:effectLst/>
                <a:latin typeface="Helvetica Neue"/>
              </a:rPr>
              <a:t> to provide fast, secure access to your data</a:t>
            </a:r>
          </a:p>
          <a:p>
            <a:r>
              <a:rPr lang="en-GB" b="0" i="0" dirty="0" err="1">
                <a:solidFill>
                  <a:srgbClr val="333333"/>
                </a:solidFill>
                <a:effectLst/>
                <a:latin typeface="Helvetica Neue"/>
              </a:rPr>
              <a:t>Qgis</a:t>
            </a:r>
            <a:r>
              <a:rPr lang="en-GB" b="0" i="0" dirty="0">
                <a:solidFill>
                  <a:srgbClr val="333333"/>
                </a:solidFill>
                <a:effectLst/>
                <a:latin typeface="Helvetica Neue"/>
              </a:rPr>
              <a:t>: QGIS is a free and open-source cross-platform desktop geographic information system (GIS) application that supports viewing, editing, printing, and analysis of geospatial data.</a:t>
            </a:r>
          </a:p>
          <a:p>
            <a:r>
              <a:rPr lang="en-GB" b="0" i="0" dirty="0">
                <a:solidFill>
                  <a:srgbClr val="333333"/>
                </a:solidFill>
                <a:effectLst/>
                <a:latin typeface="Helvetica Neue"/>
              </a:rPr>
              <a:t>Timely: A secure time series database based on </a:t>
            </a:r>
            <a:r>
              <a:rPr lang="en-GB" b="0" i="0" dirty="0" err="1">
                <a:solidFill>
                  <a:srgbClr val="333333"/>
                </a:solidFill>
                <a:effectLst/>
                <a:latin typeface="Helvetica Neue"/>
              </a:rPr>
              <a:t>Accumulo</a:t>
            </a:r>
            <a:r>
              <a:rPr lang="en-GB" b="0" i="0" dirty="0">
                <a:solidFill>
                  <a:srgbClr val="333333"/>
                </a:solidFill>
                <a:effectLst/>
                <a:latin typeface="Helvetica Neue"/>
              </a:rPr>
              <a:t> and Grafana.</a:t>
            </a:r>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10</a:t>
            </a:fld>
            <a:endParaRPr lang="nl-NL"/>
          </a:p>
        </p:txBody>
      </p:sp>
    </p:spTree>
    <p:extLst>
      <p:ext uri="{BB962C8B-B14F-4D97-AF65-F5344CB8AC3E}">
        <p14:creationId xmlns:p14="http://schemas.microsoft.com/office/powerpoint/2010/main" val="272678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Glenn</a:t>
            </a:r>
          </a:p>
          <a:p>
            <a:endParaRPr lang="en-US" b="0" i="0" dirty="0">
              <a:solidFill>
                <a:srgbClr val="292929"/>
              </a:solidFill>
              <a:effectLst/>
              <a:latin typeface="source-serif-pro"/>
            </a:endParaRPr>
          </a:p>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11</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Analyze all </a:t>
            </a:r>
            <a:r>
              <a:rPr lang="de-DE" sz="1200" b="0" strike="noStrike" spc="-1" dirty="0" err="1">
                <a:solidFill>
                  <a:srgbClr val="000000"/>
                </a:solidFill>
                <a:latin typeface="Calibri"/>
                <a:ea typeface="DejaVu Sans"/>
              </a:rPr>
              <a:t>kinds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software</a:t>
            </a:r>
            <a:r>
              <a:rPr lang="de-DE" sz="1200" b="0" strike="noStrike" spc="-1" dirty="0">
                <a:solidFill>
                  <a:srgbClr val="000000"/>
                </a:solidFill>
                <a:latin typeface="Calibri"/>
                <a:ea typeface="DejaVu Sans"/>
              </a:rPr>
              <a:t> (e.g. RAT – File (Remote Access Trojan, </a:t>
            </a: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etc.)</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RAT – File: Find out </a:t>
            </a:r>
            <a:r>
              <a:rPr lang="de-DE" sz="1200" b="0" strike="noStrike" spc="-1" dirty="0" err="1">
                <a:solidFill>
                  <a:srgbClr val="000000"/>
                </a:solidFill>
                <a:latin typeface="Calibri"/>
                <a:ea typeface="DejaVu Sans"/>
              </a:rPr>
              <a:t>what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doing</a:t>
            </a:r>
            <a:r>
              <a:rPr lang="de-DE" sz="1200" b="0" strike="noStrike" spc="-1" dirty="0">
                <a:solidFill>
                  <a:srgbClr val="000000"/>
                </a:solidFill>
                <a:latin typeface="Calibri"/>
                <a:ea typeface="DejaVu Sans"/>
              </a:rPr>
              <a:t>. (Most </a:t>
            </a:r>
            <a:r>
              <a:rPr lang="de-DE" sz="1200" b="0" strike="noStrike" spc="-1" dirty="0" err="1">
                <a:solidFill>
                  <a:srgbClr val="000000"/>
                </a:solidFill>
                <a:latin typeface="Calibri"/>
                <a:ea typeface="DejaVu Sans"/>
              </a:rPr>
              <a:t>commonly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disable</a:t>
            </a:r>
            <a:r>
              <a:rPr lang="de-DE" sz="1200" b="0" strike="noStrike" spc="-1" dirty="0">
                <a:solidFill>
                  <a:srgbClr val="000000"/>
                </a:solidFill>
                <a:latin typeface="Calibri"/>
                <a:ea typeface="DejaVu Sans"/>
              </a:rPr>
              <a:t> User Account Control (UAC) </a:t>
            </a:r>
            <a:r>
              <a:rPr lang="de-DE" sz="1200" b="0" strike="noStrike" spc="-1" dirty="0" err="1">
                <a:solidFill>
                  <a:srgbClr val="000000"/>
                </a:solidFill>
                <a:latin typeface="Calibri"/>
                <a:ea typeface="DejaVu Sans"/>
              </a:rPr>
              <a:t>by</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modifying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values</a:t>
            </a:r>
            <a:r>
              <a:rPr lang="de-DE" sz="1200" b="0" strike="noStrike" spc="-1" dirty="0">
                <a:solidFill>
                  <a:srgbClr val="000000"/>
                </a:solidFill>
                <a:latin typeface="Calibri"/>
                <a:ea typeface="DejaVu Sans"/>
              </a:rPr>
              <a:t> in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registry</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960">
              <a:lnSpc>
                <a:spcPct val="90000"/>
              </a:lnSpc>
              <a:spcBef>
                <a:spcPts val="1800"/>
              </a:spcBef>
              <a:buClr>
                <a:srgbClr val="000000"/>
              </a:buClr>
              <a:buSzPct val="80000"/>
              <a:buFont typeface="Wingdings" charset="2"/>
              <a:buChar char=""/>
            </a:pPr>
            <a:r>
              <a:rPr lang="de-DE" sz="1200" b="0" strike="noStrike" spc="-1" dirty="0" err="1">
                <a:solidFill>
                  <a:srgbClr val="000000"/>
                </a:solidFill>
                <a:latin typeface="Calibri"/>
                <a:ea typeface="DejaVu Sans"/>
              </a:rPr>
              <a:t>WannaCry</a:t>
            </a:r>
            <a:r>
              <a:rPr lang="de-DE" sz="1200" b="0" strike="noStrike" spc="-1" dirty="0">
                <a:solidFill>
                  <a:srgbClr val="000000"/>
                </a:solidFill>
                <a:latin typeface="Calibri"/>
                <a:ea typeface="DejaVu Sans"/>
              </a:rPr>
              <a:t>: Find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kill switch. (The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tried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reach</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specific</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domain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kept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going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if</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assigned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program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stopped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immediately</a:t>
            </a:r>
            <a:r>
              <a:rPr lang="de-DE" sz="1200" b="0" strike="noStrike" spc="-1" dirty="0">
                <a:solidFill>
                  <a:srgbClr val="000000"/>
                </a:solidFill>
                <a:latin typeface="Calibri"/>
                <a:ea typeface="DejaVu Sans"/>
              </a:rPr>
              <a:t>)</a:t>
            </a:r>
            <a:endParaRPr lang="en-GB" sz="1200" b="0" strike="noStrike" spc="-1" dirty="0">
              <a:latin typeface="Arial"/>
            </a:endParaRPr>
          </a:p>
          <a:p>
            <a:pPr marL="360">
              <a:lnSpc>
                <a:spcPct val="90000"/>
              </a:lnSpc>
              <a:spcBef>
                <a:spcPts val="1800"/>
              </a:spcBef>
            </a:pPr>
            <a:r>
              <a:rPr lang="de-DE" sz="1200" b="0" strike="noStrike" spc="-1" dirty="0">
                <a:solidFill>
                  <a:srgbClr val="000000"/>
                </a:solidFill>
                <a:latin typeface="Calibri"/>
                <a:ea typeface="DejaVu Sans"/>
              </a:rPr>
              <a:t>All </a:t>
            </a:r>
            <a:r>
              <a:rPr lang="de-DE" sz="1200" b="0" strike="noStrike" spc="-1" dirty="0" err="1">
                <a:solidFill>
                  <a:srgbClr val="000000"/>
                </a:solidFill>
                <a:latin typeface="Calibri"/>
                <a:ea typeface="DejaVu Sans"/>
              </a:rPr>
              <a:t>you</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need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 </a:t>
            </a:r>
            <a:r>
              <a:rPr lang="de-DE" sz="1200" b="0" strike="noStrike" spc="-1" dirty="0" err="1">
                <a:solidFill>
                  <a:srgbClr val="000000"/>
                </a:solidFill>
                <a:latin typeface="Calibri"/>
                <a:ea typeface="DejaVu Sans"/>
              </a:rPr>
              <a:t>file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that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contains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important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algorithm</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Binaries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Executables</a:t>
            </a:r>
            <a:r>
              <a:rPr lang="de-DE" sz="1200" b="0" strike="noStrike" spc="-1" dirty="0">
                <a:solidFill>
                  <a:srgbClr val="000000"/>
                </a:solidFill>
                <a:latin typeface="Calibri"/>
                <a:ea typeface="DejaVu Sans"/>
              </a:rPr>
              <a:t>, …)</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12</a:t>
            </a:fld>
            <a:endParaRPr lang="nl-NL"/>
          </a:p>
        </p:txBody>
      </p:sp>
    </p:spTree>
    <p:extLst>
      <p:ext uri="{BB962C8B-B14F-4D97-AF65-F5344CB8AC3E}">
        <p14:creationId xmlns:p14="http://schemas.microsoft.com/office/powerpoint/2010/main" val="214210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13</a:t>
            </a:fld>
            <a:endParaRPr lang="nl-NL"/>
          </a:p>
        </p:txBody>
      </p:sp>
    </p:spTree>
    <p:extLst>
      <p:ext uri="{BB962C8B-B14F-4D97-AF65-F5344CB8AC3E}">
        <p14:creationId xmlns:p14="http://schemas.microsoft.com/office/powerpoint/2010/main" val="295355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Sjong</a:t>
            </a:r>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Sjong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p>
          <a:p>
            <a:endParaRPr lang="en-GB"/>
          </a:p>
          <a:p>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1121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movie</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120085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Glenn</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189343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20" indent="0">
              <a:lnSpc>
                <a:spcPct val="90000"/>
              </a:lnSpc>
              <a:spcBef>
                <a:spcPts val="1800"/>
              </a:spcBef>
              <a:buClr>
                <a:srgbClr val="000000"/>
              </a:buClr>
              <a:buSzPct val="80000"/>
              <a:buFont typeface="Wingdings" charset="2"/>
              <a:buNone/>
            </a:pPr>
            <a:r>
              <a:rPr lang="de-DE" sz="1200" b="0" strike="noStrike" spc="-1" dirty="0" err="1">
                <a:solidFill>
                  <a:srgbClr val="000000"/>
                </a:solidFill>
                <a:latin typeface="Calibri"/>
                <a:ea typeface="DejaVu Sans"/>
              </a:rPr>
              <a:t>Sjong</a:t>
            </a: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endParaRPr lang="de-DE" sz="1200" b="0" strike="noStrike" spc="-1" dirty="0">
              <a:solidFill>
                <a:srgbClr val="000000"/>
              </a:solidFill>
              <a:latin typeface="Calibri"/>
              <a:ea typeface="DejaVu Sans"/>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1. Lexing (</a:t>
            </a:r>
            <a:r>
              <a:rPr lang="de-DE" sz="1200" b="0" strike="noStrike" spc="-1" dirty="0" err="1">
                <a:solidFill>
                  <a:srgbClr val="000000"/>
                </a:solidFill>
                <a:latin typeface="Calibri"/>
                <a:ea typeface="DejaVu Sans"/>
              </a:rPr>
              <a:t>breaking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up</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text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2. </a:t>
            </a:r>
            <a:r>
              <a:rPr lang="de-DE" sz="1200" b="0" strike="noStrike" spc="-1" dirty="0" err="1">
                <a:solidFill>
                  <a:srgbClr val="000000"/>
                </a:solidFill>
                <a:latin typeface="Calibri"/>
                <a:ea typeface="DejaVu Sans"/>
              </a:rPr>
              <a:t>Parsing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tokens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3. </a:t>
            </a:r>
            <a:r>
              <a:rPr lang="de-DE" sz="1200" b="0" strike="noStrike" spc="-1" dirty="0" err="1">
                <a:solidFill>
                  <a:srgbClr val="000000"/>
                </a:solidFill>
                <a:latin typeface="Calibri"/>
                <a:ea typeface="DejaVu Sans"/>
              </a:rPr>
              <a:t>Optimization</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optimise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with</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actions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removing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unused</a:t>
            </a:r>
            <a:r>
              <a:rPr lang="de-DE" sz="1200" b="0" strike="noStrike" spc="-1" dirty="0">
                <a:solidFill>
                  <a:srgbClr val="000000"/>
                </a:solidFill>
                <a:latin typeface="Calibri"/>
                <a:ea typeface="DejaVu Sans"/>
              </a:rPr>
              <a:t> variables </a:t>
            </a:r>
            <a:r>
              <a:rPr lang="de-DE" sz="1200" b="0" strike="noStrike" spc="-1" dirty="0" err="1">
                <a:solidFill>
                  <a:srgbClr val="000000"/>
                </a:solidFill>
                <a:latin typeface="Calibri"/>
                <a:ea typeface="DejaVu Sans"/>
              </a:rPr>
              <a:t>or</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evaluate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constant</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expressions</a:t>
            </a:r>
            <a:r>
              <a:rPr lang="de-DE" sz="1200" b="0" strike="noStrike" spc="-1" dirty="0">
                <a:solidFill>
                  <a:srgbClr val="000000"/>
                </a:solidFill>
                <a:latin typeface="Calibri"/>
                <a:ea typeface="DejaVu Sans"/>
              </a:rPr>
              <a:t>)</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4. Translation (</a:t>
            </a:r>
            <a:r>
              <a:rPr lang="de-DE" sz="1200" b="0" strike="noStrike" spc="-1" dirty="0" err="1">
                <a:solidFill>
                  <a:srgbClr val="000000"/>
                </a:solidFill>
                <a:latin typeface="Calibri"/>
                <a:ea typeface="DejaVu Sans"/>
              </a:rPr>
              <a:t>converting</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parse </a:t>
            </a:r>
            <a:r>
              <a:rPr lang="de-DE" sz="1200" b="0" strike="noStrike" spc="-1" dirty="0" err="1">
                <a:solidFill>
                  <a:srgbClr val="000000"/>
                </a:solidFill>
                <a:latin typeface="Calibri"/>
                <a:ea typeface="DejaVu Sans"/>
              </a:rPr>
              <a:t>tree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a:t>
            </a:r>
            <a:endParaRPr lang="en-GB" sz="1200" b="0" strike="noStrike" spc="-1" dirty="0">
              <a:latin typeface="Arial"/>
            </a:endParaRPr>
          </a:p>
          <a:p>
            <a:pPr marL="274320" indent="-273600">
              <a:lnSpc>
                <a:spcPct val="90000"/>
              </a:lnSpc>
              <a:spcBef>
                <a:spcPts val="1800"/>
              </a:spcBef>
              <a:buClr>
                <a:srgbClr val="000000"/>
              </a:buClr>
              <a:buSzPct val="80000"/>
              <a:buFont typeface="Wingdings" charset="2"/>
              <a:buChar char=""/>
            </a:pPr>
            <a:r>
              <a:rPr lang="de-DE" sz="1200" b="0" strike="noStrike" spc="-1" dirty="0">
                <a:solidFill>
                  <a:srgbClr val="000000"/>
                </a:solidFill>
                <a:latin typeface="Calibri"/>
                <a:ea typeface="DejaVu Sans"/>
              </a:rPr>
              <a:t>5. Run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the</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assembly</a:t>
            </a:r>
            <a:r>
              <a:rPr lang="de-DE" sz="1200" b="0" strike="noStrike" spc="-1" dirty="0">
                <a:solidFill>
                  <a:srgbClr val="000000"/>
                </a:solidFill>
                <a:latin typeface="Calibri"/>
                <a:ea typeface="DejaVu Sans"/>
              </a:rPr>
              <a:t> code </a:t>
            </a:r>
            <a:r>
              <a:rPr lang="de-DE" sz="1200" b="0" strike="noStrike" spc="-1" dirty="0" err="1">
                <a:solidFill>
                  <a:srgbClr val="000000"/>
                </a:solidFill>
                <a:latin typeface="Calibri"/>
                <a:ea typeface="DejaVu Sans"/>
              </a:rPr>
              <a:t>is</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translated</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into</a:t>
            </a:r>
            <a:r>
              <a:rPr lang="de-DE" sz="1200" b="0" strike="noStrike" spc="-1" dirty="0">
                <a:solidFill>
                  <a:srgbClr val="000000"/>
                </a:solidFill>
                <a:latin typeface="Calibri"/>
                <a:ea typeface="DejaVu Sans"/>
              </a:rPr>
              <a:t> </a:t>
            </a:r>
            <a:r>
              <a:rPr lang="de-DE" sz="1200" b="0" strike="noStrike" spc="-1" dirty="0" err="1">
                <a:solidFill>
                  <a:srgbClr val="000000"/>
                </a:solidFill>
                <a:latin typeface="Calibri"/>
                <a:ea typeface="DejaVu Sans"/>
              </a:rPr>
              <a:t>machine</a:t>
            </a:r>
            <a:r>
              <a:rPr lang="de-DE" sz="1200" b="0" strike="noStrike" spc="-1" dirty="0">
                <a:solidFill>
                  <a:srgbClr val="000000"/>
                </a:solidFill>
                <a:latin typeface="Calibri"/>
                <a:ea typeface="DejaVu Sans"/>
              </a:rPr>
              <a:t> code)</a:t>
            </a:r>
            <a:endParaRPr lang="en-GB" sz="1200" b="0" strike="noStrike" spc="-1" dirty="0">
              <a:latin typeface="Arial"/>
            </a:endParaRPr>
          </a:p>
          <a:p>
            <a:endParaRPr lang="en-US" dirty="0"/>
          </a:p>
          <a:p>
            <a:r>
              <a:rPr lang="en-US" dirty="0"/>
              <a:t>Decompiling.</a:t>
            </a:r>
          </a:p>
          <a:p>
            <a:r>
              <a:rPr lang="en-US" dirty="0"/>
              <a:t>- It does the same as in translation compiling but it processes this into showing the functionality</a:t>
            </a:r>
          </a:p>
          <a:p>
            <a:endParaRPr lang="en-US" dirty="0"/>
          </a:p>
          <a:p>
            <a:endParaRPr lang="en-US" dirty="0"/>
          </a:p>
          <a:p>
            <a:r>
              <a:rPr lang="en-US" dirty="0"/>
              <a:t>The term </a:t>
            </a:r>
            <a:r>
              <a:rPr lang="en-US" dirty="0" err="1"/>
              <a:t>decompiler</a:t>
            </a:r>
            <a:r>
              <a:rPr lang="en-US" dirty="0"/>
              <a:t> is most commonly applied to a program which translates executable programs (the output from a compiler) into source code in a (relatively) high level language which, when compiled, will produce an executable whose behavior is the same as the original executable program. By comparison, a disassembler translates an executable program into assembly language (and an assembler could be used for assembling it back into an executable program).</a:t>
            </a:r>
            <a:r>
              <a:rPr lang="en-US" dirty="0" err="1"/>
              <a:t>Decompilation</a:t>
            </a:r>
            <a:r>
              <a:rPr lang="en-US" dirty="0"/>
              <a:t> is the act of using a </a:t>
            </a:r>
            <a:r>
              <a:rPr lang="en-US" dirty="0" err="1"/>
              <a:t>decompiler</a:t>
            </a:r>
            <a:r>
              <a:rPr lang="en-US" dirty="0"/>
              <a:t>, although the term can also refer to the output of a </a:t>
            </a:r>
            <a:r>
              <a:rPr lang="en-US" dirty="0" err="1"/>
              <a:t>decompiler</a:t>
            </a:r>
            <a:r>
              <a:rPr lang="en-US" dirty="0"/>
              <a:t>. It can be used for the recovery of lost source code, and is also useful in some cases for computer security, interoperability and error correction. The success of </a:t>
            </a:r>
            <a:r>
              <a:rPr lang="en-US" dirty="0" err="1"/>
              <a:t>decompilation</a:t>
            </a:r>
            <a:r>
              <a:rPr lang="en-US" dirty="0"/>
              <a:t> depends on the amount of information present in the code being decompiled and the sophistication of the analysis performed on it. The bytecode formats used by many virtual machines (such as the Java Virtual Machine or the .NET Framework Common Language Runtime) often include extensive metadata and high-level features that make </a:t>
            </a:r>
            <a:r>
              <a:rPr lang="en-US" dirty="0" err="1"/>
              <a:t>decompilation</a:t>
            </a:r>
            <a:r>
              <a:rPr lang="en-US" dirty="0"/>
              <a:t> quite feasible. The application of debug data, i.e. debug-symbols, may enable to reproduce the original names of variables and structures and even the line numbers. Machine language without such metadata or debug data is much harder to </a:t>
            </a:r>
            <a:r>
              <a:rPr lang="en-US" dirty="0" err="1"/>
              <a:t>decompile.Some</a:t>
            </a:r>
            <a:r>
              <a:rPr lang="en-US" dirty="0"/>
              <a:t> compilers and post-compilation tools produce obfuscated code (that is, they attempt to produce output that is very difficult to decompile, or that decompiles to confusing output). This is done to make it more difficult to reverse engineer the </a:t>
            </a:r>
            <a:r>
              <a:rPr lang="en-US" dirty="0" err="1"/>
              <a:t>executable.While</a:t>
            </a:r>
            <a:r>
              <a:rPr lang="en-US" dirty="0"/>
              <a:t> </a:t>
            </a:r>
            <a:r>
              <a:rPr lang="en-US" dirty="0" err="1"/>
              <a:t>decompilers</a:t>
            </a:r>
            <a:r>
              <a:rPr lang="en-US" dirty="0"/>
              <a:t> are normally used to (re-)create source code from binary executables, there are also </a:t>
            </a:r>
            <a:r>
              <a:rPr lang="en-US" dirty="0" err="1"/>
              <a:t>decompilers</a:t>
            </a:r>
            <a:r>
              <a:rPr lang="en-US" dirty="0"/>
              <a:t> to turn specific binary data files into human-readable and editable sources.</a:t>
            </a:r>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Sjong</a:t>
            </a:r>
            <a:endParaRPr lang="nl-NL" dirty="0"/>
          </a:p>
        </p:txBody>
      </p:sp>
      <p:sp>
        <p:nvSpPr>
          <p:cNvPr id="4" name="Slide Number Placeholder 3"/>
          <p:cNvSpPr>
            <a:spLocks noGrp="1"/>
          </p:cNvSpPr>
          <p:nvPr>
            <p:ph type="sldNum" sz="quarter" idx="5"/>
          </p:nvPr>
        </p:nvSpPr>
        <p:spPr/>
        <p:txBody>
          <a:bodyPr/>
          <a:lstStyle/>
          <a:p>
            <a:fld id="{589FD4FC-3991-428A-BACE-69EE09E264E0}" type="slidenum">
              <a:rPr lang="nl-NL" smtClean="0"/>
              <a:t>8</a:t>
            </a:fld>
            <a:endParaRPr lang="nl-NL"/>
          </a:p>
        </p:txBody>
      </p:sp>
    </p:spTree>
    <p:extLst>
      <p:ext uri="{BB962C8B-B14F-4D97-AF65-F5344CB8AC3E}">
        <p14:creationId xmlns:p14="http://schemas.microsoft.com/office/powerpoint/2010/main" val="344079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Glenn</a:t>
            </a:r>
          </a:p>
          <a:p>
            <a:endParaRPr lang="en-US" dirty="0"/>
          </a:p>
          <a:p>
            <a:r>
              <a:rPr lang="en-US" dirty="0"/>
              <a:t>The National Security Agency (NSA) is a national-level intelligence agency of the United States Department of Defense, under the authority of the Director of National Intelligence (DNI). The NSA is responsible for global monitoring, collection, and processing of information and data for foreign and domestic intelligence and counterintelligence purposes, specializing in a discipline known as signals intelligence (SIGINT). The NSA is also tasked with the protection of U.S. communications networks and information </a:t>
            </a:r>
            <a:r>
              <a:rPr lang="en-US" dirty="0" err="1"/>
              <a:t>systems.The</a:t>
            </a:r>
            <a:r>
              <a:rPr lang="en-US" dirty="0"/>
              <a:t> NSA relies on a variety of measures to accomplish its mission, the majority of which are clandestine. The existence of the NSA was not revealed until 1975. The NSA has roughly 32,000 employees.</a:t>
            </a:r>
          </a:p>
          <a:p>
            <a:endParaRPr lang="en-US" dirty="0"/>
          </a:p>
          <a:p>
            <a:r>
              <a:rPr lang="en-US" dirty="0"/>
              <a:t>Formation:</a:t>
            </a:r>
          </a:p>
          <a:p>
            <a:r>
              <a:rPr lang="en-US" dirty="0"/>
              <a:t>The origins of the National Security Agency can be traced back to April 28, 1917, three weeks after the U.S. Congress declared war on Germany in World War I. A code and cipher decryption unit was established as the Cable and Telegraph Section which was also known as the Cipher Bureau. It was headquartered in Washington, D.C. and was part of the war effort under the executive branch without direct Congressional authorization. During the course of the war, it was relocated in the army's organizational chart several times. On July 5, 1917, Herbert O. Yardley was assigned to head the unit. At that point, the unit consisted of Yardley and two civilian clerks. It absorbed the Navy's cryptanalysis functions in July 1918. World War I ended on November 11, 1918, and the army cryptographic section of Military Intelligence (MI-8) moved to New York City on May 20, 1919, where it continued intelligence activities as the Code Compilation Company under the direction of Yardley.</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406567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23-11-2022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23-11-2022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23-11-2022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23-11-2022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23-11-2022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23-11-2022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ode.nsa.gov/"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blogs.blackberry.com/en/2019/07/an-introduction-to-code-analysis-with-ghidr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dn.iconscout.com/icon/premium/png-256-thumb/reverse-engineering-1524273-1290820.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Ghidr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CjMAMzke7n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techtarget.com/searchsoftwarequality/definition/reverse-engineeri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CjMAMzke7nw?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National_Security_Age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80A-68C2-525A-9024-E97E61AD5566}"/>
              </a:ext>
            </a:extLst>
          </p:cNvPr>
          <p:cNvSpPr>
            <a:spLocks noGrp="1"/>
          </p:cNvSpPr>
          <p:nvPr>
            <p:ph type="title"/>
          </p:nvPr>
        </p:nvSpPr>
        <p:spPr>
          <a:xfrm>
            <a:off x="4496844" y="2450926"/>
            <a:ext cx="4777158" cy="1320800"/>
          </a:xfrm>
        </p:spPr>
        <p:txBody>
          <a:bodyPr>
            <a:normAutofit/>
          </a:bodyPr>
          <a:lstStyle/>
          <a:p>
            <a:r>
              <a:rPr lang="en-GB" sz="6600" dirty="0"/>
              <a:t>FOSS</a:t>
            </a:r>
            <a:endParaRPr lang="nl-NL" sz="6600" dirty="0"/>
          </a:p>
        </p:txBody>
      </p:sp>
      <p:sp>
        <p:nvSpPr>
          <p:cNvPr id="4" name="TextBox 3">
            <a:extLst>
              <a:ext uri="{FF2B5EF4-FFF2-40B4-BE49-F238E27FC236}">
                <a16:creationId xmlns:a16="http://schemas.microsoft.com/office/drawing/2014/main" id="{3EEA5E93-C38F-EF55-CA55-2BC5C2034198}"/>
              </a:ext>
            </a:extLst>
          </p:cNvPr>
          <p:cNvSpPr txBox="1"/>
          <p:nvPr/>
        </p:nvSpPr>
        <p:spPr>
          <a:xfrm>
            <a:off x="3944655" y="3429000"/>
            <a:ext cx="3449983" cy="369332"/>
          </a:xfrm>
          <a:prstGeom prst="rect">
            <a:avLst/>
          </a:prstGeom>
          <a:noFill/>
        </p:spPr>
        <p:txBody>
          <a:bodyPr wrap="none" rtlCol="0">
            <a:spAutoFit/>
          </a:bodyPr>
          <a:lstStyle/>
          <a:p>
            <a:r>
              <a:rPr lang="en-GB" dirty="0"/>
              <a:t>F</a:t>
            </a:r>
            <a:r>
              <a:rPr lang="nl-NL" dirty="0"/>
              <a:t>ree and Open Source Software</a:t>
            </a:r>
            <a:endParaRPr lang="en-GB" dirty="0"/>
          </a:p>
        </p:txBody>
      </p:sp>
      <p:sp>
        <p:nvSpPr>
          <p:cNvPr id="5" name="TextBox 4">
            <a:extLst>
              <a:ext uri="{FF2B5EF4-FFF2-40B4-BE49-F238E27FC236}">
                <a16:creationId xmlns:a16="http://schemas.microsoft.com/office/drawing/2014/main" id="{3FF6380A-4DC5-273D-51DE-88F108BAB77C}"/>
              </a:ext>
            </a:extLst>
          </p:cNvPr>
          <p:cNvSpPr txBox="1"/>
          <p:nvPr/>
        </p:nvSpPr>
        <p:spPr>
          <a:xfrm flipH="1">
            <a:off x="4093820" y="6352262"/>
            <a:ext cx="6601636" cy="646331"/>
          </a:xfrm>
          <a:prstGeom prst="rect">
            <a:avLst/>
          </a:prstGeom>
          <a:noFill/>
        </p:spPr>
        <p:txBody>
          <a:bodyPr wrap="square" rtlCol="0">
            <a:spAutoFit/>
          </a:bodyPr>
          <a:lstStyle/>
          <a:p>
            <a:r>
              <a:rPr lang="nl-NL" dirty="0">
                <a:hlinkClick r:id="rId3"/>
              </a:rPr>
              <a:t>https://code.nsa.gov/</a:t>
            </a:r>
            <a:endParaRPr lang="nl-NL" dirty="0"/>
          </a:p>
          <a:p>
            <a:endParaRPr lang="nl-NL" dirty="0"/>
          </a:p>
        </p:txBody>
      </p:sp>
      <p:pic>
        <p:nvPicPr>
          <p:cNvPr id="7" name="Picture 6" descr="A picture containing text, sign, dark, clipart&#10;&#10;Description automatically generated">
            <a:extLst>
              <a:ext uri="{FF2B5EF4-FFF2-40B4-BE49-F238E27FC236}">
                <a16:creationId xmlns:a16="http://schemas.microsoft.com/office/drawing/2014/main" id="{C682CF87-C4DD-B391-BCCC-67232184E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838" y="5017381"/>
            <a:ext cx="6704762" cy="965079"/>
          </a:xfrm>
          <a:prstGeom prst="rect">
            <a:avLst/>
          </a:prstGeom>
        </p:spPr>
      </p:pic>
      <p:pic>
        <p:nvPicPr>
          <p:cNvPr id="9" name="Picture 8" descr="Logo">
            <a:extLst>
              <a:ext uri="{FF2B5EF4-FFF2-40B4-BE49-F238E27FC236}">
                <a16:creationId xmlns:a16="http://schemas.microsoft.com/office/drawing/2014/main" id="{CA9B0779-37A5-4F23-E6FC-A9CE772C8B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87" y="431829"/>
            <a:ext cx="3538368" cy="2399094"/>
          </a:xfrm>
          <a:prstGeom prst="rect">
            <a:avLst/>
          </a:prstGeom>
        </p:spPr>
      </p:pic>
      <p:pic>
        <p:nvPicPr>
          <p:cNvPr id="11" name="Picture 10" descr="Icon&#10;&#10;Description automatically generated">
            <a:extLst>
              <a:ext uri="{FF2B5EF4-FFF2-40B4-BE49-F238E27FC236}">
                <a16:creationId xmlns:a16="http://schemas.microsoft.com/office/drawing/2014/main" id="{3905519D-8EC6-F1BE-ED27-1A9952ADB4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7502" y="2014461"/>
            <a:ext cx="4595187" cy="4152900"/>
          </a:xfrm>
          <a:prstGeom prst="rect">
            <a:avLst/>
          </a:prstGeom>
        </p:spPr>
      </p:pic>
      <p:pic>
        <p:nvPicPr>
          <p:cNvPr id="13" name="Picture 12" descr="Logo&#10;&#10;Description automatically generated">
            <a:extLst>
              <a:ext uri="{FF2B5EF4-FFF2-40B4-BE49-F238E27FC236}">
                <a16:creationId xmlns:a16="http://schemas.microsoft.com/office/drawing/2014/main" id="{7DF0D6F0-408F-7CED-94BB-DC76DE0553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617" y="197785"/>
            <a:ext cx="5137292" cy="1836520"/>
          </a:xfrm>
          <a:prstGeom prst="rect">
            <a:avLst/>
          </a:prstGeom>
        </p:spPr>
      </p:pic>
      <p:pic>
        <p:nvPicPr>
          <p:cNvPr id="14" name="Picture 13" descr="Logo, icon">
            <a:extLst>
              <a:ext uri="{FF2B5EF4-FFF2-40B4-BE49-F238E27FC236}">
                <a16:creationId xmlns:a16="http://schemas.microsoft.com/office/drawing/2014/main" id="{44F38A1A-12A1-3801-B1C2-61ABBF0FEF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96" y="3111326"/>
            <a:ext cx="3923071" cy="1168748"/>
          </a:xfrm>
          <a:prstGeom prst="rect">
            <a:avLst/>
          </a:prstGeom>
        </p:spPr>
      </p:pic>
    </p:spTree>
    <p:extLst>
      <p:ext uri="{BB962C8B-B14F-4D97-AF65-F5344CB8AC3E}">
        <p14:creationId xmlns:p14="http://schemas.microsoft.com/office/powerpoint/2010/main" val="19879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dirty="0" err="1"/>
              <a:t>What</a:t>
            </a:r>
            <a:r>
              <a:rPr lang="nl-NL" sz="2800" dirty="0"/>
              <a:t> </a:t>
            </a:r>
            <a:r>
              <a:rPr lang="en-GB" sz="2800" dirty="0"/>
              <a:t>can</a:t>
            </a:r>
            <a:r>
              <a:rPr lang="nl-NL" sz="2800" dirty="0"/>
              <a:t> </a:t>
            </a:r>
            <a:r>
              <a:rPr lang="nl-NL" sz="2800" dirty="0" err="1"/>
              <a:t>you</a:t>
            </a:r>
            <a:r>
              <a:rPr lang="nl-NL" sz="2800" dirty="0"/>
              <a:t> do </a:t>
            </a:r>
            <a:r>
              <a:rPr lang="nl-NL" sz="2800" dirty="0" err="1"/>
              <a:t>with</a:t>
            </a:r>
            <a:r>
              <a:rPr lang="nl-NL" sz="2800" dirty="0"/>
              <a:t> </a:t>
            </a:r>
            <a:r>
              <a:rPr lang="nl-NL" sz="2800" dirty="0" err="1"/>
              <a:t>Ghidra</a:t>
            </a:r>
            <a:r>
              <a:rPr lang="nl-NL" sz="2800" dirty="0"/>
              <a:t>?</a:t>
            </a:r>
            <a:br>
              <a:rPr lang="nl-NL" sz="2800" dirty="0"/>
            </a:br>
            <a:endParaRPr lang="nl-NL" sz="2800" dirty="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414" y="1674954"/>
            <a:ext cx="4537971" cy="25526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334" y="469993"/>
            <a:ext cx="3805766" cy="2140742"/>
          </a:xfrm>
          <a:prstGeom prst="rect">
            <a:avLst/>
          </a:prstGeom>
          <a:noFill/>
          <a:extLst>
            <a:ext uri="{909E8E84-426E-40DD-AFC4-6F175D3DCCD1}">
              <a14:hiddenFill xmlns:a14="http://schemas.microsoft.com/office/drawing/2010/main">
                <a:solidFill>
                  <a:srgbClr val="FFFFFF"/>
                </a:solidFill>
              </a14:hiddenFill>
            </a:ext>
          </a:extLst>
        </p:spPr>
      </p:pic>
      <p:sp>
        <p:nvSpPr>
          <p:cNvPr id="1034" name="Content Placeholder 1033">
            <a:extLst>
              <a:ext uri="{FF2B5EF4-FFF2-40B4-BE49-F238E27FC236}">
                <a16:creationId xmlns:a16="http://schemas.microsoft.com/office/drawing/2014/main" id="{DBE5DD36-4CC8-8C6D-DE20-92B8D7FE063E}"/>
              </a:ext>
            </a:extLst>
          </p:cNvPr>
          <p:cNvSpPr>
            <a:spLocks noGrp="1"/>
          </p:cNvSpPr>
          <p:nvPr>
            <p:ph idx="1"/>
          </p:nvPr>
        </p:nvSpPr>
        <p:spPr>
          <a:xfrm>
            <a:off x="6343484" y="2160589"/>
            <a:ext cx="2930517" cy="3880773"/>
          </a:xfrm>
        </p:spPr>
        <p:txBody>
          <a:bodyPr>
            <a:normAutofit/>
          </a:bodyPr>
          <a:lstStyle/>
          <a:p>
            <a:endParaRPr lang="en-US" dirty="0"/>
          </a:p>
        </p:txBody>
      </p:sp>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9D1F-4A87-35B4-E845-E1D6709DE326}"/>
              </a:ext>
            </a:extLst>
          </p:cNvPr>
          <p:cNvSpPr>
            <a:spLocks noGrp="1"/>
          </p:cNvSpPr>
          <p:nvPr>
            <p:ph type="title"/>
          </p:nvPr>
        </p:nvSpPr>
        <p:spPr/>
        <p:txBody>
          <a:bodyPr/>
          <a:lstStyle/>
          <a:p>
            <a:r>
              <a:rPr lang="en-GB" dirty="0"/>
              <a:t>Practical examples of reverse engineering.</a:t>
            </a:r>
            <a:endParaRPr lang="nl-NL" dirty="0"/>
          </a:p>
        </p:txBody>
      </p:sp>
      <p:sp>
        <p:nvSpPr>
          <p:cNvPr id="3" name="Content Placeholder 2">
            <a:extLst>
              <a:ext uri="{FF2B5EF4-FFF2-40B4-BE49-F238E27FC236}">
                <a16:creationId xmlns:a16="http://schemas.microsoft.com/office/drawing/2014/main" id="{A766BD93-0F3B-5BB7-7286-CB08181F819E}"/>
              </a:ext>
            </a:extLst>
          </p:cNvPr>
          <p:cNvSpPr>
            <a:spLocks noGrp="1"/>
          </p:cNvSpPr>
          <p:nvPr>
            <p:ph idx="1"/>
          </p:nvPr>
        </p:nvSpPr>
        <p:spPr/>
        <p:txBody>
          <a:bodyPr/>
          <a:lstStyle/>
          <a:p>
            <a:r>
              <a:rPr lang="en-GB" dirty="0"/>
              <a:t>Analyse software</a:t>
            </a:r>
          </a:p>
          <a:p>
            <a:r>
              <a:rPr lang="en-GB" dirty="0"/>
              <a:t>RAT File</a:t>
            </a:r>
          </a:p>
          <a:p>
            <a:r>
              <a:rPr lang="en-GB" dirty="0"/>
              <a:t>WannaCry</a:t>
            </a:r>
          </a:p>
          <a:p>
            <a:r>
              <a:rPr lang="en-GB" dirty="0"/>
              <a:t>File that contains the important algorithm</a:t>
            </a:r>
          </a:p>
          <a:p>
            <a:endParaRPr lang="en-GB" dirty="0"/>
          </a:p>
        </p:txBody>
      </p:sp>
      <p:sp>
        <p:nvSpPr>
          <p:cNvPr id="4" name="TextBox 3">
            <a:extLst>
              <a:ext uri="{FF2B5EF4-FFF2-40B4-BE49-F238E27FC236}">
                <a16:creationId xmlns:a16="http://schemas.microsoft.com/office/drawing/2014/main" id="{7E4F5A99-B7AE-8910-C128-FA6866B8F068}"/>
              </a:ext>
            </a:extLst>
          </p:cNvPr>
          <p:cNvSpPr txBox="1"/>
          <p:nvPr/>
        </p:nvSpPr>
        <p:spPr>
          <a:xfrm>
            <a:off x="677334" y="6041362"/>
            <a:ext cx="6544827" cy="530915"/>
          </a:xfrm>
          <a:prstGeom prst="rect">
            <a:avLst/>
          </a:prstGeom>
          <a:noFill/>
        </p:spPr>
        <p:txBody>
          <a:bodyPr wrap="square" rtlCol="0">
            <a:spAutoFit/>
          </a:bodyPr>
          <a:lstStyle/>
          <a:p>
            <a:r>
              <a:rPr lang="de-DE" sz="1050" b="0" u="sng" strike="noStrike" spc="-1" dirty="0">
                <a:solidFill>
                  <a:srgbClr val="F7B615"/>
                </a:solidFill>
                <a:uFillTx/>
                <a:latin typeface="Arial"/>
                <a:ea typeface="DejaVu Sans"/>
                <a:hlinkClick r:id="rId3"/>
              </a:rPr>
              <a:t>https://blogs.blackberry.com/en/2019/07/an-introduction-to-code-analysis-with-ghidra</a:t>
            </a:r>
            <a:endParaRPr lang="en-GB" sz="1050" b="0" strike="noStrike" spc="-1" dirty="0">
              <a:latin typeface="Arial"/>
            </a:endParaRPr>
          </a:p>
          <a:p>
            <a:endParaRPr lang="nl-NL" dirty="0"/>
          </a:p>
        </p:txBody>
      </p:sp>
    </p:spTree>
    <p:extLst>
      <p:ext uri="{BB962C8B-B14F-4D97-AF65-F5344CB8AC3E}">
        <p14:creationId xmlns:p14="http://schemas.microsoft.com/office/powerpoint/2010/main" val="23713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r>
              <a:rPr lang="en-GB" dirty="0"/>
              <a:t>Pull the </a:t>
            </a:r>
            <a:r>
              <a:rPr lang="en-GB" dirty="0" err="1"/>
              <a:t>Ghidra</a:t>
            </a:r>
            <a:r>
              <a:rPr lang="en-GB" dirty="0"/>
              <a:t> 2022 repository off </a:t>
            </a:r>
            <a:r>
              <a:rPr lang="en-GB" dirty="0" err="1"/>
              <a:t>github</a:t>
            </a:r>
            <a:r>
              <a:rPr lang="en-GB" dirty="0"/>
              <a:t> </a:t>
            </a:r>
            <a:r>
              <a:rPr lang="en-GB" dirty="0" err="1"/>
              <a:t>SEBIvenlo</a:t>
            </a:r>
            <a:endParaRPr lang="en-GB"/>
          </a:p>
          <a:p>
            <a:endParaRPr lang="en-GB" dirty="0"/>
          </a:p>
          <a:p>
            <a:r>
              <a:rPr lang="en-GB" dirty="0"/>
              <a:t>JDK 17</a:t>
            </a:r>
          </a:p>
          <a:p>
            <a:endParaRPr lang="nl-NL" dirty="0"/>
          </a:p>
          <a:p>
            <a:r>
              <a:rPr lang="nl-NL" dirty="0"/>
              <a:t>Download </a:t>
            </a:r>
            <a:r>
              <a:rPr lang="nl-NL" dirty="0" err="1"/>
              <a:t>Ghidra</a:t>
            </a:r>
            <a:endParaRPr lang="nl-NL" dirty="0"/>
          </a:p>
          <a:p>
            <a:pPr marL="0" indent="0">
              <a:buNone/>
            </a:pPr>
            <a:endParaRPr lang="en-GB"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Decompiler.</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148-9EBA-0902-EFD1-0574B6407E83}"/>
              </a:ext>
            </a:extLst>
          </p:cNvPr>
          <p:cNvSpPr>
            <a:spLocks noGrp="1"/>
          </p:cNvSpPr>
          <p:nvPr>
            <p:ph type="title"/>
          </p:nvPr>
        </p:nvSpPr>
        <p:spPr/>
        <p:txBody>
          <a:bodyPr/>
          <a:lstStyle/>
          <a:p>
            <a:r>
              <a:rPr lang="en-GB" dirty="0"/>
              <a:t>Quizizz</a:t>
            </a:r>
            <a:endParaRPr lang="nl-NL" dirty="0"/>
          </a:p>
        </p:txBody>
      </p:sp>
      <p:pic>
        <p:nvPicPr>
          <p:cNvPr id="5" name="Content Placeholder 4" descr="Icon&#10;&#10;Description automatically generated">
            <a:extLst>
              <a:ext uri="{FF2B5EF4-FFF2-40B4-BE49-F238E27FC236}">
                <a16:creationId xmlns:a16="http://schemas.microsoft.com/office/drawing/2014/main" id="{C44C6795-3A3E-C7FC-36F4-7537067CD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31" y="2080201"/>
            <a:ext cx="3881437" cy="3881437"/>
          </a:xfrm>
        </p:spPr>
      </p:pic>
      <p:sp>
        <p:nvSpPr>
          <p:cNvPr id="6" name="TextBox 5">
            <a:extLst>
              <a:ext uri="{FF2B5EF4-FFF2-40B4-BE49-F238E27FC236}">
                <a16:creationId xmlns:a16="http://schemas.microsoft.com/office/drawing/2014/main" id="{FCD60260-A0CF-B1E5-1796-306A39E353E2}"/>
              </a:ext>
            </a:extLst>
          </p:cNvPr>
          <p:cNvSpPr txBox="1"/>
          <p:nvPr/>
        </p:nvSpPr>
        <p:spPr>
          <a:xfrm>
            <a:off x="5647173" y="2974312"/>
            <a:ext cx="2944168" cy="369332"/>
          </a:xfrm>
          <a:prstGeom prst="rect">
            <a:avLst/>
          </a:prstGeom>
          <a:noFill/>
        </p:spPr>
        <p:txBody>
          <a:bodyPr wrap="square" rtlCol="0">
            <a:spAutoFit/>
          </a:bodyPr>
          <a:lstStyle/>
          <a:p>
            <a:r>
              <a:rPr lang="en-GB" dirty="0"/>
              <a:t>Joinmyquiz.com</a:t>
            </a:r>
          </a:p>
        </p:txBody>
      </p:sp>
    </p:spTree>
    <p:extLst>
      <p:ext uri="{BB962C8B-B14F-4D97-AF65-F5344CB8AC3E}">
        <p14:creationId xmlns:p14="http://schemas.microsoft.com/office/powerpoint/2010/main" val="30929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normAutofit/>
          </a:bodyPr>
          <a:lstStyle/>
          <a:p>
            <a:r>
              <a:rPr lang="nl-NL" dirty="0" err="1"/>
              <a:t>What</a:t>
            </a:r>
            <a:r>
              <a:rPr lang="nl-NL" dirty="0"/>
              <a:t> is </a:t>
            </a:r>
            <a:r>
              <a:rPr lang="nl-NL" dirty="0" err="1"/>
              <a:t>Ghidra</a:t>
            </a:r>
            <a:endParaRPr lang="nl-NL" dirty="0"/>
          </a:p>
          <a:p>
            <a:r>
              <a:rPr lang="nl-NL" dirty="0" err="1"/>
              <a:t>Rerverse</a:t>
            </a:r>
            <a:r>
              <a:rPr lang="nl-NL" dirty="0"/>
              <a:t> Engineering</a:t>
            </a:r>
          </a:p>
          <a:p>
            <a:r>
              <a:rPr lang="nl-NL" dirty="0" err="1"/>
              <a:t>Compile</a:t>
            </a:r>
            <a:r>
              <a:rPr lang="nl-NL" dirty="0"/>
              <a:t> and </a:t>
            </a:r>
            <a:r>
              <a:rPr lang="nl-NL" dirty="0" err="1"/>
              <a:t>Decompile</a:t>
            </a:r>
            <a:endParaRPr lang="nl-NL" dirty="0"/>
          </a:p>
          <a:p>
            <a:r>
              <a:rPr lang="nl-NL" dirty="0"/>
              <a:t>NSA</a:t>
            </a:r>
          </a:p>
          <a:p>
            <a:r>
              <a:rPr lang="nl-NL" dirty="0"/>
              <a:t>FOSS</a:t>
            </a:r>
          </a:p>
          <a:p>
            <a:r>
              <a:rPr lang="nl-NL" sz="1800" dirty="0" err="1"/>
              <a:t>What</a:t>
            </a:r>
            <a:r>
              <a:rPr lang="nl-NL" sz="1800" dirty="0"/>
              <a:t> </a:t>
            </a:r>
            <a:r>
              <a:rPr lang="en-GB" sz="1800" dirty="0"/>
              <a:t>can</a:t>
            </a:r>
            <a:r>
              <a:rPr lang="nl-NL" sz="1800" dirty="0"/>
              <a:t> </a:t>
            </a:r>
            <a:r>
              <a:rPr lang="nl-NL" sz="1800" dirty="0" err="1"/>
              <a:t>you</a:t>
            </a:r>
            <a:r>
              <a:rPr lang="nl-NL" sz="1800" dirty="0"/>
              <a:t> do </a:t>
            </a:r>
            <a:r>
              <a:rPr lang="nl-NL" sz="1800" dirty="0" err="1"/>
              <a:t>with</a:t>
            </a:r>
            <a:r>
              <a:rPr lang="nl-NL" sz="1800" dirty="0"/>
              <a:t> </a:t>
            </a:r>
            <a:r>
              <a:rPr lang="nl-NL" sz="1800" dirty="0" err="1"/>
              <a:t>Ghidra</a:t>
            </a:r>
            <a:r>
              <a:rPr lang="nl-NL" sz="1800" dirty="0"/>
              <a:t>?</a:t>
            </a:r>
            <a:endParaRPr lang="nl-NL" dirty="0"/>
          </a:p>
          <a:p>
            <a:r>
              <a:rPr lang="en-GB" dirty="0"/>
              <a:t>Practical uses of </a:t>
            </a:r>
            <a:r>
              <a:rPr lang="en-GB" dirty="0" err="1"/>
              <a:t>Ghidra</a:t>
            </a:r>
            <a:endParaRPr lang="nl-NL" dirty="0"/>
          </a:p>
          <a:p>
            <a:r>
              <a:rPr lang="nl-NL" dirty="0"/>
              <a:t>How </a:t>
            </a:r>
            <a:r>
              <a:rPr lang="nl-NL" dirty="0" err="1"/>
              <a:t>to</a:t>
            </a:r>
            <a:r>
              <a:rPr lang="nl-NL" dirty="0"/>
              <a:t> </a:t>
            </a:r>
            <a:r>
              <a:rPr lang="nl-NL" dirty="0" err="1"/>
              <a:t>install</a:t>
            </a:r>
            <a:endParaRPr lang="nl-NL" dirty="0"/>
          </a:p>
          <a:p>
            <a:r>
              <a:rPr lang="nl-NL" dirty="0"/>
              <a:t>Workshop</a:t>
            </a:r>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hlinkClick r:id="rId3"/>
              </a:rPr>
              <a:t>https://cdn.iconscout.com/icon/premium/png-256-thumb/reverse-engineering-1524273-1290820.png</a:t>
            </a:r>
            <a:endParaRPr lang="nl-NL" sz="1000" dirty="0"/>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a:xfrm>
            <a:off x="677334" y="2120832"/>
            <a:ext cx="8596668" cy="3880773"/>
          </a:xfrm>
        </p:spPr>
        <p:txBody>
          <a:bodyPr/>
          <a:lstStyle/>
          <a:p>
            <a:r>
              <a:rPr lang="nl-NL" dirty="0" err="1"/>
              <a:t>March</a:t>
            </a:r>
            <a:r>
              <a:rPr lang="nl-NL" dirty="0"/>
              <a:t> 2017 </a:t>
            </a:r>
            <a:r>
              <a:rPr lang="nl-NL" dirty="0" err="1"/>
              <a:t>Wikileaks</a:t>
            </a:r>
            <a:endParaRPr lang="nl-NL" dirty="0"/>
          </a:p>
          <a:p>
            <a:r>
              <a:rPr lang="nl-NL" dirty="0"/>
              <a:t>5th </a:t>
            </a:r>
            <a:r>
              <a:rPr lang="nl-NL" dirty="0" err="1"/>
              <a:t>March</a:t>
            </a:r>
            <a:r>
              <a:rPr lang="nl-NL" dirty="0"/>
              <a:t> 2019 </a:t>
            </a:r>
            <a:r>
              <a:rPr lang="nl-NL" dirty="0" err="1"/>
              <a:t>released</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a:t>Decompiler</a:t>
            </a:r>
          </a:p>
          <a:p>
            <a:r>
              <a:rPr lang="nl-NL" dirty="0"/>
              <a:t>IDE</a:t>
            </a:r>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
        <p:nvSpPr>
          <p:cNvPr id="6" name="TextBox 5">
            <a:extLst>
              <a:ext uri="{FF2B5EF4-FFF2-40B4-BE49-F238E27FC236}">
                <a16:creationId xmlns:a16="http://schemas.microsoft.com/office/drawing/2014/main" id="{0407AA87-6F94-EA86-2030-A86CFDBEBEDD}"/>
              </a:ext>
            </a:extLst>
          </p:cNvPr>
          <p:cNvSpPr txBox="1"/>
          <p:nvPr/>
        </p:nvSpPr>
        <p:spPr>
          <a:xfrm>
            <a:off x="7358269" y="6387547"/>
            <a:ext cx="2726083" cy="253916"/>
          </a:xfrm>
          <a:prstGeom prst="rect">
            <a:avLst/>
          </a:prstGeom>
          <a:noFill/>
        </p:spPr>
        <p:txBody>
          <a:bodyPr wrap="square">
            <a:spAutoFit/>
          </a:bodyPr>
          <a:lstStyle/>
          <a:p>
            <a:r>
              <a:rPr lang="nl-NL" sz="1050" dirty="0">
                <a:hlinkClick r:id="rId4"/>
              </a:rPr>
              <a:t>https://en.wikipedia.org/wiki/Ghidra</a:t>
            </a:r>
            <a:endParaRPr lang="nl-NL" sz="1050" dirty="0"/>
          </a:p>
        </p:txBody>
      </p:sp>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052F-AC88-6D52-5586-A7F120FCBEAA}"/>
              </a:ext>
            </a:extLst>
          </p:cNvPr>
          <p:cNvSpPr>
            <a:spLocks noGrp="1"/>
          </p:cNvSpPr>
          <p:nvPr>
            <p:ph type="title"/>
          </p:nvPr>
        </p:nvSpPr>
        <p:spPr/>
        <p:txBody>
          <a:bodyPr/>
          <a:lstStyle/>
          <a:p>
            <a:r>
              <a:rPr lang="en-GB" dirty="0"/>
              <a:t>Reverse Engineering</a:t>
            </a:r>
            <a:endParaRPr lang="nl-NL" dirty="0"/>
          </a:p>
        </p:txBody>
      </p:sp>
      <p:sp>
        <p:nvSpPr>
          <p:cNvPr id="3" name="Content Placeholder 2">
            <a:extLst>
              <a:ext uri="{FF2B5EF4-FFF2-40B4-BE49-F238E27FC236}">
                <a16:creationId xmlns:a16="http://schemas.microsoft.com/office/drawing/2014/main" id="{BF3CEF21-2531-DB2A-675C-43FD81E2671A}"/>
              </a:ext>
            </a:extLst>
          </p:cNvPr>
          <p:cNvSpPr>
            <a:spLocks noGrp="1"/>
          </p:cNvSpPr>
          <p:nvPr>
            <p:ph idx="1"/>
          </p:nvPr>
        </p:nvSpPr>
        <p:spPr/>
        <p:txBody>
          <a:bodyPr/>
          <a:lstStyle/>
          <a:p>
            <a:pPr marL="0" indent="0">
              <a:buNone/>
            </a:pPr>
            <a:r>
              <a:rPr lang="en-GB" dirty="0"/>
              <a:t>Reverse-engineering is the act of dismantling an object to see how it works.</a:t>
            </a:r>
          </a:p>
          <a:p>
            <a:pPr marL="0" indent="0">
              <a:buNone/>
            </a:pPr>
            <a:r>
              <a:rPr lang="en-GB" dirty="0"/>
              <a:t>Compile is not the same as Decompile</a:t>
            </a:r>
          </a:p>
          <a:p>
            <a:pPr marL="0" indent="0">
              <a:buNone/>
            </a:pPr>
            <a:endParaRPr lang="en-GB" dirty="0"/>
          </a:p>
          <a:p>
            <a:pPr marL="0" indent="0">
              <a:buNone/>
            </a:pPr>
            <a:r>
              <a:rPr lang="en-GB" dirty="0"/>
              <a:t>What is Decompiling?</a:t>
            </a:r>
          </a:p>
          <a:p>
            <a:pPr marL="0" indent="0">
              <a:buNone/>
            </a:pPr>
            <a:r>
              <a:rPr lang="en-GB" dirty="0"/>
              <a:t>Crack or remove copy protection</a:t>
            </a:r>
          </a:p>
          <a:p>
            <a:pPr marL="0" indent="0">
              <a:buNone/>
            </a:pPr>
            <a:r>
              <a:rPr lang="en-GB" dirty="0"/>
              <a:t>Find vulnerabilities in an OS</a:t>
            </a:r>
          </a:p>
          <a:p>
            <a:pPr marL="0" indent="0">
              <a:buNone/>
            </a:pPr>
            <a:endParaRPr lang="en-GB" dirty="0"/>
          </a:p>
          <a:p>
            <a:pPr marL="0" indent="0">
              <a:buNone/>
            </a:pPr>
            <a:endParaRPr lang="en-GB" dirty="0"/>
          </a:p>
          <a:p>
            <a:pPr marL="0" indent="0">
              <a:buNone/>
            </a:pPr>
            <a:r>
              <a:rPr lang="en-GB" dirty="0">
                <a:hlinkClick r:id="rId3"/>
              </a:rPr>
              <a:t>https://www.youtube.com/watch?v=CjMAMzke7nw</a:t>
            </a:r>
            <a:endParaRPr lang="en-GB" dirty="0"/>
          </a:p>
          <a:p>
            <a:pPr marL="0" indent="0">
              <a:buNone/>
            </a:pPr>
            <a:endParaRPr lang="en-GB" dirty="0"/>
          </a:p>
        </p:txBody>
      </p:sp>
      <p:sp>
        <p:nvSpPr>
          <p:cNvPr id="4" name="TextBox 3">
            <a:extLst>
              <a:ext uri="{FF2B5EF4-FFF2-40B4-BE49-F238E27FC236}">
                <a16:creationId xmlns:a16="http://schemas.microsoft.com/office/drawing/2014/main" id="{0BADB924-3EED-A81B-8BF4-756ABB16B04C}"/>
              </a:ext>
            </a:extLst>
          </p:cNvPr>
          <p:cNvSpPr txBox="1"/>
          <p:nvPr/>
        </p:nvSpPr>
        <p:spPr>
          <a:xfrm>
            <a:off x="1891256" y="6428114"/>
            <a:ext cx="5315879" cy="415498"/>
          </a:xfrm>
          <a:prstGeom prst="rect">
            <a:avLst/>
          </a:prstGeom>
          <a:noFill/>
        </p:spPr>
        <p:txBody>
          <a:bodyPr wrap="none" rtlCol="0">
            <a:spAutoFit/>
          </a:bodyPr>
          <a:lstStyle/>
          <a:p>
            <a:r>
              <a:rPr lang="nl-NL" sz="1050" dirty="0">
                <a:hlinkClick r:id="rId4"/>
              </a:rPr>
              <a:t>https://www.techtarget.com/searchsoftwarequality/definition/reverse-engineering</a:t>
            </a:r>
            <a:endParaRPr lang="nl-NL" sz="1050" dirty="0"/>
          </a:p>
          <a:p>
            <a:endParaRPr lang="nl-NL" sz="1050" dirty="0"/>
          </a:p>
        </p:txBody>
      </p:sp>
      <p:pic>
        <p:nvPicPr>
          <p:cNvPr id="8" name="Picture 7" descr="Graphical user interface, application, Word">
            <a:extLst>
              <a:ext uri="{FF2B5EF4-FFF2-40B4-BE49-F238E27FC236}">
                <a16:creationId xmlns:a16="http://schemas.microsoft.com/office/drawing/2014/main" id="{B23ACD62-FBB2-AABD-EEB1-13339B02F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32100"/>
            <a:ext cx="5981699" cy="2631948"/>
          </a:xfrm>
          <a:prstGeom prst="rect">
            <a:avLst/>
          </a:prstGeom>
        </p:spPr>
      </p:pic>
    </p:spTree>
    <p:extLst>
      <p:ext uri="{BB962C8B-B14F-4D97-AF65-F5344CB8AC3E}">
        <p14:creationId xmlns:p14="http://schemas.microsoft.com/office/powerpoint/2010/main" val="404507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8EC3-B254-BB88-ABC0-EFEA8FA561E3}"/>
              </a:ext>
            </a:extLst>
          </p:cNvPr>
          <p:cNvSpPr>
            <a:spLocks noGrp="1"/>
          </p:cNvSpPr>
          <p:nvPr>
            <p:ph type="title"/>
          </p:nvPr>
        </p:nvSpPr>
        <p:spPr/>
        <p:txBody>
          <a:bodyPr/>
          <a:lstStyle/>
          <a:p>
            <a:endParaRPr lang="nl-NL"/>
          </a:p>
        </p:txBody>
      </p:sp>
      <p:pic>
        <p:nvPicPr>
          <p:cNvPr id="4" name="Online Media 3" title="What is Reverse Engineering?">
            <a:hlinkClick r:id="" action="ppaction://media"/>
            <a:extLst>
              <a:ext uri="{FF2B5EF4-FFF2-40B4-BE49-F238E27FC236}">
                <a16:creationId xmlns:a16="http://schemas.microsoft.com/office/drawing/2014/main" id="{6AF516D3-91EB-12BA-8615-E5D6B2BEADAD}"/>
              </a:ext>
            </a:extLst>
          </p:cNvPr>
          <p:cNvPicPr>
            <a:picLocks noGrp="1" noRot="1" noChangeAspect="1"/>
          </p:cNvPicPr>
          <p:nvPr>
            <p:ph idx="1"/>
            <a:videoFile r:link="rId1"/>
          </p:nvPr>
        </p:nvPicPr>
        <p:blipFill>
          <a:blip r:embed="rId4"/>
          <a:stretch>
            <a:fillRect/>
          </a:stretch>
        </p:blipFill>
        <p:spPr>
          <a:xfrm>
            <a:off x="550863" y="420688"/>
            <a:ext cx="10739437" cy="6068390"/>
          </a:xfrm>
          <a:prstGeom prst="rect">
            <a:avLst/>
          </a:prstGeom>
        </p:spPr>
      </p:pic>
    </p:spTree>
    <p:extLst>
      <p:ext uri="{BB962C8B-B14F-4D97-AF65-F5344CB8AC3E}">
        <p14:creationId xmlns:p14="http://schemas.microsoft.com/office/powerpoint/2010/main" val="37721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4312-2DC2-F135-0959-6239C8688278}"/>
              </a:ext>
            </a:extLst>
          </p:cNvPr>
          <p:cNvSpPr>
            <a:spLocks noGrp="1"/>
          </p:cNvSpPr>
          <p:nvPr>
            <p:ph type="title"/>
          </p:nvPr>
        </p:nvSpPr>
        <p:spPr/>
        <p:txBody>
          <a:bodyPr/>
          <a:lstStyle/>
          <a:p>
            <a:endParaRPr lang="nl-NL"/>
          </a:p>
        </p:txBody>
      </p:sp>
      <p:pic>
        <p:nvPicPr>
          <p:cNvPr id="19" name="Content Placeholder 18" descr="Graphical user interface, text, application">
            <a:extLst>
              <a:ext uri="{FF2B5EF4-FFF2-40B4-BE49-F238E27FC236}">
                <a16:creationId xmlns:a16="http://schemas.microsoft.com/office/drawing/2014/main" id="{B9F7C136-2F88-31EC-B768-607881D43B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300" y="220980"/>
            <a:ext cx="8890000" cy="4684110"/>
          </a:xfrm>
        </p:spPr>
      </p:pic>
      <p:sp>
        <p:nvSpPr>
          <p:cNvPr id="20" name="TextBox 19">
            <a:extLst>
              <a:ext uri="{FF2B5EF4-FFF2-40B4-BE49-F238E27FC236}">
                <a16:creationId xmlns:a16="http://schemas.microsoft.com/office/drawing/2014/main" id="{91575F06-F2E2-E029-0F16-8BCCB63FBED8}"/>
              </a:ext>
            </a:extLst>
          </p:cNvPr>
          <p:cNvSpPr txBox="1"/>
          <p:nvPr/>
        </p:nvSpPr>
        <p:spPr>
          <a:xfrm>
            <a:off x="1223549" y="5436691"/>
            <a:ext cx="6371051" cy="1200329"/>
          </a:xfrm>
          <a:prstGeom prst="rect">
            <a:avLst/>
          </a:prstGeom>
          <a:noFill/>
        </p:spPr>
        <p:txBody>
          <a:bodyPr wrap="square" rtlCol="0">
            <a:spAutoFit/>
          </a:bodyPr>
          <a:lstStyle/>
          <a:p>
            <a:r>
              <a:rPr lang="en-GB" dirty="0">
                <a:solidFill>
                  <a:srgbClr val="00B0F0"/>
                </a:solidFill>
              </a:rPr>
              <a:t>Blue: </a:t>
            </a:r>
            <a:r>
              <a:rPr lang="nl-NL" dirty="0">
                <a:solidFill>
                  <a:srgbClr val="00B0F0"/>
                </a:solidFill>
              </a:rPr>
              <a:t>Program trees</a:t>
            </a:r>
          </a:p>
          <a:p>
            <a:r>
              <a:rPr lang="en-GB" dirty="0">
                <a:solidFill>
                  <a:srgbClr val="92D050"/>
                </a:solidFill>
              </a:rPr>
              <a:t>Green: Listing window</a:t>
            </a:r>
          </a:p>
          <a:p>
            <a:r>
              <a:rPr lang="nl-NL" dirty="0">
                <a:solidFill>
                  <a:schemeClr val="accent1"/>
                </a:solidFill>
              </a:rPr>
              <a:t>R</a:t>
            </a:r>
            <a:r>
              <a:rPr lang="en-GB" dirty="0">
                <a:solidFill>
                  <a:schemeClr val="accent1"/>
                </a:solidFill>
              </a:rPr>
              <a:t>ed: Decompiler!</a:t>
            </a:r>
          </a:p>
          <a:p>
            <a:r>
              <a:rPr lang="en-GB" dirty="0">
                <a:solidFill>
                  <a:srgbClr val="FFFF00"/>
                </a:solidFill>
              </a:rPr>
              <a:t>Yellow: Disassembled View</a:t>
            </a:r>
          </a:p>
        </p:txBody>
      </p:sp>
    </p:spTree>
    <p:extLst>
      <p:ext uri="{BB962C8B-B14F-4D97-AF65-F5344CB8AC3E}">
        <p14:creationId xmlns:p14="http://schemas.microsoft.com/office/powerpoint/2010/main" val="27945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a:xfrm>
            <a:off x="677334" y="2122489"/>
            <a:ext cx="3869266" cy="3880773"/>
          </a:xfrm>
        </p:spPr>
        <p:txBody>
          <a:bodyPr/>
          <a:lstStyle/>
          <a:p>
            <a:r>
              <a:rPr lang="en-GB" dirty="0"/>
              <a:t>Compiling:</a:t>
            </a:r>
          </a:p>
          <a:p>
            <a:pPr lvl="1"/>
            <a:r>
              <a:rPr lang="en-GB" dirty="0"/>
              <a:t>Lexing</a:t>
            </a:r>
          </a:p>
          <a:p>
            <a:pPr lvl="1"/>
            <a:r>
              <a:rPr lang="en-GB" dirty="0"/>
              <a:t>Parsing</a:t>
            </a:r>
          </a:p>
          <a:p>
            <a:pPr lvl="1"/>
            <a:r>
              <a:rPr lang="en-GB" dirty="0"/>
              <a:t>Optimization</a:t>
            </a:r>
          </a:p>
          <a:p>
            <a:pPr lvl="1"/>
            <a:r>
              <a:rPr lang="en-GB" dirty="0"/>
              <a:t>Translation</a:t>
            </a:r>
          </a:p>
          <a:p>
            <a:pPr lvl="1"/>
            <a:r>
              <a:rPr lang="en-GB" dirty="0"/>
              <a:t>run</a:t>
            </a:r>
            <a:endParaRPr lang="nl-NL" dirty="0"/>
          </a:p>
        </p:txBody>
      </p:sp>
      <p:sp>
        <p:nvSpPr>
          <p:cNvPr id="4" name="Content Placeholder 2">
            <a:extLst>
              <a:ext uri="{FF2B5EF4-FFF2-40B4-BE49-F238E27FC236}">
                <a16:creationId xmlns:a16="http://schemas.microsoft.com/office/drawing/2014/main" id="{A06DFF47-C0CE-88FF-98B5-06BBC5688225}"/>
              </a:ext>
            </a:extLst>
          </p:cNvPr>
          <p:cNvSpPr txBox="1">
            <a:spLocks/>
          </p:cNvSpPr>
          <p:nvPr/>
        </p:nvSpPr>
        <p:spPr>
          <a:xfrm>
            <a:off x="4546600" y="2098678"/>
            <a:ext cx="38692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Decompiling</a:t>
            </a:r>
          </a:p>
          <a:p>
            <a:pPr lvl="1"/>
            <a:r>
              <a:rPr lang="en-GB" dirty="0"/>
              <a:t>Translation</a:t>
            </a:r>
          </a:p>
          <a:p>
            <a:pPr lvl="1"/>
            <a:r>
              <a:rPr lang="en-GB" dirty="0"/>
              <a:t>process</a:t>
            </a:r>
          </a:p>
          <a:p>
            <a:pPr lvl="1"/>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B4DB3E-6097-1703-6BE5-C0743EBA2EB1}"/>
              </a:ext>
            </a:extLst>
          </p:cNvPr>
          <p:cNvPicPr>
            <a:picLocks noGrp="1" noChangeAspect="1"/>
          </p:cNvPicPr>
          <p:nvPr>
            <p:ph idx="1"/>
          </p:nvPr>
        </p:nvPicPr>
        <p:blipFill>
          <a:blip r:embed="rId3"/>
          <a:stretch>
            <a:fillRect/>
          </a:stretch>
        </p:blipFill>
        <p:spPr>
          <a:xfrm>
            <a:off x="7719737" y="815975"/>
            <a:ext cx="4317170" cy="5226050"/>
          </a:xfrm>
        </p:spPr>
      </p:pic>
      <p:pic>
        <p:nvPicPr>
          <p:cNvPr id="7" name="Picture 6">
            <a:extLst>
              <a:ext uri="{FF2B5EF4-FFF2-40B4-BE49-F238E27FC236}">
                <a16:creationId xmlns:a16="http://schemas.microsoft.com/office/drawing/2014/main" id="{1305302C-4DB7-EBF9-46A3-C2CE07077E6D}"/>
              </a:ext>
            </a:extLst>
          </p:cNvPr>
          <p:cNvPicPr>
            <a:picLocks noChangeAspect="1"/>
          </p:cNvPicPr>
          <p:nvPr/>
        </p:nvPicPr>
        <p:blipFill>
          <a:blip r:embed="rId4"/>
          <a:stretch>
            <a:fillRect/>
          </a:stretch>
        </p:blipFill>
        <p:spPr>
          <a:xfrm>
            <a:off x="415748" y="1930400"/>
            <a:ext cx="7042403" cy="4559300"/>
          </a:xfrm>
          <a:prstGeom prst="rect">
            <a:avLst/>
          </a:prstGeom>
        </p:spPr>
      </p:pic>
      <p:sp>
        <p:nvSpPr>
          <p:cNvPr id="10" name="TextBox 9">
            <a:extLst>
              <a:ext uri="{FF2B5EF4-FFF2-40B4-BE49-F238E27FC236}">
                <a16:creationId xmlns:a16="http://schemas.microsoft.com/office/drawing/2014/main" id="{A6830BF7-58C4-9F4C-E875-3F06F03FE89C}"/>
              </a:ext>
            </a:extLst>
          </p:cNvPr>
          <p:cNvSpPr txBox="1"/>
          <p:nvPr/>
        </p:nvSpPr>
        <p:spPr>
          <a:xfrm>
            <a:off x="1189973" y="1402915"/>
            <a:ext cx="992579" cy="369332"/>
          </a:xfrm>
          <a:prstGeom prst="rect">
            <a:avLst/>
          </a:prstGeom>
          <a:noFill/>
        </p:spPr>
        <p:txBody>
          <a:bodyPr wrap="none" rtlCol="0">
            <a:spAutoFit/>
          </a:bodyPr>
          <a:lstStyle/>
          <a:p>
            <a:r>
              <a:rPr lang="en-GB" dirty="0"/>
              <a:t>Original</a:t>
            </a:r>
            <a:endParaRPr lang="nl-NL" dirty="0"/>
          </a:p>
        </p:txBody>
      </p:sp>
      <p:sp>
        <p:nvSpPr>
          <p:cNvPr id="11" name="TextBox 10">
            <a:extLst>
              <a:ext uri="{FF2B5EF4-FFF2-40B4-BE49-F238E27FC236}">
                <a16:creationId xmlns:a16="http://schemas.microsoft.com/office/drawing/2014/main" id="{6F9E9D8A-27E3-A11C-4A3D-2D6492FDBB7E}"/>
              </a:ext>
            </a:extLst>
          </p:cNvPr>
          <p:cNvSpPr txBox="1"/>
          <p:nvPr/>
        </p:nvSpPr>
        <p:spPr>
          <a:xfrm>
            <a:off x="7979427" y="446643"/>
            <a:ext cx="1398140" cy="369332"/>
          </a:xfrm>
          <a:prstGeom prst="rect">
            <a:avLst/>
          </a:prstGeom>
          <a:noFill/>
        </p:spPr>
        <p:txBody>
          <a:bodyPr wrap="none" rtlCol="0">
            <a:spAutoFit/>
          </a:bodyPr>
          <a:lstStyle/>
          <a:p>
            <a:r>
              <a:rPr lang="en-GB" dirty="0"/>
              <a:t>Decompiled</a:t>
            </a:r>
            <a:endParaRPr lang="nl-NL" dirty="0"/>
          </a:p>
        </p:txBody>
      </p:sp>
    </p:spTree>
    <p:extLst>
      <p:ext uri="{BB962C8B-B14F-4D97-AF65-F5344CB8AC3E}">
        <p14:creationId xmlns:p14="http://schemas.microsoft.com/office/powerpoint/2010/main" val="71268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90"/>
            <a:ext cx="3720916" cy="3417726"/>
          </a:xfrm>
        </p:spPr>
        <p:txBody>
          <a:bodyPr>
            <a:normAutofit/>
          </a:bodyPr>
          <a:lstStyle/>
          <a:p>
            <a:r>
              <a:rPr lang="en-GB" dirty="0"/>
              <a:t>History</a:t>
            </a:r>
          </a:p>
          <a:p>
            <a:r>
              <a:rPr lang="nl-NL" dirty="0"/>
              <a:t>Mission</a:t>
            </a:r>
          </a:p>
          <a:p>
            <a:r>
              <a:rPr lang="nl-NL" dirty="0"/>
              <a:t>Digital Surveillance</a:t>
            </a:r>
          </a:p>
          <a:p>
            <a:r>
              <a:rPr lang="nl-NL" dirty="0"/>
              <a:t>Software</a:t>
            </a:r>
          </a:p>
          <a:p>
            <a:r>
              <a:rPr lang="en-GB" dirty="0"/>
              <a:t>Usefulness of FOSS</a:t>
            </a:r>
          </a:p>
          <a:p>
            <a:pPr marL="0" indent="0">
              <a:buNone/>
            </a:pPr>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53827" y="975568"/>
            <a:ext cx="4602747" cy="4602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369C80-0F9E-DDFE-9FC5-998E66768E3E}"/>
              </a:ext>
            </a:extLst>
          </p:cNvPr>
          <p:cNvSpPr txBox="1"/>
          <p:nvPr/>
        </p:nvSpPr>
        <p:spPr>
          <a:xfrm>
            <a:off x="7607358" y="6604084"/>
            <a:ext cx="4145687" cy="253916"/>
          </a:xfrm>
          <a:prstGeom prst="rect">
            <a:avLst/>
          </a:prstGeom>
          <a:noFill/>
        </p:spPr>
        <p:txBody>
          <a:bodyPr wrap="none" rtlCol="0">
            <a:spAutoFit/>
          </a:bodyPr>
          <a:lstStyle/>
          <a:p>
            <a:r>
              <a:rPr lang="en-GB" sz="1050" dirty="0"/>
              <a:t>Source: </a:t>
            </a:r>
            <a:r>
              <a:rPr lang="en-GB" sz="1050" dirty="0">
                <a:hlinkClick r:id="rId4"/>
              </a:rPr>
              <a:t>https://en.wikipedia.org/wiki/National_Security_Agency</a:t>
            </a:r>
            <a:endParaRPr lang="nl-NL" sz="1050" dirty="0"/>
          </a:p>
        </p:txBody>
      </p:sp>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547</TotalTime>
  <Words>1768</Words>
  <Application>Microsoft Office PowerPoint</Application>
  <PresentationFormat>Widescreen</PresentationFormat>
  <Paragraphs>166</Paragraphs>
  <Slides>16</Slides>
  <Notes>13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Helvetica Neue</vt:lpstr>
      <vt:lpstr>source-serif-pro</vt:lpstr>
      <vt:lpstr>Trebuchet MS</vt:lpstr>
      <vt:lpstr>Wingdings</vt:lpstr>
      <vt:lpstr>Wingdings 3</vt:lpstr>
      <vt:lpstr>Facet</vt:lpstr>
      <vt:lpstr>PowerPoint Presentation</vt:lpstr>
      <vt:lpstr>Summary</vt:lpstr>
      <vt:lpstr>What is Ghidra</vt:lpstr>
      <vt:lpstr>Reverse Engineering</vt:lpstr>
      <vt:lpstr>PowerPoint Presentation</vt:lpstr>
      <vt:lpstr>PowerPoint Presentation</vt:lpstr>
      <vt:lpstr>Compile and Decompile</vt:lpstr>
      <vt:lpstr>PowerPoint Presentation</vt:lpstr>
      <vt:lpstr>NSA</vt:lpstr>
      <vt:lpstr>FOSS</vt:lpstr>
      <vt:lpstr>What can you do with Ghidra? </vt:lpstr>
      <vt:lpstr>Practical examples of reverse engineering.</vt:lpstr>
      <vt:lpstr>How to install Ghidra</vt:lpstr>
      <vt:lpstr>Workshop</vt:lpstr>
      <vt:lpstr>Quizizz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Glenn Jonkers</cp:lastModifiedBy>
  <cp:revision>13</cp:revision>
  <dcterms:created xsi:type="dcterms:W3CDTF">2022-10-18T22:20:41Z</dcterms:created>
  <dcterms:modified xsi:type="dcterms:W3CDTF">2022-11-23T20:02:16Z</dcterms:modified>
</cp:coreProperties>
</file>