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8"/>
  </p:notesMasterIdLst>
  <p:sldIdLst>
    <p:sldId id="256" r:id="rId2"/>
    <p:sldId id="257" r:id="rId3"/>
    <p:sldId id="259" r:id="rId4"/>
    <p:sldId id="271" r:id="rId5"/>
    <p:sldId id="274" r:id="rId6"/>
    <p:sldId id="268" r:id="rId7"/>
    <p:sldId id="266" r:id="rId8"/>
    <p:sldId id="270" r:id="rId9"/>
    <p:sldId id="267" r:id="rId10"/>
    <p:sldId id="269" r:id="rId11"/>
    <p:sldId id="265" r:id="rId12"/>
    <p:sldId id="272" r:id="rId13"/>
    <p:sldId id="261" r:id="rId14"/>
    <p:sldId id="263" r:id="rId15"/>
    <p:sldId id="273"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3" autoAdjust="0"/>
    <p:restoredTop sz="73203" autoAdjust="0"/>
  </p:normalViewPr>
  <p:slideViewPr>
    <p:cSldViewPr snapToGrid="0">
      <p:cViewPr varScale="1">
        <p:scale>
          <a:sx n="65" d="100"/>
          <a:sy n="65" d="100"/>
        </p:scale>
        <p:origin x="1548" y="78"/>
      </p:cViewPr>
      <p:guideLst/>
    </p:cSldViewPr>
  </p:slideViewPr>
  <p:notesTextViewPr>
    <p:cViewPr>
      <p:scale>
        <a:sx n="1" d="1"/>
        <a:sy n="1" d="1"/>
      </p:scale>
      <p:origin x="0" y="-16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4ECA8-48BD-4E2F-8546-CB4B5B44CE9A}" type="datetimeFigureOut">
              <a:rPr lang="nl-NL" smtClean="0"/>
              <a:t>24-11-2022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D4FC-3991-428A-BACE-69EE09E264E0}" type="slidenum">
              <a:rPr lang="nl-NL" smtClean="0"/>
              <a:t>‹nr.›</a:t>
            </a:fld>
            <a:endParaRPr lang="nl-NL"/>
          </a:p>
        </p:txBody>
      </p:sp>
    </p:spTree>
    <p:extLst>
      <p:ext uri="{BB962C8B-B14F-4D97-AF65-F5344CB8AC3E}">
        <p14:creationId xmlns:p14="http://schemas.microsoft.com/office/powerpoint/2010/main" val="425709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github.com/NationalSecurityAgency/ghidra/blob/master/DevGuide.md" TargetMode="External"/><Relationship Id="rId3" Type="http://schemas.openxmlformats.org/officeDocument/2006/relationships/hyperlink" Target="https://adoptium.net/temurin/releases" TargetMode="External"/><Relationship Id="rId7" Type="http://schemas.openxmlformats.org/officeDocument/2006/relationships/hyperlink" Target="https://github.com/NationalSecurityAgency/ghidra/archive/refs/heads/master.zip"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visualstudio.microsoft.com/vs/community/" TargetMode="External"/><Relationship Id="rId5" Type="http://schemas.openxmlformats.org/officeDocument/2006/relationships/hyperlink" Target="https://gradle.org/releases/" TargetMode="External"/><Relationship Id="rId4" Type="http://schemas.openxmlformats.org/officeDocument/2006/relationships/hyperlink" Target="https://github.com/NationalSecurityAgency/ghidra/releas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Sjong</a:t>
            </a:r>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1</a:t>
            </a:fld>
            <a:endParaRPr lang="nl-NL" dirty="0"/>
          </a:p>
        </p:txBody>
      </p:sp>
    </p:spTree>
    <p:extLst>
      <p:ext uri="{BB962C8B-B14F-4D97-AF65-F5344CB8AC3E}">
        <p14:creationId xmlns:p14="http://schemas.microsoft.com/office/powerpoint/2010/main" val="329716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p>
          <a:p>
            <a:endParaRPr lang="en-GB" dirty="0"/>
          </a:p>
          <a:p>
            <a:r>
              <a:rPr lang="en-GB" dirty="0"/>
              <a:t>Some examples of open source software projects that the NSA has made and shared are to name a few:</a:t>
            </a:r>
          </a:p>
          <a:p>
            <a:r>
              <a:rPr lang="en-GB" dirty="0" err="1"/>
              <a:t>SELinux</a:t>
            </a:r>
            <a:r>
              <a:rPr lang="en-GB" dirty="0"/>
              <a:t>( Security enhanced Linux) security architecture for admins to have more control.</a:t>
            </a:r>
          </a:p>
          <a:p>
            <a:r>
              <a:rPr lang="nl-NL" dirty="0" err="1"/>
              <a:t>Ghidra</a:t>
            </a:r>
            <a:r>
              <a:rPr lang="nl-NL" dirty="0"/>
              <a:t>: </a:t>
            </a:r>
            <a:r>
              <a:rPr lang="nl-NL" dirty="0" err="1"/>
              <a:t>which</a:t>
            </a:r>
            <a:r>
              <a:rPr lang="nl-NL" dirty="0"/>
              <a:t> is </a:t>
            </a:r>
            <a:r>
              <a:rPr lang="nl-NL" dirty="0" err="1"/>
              <a:t>what</a:t>
            </a:r>
            <a:r>
              <a:rPr lang="nl-NL" dirty="0"/>
              <a:t> </a:t>
            </a:r>
            <a:r>
              <a:rPr lang="nl-NL" dirty="0" err="1"/>
              <a:t>this</a:t>
            </a:r>
            <a:r>
              <a:rPr lang="nl-NL" dirty="0"/>
              <a:t> </a:t>
            </a:r>
            <a:r>
              <a:rPr lang="nl-NL" dirty="0" err="1"/>
              <a:t>presentation</a:t>
            </a:r>
            <a:r>
              <a:rPr lang="nl-NL" dirty="0"/>
              <a:t> is </a:t>
            </a:r>
            <a:r>
              <a:rPr lang="nl-NL" dirty="0" err="1"/>
              <a:t>about</a:t>
            </a:r>
            <a:r>
              <a:rPr lang="nl-NL" dirty="0"/>
              <a:t>.</a:t>
            </a:r>
          </a:p>
          <a:p>
            <a:r>
              <a:rPr lang="nl-NL" dirty="0" err="1"/>
              <a:t>DataWave</a:t>
            </a:r>
            <a:r>
              <a:rPr lang="nl-NL" dirty="0"/>
              <a:t>: </a:t>
            </a:r>
            <a:r>
              <a:rPr lang="en-GB" b="0" i="0" dirty="0">
                <a:solidFill>
                  <a:srgbClr val="333333"/>
                </a:solidFill>
                <a:effectLst/>
                <a:latin typeface="Helvetica Neue"/>
              </a:rPr>
              <a:t>is a Java-based ingest and query framework that leverages Apache </a:t>
            </a:r>
            <a:r>
              <a:rPr lang="en-GB" b="0" i="0" dirty="0" err="1">
                <a:solidFill>
                  <a:srgbClr val="333333"/>
                </a:solidFill>
                <a:effectLst/>
                <a:latin typeface="Helvetica Neue"/>
              </a:rPr>
              <a:t>accumulo</a:t>
            </a:r>
            <a:r>
              <a:rPr lang="en-GB" b="0" i="0" dirty="0">
                <a:solidFill>
                  <a:srgbClr val="333333"/>
                </a:solidFill>
                <a:effectLst/>
                <a:latin typeface="Helvetica Neue"/>
              </a:rPr>
              <a:t> to provide fast, secure access to your data</a:t>
            </a:r>
          </a:p>
          <a:p>
            <a:r>
              <a:rPr lang="en-GB" b="0" i="0" dirty="0" err="1">
                <a:solidFill>
                  <a:srgbClr val="333333"/>
                </a:solidFill>
                <a:effectLst/>
                <a:latin typeface="Helvetica Neue"/>
              </a:rPr>
              <a:t>Qgis</a:t>
            </a:r>
            <a:r>
              <a:rPr lang="en-GB" b="0" i="0" dirty="0">
                <a:solidFill>
                  <a:srgbClr val="333333"/>
                </a:solidFill>
                <a:effectLst/>
                <a:latin typeface="Helvetica Neue"/>
              </a:rPr>
              <a:t>: QGIS is a free and open-source cross-platform desktop geographic information system (GIS) application that supports viewing, editing, printing, and analysis of geospatial data.</a:t>
            </a:r>
          </a:p>
          <a:p>
            <a:r>
              <a:rPr lang="en-GB" b="0" i="0" dirty="0">
                <a:solidFill>
                  <a:srgbClr val="333333"/>
                </a:solidFill>
                <a:effectLst/>
                <a:latin typeface="Helvetica Neue"/>
              </a:rPr>
              <a:t>Timely: A secure time series database based on </a:t>
            </a:r>
            <a:r>
              <a:rPr lang="en-GB" b="0" i="0" dirty="0" err="1">
                <a:solidFill>
                  <a:srgbClr val="333333"/>
                </a:solidFill>
                <a:effectLst/>
                <a:latin typeface="Helvetica Neue"/>
              </a:rPr>
              <a:t>Accumulo</a:t>
            </a:r>
            <a:r>
              <a:rPr lang="en-GB" b="0" i="0" dirty="0">
                <a:solidFill>
                  <a:srgbClr val="333333"/>
                </a:solidFill>
                <a:effectLst/>
                <a:latin typeface="Helvetica Neue"/>
              </a:rPr>
              <a:t> and Grafana.</a:t>
            </a:r>
          </a:p>
          <a:p>
            <a:endParaRPr lang="nl-NL" dirty="0"/>
          </a:p>
          <a:p>
            <a:r>
              <a:rPr lang="nl-NL" dirty="0" err="1"/>
              <a:t>Grafana</a:t>
            </a:r>
            <a:r>
              <a:rPr lang="nl-NL" dirty="0"/>
              <a:t>: </a:t>
            </a:r>
            <a:r>
              <a:rPr lang="nl-NL" dirty="0" err="1"/>
              <a:t>multi</a:t>
            </a:r>
            <a:r>
              <a:rPr lang="nl-NL" dirty="0"/>
              <a:t> platform open source </a:t>
            </a:r>
            <a:r>
              <a:rPr lang="nl-NL" dirty="0" err="1"/>
              <a:t>analytics</a:t>
            </a:r>
            <a:r>
              <a:rPr lang="nl-NL" dirty="0"/>
              <a:t> </a:t>
            </a:r>
            <a:r>
              <a:rPr lang="nl-NL" dirty="0" err="1"/>
              <a:t>and</a:t>
            </a:r>
            <a:r>
              <a:rPr lang="nl-NL" dirty="0"/>
              <a:t> </a:t>
            </a:r>
            <a:r>
              <a:rPr lang="nl-NL" dirty="0" err="1"/>
              <a:t>interactive</a:t>
            </a:r>
            <a:r>
              <a:rPr lang="nl-NL" dirty="0"/>
              <a:t> </a:t>
            </a:r>
            <a:r>
              <a:rPr lang="nl-NL" dirty="0" err="1"/>
              <a:t>visualization</a:t>
            </a:r>
            <a:r>
              <a:rPr lang="nl-NL" dirty="0"/>
              <a:t> web </a:t>
            </a:r>
            <a:r>
              <a:rPr lang="nl-NL" dirty="0" err="1"/>
              <a:t>application</a:t>
            </a:r>
            <a:r>
              <a:rPr lang="nl-NL" dirty="0"/>
              <a:t>.</a:t>
            </a:r>
          </a:p>
          <a:p>
            <a:r>
              <a:rPr lang="nl-NL" dirty="0"/>
              <a:t>Apache Accumulo: </a:t>
            </a:r>
            <a:r>
              <a:rPr lang="nl-NL" dirty="0" err="1"/>
              <a:t>highly</a:t>
            </a:r>
            <a:r>
              <a:rPr lang="nl-NL" dirty="0"/>
              <a:t> </a:t>
            </a:r>
            <a:r>
              <a:rPr lang="nl-NL" dirty="0" err="1"/>
              <a:t>scalable</a:t>
            </a:r>
            <a:r>
              <a:rPr lang="nl-NL" dirty="0"/>
              <a:t> </a:t>
            </a:r>
            <a:r>
              <a:rPr lang="nl-NL" dirty="0" err="1"/>
              <a:t>sorted,distributed</a:t>
            </a:r>
            <a:r>
              <a:rPr lang="nl-NL" dirty="0"/>
              <a:t> </a:t>
            </a:r>
            <a:r>
              <a:rPr lang="nl-NL" dirty="0" err="1"/>
              <a:t>key</a:t>
            </a:r>
            <a:r>
              <a:rPr lang="nl-NL" dirty="0"/>
              <a:t> </a:t>
            </a:r>
            <a:r>
              <a:rPr lang="nl-NL" dirty="0" err="1"/>
              <a:t>value</a:t>
            </a:r>
            <a:r>
              <a:rPr lang="nl-NL" dirty="0"/>
              <a:t> store </a:t>
            </a:r>
            <a:r>
              <a:rPr lang="nl-NL" dirty="0" err="1"/>
              <a:t>based</a:t>
            </a:r>
            <a:r>
              <a:rPr lang="nl-NL" dirty="0"/>
              <a:t> on </a:t>
            </a:r>
            <a:r>
              <a:rPr lang="nl-NL" dirty="0" err="1"/>
              <a:t>google’s</a:t>
            </a:r>
            <a:r>
              <a:rPr lang="nl-NL" dirty="0"/>
              <a:t> </a:t>
            </a:r>
            <a:r>
              <a:rPr lang="nl-NL" dirty="0" err="1"/>
              <a:t>bigtable</a:t>
            </a:r>
            <a:r>
              <a:rPr lang="nl-NL" dirty="0"/>
              <a:t>.</a:t>
            </a:r>
          </a:p>
          <a:p>
            <a:endParaRPr lang="nl-NL" dirty="0"/>
          </a:p>
          <a:p>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10</a:t>
            </a:fld>
            <a:endParaRPr lang="nl-NL"/>
          </a:p>
        </p:txBody>
      </p:sp>
    </p:spTree>
    <p:extLst>
      <p:ext uri="{BB962C8B-B14F-4D97-AF65-F5344CB8AC3E}">
        <p14:creationId xmlns:p14="http://schemas.microsoft.com/office/powerpoint/2010/main" val="2726788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292929"/>
                </a:solidFill>
                <a:effectLst/>
                <a:latin typeface="source-serif-pro"/>
              </a:rPr>
              <a:t>Glenn</a:t>
            </a:r>
          </a:p>
          <a:p>
            <a:endParaRPr lang="en-US" b="0" i="0" dirty="0">
              <a:solidFill>
                <a:srgbClr val="292929"/>
              </a:solidFill>
              <a:effectLst/>
              <a:latin typeface="source-serif-pro"/>
            </a:endParaRPr>
          </a:p>
          <a:p>
            <a:r>
              <a:rPr lang="en-US" b="0" i="0" dirty="0">
                <a:solidFill>
                  <a:srgbClr val="292929"/>
                </a:solidFill>
                <a:effectLst/>
                <a:latin typeface="source-serif-pro"/>
              </a:rPr>
              <a:t>Import and open files like Jar and Executable files. To decompile them and see how they work.</a:t>
            </a:r>
          </a:p>
          <a:p>
            <a:endParaRPr lang="en-US" b="0" i="0" dirty="0">
              <a:solidFill>
                <a:srgbClr val="292929"/>
              </a:solidFill>
              <a:effectLst/>
              <a:latin typeface="source-serif-pro"/>
            </a:endParaRPr>
          </a:p>
          <a:p>
            <a:endParaRPr lang="en-US" b="0" i="0" dirty="0">
              <a:solidFill>
                <a:srgbClr val="292929"/>
              </a:solidFill>
              <a:effectLst/>
              <a:latin typeface="source-serif-pro"/>
            </a:endParaRPr>
          </a:p>
          <a:p>
            <a:r>
              <a:rPr lang="en-US" b="0" i="0" dirty="0">
                <a:solidFill>
                  <a:srgbClr val="292929"/>
                </a:solidFill>
                <a:effectLst/>
                <a:latin typeface="source-serif-pro"/>
              </a:rPr>
              <a:t>First open </a:t>
            </a:r>
            <a:r>
              <a:rPr lang="en-US" b="0" i="0" dirty="0" err="1">
                <a:solidFill>
                  <a:srgbClr val="292929"/>
                </a:solidFill>
                <a:effectLst/>
                <a:latin typeface="source-serif-pro"/>
              </a:rPr>
              <a:t>ghidra</a:t>
            </a:r>
            <a:r>
              <a:rPr lang="en-US" b="0" i="0" dirty="0">
                <a:solidFill>
                  <a:srgbClr val="292929"/>
                </a:solidFill>
                <a:effectLst/>
                <a:latin typeface="source-serif-pro"/>
              </a:rPr>
              <a:t> and click on File -&gt; New Project, choose Non shared project , pick a directory and the name for your project then click on finish. Also on File options pick Import File and then choose the PE file you want to reverse engineering, for this tutorial it is the PE file above, </a:t>
            </a:r>
            <a:r>
              <a:rPr lang="en-US" b="0" i="0" dirty="0" err="1">
                <a:solidFill>
                  <a:srgbClr val="292929"/>
                </a:solidFill>
                <a:effectLst/>
                <a:latin typeface="source-serif-pro"/>
              </a:rPr>
              <a:t>i</a:t>
            </a:r>
            <a:r>
              <a:rPr lang="en-US" b="0" i="0" dirty="0">
                <a:solidFill>
                  <a:srgbClr val="292929"/>
                </a:solidFill>
                <a:effectLst/>
                <a:latin typeface="source-serif-pro"/>
              </a:rPr>
              <a:t> won’t go into details each option because that is for advance tutorial so for the sake of this tutorial just choose ok. You will get the result like in this picture:</a:t>
            </a:r>
          </a:p>
          <a:p>
            <a:r>
              <a:rPr lang="en-US" b="0" i="0" dirty="0">
                <a:solidFill>
                  <a:srgbClr val="292929"/>
                </a:solidFill>
                <a:effectLst/>
                <a:latin typeface="source-serif-pro"/>
              </a:rPr>
              <a:t>Now drag the crackme.exe into the dragon icon in Tool Chest. It will open the Code Browser window and ask you if you want to </a:t>
            </a:r>
            <a:r>
              <a:rPr lang="en-US" b="0" i="0" dirty="0" err="1">
                <a:solidFill>
                  <a:srgbClr val="292929"/>
                </a:solidFill>
                <a:effectLst/>
                <a:latin typeface="source-serif-pro"/>
              </a:rPr>
              <a:t>analyse</a:t>
            </a:r>
            <a:r>
              <a:rPr lang="en-US" b="0" i="0" dirty="0">
                <a:solidFill>
                  <a:srgbClr val="292929"/>
                </a:solidFill>
                <a:effectLst/>
                <a:latin typeface="source-serif-pro"/>
              </a:rPr>
              <a:t> it choose Yes of course. When the options window pop up, you will need to check and uncheck this options.</a:t>
            </a:r>
            <a:endParaRPr lang="nl-NL" b="1"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11</a:t>
            </a:fld>
            <a:endParaRPr lang="nl-NL"/>
          </a:p>
        </p:txBody>
      </p:sp>
    </p:spTree>
    <p:extLst>
      <p:ext uri="{BB962C8B-B14F-4D97-AF65-F5344CB8AC3E}">
        <p14:creationId xmlns:p14="http://schemas.microsoft.com/office/powerpoint/2010/main" val="3337418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0" indent="0">
              <a:lnSpc>
                <a:spcPct val="90000"/>
              </a:lnSpc>
              <a:spcBef>
                <a:spcPts val="1800"/>
              </a:spcBef>
              <a:buClr>
                <a:srgbClr val="000000"/>
              </a:buClr>
              <a:buSzPct val="80000"/>
              <a:buFont typeface="Wingdings" charset="2"/>
              <a:buNone/>
            </a:pPr>
            <a:r>
              <a:rPr lang="de-DE" sz="1200" b="0" strike="noStrike" spc="-1" dirty="0" err="1">
                <a:solidFill>
                  <a:srgbClr val="000000"/>
                </a:solidFill>
                <a:latin typeface="Calibri"/>
                <a:ea typeface="DejaVu Sans"/>
              </a:rPr>
              <a:t>Sjong</a:t>
            </a:r>
            <a:endParaRPr lang="de-DE" sz="1200" b="0" strike="noStrike" spc="-1" dirty="0">
              <a:solidFill>
                <a:srgbClr val="000000"/>
              </a:solidFill>
              <a:latin typeface="Calibri"/>
              <a:ea typeface="DejaVu Sans"/>
            </a:endParaRPr>
          </a:p>
          <a:p>
            <a:pPr marL="274320" indent="-273960">
              <a:lnSpc>
                <a:spcPct val="90000"/>
              </a:lnSpc>
              <a:spcBef>
                <a:spcPts val="1800"/>
              </a:spcBef>
              <a:buClr>
                <a:srgbClr val="000000"/>
              </a:buClr>
              <a:buSzPct val="80000"/>
              <a:buFont typeface="Wingdings" charset="2"/>
              <a:buChar char=""/>
            </a:pPr>
            <a:endParaRPr lang="de-DE" sz="1200" b="0" strike="noStrike" spc="-1" dirty="0">
              <a:solidFill>
                <a:srgbClr val="000000"/>
              </a:solidFill>
              <a:latin typeface="Calibri"/>
              <a:ea typeface="DejaVu Sans"/>
            </a:endParaRPr>
          </a:p>
          <a:p>
            <a:pPr marL="274320" indent="-27396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Analyze all </a:t>
            </a:r>
            <a:r>
              <a:rPr lang="de-DE" sz="1200" b="0" strike="noStrike" spc="-1" dirty="0" err="1">
                <a:solidFill>
                  <a:srgbClr val="000000"/>
                </a:solidFill>
                <a:latin typeface="Calibri"/>
                <a:ea typeface="DejaVu Sans"/>
              </a:rPr>
              <a:t>kinds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of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software</a:t>
            </a:r>
            <a:r>
              <a:rPr lang="de-DE" sz="1200" b="0" strike="noStrike" spc="-1" dirty="0">
                <a:solidFill>
                  <a:srgbClr val="000000"/>
                </a:solidFill>
                <a:latin typeface="Calibri"/>
                <a:ea typeface="DejaVu Sans"/>
              </a:rPr>
              <a:t> (e.g. RAT – File (Remote Access Trojan, </a:t>
            </a:r>
            <a:r>
              <a:rPr lang="de-DE" sz="1200" b="0" strike="noStrike" spc="-1" dirty="0" err="1">
                <a:solidFill>
                  <a:srgbClr val="000000"/>
                </a:solidFill>
                <a:latin typeface="Calibri"/>
                <a:ea typeface="DejaVu Sans"/>
              </a:rPr>
              <a:t>WannaCry</a:t>
            </a:r>
            <a:r>
              <a:rPr lang="de-DE" sz="1200" b="0" strike="noStrike" spc="-1" dirty="0">
                <a:solidFill>
                  <a:srgbClr val="000000"/>
                </a:solidFill>
                <a:latin typeface="Calibri"/>
                <a:ea typeface="DejaVu Sans"/>
              </a:rPr>
              <a:t>, etc.)</a:t>
            </a:r>
          </a:p>
          <a:p>
            <a:pPr marL="274320" indent="-273960">
              <a:lnSpc>
                <a:spcPct val="90000"/>
              </a:lnSpc>
              <a:spcBef>
                <a:spcPts val="1800"/>
              </a:spcBef>
              <a:buClr>
                <a:srgbClr val="000000"/>
              </a:buClr>
              <a:buSzPct val="80000"/>
              <a:buFont typeface="Wingdings" charset="2"/>
              <a:buChar char=""/>
            </a:pPr>
            <a:r>
              <a:rPr lang="en-US" b="0" i="0" dirty="0">
                <a:solidFill>
                  <a:srgbClr val="202124"/>
                </a:solidFill>
                <a:effectLst/>
                <a:latin typeface="arial" panose="020B0604020202020204" pitchFamily="34" charset="0"/>
              </a:rPr>
              <a:t>A remote access Trojan (RAT) is </a:t>
            </a:r>
            <a:r>
              <a:rPr lang="en-US" b="1" i="0" dirty="0">
                <a:solidFill>
                  <a:srgbClr val="202124"/>
                </a:solidFill>
                <a:effectLst/>
                <a:latin typeface="arial" panose="020B0604020202020204" pitchFamily="34" charset="0"/>
              </a:rPr>
              <a:t>a malware program that opens a backdoor, enabling administrative control over the victim's computer</a:t>
            </a:r>
            <a:r>
              <a:rPr lang="en-US" b="0" i="0" dirty="0">
                <a:solidFill>
                  <a:srgbClr val="202124"/>
                </a:solidFill>
                <a:effectLst/>
                <a:latin typeface="arial" panose="020B0604020202020204" pitchFamily="34" charset="0"/>
              </a:rPr>
              <a:t>.</a:t>
            </a:r>
            <a:endParaRPr lang="en-GB" sz="1200" b="0" strike="noStrike" spc="-1" dirty="0">
              <a:latin typeface="Arial"/>
            </a:endParaRPr>
          </a:p>
          <a:p>
            <a:pPr marL="274320" indent="-27396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RAT – File: Find out </a:t>
            </a:r>
            <a:r>
              <a:rPr lang="de-DE" sz="1200" b="0" strike="noStrike" spc="-1" dirty="0" err="1">
                <a:solidFill>
                  <a:srgbClr val="000000"/>
                </a:solidFill>
                <a:latin typeface="Calibri"/>
                <a:ea typeface="DejaVu Sans"/>
              </a:rPr>
              <a:t>what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doing</a:t>
            </a:r>
            <a:r>
              <a:rPr lang="de-DE" sz="1200" b="0" strike="noStrike" spc="-1" dirty="0">
                <a:solidFill>
                  <a:srgbClr val="000000"/>
                </a:solidFill>
                <a:latin typeface="Calibri"/>
                <a:ea typeface="DejaVu Sans"/>
              </a:rPr>
              <a:t>. (Most </a:t>
            </a:r>
            <a:r>
              <a:rPr lang="de-DE" sz="1200" b="0" strike="noStrike" spc="-1" dirty="0" err="1">
                <a:solidFill>
                  <a:srgbClr val="000000"/>
                </a:solidFill>
                <a:latin typeface="Calibri"/>
                <a:ea typeface="DejaVu Sans"/>
              </a:rPr>
              <a:t>commonly</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tries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disable</a:t>
            </a:r>
            <a:r>
              <a:rPr lang="de-DE" sz="1200" b="0" strike="noStrike" spc="-1" dirty="0">
                <a:solidFill>
                  <a:srgbClr val="000000"/>
                </a:solidFill>
                <a:latin typeface="Calibri"/>
                <a:ea typeface="DejaVu Sans"/>
              </a:rPr>
              <a:t> User Account Control (UAC) </a:t>
            </a:r>
            <a:r>
              <a:rPr lang="de-DE" sz="1200" b="0" strike="noStrike" spc="-1" dirty="0" err="1">
                <a:solidFill>
                  <a:srgbClr val="000000"/>
                </a:solidFill>
                <a:latin typeface="Calibri"/>
                <a:ea typeface="DejaVu Sans"/>
              </a:rPr>
              <a:t>by</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modifying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values</a:t>
            </a:r>
            <a:r>
              <a:rPr lang="de-DE" sz="1200" b="0" strike="noStrike" spc="-1" dirty="0">
                <a:solidFill>
                  <a:srgbClr val="000000"/>
                </a:solidFill>
                <a:latin typeface="Calibri"/>
                <a:ea typeface="DejaVu Sans"/>
              </a:rPr>
              <a:t> in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registry</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960">
              <a:lnSpc>
                <a:spcPct val="90000"/>
              </a:lnSpc>
              <a:spcBef>
                <a:spcPts val="1800"/>
              </a:spcBef>
              <a:buClr>
                <a:srgbClr val="000000"/>
              </a:buClr>
              <a:buSzPct val="80000"/>
              <a:buFont typeface="Wingdings" charset="2"/>
              <a:buChar char=""/>
            </a:pPr>
            <a:r>
              <a:rPr lang="de-DE" sz="1200" b="0" strike="noStrike" spc="-1" dirty="0" err="1">
                <a:solidFill>
                  <a:srgbClr val="000000"/>
                </a:solidFill>
                <a:latin typeface="Calibri"/>
                <a:ea typeface="DejaVu Sans"/>
              </a:rPr>
              <a:t>WannaCry</a:t>
            </a:r>
            <a:r>
              <a:rPr lang="de-DE" sz="1200" b="0" strike="noStrike" spc="-1" dirty="0">
                <a:solidFill>
                  <a:srgbClr val="000000"/>
                </a:solidFill>
                <a:latin typeface="Calibri"/>
                <a:ea typeface="DejaVu Sans"/>
              </a:rPr>
              <a:t> </a:t>
            </a:r>
            <a:r>
              <a:rPr lang="en-US" b="0" i="0" dirty="0">
                <a:solidFill>
                  <a:srgbClr val="202124"/>
                </a:solidFill>
                <a:effectLst/>
                <a:latin typeface="arial" panose="020B0604020202020204" pitchFamily="34" charset="0"/>
              </a:rPr>
              <a:t>is </a:t>
            </a:r>
            <a:r>
              <a:rPr lang="en-US" b="1" i="0" dirty="0">
                <a:solidFill>
                  <a:srgbClr val="202124"/>
                </a:solidFill>
                <a:effectLst/>
                <a:latin typeface="arial" panose="020B0604020202020204" pitchFamily="34" charset="0"/>
              </a:rPr>
              <a:t>a ransomware worm that spread rapidly through across a number of computer networks in May of 2017</a:t>
            </a:r>
            <a:r>
              <a:rPr lang="en-US" b="0" i="0" dirty="0">
                <a:solidFill>
                  <a:srgbClr val="202124"/>
                </a:solidFill>
                <a:effectLst/>
                <a:latin typeface="arial" panose="020B0604020202020204" pitchFamily="34" charset="0"/>
              </a:rPr>
              <a:t>. After infecting a Windows computer, it encrypts files on the PC's hard drive, making them impossible for users to access, then demands a ransom payment in bitcoin in order to decrypt them.</a:t>
            </a:r>
          </a:p>
          <a:p>
            <a:pPr marL="274320" indent="-273960">
              <a:lnSpc>
                <a:spcPct val="90000"/>
              </a:lnSpc>
              <a:spcBef>
                <a:spcPts val="1800"/>
              </a:spcBef>
              <a:buClr>
                <a:srgbClr val="000000"/>
              </a:buClr>
              <a:buSzPct val="80000"/>
              <a:buFont typeface="Wingdings" charset="2"/>
              <a:buChar char=""/>
            </a:pPr>
            <a:r>
              <a:rPr lang="en-US" b="1" i="0" dirty="0">
                <a:solidFill>
                  <a:srgbClr val="202124"/>
                </a:solidFill>
                <a:effectLst/>
                <a:latin typeface="arial" panose="020B0604020202020204" pitchFamily="34" charset="0"/>
              </a:rPr>
              <a:t>The WannaCry malware first checks the kill switch domain name</a:t>
            </a:r>
            <a:r>
              <a:rPr lang="en-US" b="0" i="0" dirty="0">
                <a:solidFill>
                  <a:srgbClr val="202124"/>
                </a:solidFill>
                <a:effectLst/>
                <a:latin typeface="arial" panose="020B0604020202020204" pitchFamily="34" charset="0"/>
              </a:rPr>
              <a:t>; if it is not found, then the ransomware encrypts the computer's data, then attempts to exploit the SMB vulnerability to spread out to random computers on the Internet, and laterally to computers on the same network.</a:t>
            </a:r>
            <a:endParaRPr lang="de-DE" sz="1200" b="0" strike="noStrike" spc="-1" dirty="0">
              <a:solidFill>
                <a:srgbClr val="000000"/>
              </a:solidFill>
              <a:latin typeface="Calibri"/>
              <a:ea typeface="DejaVu Sans"/>
            </a:endParaRPr>
          </a:p>
          <a:p>
            <a:pPr marL="274320" indent="-27396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 Find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kill switch. (The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tried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reach</a:t>
            </a:r>
            <a:r>
              <a:rPr lang="de-DE" sz="1200" b="0" strike="noStrike" spc="-1" dirty="0">
                <a:solidFill>
                  <a:srgbClr val="000000"/>
                </a:solidFill>
                <a:latin typeface="Calibri"/>
                <a:ea typeface="DejaVu Sans"/>
              </a:rPr>
              <a:t> a </a:t>
            </a:r>
            <a:r>
              <a:rPr lang="de-DE" sz="1200" b="0" strike="noStrike" spc="-1" dirty="0" err="1">
                <a:solidFill>
                  <a:srgbClr val="000000"/>
                </a:solidFill>
                <a:latin typeface="Calibri"/>
                <a:ea typeface="DejaVu Sans"/>
              </a:rPr>
              <a:t>specific</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domain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domain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unassigned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kept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going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assigned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stopped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immediately</a:t>
            </a:r>
            <a:r>
              <a:rPr lang="de-DE" sz="1200" b="0" strike="noStrike" spc="-1" dirty="0">
                <a:solidFill>
                  <a:srgbClr val="000000"/>
                </a:solidFill>
                <a:latin typeface="Calibri"/>
                <a:ea typeface="DejaVu Sans"/>
              </a:rPr>
              <a:t>)</a:t>
            </a:r>
            <a:endParaRPr lang="en-GB" sz="1200" b="0" strike="noStrike" spc="-1" dirty="0">
              <a:latin typeface="Arial"/>
            </a:endParaRPr>
          </a:p>
          <a:p>
            <a:pPr marL="360">
              <a:lnSpc>
                <a:spcPct val="90000"/>
              </a:lnSpc>
              <a:spcBef>
                <a:spcPts val="1800"/>
              </a:spcBef>
            </a:pPr>
            <a:r>
              <a:rPr lang="de-DE" sz="1200" b="0" strike="noStrike" spc="-1" dirty="0">
                <a:solidFill>
                  <a:srgbClr val="000000"/>
                </a:solidFill>
                <a:latin typeface="Calibri"/>
                <a:ea typeface="DejaVu Sans"/>
              </a:rPr>
              <a:t>All </a:t>
            </a:r>
            <a:r>
              <a:rPr lang="de-DE" sz="1200" b="0" strike="noStrike" spc="-1" dirty="0" err="1">
                <a:solidFill>
                  <a:srgbClr val="000000"/>
                </a:solidFill>
                <a:latin typeface="Calibri"/>
                <a:ea typeface="DejaVu Sans"/>
              </a:rPr>
              <a:t>you</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need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 </a:t>
            </a:r>
            <a:r>
              <a:rPr lang="de-DE" sz="1200" b="0" strike="noStrike" spc="-1" dirty="0" err="1">
                <a:solidFill>
                  <a:srgbClr val="000000"/>
                </a:solidFill>
                <a:latin typeface="Calibri"/>
                <a:ea typeface="DejaVu Sans"/>
              </a:rPr>
              <a:t>file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that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contains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important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algorithm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Binaries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Executables</a:t>
            </a:r>
            <a:r>
              <a:rPr lang="de-DE" sz="1200" b="0" strike="noStrike" spc="-1" dirty="0">
                <a:solidFill>
                  <a:srgbClr val="000000"/>
                </a:solidFill>
                <a:latin typeface="Calibri"/>
                <a:ea typeface="DejaVu Sans"/>
              </a:rPr>
              <a:t>, …)</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12</a:t>
            </a:fld>
            <a:endParaRPr lang="nl-NL"/>
          </a:p>
        </p:txBody>
      </p:sp>
    </p:spTree>
    <p:extLst>
      <p:ext uri="{BB962C8B-B14F-4D97-AF65-F5344CB8AC3E}">
        <p14:creationId xmlns:p14="http://schemas.microsoft.com/office/powerpoint/2010/main" val="2142106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0" i="0" dirty="0" err="1">
                <a:solidFill>
                  <a:srgbClr val="24292F"/>
                </a:solidFill>
                <a:effectLst/>
                <a:latin typeface="-apple-system"/>
              </a:rPr>
              <a:t>Install</a:t>
            </a:r>
            <a:r>
              <a:rPr lang="nl-NL" b="0" i="0" dirty="0">
                <a:solidFill>
                  <a:srgbClr val="24292F"/>
                </a:solidFill>
                <a:effectLst/>
                <a:latin typeface="-apple-system"/>
              </a:rPr>
              <a:t>:</a:t>
            </a:r>
          </a:p>
          <a:p>
            <a:pPr algn="l"/>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dirty="0" err="1">
                <a:solidFill>
                  <a:srgbClr val="24292F"/>
                </a:solidFill>
                <a:effectLst/>
                <a:latin typeface="-apple-system"/>
              </a:rPr>
              <a:t>an</a:t>
            </a:r>
            <a:r>
              <a:rPr lang="nl-NL" b="0" i="0" dirty="0">
                <a:solidFill>
                  <a:srgbClr val="24292F"/>
                </a:solidFill>
                <a:effectLst/>
                <a:latin typeface="-apple-system"/>
              </a:rPr>
              <a:t> official pre-built </a:t>
            </a:r>
            <a:r>
              <a:rPr lang="nl-NL" b="0" i="0" dirty="0" err="1">
                <a:solidFill>
                  <a:srgbClr val="24292F"/>
                </a:solidFill>
                <a:effectLst/>
                <a:latin typeface="-apple-system"/>
              </a:rPr>
              <a:t>multi</a:t>
            </a:r>
            <a:r>
              <a:rPr lang="nl-NL" b="0" i="0" dirty="0">
                <a:solidFill>
                  <a:srgbClr val="24292F"/>
                </a:solidFill>
                <a:effectLst/>
                <a:latin typeface="-apple-system"/>
              </a:rPr>
              <a:t>-platform </a:t>
            </a:r>
            <a:r>
              <a:rPr lang="nl-NL" b="0" i="0" dirty="0" err="1">
                <a:solidFill>
                  <a:srgbClr val="24292F"/>
                </a:solidFill>
                <a:effectLst/>
                <a:latin typeface="-apple-system"/>
              </a:rPr>
              <a:t>Ghidra</a:t>
            </a:r>
            <a:r>
              <a:rPr lang="nl-NL" b="0" i="0" dirty="0">
                <a:solidFill>
                  <a:srgbClr val="24292F"/>
                </a:solidFill>
                <a:effectLst/>
                <a:latin typeface="-apple-system"/>
              </a:rPr>
              <a:t> release:</a:t>
            </a:r>
          </a:p>
          <a:p>
            <a:pPr algn="l">
              <a:buFont typeface="Arial" panose="020B0604020202020204" pitchFamily="34" charset="0"/>
              <a:buChar char="•"/>
            </a:pP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u="none" strike="noStrike" dirty="0">
                <a:solidFill>
                  <a:srgbClr val="24292F"/>
                </a:solidFill>
                <a:effectLst/>
                <a:latin typeface="-apple-system"/>
                <a:hlinkClick r:id="rId3"/>
              </a:rPr>
              <a:t>JDK 17 64-bit</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Download a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u="none" strike="noStrike" dirty="0">
                <a:solidFill>
                  <a:srgbClr val="24292F"/>
                </a:solidFill>
                <a:effectLst/>
                <a:latin typeface="-apple-system"/>
                <a:hlinkClick r:id="rId4"/>
              </a:rPr>
              <a:t>release file</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Extract </a:t>
            </a:r>
            <a:r>
              <a:rPr lang="nl-NL" b="0" i="0" dirty="0" err="1">
                <a:solidFill>
                  <a:srgbClr val="24292F"/>
                </a:solidFill>
                <a:effectLst/>
                <a:latin typeface="-apple-system"/>
              </a:rPr>
              <a:t>the</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file</a:t>
            </a:r>
          </a:p>
          <a:p>
            <a:pPr algn="l">
              <a:buFont typeface="Arial" panose="020B0604020202020204" pitchFamily="34" charset="0"/>
              <a:buChar char="•"/>
            </a:pPr>
            <a:r>
              <a:rPr lang="nl-NL" b="0" i="0" dirty="0" err="1">
                <a:solidFill>
                  <a:srgbClr val="24292F"/>
                </a:solidFill>
                <a:effectLst/>
                <a:latin typeface="-apple-system"/>
              </a:rPr>
              <a:t>Launch</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dirty="0" err="1">
                <a:solidFill>
                  <a:srgbClr val="24292F"/>
                </a:solidFill>
                <a:effectLst/>
                <a:latin typeface="-apple-system"/>
              </a:rPr>
              <a:t>ghidraRun</a:t>
            </a:r>
            <a:r>
              <a:rPr lang="nl-NL" b="0" i="0" dirty="0">
                <a:solidFill>
                  <a:srgbClr val="24292F"/>
                </a:solidFill>
                <a:effectLst/>
                <a:latin typeface="-apple-system"/>
              </a:rPr>
              <a:t> (or ghidraRun.bat </a:t>
            </a:r>
            <a:r>
              <a:rPr lang="nl-NL" b="0" i="0" dirty="0" err="1">
                <a:solidFill>
                  <a:srgbClr val="24292F"/>
                </a:solidFill>
                <a:effectLst/>
                <a:latin typeface="-apple-system"/>
              </a:rPr>
              <a:t>for</a:t>
            </a:r>
            <a:r>
              <a:rPr lang="nl-NL" b="0" i="0" dirty="0">
                <a:solidFill>
                  <a:srgbClr val="24292F"/>
                </a:solidFill>
                <a:effectLst/>
                <a:latin typeface="-apple-system"/>
              </a:rPr>
              <a:t> Windows)</a:t>
            </a:r>
          </a:p>
          <a:p>
            <a:pPr algn="l"/>
            <a:r>
              <a:rPr lang="nl-NL" b="0" i="0" dirty="0">
                <a:solidFill>
                  <a:srgbClr val="24292F"/>
                </a:solidFill>
                <a:effectLst/>
                <a:latin typeface="-apple-system"/>
              </a:rPr>
              <a:t>For </a:t>
            </a:r>
            <a:r>
              <a:rPr lang="nl-NL" b="0" i="0" dirty="0" err="1">
                <a:solidFill>
                  <a:srgbClr val="24292F"/>
                </a:solidFill>
                <a:effectLst/>
                <a:latin typeface="-apple-system"/>
              </a:rPr>
              <a:t>additional</a:t>
            </a:r>
            <a:r>
              <a:rPr lang="nl-NL" b="0" i="0" dirty="0">
                <a:solidFill>
                  <a:srgbClr val="24292F"/>
                </a:solidFill>
                <a:effectLst/>
                <a:latin typeface="-apple-system"/>
              </a:rPr>
              <a:t> information </a:t>
            </a:r>
            <a:r>
              <a:rPr lang="nl-NL" b="0" i="0" dirty="0" err="1">
                <a:solidFill>
                  <a:srgbClr val="24292F"/>
                </a:solidFill>
                <a:effectLst/>
                <a:latin typeface="-apple-system"/>
              </a:rPr>
              <a:t>and</a:t>
            </a:r>
            <a:r>
              <a:rPr lang="nl-NL" b="0" i="0" dirty="0">
                <a:solidFill>
                  <a:srgbClr val="24292F"/>
                </a:solidFill>
                <a:effectLst/>
                <a:latin typeface="-apple-system"/>
              </a:rPr>
              <a:t> </a:t>
            </a:r>
            <a:r>
              <a:rPr lang="nl-NL" b="0" i="0" dirty="0" err="1">
                <a:solidFill>
                  <a:srgbClr val="24292F"/>
                </a:solidFill>
                <a:effectLst/>
                <a:latin typeface="-apple-system"/>
              </a:rPr>
              <a:t>troubleshooting</a:t>
            </a:r>
            <a:r>
              <a:rPr lang="nl-NL" b="0" i="0" dirty="0">
                <a:solidFill>
                  <a:srgbClr val="24292F"/>
                </a:solidFill>
                <a:effectLst/>
                <a:latin typeface="-apple-system"/>
              </a:rPr>
              <a:t> tips </a:t>
            </a:r>
            <a:r>
              <a:rPr lang="nl-NL" b="0" i="0" dirty="0" err="1">
                <a:solidFill>
                  <a:srgbClr val="24292F"/>
                </a:solidFill>
                <a:effectLst/>
                <a:latin typeface="-apple-system"/>
              </a:rPr>
              <a:t>about</a:t>
            </a:r>
            <a:r>
              <a:rPr lang="nl-NL" b="0" i="0" dirty="0">
                <a:solidFill>
                  <a:srgbClr val="24292F"/>
                </a:solidFill>
                <a:effectLst/>
                <a:latin typeface="-apple-system"/>
              </a:rPr>
              <a:t> </a:t>
            </a:r>
            <a:r>
              <a:rPr lang="nl-NL" b="0" i="0" dirty="0" err="1">
                <a:solidFill>
                  <a:srgbClr val="24292F"/>
                </a:solidFill>
                <a:effectLst/>
                <a:latin typeface="-apple-system"/>
              </a:rPr>
              <a:t>installing</a:t>
            </a:r>
            <a:r>
              <a:rPr lang="nl-NL" b="0" i="0" dirty="0">
                <a:solidFill>
                  <a:srgbClr val="24292F"/>
                </a:solidFill>
                <a:effectLst/>
                <a:latin typeface="-apple-system"/>
              </a:rPr>
              <a:t> </a:t>
            </a:r>
            <a:r>
              <a:rPr lang="nl-NL" b="0" i="0" dirty="0" err="1">
                <a:solidFill>
                  <a:srgbClr val="24292F"/>
                </a:solidFill>
                <a:effectLst/>
                <a:latin typeface="-apple-system"/>
              </a:rPr>
              <a:t>and</a:t>
            </a:r>
            <a:r>
              <a:rPr lang="nl-NL" b="0" i="0" dirty="0">
                <a:solidFill>
                  <a:srgbClr val="24292F"/>
                </a:solidFill>
                <a:effectLst/>
                <a:latin typeface="-apple-system"/>
              </a:rPr>
              <a:t> running a </a:t>
            </a:r>
            <a:r>
              <a:rPr lang="nl-NL" b="0" i="0" dirty="0" err="1">
                <a:solidFill>
                  <a:srgbClr val="24292F"/>
                </a:solidFill>
                <a:effectLst/>
                <a:latin typeface="-apple-system"/>
              </a:rPr>
              <a:t>Ghidra</a:t>
            </a:r>
            <a:r>
              <a:rPr lang="nl-NL" b="0" i="0" dirty="0">
                <a:solidFill>
                  <a:srgbClr val="24292F"/>
                </a:solidFill>
                <a:effectLst/>
                <a:latin typeface="-apple-system"/>
              </a:rPr>
              <a:t> release, </a:t>
            </a:r>
            <a:r>
              <a:rPr lang="nl-NL" b="0" i="0" dirty="0" err="1">
                <a:solidFill>
                  <a:srgbClr val="24292F"/>
                </a:solidFill>
                <a:effectLst/>
                <a:latin typeface="-apple-system"/>
              </a:rPr>
              <a:t>please</a:t>
            </a:r>
            <a:r>
              <a:rPr lang="nl-NL" b="0" i="0" dirty="0">
                <a:solidFill>
                  <a:srgbClr val="24292F"/>
                </a:solidFill>
                <a:effectLst/>
                <a:latin typeface="-apple-system"/>
              </a:rPr>
              <a:t> </a:t>
            </a:r>
            <a:r>
              <a:rPr lang="nl-NL" b="0" i="0" dirty="0" err="1">
                <a:solidFill>
                  <a:srgbClr val="24292F"/>
                </a:solidFill>
                <a:effectLst/>
                <a:latin typeface="-apple-system"/>
              </a:rPr>
              <a:t>refer</a:t>
            </a:r>
            <a:r>
              <a:rPr lang="nl-NL" b="0" i="0" dirty="0">
                <a:solidFill>
                  <a:srgbClr val="24292F"/>
                </a:solidFill>
                <a:effectLst/>
                <a:latin typeface="-apple-system"/>
              </a:rPr>
              <a:t> </a:t>
            </a:r>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docs</a:t>
            </a:r>
            <a:r>
              <a:rPr lang="nl-NL" b="0" i="0" dirty="0">
                <a:solidFill>
                  <a:srgbClr val="24292F"/>
                </a:solidFill>
                <a:effectLst/>
                <a:latin typeface="-apple-system"/>
              </a:rPr>
              <a:t>/InstallationGuide.html </a:t>
            </a:r>
            <a:r>
              <a:rPr lang="nl-NL" b="0" i="0" dirty="0" err="1">
                <a:solidFill>
                  <a:srgbClr val="24292F"/>
                </a:solidFill>
                <a:effectLst/>
                <a:latin typeface="-apple-system"/>
              </a:rPr>
              <a:t>which</a:t>
            </a:r>
            <a:r>
              <a:rPr lang="nl-NL" b="0" i="0" dirty="0">
                <a:solidFill>
                  <a:srgbClr val="24292F"/>
                </a:solidFill>
                <a:effectLst/>
                <a:latin typeface="-apple-system"/>
              </a:rPr>
              <a:t> </a:t>
            </a:r>
            <a:r>
              <a:rPr lang="nl-NL" b="0" i="0" dirty="0" err="1">
                <a:solidFill>
                  <a:srgbClr val="24292F"/>
                </a:solidFill>
                <a:effectLst/>
                <a:latin typeface="-apple-system"/>
              </a:rPr>
              <a:t>can</a:t>
            </a:r>
            <a:r>
              <a:rPr lang="nl-NL" b="0" i="0" dirty="0">
                <a:solidFill>
                  <a:srgbClr val="24292F"/>
                </a:solidFill>
                <a:effectLst/>
                <a:latin typeface="-apple-system"/>
              </a:rPr>
              <a:t> </a:t>
            </a:r>
            <a:r>
              <a:rPr lang="nl-NL" b="0" i="0" dirty="0" err="1">
                <a:solidFill>
                  <a:srgbClr val="24292F"/>
                </a:solidFill>
                <a:effectLst/>
                <a:latin typeface="-apple-system"/>
              </a:rPr>
              <a:t>be</a:t>
            </a:r>
            <a:r>
              <a:rPr lang="nl-NL" b="0" i="0" dirty="0">
                <a:solidFill>
                  <a:srgbClr val="24292F"/>
                </a:solidFill>
                <a:effectLst/>
                <a:latin typeface="-apple-system"/>
              </a:rPr>
              <a:t> found in </a:t>
            </a:r>
            <a:r>
              <a:rPr lang="nl-NL" b="0" i="0" dirty="0" err="1">
                <a:solidFill>
                  <a:srgbClr val="24292F"/>
                </a:solidFill>
                <a:effectLst/>
                <a:latin typeface="-apple-system"/>
              </a:rPr>
              <a:t>your</a:t>
            </a:r>
            <a:r>
              <a:rPr lang="nl-NL" b="0" i="0" dirty="0">
                <a:solidFill>
                  <a:srgbClr val="24292F"/>
                </a:solidFill>
                <a:effectLst/>
                <a:latin typeface="-apple-system"/>
              </a:rPr>
              <a:t> </a:t>
            </a:r>
            <a:r>
              <a:rPr lang="nl-NL" b="0" i="0" dirty="0" err="1">
                <a:solidFill>
                  <a:srgbClr val="24292F"/>
                </a:solidFill>
                <a:effectLst/>
                <a:latin typeface="-apple-system"/>
              </a:rPr>
              <a:t>extracted</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directory.</a:t>
            </a:r>
          </a:p>
          <a:p>
            <a:pPr algn="l"/>
            <a:r>
              <a:rPr lang="nl-NL" b="0" i="0" dirty="0" err="1">
                <a:solidFill>
                  <a:srgbClr val="24292F"/>
                </a:solidFill>
                <a:effectLst/>
                <a:latin typeface="-apple-system"/>
              </a:rPr>
              <a:t>Build</a:t>
            </a:r>
            <a:endParaRPr lang="nl-NL" b="0" i="0" dirty="0">
              <a:solidFill>
                <a:srgbClr val="24292F"/>
              </a:solidFill>
              <a:effectLst/>
              <a:latin typeface="-apple-system"/>
            </a:endParaRPr>
          </a:p>
          <a:p>
            <a:pPr algn="l"/>
            <a:r>
              <a:rPr lang="en-US" b="0" i="0" dirty="0">
                <a:solidFill>
                  <a:srgbClr val="24292F"/>
                </a:solidFill>
                <a:effectLst/>
                <a:latin typeface="-apple-system"/>
              </a:rPr>
              <a:t>to create the latest development build for your platform from this source repository:</a:t>
            </a:r>
          </a:p>
          <a:p>
            <a:pPr algn="l"/>
            <a:r>
              <a:rPr lang="en-US" b="1" i="0" dirty="0">
                <a:solidFill>
                  <a:srgbClr val="24292F"/>
                </a:solidFill>
                <a:effectLst/>
                <a:latin typeface="-apple-system"/>
              </a:rPr>
              <a:t>Install build tools:</a:t>
            </a:r>
          </a:p>
          <a:p>
            <a:pPr algn="l">
              <a:buFont typeface="Arial" panose="020B0604020202020204" pitchFamily="34" charset="0"/>
              <a:buChar char="•"/>
            </a:pPr>
            <a:r>
              <a:rPr lang="en-US" b="0" i="0" u="none" strike="noStrike" dirty="0">
                <a:solidFill>
                  <a:srgbClr val="24292F"/>
                </a:solidFill>
                <a:effectLst/>
                <a:latin typeface="-apple-system"/>
                <a:hlinkClick r:id="rId3"/>
              </a:rPr>
              <a:t>JDK 17 64-bit</a:t>
            </a:r>
            <a:endParaRPr lang="en-US" b="0" i="0" dirty="0">
              <a:solidFill>
                <a:srgbClr val="24292F"/>
              </a:solidFill>
              <a:effectLst/>
              <a:latin typeface="-apple-system"/>
            </a:endParaRPr>
          </a:p>
          <a:p>
            <a:pPr algn="l">
              <a:buFont typeface="Arial" panose="020B0604020202020204" pitchFamily="34" charset="0"/>
              <a:buChar char="•"/>
            </a:pPr>
            <a:r>
              <a:rPr lang="en-US" b="0" i="0" u="none" strike="noStrike" dirty="0">
                <a:solidFill>
                  <a:srgbClr val="24292F"/>
                </a:solidFill>
                <a:effectLst/>
                <a:latin typeface="-apple-system"/>
                <a:hlinkClick r:id="rId5"/>
              </a:rPr>
              <a:t>Gradle 7.3+</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make, </a:t>
            </a:r>
            <a:r>
              <a:rPr lang="en-US" b="0" i="0" dirty="0" err="1">
                <a:solidFill>
                  <a:srgbClr val="24292F"/>
                </a:solidFill>
                <a:effectLst/>
                <a:latin typeface="-apple-system"/>
              </a:rPr>
              <a:t>gcc</a:t>
            </a:r>
            <a:r>
              <a:rPr lang="en-US" b="0" i="0" dirty="0">
                <a:solidFill>
                  <a:srgbClr val="24292F"/>
                </a:solidFill>
                <a:effectLst/>
                <a:latin typeface="-apple-system"/>
              </a:rPr>
              <a:t>, and g++ (Linux/macOS-only)</a:t>
            </a:r>
          </a:p>
          <a:p>
            <a:pPr algn="l">
              <a:buFont typeface="Arial" panose="020B0604020202020204" pitchFamily="34" charset="0"/>
              <a:buChar char="•"/>
            </a:pPr>
            <a:r>
              <a:rPr lang="en-US" b="0" i="0" u="none" strike="noStrike" dirty="0">
                <a:solidFill>
                  <a:srgbClr val="24292F"/>
                </a:solidFill>
                <a:effectLst/>
                <a:latin typeface="-apple-system"/>
                <a:hlinkClick r:id="rId6"/>
              </a:rPr>
              <a:t>Microsoft Visual Studio</a:t>
            </a:r>
            <a:r>
              <a:rPr lang="en-US" b="0" i="0" dirty="0">
                <a:solidFill>
                  <a:srgbClr val="24292F"/>
                </a:solidFill>
                <a:effectLst/>
                <a:latin typeface="-apple-system"/>
              </a:rPr>
              <a:t> (Windows-only)</a:t>
            </a:r>
          </a:p>
          <a:p>
            <a:pPr algn="l"/>
            <a:r>
              <a:rPr lang="en-US" b="1" i="0" dirty="0">
                <a:solidFill>
                  <a:srgbClr val="24292F"/>
                </a:solidFill>
                <a:effectLst/>
                <a:latin typeface="-apple-system"/>
              </a:rPr>
              <a:t>Download and extract the source:</a:t>
            </a:r>
          </a:p>
          <a:p>
            <a:pPr algn="l"/>
            <a:r>
              <a:rPr lang="en-US" b="0" i="0" u="none" strike="noStrike" dirty="0">
                <a:solidFill>
                  <a:srgbClr val="24292F"/>
                </a:solidFill>
                <a:effectLst/>
                <a:latin typeface="-apple-system"/>
                <a:hlinkClick r:id="rId7"/>
              </a:rPr>
              <a:t>Download from GitHub</a:t>
            </a:r>
            <a:endParaRPr lang="en-US" b="0" i="0" dirty="0">
              <a:solidFill>
                <a:srgbClr val="24292F"/>
              </a:solidFill>
              <a:effectLst/>
              <a:latin typeface="-apple-system"/>
            </a:endParaRPr>
          </a:p>
          <a:p>
            <a:pPr algn="l"/>
            <a:r>
              <a:rPr lang="en-US" b="0" i="0" dirty="0">
                <a:solidFill>
                  <a:srgbClr val="24292F"/>
                </a:solidFill>
                <a:effectLst/>
                <a:latin typeface="-apple-system"/>
              </a:rPr>
              <a:t>$ unzip </a:t>
            </a:r>
            <a:r>
              <a:rPr lang="en-US" b="0" i="0" dirty="0" err="1">
                <a:solidFill>
                  <a:srgbClr val="24292F"/>
                </a:solidFill>
                <a:effectLst/>
                <a:latin typeface="-apple-system"/>
              </a:rPr>
              <a:t>ghidra</a:t>
            </a:r>
            <a:r>
              <a:rPr lang="en-US" b="0" i="0" dirty="0">
                <a:solidFill>
                  <a:srgbClr val="24292F"/>
                </a:solidFill>
                <a:effectLst/>
                <a:latin typeface="-apple-system"/>
              </a:rPr>
              <a:t>-master $ cd </a:t>
            </a:r>
            <a:r>
              <a:rPr lang="en-US" b="0" i="0" dirty="0" err="1">
                <a:solidFill>
                  <a:srgbClr val="24292F"/>
                </a:solidFill>
                <a:effectLst/>
                <a:latin typeface="-apple-system"/>
              </a:rPr>
              <a:t>ghidra</a:t>
            </a:r>
            <a:r>
              <a:rPr lang="en-US" b="0" i="0" dirty="0">
                <a:solidFill>
                  <a:srgbClr val="24292F"/>
                </a:solidFill>
                <a:effectLst/>
                <a:latin typeface="-apple-system"/>
              </a:rPr>
              <a:t>-master </a:t>
            </a:r>
          </a:p>
          <a:p>
            <a:pPr algn="l"/>
            <a:r>
              <a:rPr lang="en-US" b="1" i="0" dirty="0">
                <a:solidFill>
                  <a:srgbClr val="24292F"/>
                </a:solidFill>
                <a:effectLst/>
                <a:latin typeface="-apple-system"/>
              </a:rPr>
              <a:t>NOTE:</a:t>
            </a:r>
            <a:r>
              <a:rPr lang="en-US" b="0" i="0" dirty="0">
                <a:solidFill>
                  <a:srgbClr val="24292F"/>
                </a:solidFill>
                <a:effectLst/>
                <a:latin typeface="-apple-system"/>
              </a:rPr>
              <a:t> Instead of downloading the compressed source, you may instead want to clone the GitHub repository: git clone https://github.com/NationalSecurityAgency/ghidra.git</a:t>
            </a:r>
          </a:p>
          <a:p>
            <a:pPr algn="l"/>
            <a:r>
              <a:rPr lang="en-US" b="1" i="0" dirty="0">
                <a:solidFill>
                  <a:srgbClr val="24292F"/>
                </a:solidFill>
                <a:effectLst/>
                <a:latin typeface="-apple-system"/>
              </a:rPr>
              <a:t>Download additional build dependencies into source repository:</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-I </a:t>
            </a:r>
            <a:r>
              <a:rPr lang="en-US" b="0" i="0" dirty="0" err="1">
                <a:solidFill>
                  <a:srgbClr val="24292F"/>
                </a:solidFill>
                <a:effectLst/>
                <a:latin typeface="-apple-system"/>
              </a:rPr>
              <a:t>gradle</a:t>
            </a:r>
            <a:r>
              <a:rPr lang="en-US" b="0" i="0" dirty="0">
                <a:solidFill>
                  <a:srgbClr val="24292F"/>
                </a:solidFill>
                <a:effectLst/>
                <a:latin typeface="-apple-system"/>
              </a:rPr>
              <a:t>/support/</a:t>
            </a:r>
            <a:r>
              <a:rPr lang="en-US" b="0" i="0" dirty="0" err="1">
                <a:solidFill>
                  <a:srgbClr val="24292F"/>
                </a:solidFill>
                <a:effectLst/>
                <a:latin typeface="-apple-system"/>
              </a:rPr>
              <a:t>fetchDependencies.gradle</a:t>
            </a:r>
            <a:r>
              <a:rPr lang="en-US" b="0" i="0" dirty="0">
                <a:solidFill>
                  <a:srgbClr val="24292F"/>
                </a:solidFill>
                <a:effectLst/>
                <a:latin typeface="-apple-system"/>
              </a:rPr>
              <a:t> </a:t>
            </a:r>
            <a:r>
              <a:rPr lang="en-US" b="0" i="0" dirty="0" err="1">
                <a:solidFill>
                  <a:srgbClr val="24292F"/>
                </a:solidFill>
                <a:effectLst/>
                <a:latin typeface="-apple-system"/>
              </a:rPr>
              <a:t>init</a:t>
            </a:r>
            <a:r>
              <a:rPr lang="en-US" b="0" i="0" dirty="0">
                <a:solidFill>
                  <a:srgbClr val="24292F"/>
                </a:solidFill>
                <a:effectLst/>
                <a:latin typeface="-apple-system"/>
              </a:rPr>
              <a:t> </a:t>
            </a:r>
          </a:p>
          <a:p>
            <a:pPr algn="l"/>
            <a:r>
              <a:rPr lang="en-US" b="1" i="0" dirty="0">
                <a:solidFill>
                  <a:srgbClr val="24292F"/>
                </a:solidFill>
                <a:effectLst/>
                <a:latin typeface="-apple-system"/>
              </a:rPr>
              <a:t>Create development build:</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a:t>
            </a:r>
            <a:r>
              <a:rPr lang="en-US" b="0" i="0" dirty="0" err="1">
                <a:solidFill>
                  <a:srgbClr val="24292F"/>
                </a:solidFill>
                <a:effectLst/>
                <a:latin typeface="-apple-system"/>
              </a:rPr>
              <a:t>buildGhidra</a:t>
            </a:r>
            <a:r>
              <a:rPr lang="en-US" b="0" i="0" dirty="0">
                <a:solidFill>
                  <a:srgbClr val="24292F"/>
                </a:solidFill>
                <a:effectLst/>
                <a:latin typeface="-apple-system"/>
              </a:rPr>
              <a:t> </a:t>
            </a:r>
          </a:p>
          <a:p>
            <a:pPr algn="l"/>
            <a:r>
              <a:rPr lang="en-US" b="0" i="0" dirty="0">
                <a:solidFill>
                  <a:srgbClr val="24292F"/>
                </a:solidFill>
                <a:effectLst/>
                <a:latin typeface="-apple-system"/>
              </a:rPr>
              <a:t>The compressed development build will be located at build/</a:t>
            </a:r>
            <a:r>
              <a:rPr lang="en-US" b="0" i="0" dirty="0" err="1">
                <a:solidFill>
                  <a:srgbClr val="24292F"/>
                </a:solidFill>
                <a:effectLst/>
                <a:latin typeface="-apple-system"/>
              </a:rPr>
              <a:t>dist</a:t>
            </a:r>
            <a:r>
              <a:rPr lang="en-US" b="0" i="0" dirty="0">
                <a:solidFill>
                  <a:srgbClr val="24292F"/>
                </a:solidFill>
                <a:effectLst/>
                <a:latin typeface="-apple-system"/>
              </a:rPr>
              <a:t>/.</a:t>
            </a:r>
          </a:p>
          <a:p>
            <a:pPr algn="l"/>
            <a:r>
              <a:rPr lang="en-US" b="0" i="0" dirty="0">
                <a:solidFill>
                  <a:srgbClr val="24292F"/>
                </a:solidFill>
                <a:effectLst/>
                <a:latin typeface="-apple-system"/>
              </a:rPr>
              <a:t>For more detailed information on building </a:t>
            </a:r>
            <a:r>
              <a:rPr lang="en-US" b="0" i="0" dirty="0" err="1">
                <a:solidFill>
                  <a:srgbClr val="24292F"/>
                </a:solidFill>
                <a:effectLst/>
                <a:latin typeface="-apple-system"/>
              </a:rPr>
              <a:t>Ghidra</a:t>
            </a:r>
            <a:r>
              <a:rPr lang="en-US" b="0" i="0" dirty="0">
                <a:solidFill>
                  <a:srgbClr val="24292F"/>
                </a:solidFill>
                <a:effectLst/>
                <a:latin typeface="-apple-system"/>
              </a:rPr>
              <a:t>, please read the </a:t>
            </a:r>
            <a:r>
              <a:rPr lang="en-US" b="0" i="0" u="none" strike="noStrike" dirty="0">
                <a:solidFill>
                  <a:srgbClr val="24292F"/>
                </a:solidFill>
                <a:effectLst/>
                <a:latin typeface="-apple-system"/>
                <a:hlinkClick r:id="rId8"/>
              </a:rPr>
              <a:t>Developer Guide</a:t>
            </a:r>
            <a:r>
              <a:rPr lang="en-US" b="0" i="0" dirty="0">
                <a:solidFill>
                  <a:srgbClr val="24292F"/>
                </a:solidFill>
                <a:effectLst/>
                <a:latin typeface="-apple-system"/>
              </a:rPr>
              <a:t>.</a:t>
            </a:r>
          </a:p>
          <a:p>
            <a:pPr algn="l"/>
            <a:endParaRPr lang="nl-NL" b="0" i="0" dirty="0">
              <a:solidFill>
                <a:srgbClr val="24292F"/>
              </a:solidFill>
              <a:effectLst/>
              <a:latin typeface="-apple-system"/>
            </a:endParaRP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13</a:t>
            </a:fld>
            <a:endParaRPr lang="nl-NL"/>
          </a:p>
        </p:txBody>
      </p:sp>
    </p:spTree>
    <p:extLst>
      <p:ext uri="{BB962C8B-B14F-4D97-AF65-F5344CB8AC3E}">
        <p14:creationId xmlns:p14="http://schemas.microsoft.com/office/powerpoint/2010/main" val="295355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Sjong</a:t>
            </a:r>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2</a:t>
            </a:fld>
            <a:endParaRPr lang="nl-NL"/>
          </a:p>
        </p:txBody>
      </p:sp>
    </p:spTree>
    <p:extLst>
      <p:ext uri="{BB962C8B-B14F-4D97-AF65-F5344CB8AC3E}">
        <p14:creationId xmlns:p14="http://schemas.microsoft.com/office/powerpoint/2010/main" val="23253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Sjong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Ghidra's</a:t>
            </a:r>
            <a:r>
              <a:rPr lang="en-US" dirty="0"/>
              <a:t> existence was originally revealed to the public via WikiLeaks in March 2017, but the software itself remained unavailable until its declassification and official release two years later. In June 2019, </a:t>
            </a:r>
            <a:r>
              <a:rPr lang="en-US" dirty="0" err="1"/>
              <a:t>Coreboot</a:t>
            </a:r>
            <a:r>
              <a:rPr lang="en-US" dirty="0"/>
              <a:t> began to use </a:t>
            </a:r>
            <a:r>
              <a:rPr lang="en-US" dirty="0" err="1"/>
              <a:t>Ghidra</a:t>
            </a:r>
            <a:r>
              <a:rPr lang="en-US" dirty="0"/>
              <a:t> for its reverse engineering efforts on firmware-specific problems following the open source release of the </a:t>
            </a:r>
            <a:r>
              <a:rPr lang="en-US" dirty="0" err="1"/>
              <a:t>Ghidra</a:t>
            </a:r>
            <a:r>
              <a:rPr lang="en-US" dirty="0"/>
              <a:t> software suite.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0000"/>
                </a:solidFill>
                <a:effectLst/>
                <a:latin typeface="Open Sans" panose="020B0604020202020204" pitchFamily="34" charset="0"/>
              </a:rPr>
              <a:t>Coreboot</a:t>
            </a:r>
            <a:r>
              <a:rPr lang="en-US" b="0" i="0" dirty="0">
                <a:solidFill>
                  <a:srgbClr val="000000"/>
                </a:solidFill>
                <a:effectLst/>
                <a:latin typeface="Open Sans" panose="020B0604020202020204" pitchFamily="34" charset="0"/>
              </a:rPr>
              <a:t> is an extended firmware platform that delivers a lightning fast and secure boot experience on modern computers and embedded systems. As an Open Source project it provides auditability and maximum control over technology.</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a:t>
            </a:r>
            <a:r>
              <a:rPr lang="en-US" dirty="0"/>
              <a:t> is a free and open source reverse engineering tool developed by the National Security Agency (NSA) of the United States. The binaries were released at RSA Conference in March 2019; the sources were published one month later on GitHub. </a:t>
            </a:r>
            <a:r>
              <a:rPr lang="en-US" dirty="0" err="1"/>
              <a:t>Ghidra</a:t>
            </a:r>
            <a:r>
              <a:rPr lang="en-US" dirty="0"/>
              <a:t> is seen by many security researchers as a competitor to IDA Pro. The software is written in Java using the Swing framework for the GUI. The </a:t>
            </a:r>
            <a:r>
              <a:rPr lang="en-US" dirty="0" err="1"/>
              <a:t>decompiler</a:t>
            </a:r>
            <a:r>
              <a:rPr lang="en-US" dirty="0"/>
              <a:t> component is written in C++</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3</a:t>
            </a:fld>
            <a:endParaRPr lang="nl-NL"/>
          </a:p>
        </p:txBody>
      </p:sp>
    </p:spTree>
    <p:extLst>
      <p:ext uri="{BB962C8B-B14F-4D97-AF65-F5344CB8AC3E}">
        <p14:creationId xmlns:p14="http://schemas.microsoft.com/office/powerpoint/2010/main" val="21642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p>
          <a:p>
            <a:endParaRPr lang="en-GB" dirty="0"/>
          </a:p>
          <a:p>
            <a:r>
              <a:rPr lang="en-GB" dirty="0"/>
              <a:t>Reverse-engineering is the act of dismantling an object to see how it works. As seen in the video in the next slide</a:t>
            </a:r>
          </a:p>
          <a:p>
            <a:r>
              <a:rPr lang="en-GB" dirty="0"/>
              <a:t>This means you can disassemble something that is made by someone else. </a:t>
            </a:r>
          </a:p>
          <a:p>
            <a:endParaRPr lang="nl-NL" dirty="0"/>
          </a:p>
          <a:p>
            <a:endParaRPr lang="nl-NL" dirty="0"/>
          </a:p>
          <a:p>
            <a:r>
              <a:rPr lang="nl-NL" dirty="0" err="1"/>
              <a:t>What</a:t>
            </a:r>
            <a:r>
              <a:rPr lang="nl-NL" dirty="0"/>
              <a:t> is </a:t>
            </a:r>
            <a:r>
              <a:rPr lang="nl-NL" dirty="0" err="1"/>
              <a:t>decompiling</a:t>
            </a:r>
            <a:r>
              <a:rPr lang="nl-NL" dirty="0"/>
              <a:t>? </a:t>
            </a:r>
            <a:r>
              <a:rPr lang="nl-NL" dirty="0" err="1"/>
              <a:t>Anyone</a:t>
            </a:r>
            <a:r>
              <a:rPr lang="nl-NL" dirty="0"/>
              <a:t> have </a:t>
            </a:r>
            <a:r>
              <a:rPr lang="nl-NL" dirty="0" err="1"/>
              <a:t>an</a:t>
            </a:r>
            <a:r>
              <a:rPr lang="nl-NL" dirty="0"/>
              <a:t> </a:t>
            </a:r>
            <a:r>
              <a:rPr lang="nl-NL" dirty="0" err="1"/>
              <a:t>idea</a:t>
            </a:r>
            <a:r>
              <a:rPr lang="nl-NL" dirty="0"/>
              <a:t>? </a:t>
            </a:r>
          </a:p>
          <a:p>
            <a:endParaRPr lang="nl-NL" dirty="0"/>
          </a:p>
          <a:p>
            <a:r>
              <a:rPr lang="nl-NL" dirty="0" err="1"/>
              <a:t>And</a:t>
            </a:r>
            <a:r>
              <a:rPr lang="nl-NL" dirty="0"/>
              <a:t> </a:t>
            </a:r>
            <a:r>
              <a:rPr lang="nl-NL" dirty="0" err="1"/>
              <a:t>any</a:t>
            </a:r>
            <a:r>
              <a:rPr lang="nl-NL" dirty="0"/>
              <a:t> </a:t>
            </a:r>
            <a:r>
              <a:rPr lang="nl-NL" dirty="0" err="1"/>
              <a:t>examples</a:t>
            </a:r>
            <a:endParaRPr lang="nl-NL" dirty="0"/>
          </a:p>
          <a:p>
            <a:r>
              <a:rPr lang="nl-NL" dirty="0"/>
              <a:t>Copy </a:t>
            </a:r>
            <a:r>
              <a:rPr lang="nl-NL" dirty="0" err="1"/>
              <a:t>protection</a:t>
            </a:r>
            <a:r>
              <a:rPr lang="nl-NL" dirty="0"/>
              <a:t> (</a:t>
            </a:r>
            <a:r>
              <a:rPr lang="en-US" b="0" i="0" dirty="0">
                <a:solidFill>
                  <a:srgbClr val="212121"/>
                </a:solidFill>
                <a:effectLst/>
                <a:latin typeface="ZohoPuvi"/>
              </a:rPr>
              <a:t>Copy protection in data security is the process of protecting files and folders from being copied without proper authorization to any device in the same network. Unauthorized copying of data can lead to data leak, exposure, or even a breach.)(</a:t>
            </a:r>
            <a:r>
              <a:rPr lang="nl-NL" dirty="0"/>
              <a:t>MFA/ </a:t>
            </a:r>
            <a:r>
              <a:rPr lang="nl-NL" dirty="0" err="1"/>
              <a:t>physical</a:t>
            </a:r>
            <a:r>
              <a:rPr lang="nl-NL" dirty="0"/>
              <a:t> control/ </a:t>
            </a:r>
            <a:r>
              <a:rPr lang="nl-NL" dirty="0" err="1"/>
              <a:t>encrypting</a:t>
            </a:r>
            <a:r>
              <a:rPr lang="nl-NL" dirty="0"/>
              <a:t>/ </a:t>
            </a:r>
            <a:r>
              <a:rPr lang="nl-NL" dirty="0" err="1"/>
              <a:t>dlp</a:t>
            </a:r>
            <a:r>
              <a:rPr lang="nl-NL" dirty="0"/>
              <a:t> solution(copy </a:t>
            </a:r>
            <a:r>
              <a:rPr lang="nl-NL" dirty="0" err="1"/>
              <a:t>protection</a:t>
            </a:r>
            <a:r>
              <a:rPr lang="nl-NL" dirty="0"/>
              <a:t>)</a:t>
            </a:r>
          </a:p>
          <a:p>
            <a:r>
              <a:rPr lang="nl-NL" dirty="0" err="1"/>
              <a:t>Finding</a:t>
            </a:r>
            <a:r>
              <a:rPr lang="nl-NL" dirty="0"/>
              <a:t> </a:t>
            </a:r>
            <a:r>
              <a:rPr lang="nl-NL" dirty="0" err="1"/>
              <a:t>vulnerabilities</a:t>
            </a:r>
            <a:r>
              <a:rPr lang="nl-NL" dirty="0"/>
              <a:t> in </a:t>
            </a:r>
            <a:r>
              <a:rPr lang="nl-NL" dirty="0" err="1"/>
              <a:t>an</a:t>
            </a:r>
            <a:r>
              <a:rPr lang="nl-NL" dirty="0"/>
              <a:t> operating system.</a:t>
            </a:r>
          </a:p>
        </p:txBody>
      </p:sp>
      <p:sp>
        <p:nvSpPr>
          <p:cNvPr id="4" name="Slide Number Placeholder 3"/>
          <p:cNvSpPr>
            <a:spLocks noGrp="1"/>
          </p:cNvSpPr>
          <p:nvPr>
            <p:ph type="sldNum" sz="quarter" idx="5"/>
          </p:nvPr>
        </p:nvSpPr>
        <p:spPr/>
        <p:txBody>
          <a:bodyPr/>
          <a:lstStyle/>
          <a:p>
            <a:fld id="{589FD4FC-3991-428A-BACE-69EE09E264E0}" type="slidenum">
              <a:rPr lang="nl-NL" smtClean="0"/>
              <a:t>4</a:t>
            </a:fld>
            <a:endParaRPr lang="nl-NL"/>
          </a:p>
        </p:txBody>
      </p:sp>
    </p:spTree>
    <p:extLst>
      <p:ext uri="{BB962C8B-B14F-4D97-AF65-F5344CB8AC3E}">
        <p14:creationId xmlns:p14="http://schemas.microsoft.com/office/powerpoint/2010/main" val="411211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movie</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5</a:t>
            </a:fld>
            <a:endParaRPr lang="nl-NL"/>
          </a:p>
        </p:txBody>
      </p:sp>
    </p:spTree>
    <p:extLst>
      <p:ext uri="{BB962C8B-B14F-4D97-AF65-F5344CB8AC3E}">
        <p14:creationId xmlns:p14="http://schemas.microsoft.com/office/powerpoint/2010/main" val="1200855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p>
          <a:p>
            <a:endParaRPr lang="en-GB" dirty="0"/>
          </a:p>
          <a:p>
            <a:r>
              <a:rPr lang="en-GB" dirty="0"/>
              <a:t>Here you see how Ghidra is going to look like and how we can use ghidra to find the parts of the code we are looking for.</a:t>
            </a:r>
          </a:p>
          <a:p>
            <a:r>
              <a:rPr lang="en-GB" dirty="0"/>
              <a:t>At the top right you see the program trees , this is like every other ide you probably use where the Jar file or project is divided into classes where you can look through them to look through the classes that you want.</a:t>
            </a:r>
          </a:p>
          <a:p>
            <a:r>
              <a:rPr lang="en-GB" dirty="0"/>
              <a:t>Below that is the </a:t>
            </a:r>
            <a:r>
              <a:rPr lang="en-GB" dirty="0" err="1"/>
              <a:t>symol</a:t>
            </a:r>
            <a:r>
              <a:rPr lang="en-GB" dirty="0"/>
              <a:t> tree and the data type manager, which you probably wont use often but these show the types of functionality the code provides neatly ordered and what types of data is used in the code.</a:t>
            </a:r>
          </a:p>
          <a:p>
            <a:r>
              <a:rPr lang="en-GB" dirty="0"/>
              <a:t>Next in the green outline is the listing window this shows you all locations of the code in the background and where these values are stored, this also shows what the code in the </a:t>
            </a:r>
            <a:r>
              <a:rPr lang="en-GB" dirty="0" err="1"/>
              <a:t>decompiler</a:t>
            </a:r>
            <a:r>
              <a:rPr lang="en-GB" dirty="0"/>
              <a:t> shows more </a:t>
            </a:r>
            <a:r>
              <a:rPr lang="en-GB" dirty="0" err="1"/>
              <a:t>indepth</a:t>
            </a:r>
            <a:r>
              <a:rPr lang="en-GB" dirty="0"/>
              <a:t>.</a:t>
            </a:r>
          </a:p>
          <a:p>
            <a:r>
              <a:rPr lang="en-GB" dirty="0"/>
              <a:t>Next part is the red outlined window which is the </a:t>
            </a:r>
            <a:r>
              <a:rPr lang="en-GB" dirty="0" err="1"/>
              <a:t>Decompiler</a:t>
            </a:r>
            <a:r>
              <a:rPr lang="en-GB" dirty="0"/>
              <a:t> window, this is the most important one where you can see the code you have imported and it shows it in C++ where you can click on the variables to show what they are and this will show up in the listing window.</a:t>
            </a:r>
          </a:p>
          <a:p>
            <a:r>
              <a:rPr lang="en-GB" dirty="0"/>
              <a:t>And last is the disassembled view where you can see </a:t>
            </a:r>
            <a:r>
              <a:rPr lang="en-GB" dirty="0" err="1"/>
              <a:t>indepth</a:t>
            </a:r>
            <a:r>
              <a:rPr lang="en-GB" dirty="0"/>
              <a:t> all the information about what the variable is linked to and what the functionality is of the variable you clicked on.</a:t>
            </a:r>
          </a:p>
          <a:p>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6</a:t>
            </a:fld>
            <a:endParaRPr lang="nl-NL"/>
          </a:p>
        </p:txBody>
      </p:sp>
    </p:spTree>
    <p:extLst>
      <p:ext uri="{BB962C8B-B14F-4D97-AF65-F5344CB8AC3E}">
        <p14:creationId xmlns:p14="http://schemas.microsoft.com/office/powerpoint/2010/main" val="1893436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720" indent="0">
              <a:lnSpc>
                <a:spcPct val="90000"/>
              </a:lnSpc>
              <a:spcBef>
                <a:spcPts val="1800"/>
              </a:spcBef>
              <a:buClr>
                <a:srgbClr val="000000"/>
              </a:buClr>
              <a:buSzPct val="80000"/>
              <a:buFont typeface="Wingdings" charset="2"/>
              <a:buNone/>
            </a:pPr>
            <a:r>
              <a:rPr lang="de-DE" sz="1200" b="0" strike="noStrike" spc="-1" dirty="0" err="1">
                <a:solidFill>
                  <a:srgbClr val="000000"/>
                </a:solidFill>
                <a:latin typeface="Calibri"/>
                <a:ea typeface="DejaVu Sans"/>
              </a:rPr>
              <a:t>Sjong</a:t>
            </a:r>
            <a:endParaRPr lang="de-DE" sz="1200" b="0" strike="noStrike" spc="-1" dirty="0">
              <a:solidFill>
                <a:srgbClr val="000000"/>
              </a:solidFill>
              <a:latin typeface="Calibri"/>
              <a:ea typeface="DejaVu Sans"/>
            </a:endParaRPr>
          </a:p>
          <a:p>
            <a:pPr marL="720" indent="0">
              <a:lnSpc>
                <a:spcPct val="90000"/>
              </a:lnSpc>
              <a:spcBef>
                <a:spcPts val="1800"/>
              </a:spcBef>
              <a:buClr>
                <a:srgbClr val="000000"/>
              </a:buClr>
              <a:buSzPct val="80000"/>
              <a:buFont typeface="Wingdings" charset="2"/>
              <a:buNone/>
            </a:pPr>
            <a:endParaRPr lang="de-DE" sz="1200" b="0" i="0" strike="noStrike" spc="-1" dirty="0">
              <a:solidFill>
                <a:srgbClr val="000000"/>
              </a:solidFill>
              <a:effectLst/>
              <a:latin typeface="Calibri"/>
            </a:endParaRPr>
          </a:p>
          <a:p>
            <a:pPr marL="720" indent="0">
              <a:lnSpc>
                <a:spcPct val="90000"/>
              </a:lnSpc>
              <a:spcBef>
                <a:spcPts val="1800"/>
              </a:spcBef>
              <a:buClr>
                <a:srgbClr val="000000"/>
              </a:buClr>
              <a:buSzPct val="80000"/>
              <a:buFont typeface="Wingdings" charset="2"/>
              <a:buNone/>
            </a:pPr>
            <a:r>
              <a:rPr lang="en-US" b="0" i="0" dirty="0">
                <a:solidFill>
                  <a:srgbClr val="171717"/>
                </a:solidFill>
                <a:effectLst/>
                <a:latin typeface="-apple-system"/>
              </a:rPr>
              <a:t>A compiler is a complicated thing and consists of many components. In general the compiler is divided into two major parts: the front end and the back end.</a:t>
            </a:r>
            <a:endParaRPr lang="de-DE" sz="1200" b="0" strike="noStrike" spc="-1" dirty="0">
              <a:solidFill>
                <a:srgbClr val="000000"/>
              </a:solidFill>
              <a:latin typeface="Calibri"/>
              <a:ea typeface="DejaVu Sans"/>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1. Lexing (</a:t>
            </a:r>
            <a:r>
              <a:rPr lang="de-DE" sz="1200" b="0" strike="noStrike" spc="-1" dirty="0" err="1">
                <a:solidFill>
                  <a:srgbClr val="000000"/>
                </a:solidFill>
                <a:latin typeface="Calibri"/>
                <a:ea typeface="DejaVu Sans"/>
              </a:rPr>
              <a:t>breaking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up</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text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tokens</a:t>
            </a:r>
            <a:r>
              <a:rPr lang="de-DE" sz="1200" b="0" strike="noStrike" spc="-1" dirty="0">
                <a:solidFill>
                  <a:srgbClr val="000000"/>
                </a:solidFill>
                <a:latin typeface="Calibri"/>
                <a:ea typeface="DejaVu Sans"/>
              </a:rPr>
              <a:t>)</a:t>
            </a:r>
            <a:r>
              <a:rPr lang="en-US" b="0" i="0" dirty="0">
                <a:solidFill>
                  <a:srgbClr val="171717"/>
                </a:solidFill>
                <a:effectLst/>
                <a:latin typeface="-apple-system"/>
              </a:rPr>
              <a:t> The </a:t>
            </a:r>
            <a:r>
              <a:rPr lang="en-US" b="0" i="0" dirty="0" err="1">
                <a:solidFill>
                  <a:srgbClr val="171717"/>
                </a:solidFill>
                <a:effectLst/>
                <a:latin typeface="-apple-system"/>
              </a:rPr>
              <a:t>lexer</a:t>
            </a:r>
            <a:r>
              <a:rPr lang="en-US" b="0" i="0" dirty="0">
                <a:solidFill>
                  <a:srgbClr val="171717"/>
                </a:solidFill>
                <a:effectLst/>
                <a:latin typeface="-apple-system"/>
              </a:rPr>
              <a:t> turns source code into a stream of tokens. This term is actually a shortened version of “lexical analysis”. A token is essentially a representation of each item in the code at a simple level.</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2. </a:t>
            </a:r>
            <a:r>
              <a:rPr lang="de-DE" sz="1200" b="0" strike="noStrike" spc="-1" dirty="0" err="1">
                <a:solidFill>
                  <a:srgbClr val="000000"/>
                </a:solidFill>
                <a:latin typeface="Calibri"/>
                <a:ea typeface="DejaVu Sans"/>
              </a:rPr>
              <a:t>Parsing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converting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tokens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 </a:t>
            </a:r>
            <a:r>
              <a:rPr lang="en-US" b="0" i="0" dirty="0">
                <a:solidFill>
                  <a:srgbClr val="273239"/>
                </a:solidFill>
                <a:effectLst/>
                <a:latin typeface="urw-din"/>
              </a:rPr>
              <a:t>The parser is also known as </a:t>
            </a:r>
            <a:r>
              <a:rPr lang="en-US" b="0" i="1" dirty="0">
                <a:solidFill>
                  <a:srgbClr val="273239"/>
                </a:solidFill>
                <a:effectLst/>
                <a:latin typeface="urw-din"/>
              </a:rPr>
              <a:t>Syntax Analyzer.</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3. </a:t>
            </a:r>
            <a:r>
              <a:rPr lang="de-DE" sz="1200" b="0" strike="noStrike" spc="-1" dirty="0" err="1">
                <a:solidFill>
                  <a:srgbClr val="000000"/>
                </a:solidFill>
                <a:latin typeface="Calibri"/>
                <a:ea typeface="DejaVu Sans"/>
              </a:rPr>
              <a:t>Optimization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optimise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with</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actions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removing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unused</a:t>
            </a:r>
            <a:r>
              <a:rPr lang="de-DE" sz="1200" b="0" strike="noStrike" spc="-1" dirty="0">
                <a:solidFill>
                  <a:srgbClr val="000000"/>
                </a:solidFill>
                <a:latin typeface="Calibri"/>
                <a:ea typeface="DejaVu Sans"/>
              </a:rPr>
              <a:t> variables </a:t>
            </a:r>
            <a:r>
              <a:rPr lang="de-DE" sz="1200" b="0" strike="noStrike" spc="-1" dirty="0" err="1">
                <a:solidFill>
                  <a:srgbClr val="000000"/>
                </a:solidFill>
                <a:latin typeface="Calibri"/>
                <a:ea typeface="DejaVu Sans"/>
              </a:rPr>
              <a:t>or</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evaluate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constant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expressions</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4. Translation (</a:t>
            </a:r>
            <a:r>
              <a:rPr lang="de-DE" sz="1200" b="0" strike="noStrike" spc="-1" dirty="0" err="1">
                <a:solidFill>
                  <a:srgbClr val="000000"/>
                </a:solidFill>
                <a:latin typeface="Calibri"/>
                <a:ea typeface="DejaVu Sans"/>
              </a:rPr>
              <a:t>converting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assembly</a:t>
            </a:r>
            <a:r>
              <a:rPr lang="de-DE" sz="1200" b="0" strike="noStrike" spc="-1" dirty="0">
                <a:solidFill>
                  <a:srgbClr val="000000"/>
                </a:solidFill>
                <a:latin typeface="Calibri"/>
                <a:ea typeface="DejaVu Sans"/>
              </a:rPr>
              <a:t> code) </a:t>
            </a:r>
            <a:r>
              <a:rPr lang="en-US" b="0" i="0" dirty="0">
                <a:solidFill>
                  <a:srgbClr val="202124"/>
                </a:solidFill>
                <a:effectLst/>
                <a:latin typeface="arial" panose="020B0604020202020204" pitchFamily="34" charset="0"/>
              </a:rPr>
              <a:t>Assembly code is </a:t>
            </a:r>
            <a:r>
              <a:rPr lang="en-US" b="1" i="0" dirty="0">
                <a:solidFill>
                  <a:srgbClr val="202124"/>
                </a:solidFill>
                <a:effectLst/>
                <a:latin typeface="arial" panose="020B0604020202020204" pitchFamily="34" charset="0"/>
              </a:rPr>
              <a:t>low-level code that relies on a strong relationship between the instructions input using the coding language and how a machine interprets the code instructions</a:t>
            </a:r>
            <a:r>
              <a:rPr lang="en-US" b="0" i="0" dirty="0">
                <a:solidFill>
                  <a:srgbClr val="202124"/>
                </a:solidFill>
                <a:effectLst/>
                <a:latin typeface="arial" panose="020B0604020202020204" pitchFamily="34" charset="0"/>
              </a:rPr>
              <a:t>. Code is converted into executable actions using an assembler that converts input into recognizable instructions for the machine.</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5. Run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code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assembly</a:t>
            </a:r>
            <a:r>
              <a:rPr lang="de-DE" sz="1200" b="0" strike="noStrike" spc="-1" dirty="0">
                <a:solidFill>
                  <a:srgbClr val="000000"/>
                </a:solidFill>
                <a:latin typeface="Calibri"/>
                <a:ea typeface="DejaVu Sans"/>
              </a:rPr>
              <a:t> code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translated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machine</a:t>
            </a:r>
            <a:r>
              <a:rPr lang="de-DE" sz="1200" b="0" strike="noStrike" spc="-1" dirty="0">
                <a:solidFill>
                  <a:srgbClr val="000000"/>
                </a:solidFill>
                <a:latin typeface="Calibri"/>
                <a:ea typeface="DejaVu Sans"/>
              </a:rPr>
              <a:t> code)</a:t>
            </a:r>
            <a:endParaRPr lang="en-GB" sz="1200" b="0" strike="noStrike" spc="-1" dirty="0">
              <a:latin typeface="Arial"/>
            </a:endParaRPr>
          </a:p>
          <a:p>
            <a:endParaRPr lang="en-US" dirty="0"/>
          </a:p>
          <a:p>
            <a:r>
              <a:rPr lang="en-US" dirty="0"/>
              <a:t>Decompiling.</a:t>
            </a:r>
          </a:p>
          <a:p>
            <a:r>
              <a:rPr lang="en-US" b="0" i="0" dirty="0">
                <a:solidFill>
                  <a:srgbClr val="202124"/>
                </a:solidFill>
                <a:effectLst/>
                <a:latin typeface="arial" panose="020B0604020202020204" pitchFamily="34" charset="0"/>
              </a:rPr>
              <a:t>To decompile means </a:t>
            </a:r>
            <a:r>
              <a:rPr lang="en-US" b="1" i="0" dirty="0">
                <a:solidFill>
                  <a:srgbClr val="202124"/>
                </a:solidFill>
                <a:effectLst/>
                <a:latin typeface="arial" panose="020B0604020202020204" pitchFamily="34" charset="0"/>
              </a:rPr>
              <a:t>to convert executable or ready-to-run program code -- sometimes called object code -- into some form of higher-level programming language that humans can easily understand</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Decompilation</a:t>
            </a:r>
            <a:r>
              <a:rPr lang="en-US" b="0" i="0" dirty="0">
                <a:solidFill>
                  <a:srgbClr val="202124"/>
                </a:solidFill>
                <a:effectLst/>
                <a:latin typeface="arial" panose="020B0604020202020204" pitchFamily="34" charset="0"/>
              </a:rPr>
              <a:t> is a type of reverse-engineering that performs the opposite operations of a compiler.</a:t>
            </a:r>
            <a:endParaRPr lang="en-US" dirty="0"/>
          </a:p>
          <a:p>
            <a:r>
              <a:rPr lang="en-US" dirty="0"/>
              <a:t>- It does the same as in translation compiling but it processes this into showing the functionality</a:t>
            </a:r>
          </a:p>
          <a:p>
            <a:endParaRPr lang="en-US" dirty="0"/>
          </a:p>
          <a:p>
            <a:endParaRPr lang="en-US"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7</a:t>
            </a:fld>
            <a:endParaRPr lang="nl-NL"/>
          </a:p>
        </p:txBody>
      </p:sp>
    </p:spTree>
    <p:extLst>
      <p:ext uri="{BB962C8B-B14F-4D97-AF65-F5344CB8AC3E}">
        <p14:creationId xmlns:p14="http://schemas.microsoft.com/office/powerpoint/2010/main" val="219160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Sjong</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8</a:t>
            </a:fld>
            <a:endParaRPr lang="nl-NL"/>
          </a:p>
        </p:txBody>
      </p:sp>
    </p:spTree>
    <p:extLst>
      <p:ext uri="{BB962C8B-B14F-4D97-AF65-F5344CB8AC3E}">
        <p14:creationId xmlns:p14="http://schemas.microsoft.com/office/powerpoint/2010/main" val="3440794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Glenn</a:t>
            </a:r>
          </a:p>
          <a:p>
            <a:endParaRPr lang="en-US" dirty="0"/>
          </a:p>
          <a:p>
            <a:r>
              <a:rPr lang="en-US" dirty="0"/>
              <a:t>The NSA is the National level intelligence Agency of the United States dep. Of </a:t>
            </a:r>
            <a:r>
              <a:rPr lang="en-US" dirty="0" err="1"/>
              <a:t>defence</a:t>
            </a:r>
            <a:r>
              <a:rPr lang="en-US" dirty="0"/>
              <a:t>. The NSA is responsible for monitoring, collecting and processing information and data for foreign and domestic intelligence, specializing in a discipline known as </a:t>
            </a:r>
            <a:r>
              <a:rPr lang="en-US" dirty="0" err="1"/>
              <a:t>singals</a:t>
            </a:r>
            <a:r>
              <a:rPr lang="en-US" dirty="0"/>
              <a:t> intelligence (SIGINT).  The NSA is also tasked with protecting the US Communications networks and information systems. The NSA relies on a variety of measures to accomplish their mission which most of them are clandestine(secret).</a:t>
            </a:r>
          </a:p>
          <a:p>
            <a:r>
              <a:rPr lang="en-US" dirty="0"/>
              <a:t>The NSA’s existence was denied until 1975 and employs roughly 30000 employees.</a:t>
            </a:r>
          </a:p>
          <a:p>
            <a:endParaRPr lang="en-US" dirty="0"/>
          </a:p>
          <a:p>
            <a:r>
              <a:rPr lang="en-US" dirty="0"/>
              <a:t>History/formation:</a:t>
            </a:r>
          </a:p>
          <a:p>
            <a:r>
              <a:rPr lang="en-US" dirty="0"/>
              <a:t>The origins of the National Security Agency can be traced back to April 28, 1917, three weeks after the U.S. Congress declared war on Germany in World War I. </a:t>
            </a:r>
          </a:p>
          <a:p>
            <a:r>
              <a:rPr lang="en-US" dirty="0"/>
              <a:t>A code and cipher decryption unit was established as the Cable and Telegraph Section which was also known as the Cipher Bureau. </a:t>
            </a:r>
          </a:p>
          <a:p>
            <a:r>
              <a:rPr lang="en-US" dirty="0"/>
              <a:t>It was headquartered in Washington, D.C. and was part of the war effort under the executive branch without direct Congressional authorization.</a:t>
            </a:r>
          </a:p>
          <a:p>
            <a:r>
              <a:rPr lang="en-US" dirty="0"/>
              <a:t>During the course of the war, it was relocated in the army's organizational chart several times It absorbed the Navy's cryptanalysis functions in July 1918.</a:t>
            </a:r>
          </a:p>
          <a:p>
            <a:r>
              <a:rPr lang="en-US" dirty="0"/>
              <a:t> World War I ended on November 11, 1918, and the army cryptographic section of Military Intelligence (MI-8) moved to New York City on May 20, 1919,</a:t>
            </a:r>
          </a:p>
          <a:p>
            <a:r>
              <a:rPr lang="en-US" dirty="0"/>
              <a:t> where it continued intelligence activities as the Code Compilation Company.</a:t>
            </a:r>
          </a:p>
          <a:p>
            <a:endParaRPr lang="nl-NL" dirty="0"/>
          </a:p>
          <a:p>
            <a:r>
              <a:rPr lang="nl-NL" dirty="0"/>
              <a:t>Digital Surveillance:</a:t>
            </a:r>
          </a:p>
          <a:p>
            <a:r>
              <a:rPr lang="nl-NL" dirty="0"/>
              <a:t>The </a:t>
            </a:r>
            <a:r>
              <a:rPr lang="nl-NL" dirty="0" err="1"/>
              <a:t>main</a:t>
            </a:r>
            <a:r>
              <a:rPr lang="nl-NL" dirty="0"/>
              <a:t> </a:t>
            </a:r>
            <a:r>
              <a:rPr lang="nl-NL" dirty="0" err="1"/>
              <a:t>task</a:t>
            </a:r>
            <a:r>
              <a:rPr lang="nl-NL" dirty="0"/>
              <a:t> of </a:t>
            </a:r>
            <a:r>
              <a:rPr lang="nl-NL" dirty="0" err="1"/>
              <a:t>the</a:t>
            </a:r>
            <a:r>
              <a:rPr lang="nl-NL" dirty="0"/>
              <a:t> NSA </a:t>
            </a:r>
            <a:r>
              <a:rPr lang="nl-NL" dirty="0" err="1"/>
              <a:t>entails</a:t>
            </a:r>
            <a:r>
              <a:rPr lang="nl-NL" dirty="0"/>
              <a:t> </a:t>
            </a:r>
            <a:r>
              <a:rPr lang="nl-NL" dirty="0" err="1"/>
              <a:t>the</a:t>
            </a:r>
            <a:r>
              <a:rPr lang="nl-NL" dirty="0"/>
              <a:t> Digital </a:t>
            </a:r>
            <a:r>
              <a:rPr lang="nl-NL" dirty="0" err="1"/>
              <a:t>Surveilance</a:t>
            </a:r>
            <a:r>
              <a:rPr lang="nl-NL" dirty="0"/>
              <a:t> </a:t>
            </a:r>
            <a:r>
              <a:rPr lang="nl-NL" dirty="0" err="1"/>
              <a:t>and</a:t>
            </a:r>
            <a:r>
              <a:rPr lang="nl-NL" dirty="0"/>
              <a:t> </a:t>
            </a:r>
            <a:r>
              <a:rPr lang="nl-NL" dirty="0" err="1"/>
              <a:t>protection</a:t>
            </a:r>
            <a:r>
              <a:rPr lang="nl-NL" dirty="0"/>
              <a:t> of </a:t>
            </a:r>
            <a:r>
              <a:rPr lang="nl-NL" dirty="0" err="1"/>
              <a:t>Domestic</a:t>
            </a:r>
            <a:r>
              <a:rPr lang="nl-NL" dirty="0"/>
              <a:t> </a:t>
            </a:r>
            <a:r>
              <a:rPr lang="nl-NL" dirty="0" err="1"/>
              <a:t>americans</a:t>
            </a:r>
            <a:r>
              <a:rPr lang="nl-NL" dirty="0"/>
              <a:t> </a:t>
            </a:r>
          </a:p>
          <a:p>
            <a:r>
              <a:rPr lang="nl-NL" dirty="0"/>
              <a:t>The NSA </a:t>
            </a:r>
            <a:r>
              <a:rPr lang="nl-NL" dirty="0" err="1"/>
              <a:t>also</a:t>
            </a:r>
            <a:r>
              <a:rPr lang="nl-NL" dirty="0"/>
              <a:t> </a:t>
            </a:r>
            <a:r>
              <a:rPr lang="nl-NL" dirty="0" err="1"/>
              <a:t>creates</a:t>
            </a:r>
            <a:r>
              <a:rPr lang="nl-NL" dirty="0"/>
              <a:t> </a:t>
            </a:r>
            <a:r>
              <a:rPr lang="nl-NL" dirty="0" err="1"/>
              <a:t>their</a:t>
            </a:r>
            <a:r>
              <a:rPr lang="nl-NL" dirty="0"/>
              <a:t> </a:t>
            </a:r>
            <a:r>
              <a:rPr lang="nl-NL" dirty="0" err="1"/>
              <a:t>own</a:t>
            </a:r>
            <a:r>
              <a:rPr lang="nl-NL" dirty="0"/>
              <a:t> code </a:t>
            </a:r>
            <a:r>
              <a:rPr lang="nl-NL" dirty="0" err="1"/>
              <a:t>to</a:t>
            </a:r>
            <a:r>
              <a:rPr lang="nl-NL" dirty="0"/>
              <a:t> </a:t>
            </a:r>
            <a:r>
              <a:rPr lang="nl-NL" dirty="0" err="1"/>
              <a:t>be</a:t>
            </a:r>
            <a:r>
              <a:rPr lang="nl-NL" dirty="0"/>
              <a:t> </a:t>
            </a:r>
            <a:r>
              <a:rPr lang="nl-NL" dirty="0" err="1"/>
              <a:t>used</a:t>
            </a:r>
            <a:r>
              <a:rPr lang="nl-NL" dirty="0"/>
              <a:t> </a:t>
            </a:r>
            <a:r>
              <a:rPr lang="nl-NL" dirty="0" err="1"/>
              <a:t>by</a:t>
            </a:r>
            <a:r>
              <a:rPr lang="nl-NL" dirty="0"/>
              <a:t> </a:t>
            </a:r>
            <a:r>
              <a:rPr lang="nl-NL" dirty="0" err="1"/>
              <a:t>them</a:t>
            </a:r>
            <a:r>
              <a:rPr lang="nl-NL" dirty="0"/>
              <a:t> </a:t>
            </a:r>
            <a:r>
              <a:rPr lang="nl-NL" dirty="0" err="1"/>
              <a:t>to</a:t>
            </a:r>
            <a:r>
              <a:rPr lang="nl-NL" dirty="0"/>
              <a:t> support </a:t>
            </a:r>
            <a:r>
              <a:rPr lang="nl-NL" dirty="0" err="1"/>
              <a:t>them</a:t>
            </a:r>
            <a:r>
              <a:rPr lang="nl-NL" dirty="0"/>
              <a:t> in </a:t>
            </a:r>
            <a:r>
              <a:rPr lang="nl-NL" dirty="0" err="1"/>
              <a:t>this</a:t>
            </a:r>
            <a:r>
              <a:rPr lang="nl-NL" dirty="0"/>
              <a:t> goal </a:t>
            </a:r>
            <a:r>
              <a:rPr lang="nl-NL" dirty="0" err="1"/>
              <a:t>whereas</a:t>
            </a:r>
            <a:r>
              <a:rPr lang="nl-NL" dirty="0"/>
              <a:t> most are </a:t>
            </a:r>
            <a:r>
              <a:rPr lang="nl-NL" dirty="0" err="1"/>
              <a:t>clandestine</a:t>
            </a:r>
            <a:r>
              <a:rPr lang="nl-NL" dirty="0"/>
              <a:t> (</a:t>
            </a:r>
            <a:r>
              <a:rPr lang="nl-NL" dirty="0" err="1"/>
              <a:t>secret</a:t>
            </a:r>
            <a:r>
              <a:rPr lang="nl-NL" dirty="0"/>
              <a:t>) but </a:t>
            </a:r>
            <a:r>
              <a:rPr lang="nl-NL" dirty="0" err="1"/>
              <a:t>many</a:t>
            </a:r>
            <a:r>
              <a:rPr lang="nl-NL" dirty="0"/>
              <a:t> are </a:t>
            </a:r>
            <a:r>
              <a:rPr lang="nl-NL" dirty="0" err="1"/>
              <a:t>also</a:t>
            </a:r>
            <a:r>
              <a:rPr lang="nl-NL" dirty="0"/>
              <a:t> FOSS </a:t>
            </a:r>
            <a:r>
              <a:rPr lang="nl-NL" dirty="0" err="1"/>
              <a:t>which</a:t>
            </a:r>
            <a:r>
              <a:rPr lang="nl-NL" dirty="0"/>
              <a:t> stands </a:t>
            </a:r>
            <a:r>
              <a:rPr lang="nl-NL" dirty="0" err="1"/>
              <a:t>for</a:t>
            </a:r>
            <a:r>
              <a:rPr lang="nl-NL" dirty="0"/>
              <a:t> Free </a:t>
            </a:r>
            <a:r>
              <a:rPr lang="nl-NL" dirty="0" err="1"/>
              <a:t>and</a:t>
            </a:r>
            <a:r>
              <a:rPr lang="nl-NL" dirty="0"/>
              <a:t> open source Software</a:t>
            </a:r>
          </a:p>
          <a:p>
            <a:r>
              <a:rPr lang="nl-NL" dirty="0" err="1"/>
              <a:t>They</a:t>
            </a:r>
            <a:r>
              <a:rPr lang="nl-NL" dirty="0"/>
              <a:t> have multiple </a:t>
            </a:r>
            <a:r>
              <a:rPr lang="nl-NL" dirty="0" err="1"/>
              <a:t>reasons</a:t>
            </a:r>
            <a:r>
              <a:rPr lang="nl-NL" dirty="0"/>
              <a:t> </a:t>
            </a:r>
            <a:r>
              <a:rPr lang="nl-NL" dirty="0" err="1"/>
              <a:t>why</a:t>
            </a:r>
            <a:r>
              <a:rPr lang="nl-NL" dirty="0"/>
              <a:t> </a:t>
            </a:r>
            <a:r>
              <a:rPr lang="nl-NL" dirty="0" err="1"/>
              <a:t>they</a:t>
            </a:r>
            <a:r>
              <a:rPr lang="nl-NL" dirty="0"/>
              <a:t> make </a:t>
            </a:r>
            <a:r>
              <a:rPr lang="nl-NL" dirty="0" err="1"/>
              <a:t>them</a:t>
            </a:r>
            <a:r>
              <a:rPr lang="nl-NL" dirty="0"/>
              <a:t> open source, but </a:t>
            </a:r>
            <a:r>
              <a:rPr lang="nl-NL" dirty="0" err="1"/>
              <a:t>mainly</a:t>
            </a:r>
            <a:r>
              <a:rPr lang="nl-NL" dirty="0"/>
              <a:t> </a:t>
            </a:r>
            <a:r>
              <a:rPr lang="nl-NL" dirty="0" err="1"/>
              <a:t>to</a:t>
            </a:r>
            <a:r>
              <a:rPr lang="nl-NL" dirty="0"/>
              <a:t> </a:t>
            </a:r>
            <a:r>
              <a:rPr lang="nl-NL" dirty="0" err="1"/>
              <a:t>raise</a:t>
            </a:r>
            <a:r>
              <a:rPr lang="nl-NL" dirty="0"/>
              <a:t> awareness of cyber security </a:t>
            </a:r>
            <a:r>
              <a:rPr lang="nl-NL" dirty="0" err="1"/>
              <a:t>and</a:t>
            </a:r>
            <a:r>
              <a:rPr lang="nl-NL" dirty="0"/>
              <a:t> </a:t>
            </a:r>
            <a:r>
              <a:rPr lang="nl-NL" dirty="0" err="1"/>
              <a:t>to</a:t>
            </a:r>
            <a:r>
              <a:rPr lang="nl-NL" dirty="0"/>
              <a:t> cut </a:t>
            </a:r>
            <a:r>
              <a:rPr lang="nl-NL" dirty="0" err="1"/>
              <a:t>costs</a:t>
            </a:r>
            <a:r>
              <a:rPr lang="nl-NL" dirty="0"/>
              <a:t> </a:t>
            </a:r>
            <a:r>
              <a:rPr lang="nl-NL" dirty="0" err="1"/>
              <a:t>into</a:t>
            </a:r>
            <a:r>
              <a:rPr lang="nl-NL" dirty="0"/>
              <a:t> making </a:t>
            </a:r>
            <a:r>
              <a:rPr lang="nl-NL" dirty="0" err="1"/>
              <a:t>them</a:t>
            </a:r>
            <a:r>
              <a:rPr lang="nl-NL" dirty="0"/>
              <a:t>.</a:t>
            </a:r>
          </a:p>
          <a:p>
            <a:endParaRPr lang="nl-NL" dirty="0"/>
          </a:p>
          <a:p>
            <a:endParaRPr lang="nl-NL" dirty="0"/>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9</a:t>
            </a:fld>
            <a:endParaRPr lang="nl-NL"/>
          </a:p>
        </p:txBody>
      </p:sp>
    </p:spTree>
    <p:extLst>
      <p:ext uri="{BB962C8B-B14F-4D97-AF65-F5344CB8AC3E}">
        <p14:creationId xmlns:p14="http://schemas.microsoft.com/office/powerpoint/2010/main" val="406567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89327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5716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29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833010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73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21906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94215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64918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42450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24-11-2022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41804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CB6FA1B-30C1-4094-B9EC-3530EC7B0A3F}" type="datetimeFigureOut">
              <a:rPr lang="nl-NL" smtClean="0"/>
              <a:t>24-11-2022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27787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CB6FA1B-30C1-4094-B9EC-3530EC7B0A3F}" type="datetimeFigureOut">
              <a:rPr lang="nl-NL" smtClean="0"/>
              <a:t>24-11-2022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294649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0CB6FA1B-30C1-4094-B9EC-3530EC7B0A3F}" type="datetimeFigureOut">
              <a:rPr lang="nl-NL" smtClean="0"/>
              <a:t>24-11-2022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41093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6FA1B-30C1-4094-B9EC-3530EC7B0A3F}" type="datetimeFigureOut">
              <a:rPr lang="nl-NL" smtClean="0"/>
              <a:t>24-11-2022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49779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24-11-2022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2463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24-11-2022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63144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B6FA1B-30C1-4094-B9EC-3530EC7B0A3F}" type="datetimeFigureOut">
              <a:rPr lang="nl-NL" smtClean="0"/>
              <a:t>24-11-2022</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CC533D-C390-42EA-8670-D1918F3E5268}" type="slidenum">
              <a:rPr lang="nl-NL" smtClean="0"/>
              <a:t>‹nr.›</a:t>
            </a:fld>
            <a:endParaRPr lang="nl-NL"/>
          </a:p>
        </p:txBody>
      </p:sp>
    </p:spTree>
    <p:extLst>
      <p:ext uri="{BB962C8B-B14F-4D97-AF65-F5344CB8AC3E}">
        <p14:creationId xmlns:p14="http://schemas.microsoft.com/office/powerpoint/2010/main" val="4213220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code.nsa.gov/" TargetMode="External"/><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blogs.blackberry.com/en/2019/07/an-introduction-to-code-analysis-with-ghidr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dn.iconscout.com/icon/premium/png-256-thumb/reverse-engineering-1524273-1290820.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n.wikipedia.org/wiki/Ghidr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oftwarequality/definition/reverse-enginee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techtarget.com/whatis/definition/decompile#:~:text=What%20is%20a%20decompile%3F,opposite%20operations%20of%20a%20compiler"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CjMAMzke7nw?feature=oembed"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National_Security_Agenc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hidra">
            <a:extLst>
              <a:ext uri="{FF2B5EF4-FFF2-40B4-BE49-F238E27FC236}">
                <a16:creationId xmlns:a16="http://schemas.microsoft.com/office/drawing/2014/main" id="{CEF538FD-80C5-7E00-167A-02E1FF4D6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8" y="228600"/>
            <a:ext cx="10113963"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C16E5B7F-2E89-59B7-EF0F-4817D3EF4ACE}"/>
              </a:ext>
            </a:extLst>
          </p:cNvPr>
          <p:cNvSpPr>
            <a:spLocks noGrp="1"/>
          </p:cNvSpPr>
          <p:nvPr>
            <p:ph type="subTitle" idx="1"/>
          </p:nvPr>
        </p:nvSpPr>
        <p:spPr>
          <a:xfrm>
            <a:off x="127001" y="5295900"/>
            <a:ext cx="3771900" cy="1562100"/>
          </a:xfrm>
        </p:spPr>
        <p:txBody>
          <a:bodyPr>
            <a:normAutofit lnSpcReduction="10000"/>
          </a:bodyPr>
          <a:lstStyle/>
          <a:p>
            <a:pPr algn="l"/>
            <a:r>
              <a:rPr lang="nl-NL" sz="2000" dirty="0">
                <a:solidFill>
                  <a:schemeClr val="tx1"/>
                </a:solidFill>
                <a:latin typeface="Calibri" panose="020F0502020204030204" pitchFamily="34" charset="0"/>
                <a:cs typeface="Calibri" panose="020F0502020204030204" pitchFamily="34" charset="0"/>
              </a:rPr>
              <a:t>Glenn Jonkers &amp; Sjong Leow</a:t>
            </a:r>
          </a:p>
          <a:p>
            <a:pPr algn="l"/>
            <a:endParaRPr lang="nl-NL" sz="2000" dirty="0">
              <a:solidFill>
                <a:schemeClr val="tx1"/>
              </a:solidFill>
            </a:endParaRPr>
          </a:p>
          <a:p>
            <a:pPr algn="l"/>
            <a:r>
              <a:rPr lang="nl-NL" sz="2000" dirty="0">
                <a:solidFill>
                  <a:schemeClr val="tx1"/>
                </a:solidFill>
              </a:rPr>
              <a:t>								ESDE</a:t>
            </a:r>
          </a:p>
        </p:txBody>
      </p:sp>
    </p:spTree>
    <p:extLst>
      <p:ext uri="{BB962C8B-B14F-4D97-AF65-F5344CB8AC3E}">
        <p14:creationId xmlns:p14="http://schemas.microsoft.com/office/powerpoint/2010/main" val="91399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580A-68C2-525A-9024-E97E61AD5566}"/>
              </a:ext>
            </a:extLst>
          </p:cNvPr>
          <p:cNvSpPr>
            <a:spLocks noGrp="1"/>
          </p:cNvSpPr>
          <p:nvPr>
            <p:ph type="title"/>
          </p:nvPr>
        </p:nvSpPr>
        <p:spPr>
          <a:xfrm>
            <a:off x="4496844" y="2450926"/>
            <a:ext cx="4777158" cy="1320800"/>
          </a:xfrm>
        </p:spPr>
        <p:txBody>
          <a:bodyPr>
            <a:normAutofit/>
          </a:bodyPr>
          <a:lstStyle/>
          <a:p>
            <a:r>
              <a:rPr lang="en-GB" sz="6600" dirty="0"/>
              <a:t>FOSS</a:t>
            </a:r>
            <a:endParaRPr lang="nl-NL" sz="6600" dirty="0"/>
          </a:p>
        </p:txBody>
      </p:sp>
      <p:sp>
        <p:nvSpPr>
          <p:cNvPr id="4" name="TextBox 3">
            <a:extLst>
              <a:ext uri="{FF2B5EF4-FFF2-40B4-BE49-F238E27FC236}">
                <a16:creationId xmlns:a16="http://schemas.microsoft.com/office/drawing/2014/main" id="{3EEA5E93-C38F-EF55-CA55-2BC5C2034198}"/>
              </a:ext>
            </a:extLst>
          </p:cNvPr>
          <p:cNvSpPr txBox="1"/>
          <p:nvPr/>
        </p:nvSpPr>
        <p:spPr>
          <a:xfrm>
            <a:off x="3944655" y="3429000"/>
            <a:ext cx="3449983" cy="369332"/>
          </a:xfrm>
          <a:prstGeom prst="rect">
            <a:avLst/>
          </a:prstGeom>
          <a:noFill/>
        </p:spPr>
        <p:txBody>
          <a:bodyPr wrap="none" rtlCol="0">
            <a:spAutoFit/>
          </a:bodyPr>
          <a:lstStyle/>
          <a:p>
            <a:r>
              <a:rPr lang="en-GB" dirty="0"/>
              <a:t>F</a:t>
            </a:r>
            <a:r>
              <a:rPr lang="nl-NL" dirty="0"/>
              <a:t>ree and Open Source Software</a:t>
            </a:r>
            <a:endParaRPr lang="en-GB" dirty="0"/>
          </a:p>
        </p:txBody>
      </p:sp>
      <p:sp>
        <p:nvSpPr>
          <p:cNvPr id="5" name="TextBox 4">
            <a:extLst>
              <a:ext uri="{FF2B5EF4-FFF2-40B4-BE49-F238E27FC236}">
                <a16:creationId xmlns:a16="http://schemas.microsoft.com/office/drawing/2014/main" id="{3FF6380A-4DC5-273D-51DE-88F108BAB77C}"/>
              </a:ext>
            </a:extLst>
          </p:cNvPr>
          <p:cNvSpPr txBox="1"/>
          <p:nvPr/>
        </p:nvSpPr>
        <p:spPr>
          <a:xfrm flipH="1">
            <a:off x="4093820" y="6352262"/>
            <a:ext cx="6601636" cy="646331"/>
          </a:xfrm>
          <a:prstGeom prst="rect">
            <a:avLst/>
          </a:prstGeom>
          <a:noFill/>
        </p:spPr>
        <p:txBody>
          <a:bodyPr wrap="square" rtlCol="0">
            <a:spAutoFit/>
          </a:bodyPr>
          <a:lstStyle/>
          <a:p>
            <a:r>
              <a:rPr lang="nl-NL" dirty="0">
                <a:hlinkClick r:id="rId3"/>
              </a:rPr>
              <a:t>https://code.nsa.gov/</a:t>
            </a:r>
            <a:endParaRPr lang="nl-NL" dirty="0"/>
          </a:p>
          <a:p>
            <a:endParaRPr lang="nl-NL" dirty="0"/>
          </a:p>
        </p:txBody>
      </p:sp>
      <p:pic>
        <p:nvPicPr>
          <p:cNvPr id="7" name="Picture 6" descr="A picture containing text, sign, dark, clipart&#10;&#10;Description automatically generated">
            <a:extLst>
              <a:ext uri="{FF2B5EF4-FFF2-40B4-BE49-F238E27FC236}">
                <a16:creationId xmlns:a16="http://schemas.microsoft.com/office/drawing/2014/main" id="{C682CF87-C4DD-B391-BCCC-67232184E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838" y="5017381"/>
            <a:ext cx="6704762" cy="965079"/>
          </a:xfrm>
          <a:prstGeom prst="rect">
            <a:avLst/>
          </a:prstGeom>
        </p:spPr>
      </p:pic>
      <p:pic>
        <p:nvPicPr>
          <p:cNvPr id="9" name="Picture 8" descr="Logo">
            <a:extLst>
              <a:ext uri="{FF2B5EF4-FFF2-40B4-BE49-F238E27FC236}">
                <a16:creationId xmlns:a16="http://schemas.microsoft.com/office/drawing/2014/main" id="{CA9B0779-37A5-4F23-E6FC-A9CE772C8B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87" y="431829"/>
            <a:ext cx="3538368" cy="2399094"/>
          </a:xfrm>
          <a:prstGeom prst="rect">
            <a:avLst/>
          </a:prstGeom>
        </p:spPr>
      </p:pic>
      <p:pic>
        <p:nvPicPr>
          <p:cNvPr id="11" name="Picture 10" descr="Icon&#10;&#10;Description automatically generated">
            <a:extLst>
              <a:ext uri="{FF2B5EF4-FFF2-40B4-BE49-F238E27FC236}">
                <a16:creationId xmlns:a16="http://schemas.microsoft.com/office/drawing/2014/main" id="{3905519D-8EC6-F1BE-ED27-1A9952ADB4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7502" y="2014461"/>
            <a:ext cx="4595187" cy="4152900"/>
          </a:xfrm>
          <a:prstGeom prst="rect">
            <a:avLst/>
          </a:prstGeom>
        </p:spPr>
      </p:pic>
      <p:pic>
        <p:nvPicPr>
          <p:cNvPr id="13" name="Picture 12" descr="Logo&#10;&#10;Description automatically generated">
            <a:extLst>
              <a:ext uri="{FF2B5EF4-FFF2-40B4-BE49-F238E27FC236}">
                <a16:creationId xmlns:a16="http://schemas.microsoft.com/office/drawing/2014/main" id="{7DF0D6F0-408F-7CED-94BB-DC76DE0553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5617" y="197785"/>
            <a:ext cx="5137292" cy="1836520"/>
          </a:xfrm>
          <a:prstGeom prst="rect">
            <a:avLst/>
          </a:prstGeom>
        </p:spPr>
      </p:pic>
      <p:pic>
        <p:nvPicPr>
          <p:cNvPr id="14" name="Picture 13" descr="Logo, icon">
            <a:extLst>
              <a:ext uri="{FF2B5EF4-FFF2-40B4-BE49-F238E27FC236}">
                <a16:creationId xmlns:a16="http://schemas.microsoft.com/office/drawing/2014/main" id="{44F38A1A-12A1-3801-B1C2-61ABBF0FEFE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96" y="3111326"/>
            <a:ext cx="3923071" cy="1168748"/>
          </a:xfrm>
          <a:prstGeom prst="rect">
            <a:avLst/>
          </a:prstGeom>
        </p:spPr>
      </p:pic>
    </p:spTree>
    <p:extLst>
      <p:ext uri="{BB962C8B-B14F-4D97-AF65-F5344CB8AC3E}">
        <p14:creationId xmlns:p14="http://schemas.microsoft.com/office/powerpoint/2010/main" val="198794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3823-6955-1EA7-8791-9B641B1489B7}"/>
              </a:ext>
            </a:extLst>
          </p:cNvPr>
          <p:cNvSpPr>
            <a:spLocks noGrp="1"/>
          </p:cNvSpPr>
          <p:nvPr>
            <p:ph type="title"/>
          </p:nvPr>
        </p:nvSpPr>
        <p:spPr>
          <a:xfrm>
            <a:off x="6343484" y="609600"/>
            <a:ext cx="2930518" cy="1320800"/>
          </a:xfrm>
        </p:spPr>
        <p:txBody>
          <a:bodyPr anchor="ctr">
            <a:normAutofit/>
          </a:bodyPr>
          <a:lstStyle/>
          <a:p>
            <a:pPr>
              <a:lnSpc>
                <a:spcPct val="90000"/>
              </a:lnSpc>
            </a:pPr>
            <a:r>
              <a:rPr lang="nl-NL" sz="2800" dirty="0" err="1"/>
              <a:t>What</a:t>
            </a:r>
            <a:r>
              <a:rPr lang="nl-NL" sz="2800" dirty="0"/>
              <a:t> </a:t>
            </a:r>
            <a:r>
              <a:rPr lang="en-GB" sz="2800" dirty="0"/>
              <a:t>can</a:t>
            </a:r>
            <a:r>
              <a:rPr lang="nl-NL" sz="2800" dirty="0"/>
              <a:t> </a:t>
            </a:r>
            <a:r>
              <a:rPr lang="nl-NL" sz="2800" dirty="0" err="1"/>
              <a:t>you</a:t>
            </a:r>
            <a:r>
              <a:rPr lang="nl-NL" sz="2800" dirty="0"/>
              <a:t> do </a:t>
            </a:r>
            <a:r>
              <a:rPr lang="nl-NL" sz="2800" dirty="0" err="1"/>
              <a:t>with</a:t>
            </a:r>
            <a:r>
              <a:rPr lang="nl-NL" sz="2800" dirty="0"/>
              <a:t> </a:t>
            </a:r>
            <a:r>
              <a:rPr lang="nl-NL" sz="2800" dirty="0" err="1"/>
              <a:t>Ghidra</a:t>
            </a:r>
            <a:r>
              <a:rPr lang="nl-NL" sz="2800" dirty="0"/>
              <a:t>?</a:t>
            </a:r>
            <a:br>
              <a:rPr lang="nl-NL" sz="2800" dirty="0"/>
            </a:br>
            <a:endParaRPr lang="nl-NL" sz="2800" dirty="0"/>
          </a:p>
        </p:txBody>
      </p:sp>
      <p:pic>
        <p:nvPicPr>
          <p:cNvPr id="1028" name="Picture 4">
            <a:extLst>
              <a:ext uri="{FF2B5EF4-FFF2-40B4-BE49-F238E27FC236}">
                <a16:creationId xmlns:a16="http://schemas.microsoft.com/office/drawing/2014/main" id="{0AD0FFF8-AAD1-F4DE-4EA8-4FB0BC86FC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6414" y="1674954"/>
            <a:ext cx="4537971" cy="25526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325456E-81AB-D332-2875-2EF0A1958C4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7334" y="469993"/>
            <a:ext cx="3805766" cy="21407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75B40C2-1B69-5F37-6D4C-76E55B4306C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7334" y="2951258"/>
            <a:ext cx="5421162" cy="304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9D1F-4A87-35B4-E845-E1D6709DE326}"/>
              </a:ext>
            </a:extLst>
          </p:cNvPr>
          <p:cNvSpPr>
            <a:spLocks noGrp="1"/>
          </p:cNvSpPr>
          <p:nvPr>
            <p:ph type="title"/>
          </p:nvPr>
        </p:nvSpPr>
        <p:spPr/>
        <p:txBody>
          <a:bodyPr/>
          <a:lstStyle/>
          <a:p>
            <a:r>
              <a:rPr lang="en-GB" dirty="0"/>
              <a:t>Practical examples of reverse engineering.</a:t>
            </a:r>
            <a:endParaRPr lang="nl-NL" dirty="0"/>
          </a:p>
        </p:txBody>
      </p:sp>
      <p:sp>
        <p:nvSpPr>
          <p:cNvPr id="3" name="Content Placeholder 2">
            <a:extLst>
              <a:ext uri="{FF2B5EF4-FFF2-40B4-BE49-F238E27FC236}">
                <a16:creationId xmlns:a16="http://schemas.microsoft.com/office/drawing/2014/main" id="{A766BD93-0F3B-5BB7-7286-CB08181F819E}"/>
              </a:ext>
            </a:extLst>
          </p:cNvPr>
          <p:cNvSpPr>
            <a:spLocks noGrp="1"/>
          </p:cNvSpPr>
          <p:nvPr>
            <p:ph idx="1"/>
          </p:nvPr>
        </p:nvSpPr>
        <p:spPr/>
        <p:txBody>
          <a:bodyPr/>
          <a:lstStyle/>
          <a:p>
            <a:r>
              <a:rPr lang="en-GB" dirty="0"/>
              <a:t>Analyse software</a:t>
            </a:r>
          </a:p>
          <a:p>
            <a:r>
              <a:rPr lang="en-GB" dirty="0"/>
              <a:t>RAT File</a:t>
            </a:r>
          </a:p>
          <a:p>
            <a:r>
              <a:rPr lang="en-GB" dirty="0"/>
              <a:t>WannaCry</a:t>
            </a:r>
          </a:p>
          <a:p>
            <a:endParaRPr lang="en-GB" dirty="0"/>
          </a:p>
        </p:txBody>
      </p:sp>
      <p:sp>
        <p:nvSpPr>
          <p:cNvPr id="4" name="TextBox 3">
            <a:extLst>
              <a:ext uri="{FF2B5EF4-FFF2-40B4-BE49-F238E27FC236}">
                <a16:creationId xmlns:a16="http://schemas.microsoft.com/office/drawing/2014/main" id="{7E4F5A99-B7AE-8910-C128-FA6866B8F068}"/>
              </a:ext>
            </a:extLst>
          </p:cNvPr>
          <p:cNvSpPr txBox="1"/>
          <p:nvPr/>
        </p:nvSpPr>
        <p:spPr>
          <a:xfrm>
            <a:off x="677334" y="6041362"/>
            <a:ext cx="6544827" cy="530915"/>
          </a:xfrm>
          <a:prstGeom prst="rect">
            <a:avLst/>
          </a:prstGeom>
          <a:noFill/>
        </p:spPr>
        <p:txBody>
          <a:bodyPr wrap="square" rtlCol="0">
            <a:spAutoFit/>
          </a:bodyPr>
          <a:lstStyle/>
          <a:p>
            <a:r>
              <a:rPr lang="de-DE" sz="1050" b="0" u="sng" strike="noStrike" spc="-1" dirty="0">
                <a:solidFill>
                  <a:srgbClr val="F7B615"/>
                </a:solidFill>
                <a:uFillTx/>
                <a:latin typeface="Arial"/>
                <a:ea typeface="DejaVu Sans"/>
                <a:hlinkClick r:id="rId3"/>
              </a:rPr>
              <a:t>https://blogs.blackberry.com/en/2019/07/an-introduction-to-code-analysis-with-ghidra</a:t>
            </a:r>
            <a:endParaRPr lang="en-GB" sz="1050" b="0" strike="noStrike" spc="-1" dirty="0">
              <a:latin typeface="Arial"/>
            </a:endParaRPr>
          </a:p>
          <a:p>
            <a:endParaRPr lang="nl-NL" dirty="0"/>
          </a:p>
        </p:txBody>
      </p:sp>
    </p:spTree>
    <p:extLst>
      <p:ext uri="{BB962C8B-B14F-4D97-AF65-F5344CB8AC3E}">
        <p14:creationId xmlns:p14="http://schemas.microsoft.com/office/powerpoint/2010/main" val="237137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BEA475-90E9-9D67-FA61-337172C7917D}"/>
              </a:ext>
            </a:extLst>
          </p:cNvPr>
          <p:cNvSpPr>
            <a:spLocks noGrp="1"/>
          </p:cNvSpPr>
          <p:nvPr>
            <p:ph type="title"/>
          </p:nvPr>
        </p:nvSpPr>
        <p:spPr/>
        <p:txBody>
          <a:bodyPr/>
          <a:lstStyle/>
          <a:p>
            <a:r>
              <a:rPr lang="nl-NL" dirty="0"/>
              <a:t>How </a:t>
            </a:r>
            <a:r>
              <a:rPr lang="nl-NL" dirty="0" err="1"/>
              <a:t>to</a:t>
            </a:r>
            <a:r>
              <a:rPr lang="nl-NL" dirty="0"/>
              <a:t> </a:t>
            </a:r>
            <a:r>
              <a:rPr lang="nl-NL" dirty="0" err="1"/>
              <a:t>install</a:t>
            </a:r>
            <a:r>
              <a:rPr lang="nl-NL" dirty="0"/>
              <a:t> </a:t>
            </a:r>
            <a:r>
              <a:rPr lang="nl-NL" dirty="0" err="1"/>
              <a:t>Ghidra</a:t>
            </a:r>
            <a:endParaRPr lang="nl-NL" dirty="0"/>
          </a:p>
        </p:txBody>
      </p:sp>
      <p:sp>
        <p:nvSpPr>
          <p:cNvPr id="3" name="Tijdelijke aanduiding voor inhoud 2">
            <a:extLst>
              <a:ext uri="{FF2B5EF4-FFF2-40B4-BE49-F238E27FC236}">
                <a16:creationId xmlns:a16="http://schemas.microsoft.com/office/drawing/2014/main" id="{987BD546-D257-7DAB-425C-A569AA570049}"/>
              </a:ext>
            </a:extLst>
          </p:cNvPr>
          <p:cNvSpPr>
            <a:spLocks noGrp="1"/>
          </p:cNvSpPr>
          <p:nvPr>
            <p:ph idx="1"/>
          </p:nvPr>
        </p:nvSpPr>
        <p:spPr/>
        <p:txBody>
          <a:bodyPr/>
          <a:lstStyle/>
          <a:p>
            <a:r>
              <a:rPr lang="en-GB" dirty="0"/>
              <a:t>Pull the Ghidra 2022 repository off </a:t>
            </a:r>
            <a:r>
              <a:rPr lang="en-GB" dirty="0" err="1"/>
              <a:t>github</a:t>
            </a:r>
            <a:r>
              <a:rPr lang="en-GB" dirty="0"/>
              <a:t> </a:t>
            </a:r>
            <a:r>
              <a:rPr lang="en-GB" dirty="0" err="1"/>
              <a:t>SEBIvenlo</a:t>
            </a:r>
            <a:endParaRPr lang="en-GB" dirty="0"/>
          </a:p>
          <a:p>
            <a:endParaRPr lang="en-GB" dirty="0"/>
          </a:p>
          <a:p>
            <a:r>
              <a:rPr lang="en-GB" dirty="0"/>
              <a:t>JDK 17</a:t>
            </a:r>
          </a:p>
          <a:p>
            <a:endParaRPr lang="nl-NL" dirty="0"/>
          </a:p>
          <a:p>
            <a:r>
              <a:rPr lang="nl-NL" dirty="0"/>
              <a:t>Download </a:t>
            </a:r>
            <a:r>
              <a:rPr lang="nl-NL" dirty="0" err="1"/>
              <a:t>Ghidra</a:t>
            </a:r>
            <a:endParaRPr lang="nl-NL" dirty="0"/>
          </a:p>
          <a:p>
            <a:pPr marL="0" indent="0">
              <a:buNone/>
            </a:pPr>
            <a:endParaRPr lang="en-GB" dirty="0"/>
          </a:p>
        </p:txBody>
      </p:sp>
    </p:spTree>
    <p:extLst>
      <p:ext uri="{BB962C8B-B14F-4D97-AF65-F5344CB8AC3E}">
        <p14:creationId xmlns:p14="http://schemas.microsoft.com/office/powerpoint/2010/main" val="377479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C2D-09C6-E734-EEA8-3158759A302E}"/>
              </a:ext>
            </a:extLst>
          </p:cNvPr>
          <p:cNvSpPr>
            <a:spLocks noGrp="1"/>
          </p:cNvSpPr>
          <p:nvPr>
            <p:ph type="title"/>
          </p:nvPr>
        </p:nvSpPr>
        <p:spPr/>
        <p:txBody>
          <a:bodyPr/>
          <a:lstStyle/>
          <a:p>
            <a:r>
              <a:rPr lang="en-GB" dirty="0"/>
              <a:t>Workshop</a:t>
            </a:r>
            <a:endParaRPr lang="nl-NL" dirty="0"/>
          </a:p>
        </p:txBody>
      </p:sp>
      <p:sp>
        <p:nvSpPr>
          <p:cNvPr id="3" name="Content Placeholder 2">
            <a:extLst>
              <a:ext uri="{FF2B5EF4-FFF2-40B4-BE49-F238E27FC236}">
                <a16:creationId xmlns:a16="http://schemas.microsoft.com/office/drawing/2014/main" id="{4AD5C7CF-B614-D5DF-CEE9-A7B1513B6770}"/>
              </a:ext>
            </a:extLst>
          </p:cNvPr>
          <p:cNvSpPr>
            <a:spLocks noGrp="1"/>
          </p:cNvSpPr>
          <p:nvPr>
            <p:ph idx="1"/>
          </p:nvPr>
        </p:nvSpPr>
        <p:spPr/>
        <p:txBody>
          <a:bodyPr/>
          <a:lstStyle/>
          <a:p>
            <a:r>
              <a:rPr lang="en-GB" dirty="0"/>
              <a:t>Importing Files</a:t>
            </a:r>
          </a:p>
          <a:p>
            <a:r>
              <a:rPr lang="en-GB" dirty="0"/>
              <a:t>Starting with Decompiler.</a:t>
            </a:r>
          </a:p>
          <a:p>
            <a:endParaRPr lang="en-GB" dirty="0"/>
          </a:p>
          <a:p>
            <a:endParaRPr lang="nl-NL" dirty="0"/>
          </a:p>
        </p:txBody>
      </p:sp>
    </p:spTree>
    <p:extLst>
      <p:ext uri="{BB962C8B-B14F-4D97-AF65-F5344CB8AC3E}">
        <p14:creationId xmlns:p14="http://schemas.microsoft.com/office/powerpoint/2010/main" val="193305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6148-9EBA-0902-EFD1-0574B6407E83}"/>
              </a:ext>
            </a:extLst>
          </p:cNvPr>
          <p:cNvSpPr>
            <a:spLocks noGrp="1"/>
          </p:cNvSpPr>
          <p:nvPr>
            <p:ph type="title"/>
          </p:nvPr>
        </p:nvSpPr>
        <p:spPr/>
        <p:txBody>
          <a:bodyPr/>
          <a:lstStyle/>
          <a:p>
            <a:r>
              <a:rPr lang="en-GB" dirty="0"/>
              <a:t>Quizizz</a:t>
            </a:r>
            <a:endParaRPr lang="nl-NL" dirty="0"/>
          </a:p>
        </p:txBody>
      </p:sp>
      <p:pic>
        <p:nvPicPr>
          <p:cNvPr id="5" name="Content Placeholder 4" descr="Icon&#10;&#10;Description automatically generated">
            <a:extLst>
              <a:ext uri="{FF2B5EF4-FFF2-40B4-BE49-F238E27FC236}">
                <a16:creationId xmlns:a16="http://schemas.microsoft.com/office/drawing/2014/main" id="{C44C6795-3A3E-C7FC-36F4-7537067CD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231" y="2080201"/>
            <a:ext cx="3881437" cy="3881437"/>
          </a:xfrm>
        </p:spPr>
      </p:pic>
      <p:sp>
        <p:nvSpPr>
          <p:cNvPr id="6" name="TextBox 5">
            <a:extLst>
              <a:ext uri="{FF2B5EF4-FFF2-40B4-BE49-F238E27FC236}">
                <a16:creationId xmlns:a16="http://schemas.microsoft.com/office/drawing/2014/main" id="{FCD60260-A0CF-B1E5-1796-306A39E353E2}"/>
              </a:ext>
            </a:extLst>
          </p:cNvPr>
          <p:cNvSpPr txBox="1"/>
          <p:nvPr/>
        </p:nvSpPr>
        <p:spPr>
          <a:xfrm>
            <a:off x="5647173" y="2974312"/>
            <a:ext cx="2944168" cy="369332"/>
          </a:xfrm>
          <a:prstGeom prst="rect">
            <a:avLst/>
          </a:prstGeom>
          <a:noFill/>
        </p:spPr>
        <p:txBody>
          <a:bodyPr wrap="square" rtlCol="0">
            <a:spAutoFit/>
          </a:bodyPr>
          <a:lstStyle/>
          <a:p>
            <a:r>
              <a:rPr lang="en-GB" dirty="0"/>
              <a:t>Joinmyquiz.com</a:t>
            </a:r>
          </a:p>
        </p:txBody>
      </p:sp>
    </p:spTree>
    <p:extLst>
      <p:ext uri="{BB962C8B-B14F-4D97-AF65-F5344CB8AC3E}">
        <p14:creationId xmlns:p14="http://schemas.microsoft.com/office/powerpoint/2010/main" val="30929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4" name="Group 207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5" name="Straight Connector 207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6" name="Straight Connector 207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Isosceles Triangle 208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4" name="Isosceles Triangle 208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B716C03D-1E8E-2234-1AED-42109723320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Questions?</a:t>
            </a:r>
          </a:p>
        </p:txBody>
      </p:sp>
      <p:sp>
        <p:nvSpPr>
          <p:cNvPr id="2086" name="Isosceles Triangle 2085">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Tijdelijke aanduiding voor inhoud 4">
            <a:extLst>
              <a:ext uri="{FF2B5EF4-FFF2-40B4-BE49-F238E27FC236}">
                <a16:creationId xmlns:a16="http://schemas.microsoft.com/office/drawing/2014/main" id="{CE073228-862A-D29B-F7E2-D6629D67FB4C}"/>
              </a:ext>
            </a:extLst>
          </p:cNvPr>
          <p:cNvPicPr>
            <a:picLocks noGrp="1" noChangeAspect="1"/>
          </p:cNvPicPr>
          <p:nvPr>
            <p:ph idx="1"/>
          </p:nvPr>
        </p:nvPicPr>
        <p:blipFill>
          <a:blip r:embed="rId2"/>
          <a:stretch>
            <a:fillRect/>
          </a:stretch>
        </p:blipFill>
        <p:spPr>
          <a:xfrm>
            <a:off x="1738325" y="1261330"/>
            <a:ext cx="4037632" cy="4335340"/>
          </a:xfrm>
          <a:prstGeom prst="rect">
            <a:avLst/>
          </a:prstGeom>
        </p:spPr>
      </p:pic>
    </p:spTree>
    <p:extLst>
      <p:ext uri="{BB962C8B-B14F-4D97-AF65-F5344CB8AC3E}">
        <p14:creationId xmlns:p14="http://schemas.microsoft.com/office/powerpoint/2010/main" val="366354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37208-F6A1-27FB-E96B-A04107141F2E}"/>
              </a:ext>
            </a:extLst>
          </p:cNvPr>
          <p:cNvSpPr>
            <a:spLocks noGrp="1"/>
          </p:cNvSpPr>
          <p:nvPr>
            <p:ph type="title"/>
          </p:nvPr>
        </p:nvSpPr>
        <p:spPr/>
        <p:txBody>
          <a:bodyPr/>
          <a:lstStyle/>
          <a:p>
            <a:r>
              <a:rPr lang="nl-NL" dirty="0"/>
              <a:t>Summary</a:t>
            </a:r>
          </a:p>
        </p:txBody>
      </p:sp>
      <p:sp>
        <p:nvSpPr>
          <p:cNvPr id="3" name="Tijdelijke aanduiding voor inhoud 2">
            <a:extLst>
              <a:ext uri="{FF2B5EF4-FFF2-40B4-BE49-F238E27FC236}">
                <a16:creationId xmlns:a16="http://schemas.microsoft.com/office/drawing/2014/main" id="{D2626456-5C1A-E8B1-87B3-03E307AF74E5}"/>
              </a:ext>
            </a:extLst>
          </p:cNvPr>
          <p:cNvSpPr>
            <a:spLocks noGrp="1"/>
          </p:cNvSpPr>
          <p:nvPr>
            <p:ph idx="1"/>
          </p:nvPr>
        </p:nvSpPr>
        <p:spPr/>
        <p:txBody>
          <a:bodyPr>
            <a:normAutofit/>
          </a:bodyPr>
          <a:lstStyle/>
          <a:p>
            <a:r>
              <a:rPr lang="nl-NL" dirty="0" err="1"/>
              <a:t>What</a:t>
            </a:r>
            <a:r>
              <a:rPr lang="nl-NL" dirty="0"/>
              <a:t> is </a:t>
            </a:r>
            <a:r>
              <a:rPr lang="nl-NL" dirty="0" err="1"/>
              <a:t>Ghidra</a:t>
            </a:r>
            <a:endParaRPr lang="nl-NL" dirty="0"/>
          </a:p>
          <a:p>
            <a:r>
              <a:rPr lang="nl-NL" dirty="0" err="1"/>
              <a:t>Rerverse</a:t>
            </a:r>
            <a:r>
              <a:rPr lang="nl-NL" dirty="0"/>
              <a:t> Engineering</a:t>
            </a:r>
          </a:p>
          <a:p>
            <a:r>
              <a:rPr lang="nl-NL" dirty="0" err="1"/>
              <a:t>Compile</a:t>
            </a:r>
            <a:r>
              <a:rPr lang="nl-NL" dirty="0"/>
              <a:t> and </a:t>
            </a:r>
            <a:r>
              <a:rPr lang="nl-NL" dirty="0" err="1"/>
              <a:t>Decompile</a:t>
            </a:r>
            <a:endParaRPr lang="nl-NL" dirty="0"/>
          </a:p>
          <a:p>
            <a:r>
              <a:rPr lang="nl-NL" dirty="0"/>
              <a:t>NSA</a:t>
            </a:r>
          </a:p>
          <a:p>
            <a:r>
              <a:rPr lang="nl-NL" dirty="0"/>
              <a:t>FOSS</a:t>
            </a:r>
          </a:p>
          <a:p>
            <a:r>
              <a:rPr lang="nl-NL" sz="1800" dirty="0" err="1"/>
              <a:t>What</a:t>
            </a:r>
            <a:r>
              <a:rPr lang="nl-NL" sz="1800" dirty="0"/>
              <a:t> </a:t>
            </a:r>
            <a:r>
              <a:rPr lang="en-GB" sz="1800" dirty="0"/>
              <a:t>can</a:t>
            </a:r>
            <a:r>
              <a:rPr lang="nl-NL" sz="1800" dirty="0"/>
              <a:t> </a:t>
            </a:r>
            <a:r>
              <a:rPr lang="nl-NL" sz="1800" dirty="0" err="1"/>
              <a:t>you</a:t>
            </a:r>
            <a:r>
              <a:rPr lang="nl-NL" sz="1800" dirty="0"/>
              <a:t> do </a:t>
            </a:r>
            <a:r>
              <a:rPr lang="nl-NL" sz="1800" dirty="0" err="1"/>
              <a:t>with</a:t>
            </a:r>
            <a:r>
              <a:rPr lang="nl-NL" sz="1800" dirty="0"/>
              <a:t> </a:t>
            </a:r>
            <a:r>
              <a:rPr lang="nl-NL" sz="1800" dirty="0" err="1"/>
              <a:t>Ghidra</a:t>
            </a:r>
            <a:r>
              <a:rPr lang="nl-NL" sz="1800" dirty="0"/>
              <a:t>?</a:t>
            </a:r>
            <a:endParaRPr lang="nl-NL" dirty="0"/>
          </a:p>
          <a:p>
            <a:r>
              <a:rPr lang="en-GB" dirty="0"/>
              <a:t>Practical uses of Ghidra</a:t>
            </a:r>
            <a:endParaRPr lang="nl-NL" dirty="0"/>
          </a:p>
          <a:p>
            <a:r>
              <a:rPr lang="nl-NL" dirty="0"/>
              <a:t>How </a:t>
            </a:r>
            <a:r>
              <a:rPr lang="nl-NL" dirty="0" err="1"/>
              <a:t>to</a:t>
            </a:r>
            <a:r>
              <a:rPr lang="nl-NL" dirty="0"/>
              <a:t> </a:t>
            </a:r>
            <a:r>
              <a:rPr lang="nl-NL" dirty="0" err="1"/>
              <a:t>install</a:t>
            </a:r>
            <a:endParaRPr lang="nl-NL" dirty="0"/>
          </a:p>
          <a:p>
            <a:r>
              <a:rPr lang="nl-NL" dirty="0"/>
              <a:t>Workshop</a:t>
            </a:r>
          </a:p>
          <a:p>
            <a:endParaRPr lang="nl-NL" dirty="0"/>
          </a:p>
        </p:txBody>
      </p:sp>
      <p:sp>
        <p:nvSpPr>
          <p:cNvPr id="4" name="TextBox 3">
            <a:extLst>
              <a:ext uri="{FF2B5EF4-FFF2-40B4-BE49-F238E27FC236}">
                <a16:creationId xmlns:a16="http://schemas.microsoft.com/office/drawing/2014/main" id="{39CE9A6E-F656-86EC-BA00-CE085B060F35}"/>
              </a:ext>
            </a:extLst>
          </p:cNvPr>
          <p:cNvSpPr txBox="1"/>
          <p:nvPr/>
        </p:nvSpPr>
        <p:spPr>
          <a:xfrm>
            <a:off x="7147838" y="6305460"/>
            <a:ext cx="4523462" cy="400110"/>
          </a:xfrm>
          <a:prstGeom prst="rect">
            <a:avLst/>
          </a:prstGeom>
          <a:noFill/>
        </p:spPr>
        <p:txBody>
          <a:bodyPr wrap="square" rtlCol="0">
            <a:spAutoFit/>
          </a:bodyPr>
          <a:lstStyle/>
          <a:p>
            <a:r>
              <a:rPr lang="nl-NL" sz="1000" dirty="0">
                <a:hlinkClick r:id="rId3"/>
              </a:rPr>
              <a:t>https://cdn.iconscout.com/icon/premium/png-256-thumb/reverse-engineering-1524273-1290820.png</a:t>
            </a:r>
            <a:endParaRPr lang="nl-NL" sz="1000" dirty="0"/>
          </a:p>
        </p:txBody>
      </p:sp>
      <p:pic>
        <p:nvPicPr>
          <p:cNvPr id="9" name="Picture 8" descr="Icon&#10;&#10;Description automatically generated">
            <a:extLst>
              <a:ext uri="{FF2B5EF4-FFF2-40B4-BE49-F238E27FC236}">
                <a16:creationId xmlns:a16="http://schemas.microsoft.com/office/drawing/2014/main" id="{0EFC90A5-6421-B229-C262-7E6CAC2D0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829" y="1675660"/>
            <a:ext cx="3251941" cy="3251941"/>
          </a:xfrm>
          <a:prstGeom prst="rect">
            <a:avLst/>
          </a:prstGeom>
        </p:spPr>
      </p:pic>
    </p:spTree>
    <p:extLst>
      <p:ext uri="{BB962C8B-B14F-4D97-AF65-F5344CB8AC3E}">
        <p14:creationId xmlns:p14="http://schemas.microsoft.com/office/powerpoint/2010/main" val="41958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724292-DAD2-491D-56F9-273E7434BFC9}"/>
              </a:ext>
            </a:extLst>
          </p:cNvPr>
          <p:cNvSpPr>
            <a:spLocks noGrp="1"/>
          </p:cNvSpPr>
          <p:nvPr>
            <p:ph type="title"/>
          </p:nvPr>
        </p:nvSpPr>
        <p:spPr/>
        <p:txBody>
          <a:bodyPr/>
          <a:lstStyle/>
          <a:p>
            <a:r>
              <a:rPr lang="nl-NL" dirty="0" err="1"/>
              <a:t>What</a:t>
            </a:r>
            <a:r>
              <a:rPr lang="nl-NL" dirty="0"/>
              <a:t> is </a:t>
            </a:r>
            <a:r>
              <a:rPr lang="nl-NL" dirty="0" err="1"/>
              <a:t>Ghidra</a:t>
            </a:r>
            <a:endParaRPr lang="nl-NL" dirty="0"/>
          </a:p>
        </p:txBody>
      </p:sp>
      <p:sp>
        <p:nvSpPr>
          <p:cNvPr id="3" name="Tijdelijke aanduiding voor inhoud 2">
            <a:extLst>
              <a:ext uri="{FF2B5EF4-FFF2-40B4-BE49-F238E27FC236}">
                <a16:creationId xmlns:a16="http://schemas.microsoft.com/office/drawing/2014/main" id="{F495B969-0ABF-6477-8BF8-1B7E7B53DCA5}"/>
              </a:ext>
            </a:extLst>
          </p:cNvPr>
          <p:cNvSpPr>
            <a:spLocks noGrp="1"/>
          </p:cNvSpPr>
          <p:nvPr>
            <p:ph idx="1"/>
          </p:nvPr>
        </p:nvSpPr>
        <p:spPr>
          <a:xfrm>
            <a:off x="677334" y="2120832"/>
            <a:ext cx="8596668" cy="3880773"/>
          </a:xfrm>
        </p:spPr>
        <p:txBody>
          <a:bodyPr/>
          <a:lstStyle/>
          <a:p>
            <a:r>
              <a:rPr lang="nl-NL" dirty="0" err="1"/>
              <a:t>March</a:t>
            </a:r>
            <a:r>
              <a:rPr lang="nl-NL" dirty="0"/>
              <a:t> 2017 </a:t>
            </a:r>
            <a:r>
              <a:rPr lang="nl-NL" dirty="0" err="1"/>
              <a:t>Wikileaks</a:t>
            </a:r>
            <a:endParaRPr lang="nl-NL" dirty="0"/>
          </a:p>
          <a:p>
            <a:r>
              <a:rPr lang="nl-NL" dirty="0"/>
              <a:t>5th </a:t>
            </a:r>
            <a:r>
              <a:rPr lang="nl-NL" dirty="0" err="1"/>
              <a:t>March</a:t>
            </a:r>
            <a:r>
              <a:rPr lang="nl-NL" dirty="0"/>
              <a:t> 2019 </a:t>
            </a:r>
            <a:r>
              <a:rPr lang="nl-NL" dirty="0" err="1"/>
              <a:t>released</a:t>
            </a:r>
            <a:endParaRPr lang="nl-NL" dirty="0"/>
          </a:p>
          <a:p>
            <a:r>
              <a:rPr lang="nl-NL" dirty="0" err="1"/>
              <a:t>June</a:t>
            </a:r>
            <a:r>
              <a:rPr lang="nl-NL" dirty="0"/>
              <a:t> 2019 </a:t>
            </a:r>
            <a:r>
              <a:rPr lang="nl-NL" dirty="0" err="1"/>
              <a:t>Coreboot</a:t>
            </a:r>
            <a:endParaRPr lang="nl-NL" dirty="0"/>
          </a:p>
          <a:p>
            <a:endParaRPr lang="nl-NL" dirty="0"/>
          </a:p>
          <a:p>
            <a:r>
              <a:rPr lang="nl-NL" dirty="0"/>
              <a:t>Open Source</a:t>
            </a:r>
          </a:p>
          <a:p>
            <a:r>
              <a:rPr lang="nl-NL" dirty="0"/>
              <a:t>NSA</a:t>
            </a:r>
          </a:p>
          <a:p>
            <a:r>
              <a:rPr lang="nl-NL" dirty="0"/>
              <a:t>JAVA Swing </a:t>
            </a:r>
            <a:r>
              <a:rPr lang="nl-NL" dirty="0" err="1"/>
              <a:t>framework</a:t>
            </a:r>
            <a:endParaRPr lang="nl-NL" dirty="0"/>
          </a:p>
          <a:p>
            <a:r>
              <a:rPr lang="nl-NL" dirty="0"/>
              <a:t>Decompiler</a:t>
            </a:r>
          </a:p>
          <a:p>
            <a:r>
              <a:rPr lang="nl-NL" dirty="0"/>
              <a:t>IDE</a:t>
            </a:r>
          </a:p>
          <a:p>
            <a:pPr marL="0" indent="0">
              <a:buNone/>
            </a:pPr>
            <a:endParaRPr lang="nl-NL" dirty="0"/>
          </a:p>
        </p:txBody>
      </p:sp>
      <p:pic>
        <p:nvPicPr>
          <p:cNvPr id="5" name="Picture 4" descr="Logo&#10;&#10;Description automatically generated">
            <a:extLst>
              <a:ext uri="{FF2B5EF4-FFF2-40B4-BE49-F238E27FC236}">
                <a16:creationId xmlns:a16="http://schemas.microsoft.com/office/drawing/2014/main" id="{F26F0F20-3156-8CAD-F3A7-9FF421F1E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37" y="1610518"/>
            <a:ext cx="3636963" cy="3636963"/>
          </a:xfrm>
          <a:prstGeom prst="rect">
            <a:avLst/>
          </a:prstGeom>
        </p:spPr>
      </p:pic>
      <p:sp>
        <p:nvSpPr>
          <p:cNvPr id="6" name="TextBox 5">
            <a:extLst>
              <a:ext uri="{FF2B5EF4-FFF2-40B4-BE49-F238E27FC236}">
                <a16:creationId xmlns:a16="http://schemas.microsoft.com/office/drawing/2014/main" id="{0407AA87-6F94-EA86-2030-A86CFDBEBEDD}"/>
              </a:ext>
            </a:extLst>
          </p:cNvPr>
          <p:cNvSpPr txBox="1"/>
          <p:nvPr/>
        </p:nvSpPr>
        <p:spPr>
          <a:xfrm>
            <a:off x="7358269" y="6387547"/>
            <a:ext cx="2726083" cy="253916"/>
          </a:xfrm>
          <a:prstGeom prst="rect">
            <a:avLst/>
          </a:prstGeom>
          <a:noFill/>
        </p:spPr>
        <p:txBody>
          <a:bodyPr wrap="square">
            <a:spAutoFit/>
          </a:bodyPr>
          <a:lstStyle/>
          <a:p>
            <a:r>
              <a:rPr lang="nl-NL" sz="1050" dirty="0">
                <a:hlinkClick r:id="rId4"/>
              </a:rPr>
              <a:t>https://en.wikipedia.org/wiki/Ghidra</a:t>
            </a:r>
            <a:endParaRPr lang="nl-NL" sz="1050" dirty="0"/>
          </a:p>
        </p:txBody>
      </p:sp>
    </p:spTree>
    <p:extLst>
      <p:ext uri="{BB962C8B-B14F-4D97-AF65-F5344CB8AC3E}">
        <p14:creationId xmlns:p14="http://schemas.microsoft.com/office/powerpoint/2010/main" val="127060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052F-AC88-6D52-5586-A7F120FCBEAA}"/>
              </a:ext>
            </a:extLst>
          </p:cNvPr>
          <p:cNvSpPr>
            <a:spLocks noGrp="1"/>
          </p:cNvSpPr>
          <p:nvPr>
            <p:ph type="title"/>
          </p:nvPr>
        </p:nvSpPr>
        <p:spPr/>
        <p:txBody>
          <a:bodyPr/>
          <a:lstStyle/>
          <a:p>
            <a:r>
              <a:rPr lang="en-GB" dirty="0"/>
              <a:t>Reverse Engineering</a:t>
            </a:r>
            <a:endParaRPr lang="nl-NL" dirty="0"/>
          </a:p>
        </p:txBody>
      </p:sp>
      <p:sp>
        <p:nvSpPr>
          <p:cNvPr id="3" name="Content Placeholder 2">
            <a:extLst>
              <a:ext uri="{FF2B5EF4-FFF2-40B4-BE49-F238E27FC236}">
                <a16:creationId xmlns:a16="http://schemas.microsoft.com/office/drawing/2014/main" id="{BF3CEF21-2531-DB2A-675C-43FD81E2671A}"/>
              </a:ext>
            </a:extLst>
          </p:cNvPr>
          <p:cNvSpPr>
            <a:spLocks noGrp="1"/>
          </p:cNvSpPr>
          <p:nvPr>
            <p:ph idx="1"/>
          </p:nvPr>
        </p:nvSpPr>
        <p:spPr/>
        <p:txBody>
          <a:bodyPr>
            <a:normAutofit lnSpcReduction="10000"/>
          </a:bodyPr>
          <a:lstStyle/>
          <a:p>
            <a:r>
              <a:rPr lang="en-GB" dirty="0"/>
              <a:t>Reverse-engineering is the act of dismantling an object to see how it works.</a:t>
            </a:r>
          </a:p>
          <a:p>
            <a:r>
              <a:rPr lang="en-GB" dirty="0"/>
              <a:t>Compile is not the same as Decompile</a:t>
            </a:r>
          </a:p>
          <a:p>
            <a:r>
              <a:rPr lang="en-GB" dirty="0"/>
              <a:t>What is Decompiling?</a:t>
            </a:r>
          </a:p>
          <a:p>
            <a:pPr marL="0" indent="0">
              <a:buNone/>
            </a:pPr>
            <a:r>
              <a:rPr lang="en-US" b="1" dirty="0"/>
              <a:t>to convert executable or ready-to-run </a:t>
            </a:r>
          </a:p>
          <a:p>
            <a:pPr marL="0" indent="0">
              <a:buNone/>
            </a:pPr>
            <a:r>
              <a:rPr lang="en-US" b="1" dirty="0"/>
              <a:t>program code “object code” into some form </a:t>
            </a:r>
          </a:p>
          <a:p>
            <a:pPr marL="0" indent="0">
              <a:buNone/>
            </a:pPr>
            <a:r>
              <a:rPr lang="en-US" b="1" dirty="0"/>
              <a:t>of higher-level programming language</a:t>
            </a:r>
          </a:p>
          <a:p>
            <a:pPr marL="0" indent="0">
              <a:buNone/>
            </a:pPr>
            <a:r>
              <a:rPr lang="en-US" b="1" dirty="0"/>
              <a:t>that humans can easily understand</a:t>
            </a:r>
            <a:r>
              <a:rPr lang="en-US" dirty="0"/>
              <a:t>.</a:t>
            </a:r>
            <a:endParaRPr lang="en-GB" dirty="0"/>
          </a:p>
          <a:p>
            <a:r>
              <a:rPr lang="en-GB" dirty="0"/>
              <a:t>Examples?</a:t>
            </a:r>
          </a:p>
          <a:p>
            <a:r>
              <a:rPr lang="en-GB" dirty="0"/>
              <a:t>Crack or remove copy protection</a:t>
            </a:r>
          </a:p>
          <a:p>
            <a:r>
              <a:rPr lang="en-GB" dirty="0"/>
              <a:t>Find vulnerabilities in an OS</a:t>
            </a:r>
          </a:p>
          <a:p>
            <a:pPr marL="0" indent="0">
              <a:buNone/>
            </a:pPr>
            <a:endParaRPr lang="en-GB" dirty="0"/>
          </a:p>
        </p:txBody>
      </p:sp>
      <p:sp>
        <p:nvSpPr>
          <p:cNvPr id="4" name="TextBox 3">
            <a:extLst>
              <a:ext uri="{FF2B5EF4-FFF2-40B4-BE49-F238E27FC236}">
                <a16:creationId xmlns:a16="http://schemas.microsoft.com/office/drawing/2014/main" id="{0BADB924-3EED-A81B-8BF4-756ABB16B04C}"/>
              </a:ext>
            </a:extLst>
          </p:cNvPr>
          <p:cNvSpPr txBox="1"/>
          <p:nvPr/>
        </p:nvSpPr>
        <p:spPr>
          <a:xfrm>
            <a:off x="374889" y="6280919"/>
            <a:ext cx="9201558" cy="577081"/>
          </a:xfrm>
          <a:prstGeom prst="rect">
            <a:avLst/>
          </a:prstGeom>
          <a:noFill/>
        </p:spPr>
        <p:txBody>
          <a:bodyPr wrap="none" rtlCol="0">
            <a:spAutoFit/>
          </a:bodyPr>
          <a:lstStyle/>
          <a:p>
            <a:r>
              <a:rPr lang="nl-NL" sz="1050" dirty="0">
                <a:hlinkClick r:id="rId3"/>
              </a:rPr>
              <a:t>https://www.techtarget.com/searchsoftwarequality/definition/reverse-engineering</a:t>
            </a:r>
            <a:endParaRPr lang="nl-NL" sz="1050" dirty="0"/>
          </a:p>
          <a:p>
            <a:r>
              <a:rPr lang="nl-NL" sz="1050" dirty="0">
                <a:hlinkClick r:id="rId4"/>
              </a:rPr>
              <a:t>https://www.techtarget.com/whatis/definition/decompile#:~:text=What%20is%20a%20decompile%3F,opposite%20operations%20of%20a%20compiler</a:t>
            </a:r>
            <a:r>
              <a:rPr lang="nl-NL" sz="1050" dirty="0"/>
              <a:t>.</a:t>
            </a:r>
          </a:p>
          <a:p>
            <a:endParaRPr lang="nl-NL" sz="1050" dirty="0"/>
          </a:p>
        </p:txBody>
      </p:sp>
      <p:pic>
        <p:nvPicPr>
          <p:cNvPr id="8" name="Picture 7" descr="Graphical user interface, application, Word">
            <a:extLst>
              <a:ext uri="{FF2B5EF4-FFF2-40B4-BE49-F238E27FC236}">
                <a16:creationId xmlns:a16="http://schemas.microsoft.com/office/drawing/2014/main" id="{B23ACD62-FBB2-AABD-EEB1-13339B02F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832100"/>
            <a:ext cx="5981699" cy="2631948"/>
          </a:xfrm>
          <a:prstGeom prst="rect">
            <a:avLst/>
          </a:prstGeom>
        </p:spPr>
      </p:pic>
    </p:spTree>
    <p:extLst>
      <p:ext uri="{BB962C8B-B14F-4D97-AF65-F5344CB8AC3E}">
        <p14:creationId xmlns:p14="http://schemas.microsoft.com/office/powerpoint/2010/main" val="404507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8EC3-B254-BB88-ABC0-EFEA8FA561E3}"/>
              </a:ext>
            </a:extLst>
          </p:cNvPr>
          <p:cNvSpPr>
            <a:spLocks noGrp="1"/>
          </p:cNvSpPr>
          <p:nvPr>
            <p:ph type="title"/>
          </p:nvPr>
        </p:nvSpPr>
        <p:spPr/>
        <p:txBody>
          <a:bodyPr/>
          <a:lstStyle/>
          <a:p>
            <a:endParaRPr lang="nl-NL"/>
          </a:p>
        </p:txBody>
      </p:sp>
      <p:pic>
        <p:nvPicPr>
          <p:cNvPr id="4" name="Online Media 3" title="What is Reverse Engineering?">
            <a:hlinkClick r:id="" action="ppaction://media"/>
            <a:extLst>
              <a:ext uri="{FF2B5EF4-FFF2-40B4-BE49-F238E27FC236}">
                <a16:creationId xmlns:a16="http://schemas.microsoft.com/office/drawing/2014/main" id="{6AF516D3-91EB-12BA-8615-E5D6B2BEADAD}"/>
              </a:ext>
            </a:extLst>
          </p:cNvPr>
          <p:cNvPicPr>
            <a:picLocks noGrp="1" noRot="1" noChangeAspect="1"/>
          </p:cNvPicPr>
          <p:nvPr>
            <p:ph idx="1"/>
            <a:videoFile r:link="rId1"/>
          </p:nvPr>
        </p:nvPicPr>
        <p:blipFill>
          <a:blip r:embed="rId4"/>
          <a:stretch>
            <a:fillRect/>
          </a:stretch>
        </p:blipFill>
        <p:spPr>
          <a:xfrm>
            <a:off x="550863" y="420688"/>
            <a:ext cx="10739437" cy="6068390"/>
          </a:xfrm>
          <a:prstGeom prst="rect">
            <a:avLst/>
          </a:prstGeom>
        </p:spPr>
      </p:pic>
    </p:spTree>
    <p:extLst>
      <p:ext uri="{BB962C8B-B14F-4D97-AF65-F5344CB8AC3E}">
        <p14:creationId xmlns:p14="http://schemas.microsoft.com/office/powerpoint/2010/main" val="377217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4312-2DC2-F135-0959-6239C8688278}"/>
              </a:ext>
            </a:extLst>
          </p:cNvPr>
          <p:cNvSpPr>
            <a:spLocks noGrp="1"/>
          </p:cNvSpPr>
          <p:nvPr>
            <p:ph type="title"/>
          </p:nvPr>
        </p:nvSpPr>
        <p:spPr/>
        <p:txBody>
          <a:bodyPr/>
          <a:lstStyle/>
          <a:p>
            <a:endParaRPr lang="nl-NL"/>
          </a:p>
        </p:txBody>
      </p:sp>
      <p:pic>
        <p:nvPicPr>
          <p:cNvPr id="19" name="Content Placeholder 18" descr="Graphical user interface, text, application">
            <a:extLst>
              <a:ext uri="{FF2B5EF4-FFF2-40B4-BE49-F238E27FC236}">
                <a16:creationId xmlns:a16="http://schemas.microsoft.com/office/drawing/2014/main" id="{B9F7C136-2F88-31EC-B768-607881D43B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300" y="220980"/>
            <a:ext cx="8890000" cy="4684110"/>
          </a:xfrm>
        </p:spPr>
      </p:pic>
      <p:sp>
        <p:nvSpPr>
          <p:cNvPr id="20" name="TextBox 19">
            <a:extLst>
              <a:ext uri="{FF2B5EF4-FFF2-40B4-BE49-F238E27FC236}">
                <a16:creationId xmlns:a16="http://schemas.microsoft.com/office/drawing/2014/main" id="{91575F06-F2E2-E029-0F16-8BCCB63FBED8}"/>
              </a:ext>
            </a:extLst>
          </p:cNvPr>
          <p:cNvSpPr txBox="1"/>
          <p:nvPr/>
        </p:nvSpPr>
        <p:spPr>
          <a:xfrm>
            <a:off x="1223549" y="5436691"/>
            <a:ext cx="6371051" cy="1200329"/>
          </a:xfrm>
          <a:prstGeom prst="rect">
            <a:avLst/>
          </a:prstGeom>
          <a:noFill/>
        </p:spPr>
        <p:txBody>
          <a:bodyPr wrap="square" rtlCol="0">
            <a:spAutoFit/>
          </a:bodyPr>
          <a:lstStyle/>
          <a:p>
            <a:r>
              <a:rPr lang="en-GB" dirty="0">
                <a:solidFill>
                  <a:srgbClr val="00B0F0"/>
                </a:solidFill>
              </a:rPr>
              <a:t>Blue: </a:t>
            </a:r>
            <a:r>
              <a:rPr lang="nl-NL" dirty="0">
                <a:solidFill>
                  <a:srgbClr val="00B0F0"/>
                </a:solidFill>
              </a:rPr>
              <a:t>Program trees</a:t>
            </a:r>
          </a:p>
          <a:p>
            <a:r>
              <a:rPr lang="en-GB" dirty="0">
                <a:solidFill>
                  <a:srgbClr val="92D050"/>
                </a:solidFill>
              </a:rPr>
              <a:t>Green: Listing window</a:t>
            </a:r>
          </a:p>
          <a:p>
            <a:r>
              <a:rPr lang="nl-NL" dirty="0">
                <a:solidFill>
                  <a:schemeClr val="accent1"/>
                </a:solidFill>
              </a:rPr>
              <a:t>R</a:t>
            </a:r>
            <a:r>
              <a:rPr lang="en-GB" dirty="0">
                <a:solidFill>
                  <a:schemeClr val="accent1"/>
                </a:solidFill>
              </a:rPr>
              <a:t>ed: Decompiler!</a:t>
            </a:r>
          </a:p>
          <a:p>
            <a:r>
              <a:rPr lang="en-GB" dirty="0">
                <a:solidFill>
                  <a:srgbClr val="FFFF00"/>
                </a:solidFill>
              </a:rPr>
              <a:t>Yellow: Disassembled View</a:t>
            </a:r>
          </a:p>
        </p:txBody>
      </p:sp>
    </p:spTree>
    <p:extLst>
      <p:ext uri="{BB962C8B-B14F-4D97-AF65-F5344CB8AC3E}">
        <p14:creationId xmlns:p14="http://schemas.microsoft.com/office/powerpoint/2010/main" val="279454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101A-9AF1-8A4A-ECBA-8F513C4E7F8A}"/>
              </a:ext>
            </a:extLst>
          </p:cNvPr>
          <p:cNvSpPr>
            <a:spLocks noGrp="1"/>
          </p:cNvSpPr>
          <p:nvPr>
            <p:ph type="title"/>
          </p:nvPr>
        </p:nvSpPr>
        <p:spPr/>
        <p:txBody>
          <a:bodyPr/>
          <a:lstStyle/>
          <a:p>
            <a:r>
              <a:rPr lang="en-GB" dirty="0"/>
              <a:t>Compile and Decompile</a:t>
            </a:r>
            <a:endParaRPr lang="nl-NL" dirty="0"/>
          </a:p>
        </p:txBody>
      </p:sp>
      <p:sp>
        <p:nvSpPr>
          <p:cNvPr id="3" name="Content Placeholder 2">
            <a:extLst>
              <a:ext uri="{FF2B5EF4-FFF2-40B4-BE49-F238E27FC236}">
                <a16:creationId xmlns:a16="http://schemas.microsoft.com/office/drawing/2014/main" id="{3A9D4CAD-6C62-50EA-F8FE-CB968C4B8C9C}"/>
              </a:ext>
            </a:extLst>
          </p:cNvPr>
          <p:cNvSpPr>
            <a:spLocks noGrp="1"/>
          </p:cNvSpPr>
          <p:nvPr>
            <p:ph idx="1"/>
          </p:nvPr>
        </p:nvSpPr>
        <p:spPr>
          <a:xfrm>
            <a:off x="677334" y="2122489"/>
            <a:ext cx="3869266" cy="3880773"/>
          </a:xfrm>
        </p:spPr>
        <p:txBody>
          <a:bodyPr/>
          <a:lstStyle/>
          <a:p>
            <a:r>
              <a:rPr lang="en-GB" dirty="0"/>
              <a:t>Compiling:</a:t>
            </a:r>
          </a:p>
          <a:p>
            <a:pPr lvl="1"/>
            <a:r>
              <a:rPr lang="en-GB" dirty="0"/>
              <a:t>Lexing</a:t>
            </a:r>
          </a:p>
          <a:p>
            <a:pPr lvl="1"/>
            <a:r>
              <a:rPr lang="en-GB" dirty="0"/>
              <a:t>Parsing</a:t>
            </a:r>
          </a:p>
          <a:p>
            <a:pPr lvl="1"/>
            <a:r>
              <a:rPr lang="en-GB" dirty="0"/>
              <a:t>Optimization</a:t>
            </a:r>
          </a:p>
          <a:p>
            <a:pPr lvl="1"/>
            <a:r>
              <a:rPr lang="en-GB" dirty="0"/>
              <a:t>Translation</a:t>
            </a:r>
          </a:p>
          <a:p>
            <a:pPr lvl="1"/>
            <a:r>
              <a:rPr lang="en-GB" dirty="0"/>
              <a:t>run</a:t>
            </a:r>
            <a:endParaRPr lang="nl-NL" dirty="0"/>
          </a:p>
        </p:txBody>
      </p:sp>
      <p:sp>
        <p:nvSpPr>
          <p:cNvPr id="4" name="Content Placeholder 2">
            <a:extLst>
              <a:ext uri="{FF2B5EF4-FFF2-40B4-BE49-F238E27FC236}">
                <a16:creationId xmlns:a16="http://schemas.microsoft.com/office/drawing/2014/main" id="{A06DFF47-C0CE-88FF-98B5-06BBC5688225}"/>
              </a:ext>
            </a:extLst>
          </p:cNvPr>
          <p:cNvSpPr txBox="1">
            <a:spLocks/>
          </p:cNvSpPr>
          <p:nvPr/>
        </p:nvSpPr>
        <p:spPr>
          <a:xfrm>
            <a:off x="4546600" y="2098678"/>
            <a:ext cx="38692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Decompiling</a:t>
            </a:r>
          </a:p>
          <a:p>
            <a:pPr lvl="1"/>
            <a:r>
              <a:rPr lang="en-GB" dirty="0"/>
              <a:t>Translation</a:t>
            </a:r>
          </a:p>
          <a:p>
            <a:pPr lvl="1"/>
            <a:r>
              <a:rPr lang="en-GB" dirty="0"/>
              <a:t>process</a:t>
            </a:r>
          </a:p>
          <a:p>
            <a:pPr lvl="1"/>
            <a:endParaRPr lang="nl-NL" dirty="0"/>
          </a:p>
        </p:txBody>
      </p:sp>
    </p:spTree>
    <p:extLst>
      <p:ext uri="{BB962C8B-B14F-4D97-AF65-F5344CB8AC3E}">
        <p14:creationId xmlns:p14="http://schemas.microsoft.com/office/powerpoint/2010/main" val="666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DB4DB3E-6097-1703-6BE5-C0743EBA2EB1}"/>
              </a:ext>
            </a:extLst>
          </p:cNvPr>
          <p:cNvPicPr>
            <a:picLocks noGrp="1" noChangeAspect="1"/>
          </p:cNvPicPr>
          <p:nvPr>
            <p:ph idx="1"/>
          </p:nvPr>
        </p:nvPicPr>
        <p:blipFill>
          <a:blip r:embed="rId3"/>
          <a:stretch>
            <a:fillRect/>
          </a:stretch>
        </p:blipFill>
        <p:spPr>
          <a:xfrm>
            <a:off x="7719737" y="815975"/>
            <a:ext cx="4317170" cy="5226050"/>
          </a:xfrm>
        </p:spPr>
      </p:pic>
      <p:pic>
        <p:nvPicPr>
          <p:cNvPr id="7" name="Picture 6">
            <a:extLst>
              <a:ext uri="{FF2B5EF4-FFF2-40B4-BE49-F238E27FC236}">
                <a16:creationId xmlns:a16="http://schemas.microsoft.com/office/drawing/2014/main" id="{1305302C-4DB7-EBF9-46A3-C2CE07077E6D}"/>
              </a:ext>
            </a:extLst>
          </p:cNvPr>
          <p:cNvPicPr>
            <a:picLocks noChangeAspect="1"/>
          </p:cNvPicPr>
          <p:nvPr/>
        </p:nvPicPr>
        <p:blipFill>
          <a:blip r:embed="rId4"/>
          <a:stretch>
            <a:fillRect/>
          </a:stretch>
        </p:blipFill>
        <p:spPr>
          <a:xfrm>
            <a:off x="415748" y="1930400"/>
            <a:ext cx="7042403" cy="4559300"/>
          </a:xfrm>
          <a:prstGeom prst="rect">
            <a:avLst/>
          </a:prstGeom>
        </p:spPr>
      </p:pic>
      <p:sp>
        <p:nvSpPr>
          <p:cNvPr id="10" name="TextBox 9">
            <a:extLst>
              <a:ext uri="{FF2B5EF4-FFF2-40B4-BE49-F238E27FC236}">
                <a16:creationId xmlns:a16="http://schemas.microsoft.com/office/drawing/2014/main" id="{A6830BF7-58C4-9F4C-E875-3F06F03FE89C}"/>
              </a:ext>
            </a:extLst>
          </p:cNvPr>
          <p:cNvSpPr txBox="1"/>
          <p:nvPr/>
        </p:nvSpPr>
        <p:spPr>
          <a:xfrm>
            <a:off x="1189973" y="1402915"/>
            <a:ext cx="992579" cy="369332"/>
          </a:xfrm>
          <a:prstGeom prst="rect">
            <a:avLst/>
          </a:prstGeom>
          <a:noFill/>
        </p:spPr>
        <p:txBody>
          <a:bodyPr wrap="none" rtlCol="0">
            <a:spAutoFit/>
          </a:bodyPr>
          <a:lstStyle/>
          <a:p>
            <a:r>
              <a:rPr lang="en-GB" dirty="0"/>
              <a:t>Original</a:t>
            </a:r>
            <a:endParaRPr lang="nl-NL" dirty="0"/>
          </a:p>
        </p:txBody>
      </p:sp>
      <p:sp>
        <p:nvSpPr>
          <p:cNvPr id="11" name="TextBox 10">
            <a:extLst>
              <a:ext uri="{FF2B5EF4-FFF2-40B4-BE49-F238E27FC236}">
                <a16:creationId xmlns:a16="http://schemas.microsoft.com/office/drawing/2014/main" id="{6F9E9D8A-27E3-A11C-4A3D-2D6492FDBB7E}"/>
              </a:ext>
            </a:extLst>
          </p:cNvPr>
          <p:cNvSpPr txBox="1"/>
          <p:nvPr/>
        </p:nvSpPr>
        <p:spPr>
          <a:xfrm>
            <a:off x="7979427" y="446643"/>
            <a:ext cx="1398140" cy="369332"/>
          </a:xfrm>
          <a:prstGeom prst="rect">
            <a:avLst/>
          </a:prstGeom>
          <a:noFill/>
        </p:spPr>
        <p:txBody>
          <a:bodyPr wrap="none" rtlCol="0">
            <a:spAutoFit/>
          </a:bodyPr>
          <a:lstStyle/>
          <a:p>
            <a:r>
              <a:rPr lang="en-GB" dirty="0"/>
              <a:t>Decompiled</a:t>
            </a:r>
            <a:endParaRPr lang="nl-NL" dirty="0"/>
          </a:p>
        </p:txBody>
      </p:sp>
    </p:spTree>
    <p:extLst>
      <p:ext uri="{BB962C8B-B14F-4D97-AF65-F5344CB8AC3E}">
        <p14:creationId xmlns:p14="http://schemas.microsoft.com/office/powerpoint/2010/main" val="71268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DFA3-66C5-F2A3-D2CC-8BEC52B26022}"/>
              </a:ext>
            </a:extLst>
          </p:cNvPr>
          <p:cNvSpPr>
            <a:spLocks noGrp="1"/>
          </p:cNvSpPr>
          <p:nvPr>
            <p:ph type="title"/>
          </p:nvPr>
        </p:nvSpPr>
        <p:spPr>
          <a:xfrm>
            <a:off x="676746" y="609600"/>
            <a:ext cx="3729076" cy="1320800"/>
          </a:xfrm>
        </p:spPr>
        <p:txBody>
          <a:bodyPr anchor="ctr">
            <a:normAutofit/>
          </a:bodyPr>
          <a:lstStyle/>
          <a:p>
            <a:r>
              <a:rPr lang="en-GB" dirty="0"/>
              <a:t>NSA</a:t>
            </a:r>
            <a:endParaRPr lang="nl-NL" dirty="0"/>
          </a:p>
        </p:txBody>
      </p:sp>
      <p:sp>
        <p:nvSpPr>
          <p:cNvPr id="3" name="Content Placeholder 2">
            <a:extLst>
              <a:ext uri="{FF2B5EF4-FFF2-40B4-BE49-F238E27FC236}">
                <a16:creationId xmlns:a16="http://schemas.microsoft.com/office/drawing/2014/main" id="{E2175B26-A508-AA26-892B-B05EDDDED6C5}"/>
              </a:ext>
            </a:extLst>
          </p:cNvPr>
          <p:cNvSpPr>
            <a:spLocks noGrp="1"/>
          </p:cNvSpPr>
          <p:nvPr>
            <p:ph idx="1"/>
          </p:nvPr>
        </p:nvSpPr>
        <p:spPr>
          <a:xfrm>
            <a:off x="685167" y="2160590"/>
            <a:ext cx="3720916" cy="3417726"/>
          </a:xfrm>
        </p:spPr>
        <p:txBody>
          <a:bodyPr>
            <a:normAutofit/>
          </a:bodyPr>
          <a:lstStyle/>
          <a:p>
            <a:r>
              <a:rPr lang="en-GB" dirty="0"/>
              <a:t>What is the NSA</a:t>
            </a:r>
          </a:p>
          <a:p>
            <a:r>
              <a:rPr lang="nl-NL" dirty="0"/>
              <a:t>Mission</a:t>
            </a:r>
            <a:endParaRPr lang="en-GB" dirty="0"/>
          </a:p>
          <a:p>
            <a:r>
              <a:rPr lang="en-GB" dirty="0"/>
              <a:t>History</a:t>
            </a:r>
          </a:p>
          <a:p>
            <a:r>
              <a:rPr lang="nl-NL" dirty="0"/>
              <a:t>Digital Surveillance</a:t>
            </a:r>
          </a:p>
          <a:p>
            <a:r>
              <a:rPr lang="nl-NL" dirty="0"/>
              <a:t>Software</a:t>
            </a:r>
          </a:p>
          <a:p>
            <a:r>
              <a:rPr lang="en-GB" dirty="0"/>
              <a:t>Usefulness of FOSS</a:t>
            </a:r>
          </a:p>
          <a:p>
            <a:pPr marL="0" indent="0">
              <a:buNone/>
            </a:pPr>
            <a:endParaRPr lang="nl-NL" dirty="0"/>
          </a:p>
        </p:txBody>
      </p:sp>
      <p:pic>
        <p:nvPicPr>
          <p:cNvPr id="2050" name="Picture 2" descr="National Security Agency - Wikipedia">
            <a:extLst>
              <a:ext uri="{FF2B5EF4-FFF2-40B4-BE49-F238E27FC236}">
                <a16:creationId xmlns:a16="http://schemas.microsoft.com/office/drawing/2014/main" id="{06B25A03-2EC7-51CA-987E-9DDF13249F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53827" y="975568"/>
            <a:ext cx="4602747" cy="4602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369C80-0F9E-DDFE-9FC5-998E66768E3E}"/>
              </a:ext>
            </a:extLst>
          </p:cNvPr>
          <p:cNvSpPr txBox="1"/>
          <p:nvPr/>
        </p:nvSpPr>
        <p:spPr>
          <a:xfrm>
            <a:off x="7607358" y="6604084"/>
            <a:ext cx="4145687" cy="253916"/>
          </a:xfrm>
          <a:prstGeom prst="rect">
            <a:avLst/>
          </a:prstGeom>
          <a:noFill/>
        </p:spPr>
        <p:txBody>
          <a:bodyPr wrap="none" rtlCol="0">
            <a:spAutoFit/>
          </a:bodyPr>
          <a:lstStyle/>
          <a:p>
            <a:r>
              <a:rPr lang="en-GB" sz="1050" dirty="0"/>
              <a:t>Source: </a:t>
            </a:r>
            <a:r>
              <a:rPr lang="en-GB" sz="1050" dirty="0">
                <a:hlinkClick r:id="rId4"/>
              </a:rPr>
              <a:t>https://en.wikipedia.org/wiki/National_Security_Agency</a:t>
            </a:r>
            <a:endParaRPr lang="nl-NL" sz="1050" dirty="0"/>
          </a:p>
        </p:txBody>
      </p:sp>
    </p:spTree>
    <p:extLst>
      <p:ext uri="{BB962C8B-B14F-4D97-AF65-F5344CB8AC3E}">
        <p14:creationId xmlns:p14="http://schemas.microsoft.com/office/powerpoint/2010/main" val="9047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631</TotalTime>
  <Words>2246</Words>
  <Application>Microsoft Office PowerPoint</Application>
  <PresentationFormat>Breedbeeld</PresentationFormat>
  <Paragraphs>206</Paragraphs>
  <Slides>16</Slides>
  <Notes>13</Notes>
  <HiddenSlides>0</HiddenSlides>
  <MMClips>1</MMClips>
  <ScaleCrop>false</ScaleCrop>
  <HeadingPairs>
    <vt:vector size="6" baseType="variant">
      <vt:variant>
        <vt:lpstr>Gebruikte lettertypen</vt:lpstr>
      </vt:variant>
      <vt:variant>
        <vt:i4>12</vt:i4>
      </vt:variant>
      <vt:variant>
        <vt:lpstr>Thema</vt:lpstr>
      </vt:variant>
      <vt:variant>
        <vt:i4>1</vt:i4>
      </vt:variant>
      <vt:variant>
        <vt:lpstr>Diatitels</vt:lpstr>
      </vt:variant>
      <vt:variant>
        <vt:i4>16</vt:i4>
      </vt:variant>
    </vt:vector>
  </HeadingPairs>
  <TitlesOfParts>
    <vt:vector size="29" baseType="lpstr">
      <vt:lpstr>-apple-system</vt:lpstr>
      <vt:lpstr>Arial</vt:lpstr>
      <vt:lpstr>Arial</vt:lpstr>
      <vt:lpstr>Calibri</vt:lpstr>
      <vt:lpstr>Helvetica Neue</vt:lpstr>
      <vt:lpstr>Open Sans</vt:lpstr>
      <vt:lpstr>source-serif-pro</vt:lpstr>
      <vt:lpstr>Trebuchet MS</vt:lpstr>
      <vt:lpstr>urw-din</vt:lpstr>
      <vt:lpstr>Wingdings</vt:lpstr>
      <vt:lpstr>Wingdings 3</vt:lpstr>
      <vt:lpstr>ZohoPuvi</vt:lpstr>
      <vt:lpstr>Facet</vt:lpstr>
      <vt:lpstr>PowerPoint-presentatie</vt:lpstr>
      <vt:lpstr>Summary</vt:lpstr>
      <vt:lpstr>What is Ghidra</vt:lpstr>
      <vt:lpstr>Reverse Engineering</vt:lpstr>
      <vt:lpstr>PowerPoint-presentatie</vt:lpstr>
      <vt:lpstr>PowerPoint-presentatie</vt:lpstr>
      <vt:lpstr>Compile and Decompile</vt:lpstr>
      <vt:lpstr>PowerPoint-presentatie</vt:lpstr>
      <vt:lpstr>NSA</vt:lpstr>
      <vt:lpstr>FOSS</vt:lpstr>
      <vt:lpstr>What can you do with Ghidra? </vt:lpstr>
      <vt:lpstr>Practical examples of reverse engineering.</vt:lpstr>
      <vt:lpstr>How to install Ghidra</vt:lpstr>
      <vt:lpstr>Workshop</vt:lpstr>
      <vt:lpstr>Quizizz</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Leow,Sjong J.S.</dc:creator>
  <cp:lastModifiedBy>Leow,Sjong J.S.</cp:lastModifiedBy>
  <cp:revision>18</cp:revision>
  <dcterms:created xsi:type="dcterms:W3CDTF">2022-10-18T22:20:41Z</dcterms:created>
  <dcterms:modified xsi:type="dcterms:W3CDTF">2022-11-23T23:59:14Z</dcterms:modified>
</cp:coreProperties>
</file>