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1" r:id="rId3"/>
    <p:sldId id="267" r:id="rId4"/>
    <p:sldId id="266" r:id="rId5"/>
    <p:sldId id="257" r:id="rId6"/>
    <p:sldId id="258" r:id="rId7"/>
    <p:sldId id="264" r:id="rId8"/>
    <p:sldId id="259" r:id="rId9"/>
    <p:sldId id="265" r:id="rId10"/>
    <p:sldId id="262" r:id="rId11"/>
    <p:sldId id="269" r:id="rId12"/>
    <p:sldId id="263" r:id="rId13"/>
    <p:sldId id="260"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72" autoAdjust="0"/>
  </p:normalViewPr>
  <p:slideViewPr>
    <p:cSldViewPr snapToGrid="0">
      <p:cViewPr>
        <p:scale>
          <a:sx n="200" d="100"/>
          <a:sy n="200" d="100"/>
        </p:scale>
        <p:origin x="-2076" y="-9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A27AA5-BAF5-4588-B817-E7F5BF22FE0A}" type="datetimeFigureOut">
              <a:rPr lang="en-GB" smtClean="0"/>
              <a:t>18/11/2021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D0AFCF-035F-44D7-A598-3B17142E29A2}" type="slidenum">
              <a:rPr lang="en-GB" smtClean="0"/>
              <a:t>‹#›</a:t>
            </a:fld>
            <a:endParaRPr lang="en-GB"/>
          </a:p>
        </p:txBody>
      </p:sp>
    </p:spTree>
    <p:extLst>
      <p:ext uri="{BB962C8B-B14F-4D97-AF65-F5344CB8AC3E}">
        <p14:creationId xmlns:p14="http://schemas.microsoft.com/office/powerpoint/2010/main" val="1450844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CD0AFCF-035F-44D7-A598-3B17142E29A2}" type="slidenum">
              <a:rPr lang="en-GB" smtClean="0"/>
              <a:t>5</a:t>
            </a:fld>
            <a:endParaRPr lang="en-GB"/>
          </a:p>
        </p:txBody>
      </p:sp>
    </p:spTree>
    <p:extLst>
      <p:ext uri="{BB962C8B-B14F-4D97-AF65-F5344CB8AC3E}">
        <p14:creationId xmlns:p14="http://schemas.microsoft.com/office/powerpoint/2010/main" val="2172144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CD0AFCF-035F-44D7-A598-3B17142E29A2}" type="slidenum">
              <a:rPr lang="en-GB" smtClean="0"/>
              <a:t>12</a:t>
            </a:fld>
            <a:endParaRPr lang="en-GB"/>
          </a:p>
        </p:txBody>
      </p:sp>
    </p:spTree>
    <p:extLst>
      <p:ext uri="{BB962C8B-B14F-4D97-AF65-F5344CB8AC3E}">
        <p14:creationId xmlns:p14="http://schemas.microsoft.com/office/powerpoint/2010/main" val="2714879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FDDCF-A2F6-4376-ACC0-AB0740DD50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B909E90-2AEB-4204-8823-9786133D39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2878AA2-4DE4-4DE7-AEA1-E1BCDECA6A84}"/>
              </a:ext>
            </a:extLst>
          </p:cNvPr>
          <p:cNvSpPr>
            <a:spLocks noGrp="1"/>
          </p:cNvSpPr>
          <p:nvPr>
            <p:ph type="dt" sz="half" idx="10"/>
          </p:nvPr>
        </p:nvSpPr>
        <p:spPr/>
        <p:txBody>
          <a:bodyPr/>
          <a:lstStyle/>
          <a:p>
            <a:fld id="{4A7CD4B7-1896-40FA-BCB1-23D61EC865BA}" type="datetimeFigureOut">
              <a:rPr lang="en-GB" smtClean="0"/>
              <a:t>18/11/2021</a:t>
            </a:fld>
            <a:endParaRPr lang="en-GB"/>
          </a:p>
        </p:txBody>
      </p:sp>
      <p:sp>
        <p:nvSpPr>
          <p:cNvPr id="5" name="Footer Placeholder 4">
            <a:extLst>
              <a:ext uri="{FF2B5EF4-FFF2-40B4-BE49-F238E27FC236}">
                <a16:creationId xmlns:a16="http://schemas.microsoft.com/office/drawing/2014/main" id="{35EC0357-E57C-4CE0-950F-22B3DB58F0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A17B65D-B40B-4007-8342-E4F01E506EED}"/>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2383612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C7CE6-A076-4636-AB36-348E643573F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EFF9A9-9729-4CF2-9F55-FB13A55FB6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C377AD-CAA5-4CFF-A6D7-53AF3EFF748F}"/>
              </a:ext>
            </a:extLst>
          </p:cNvPr>
          <p:cNvSpPr>
            <a:spLocks noGrp="1"/>
          </p:cNvSpPr>
          <p:nvPr>
            <p:ph type="dt" sz="half" idx="10"/>
          </p:nvPr>
        </p:nvSpPr>
        <p:spPr/>
        <p:txBody>
          <a:bodyPr/>
          <a:lstStyle/>
          <a:p>
            <a:fld id="{4A7CD4B7-1896-40FA-BCB1-23D61EC865BA}" type="datetimeFigureOut">
              <a:rPr lang="en-GB" smtClean="0"/>
              <a:t>18/11/2021</a:t>
            </a:fld>
            <a:endParaRPr lang="en-GB"/>
          </a:p>
        </p:txBody>
      </p:sp>
      <p:sp>
        <p:nvSpPr>
          <p:cNvPr id="5" name="Footer Placeholder 4">
            <a:extLst>
              <a:ext uri="{FF2B5EF4-FFF2-40B4-BE49-F238E27FC236}">
                <a16:creationId xmlns:a16="http://schemas.microsoft.com/office/drawing/2014/main" id="{62F38660-6FB5-45E9-9C75-89F280B716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8496F7-013E-4301-8F50-7722033D8B63}"/>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537233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ADABF-A542-4F87-8D78-5312949345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992849A-D493-4F68-B5A4-BC348D9CCE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3A26A14-54AC-4738-8228-421F25510333}"/>
              </a:ext>
            </a:extLst>
          </p:cNvPr>
          <p:cNvSpPr>
            <a:spLocks noGrp="1"/>
          </p:cNvSpPr>
          <p:nvPr>
            <p:ph type="dt" sz="half" idx="10"/>
          </p:nvPr>
        </p:nvSpPr>
        <p:spPr/>
        <p:txBody>
          <a:bodyPr/>
          <a:lstStyle/>
          <a:p>
            <a:fld id="{4A7CD4B7-1896-40FA-BCB1-23D61EC865BA}" type="datetimeFigureOut">
              <a:rPr lang="en-GB" smtClean="0"/>
              <a:t>18/11/2021</a:t>
            </a:fld>
            <a:endParaRPr lang="en-GB"/>
          </a:p>
        </p:txBody>
      </p:sp>
      <p:sp>
        <p:nvSpPr>
          <p:cNvPr id="5" name="Footer Placeholder 4">
            <a:extLst>
              <a:ext uri="{FF2B5EF4-FFF2-40B4-BE49-F238E27FC236}">
                <a16:creationId xmlns:a16="http://schemas.microsoft.com/office/drawing/2014/main" id="{5B36F73C-6045-45A3-AA64-86F3E6A049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B8F61D-5854-49C8-BEF9-BC58FB912D51}"/>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4021344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F031B-B4F8-4D21-914E-26D54428DF2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8C37BF8-6CCE-445B-81B6-D79F95675F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81ACFE-678C-43CA-B2FB-B91507E6FFB5}"/>
              </a:ext>
            </a:extLst>
          </p:cNvPr>
          <p:cNvSpPr>
            <a:spLocks noGrp="1"/>
          </p:cNvSpPr>
          <p:nvPr>
            <p:ph type="dt" sz="half" idx="10"/>
          </p:nvPr>
        </p:nvSpPr>
        <p:spPr/>
        <p:txBody>
          <a:bodyPr/>
          <a:lstStyle/>
          <a:p>
            <a:fld id="{4A7CD4B7-1896-40FA-BCB1-23D61EC865BA}" type="datetimeFigureOut">
              <a:rPr lang="en-GB" smtClean="0"/>
              <a:t>18/11/2021</a:t>
            </a:fld>
            <a:endParaRPr lang="en-GB"/>
          </a:p>
        </p:txBody>
      </p:sp>
      <p:sp>
        <p:nvSpPr>
          <p:cNvPr id="5" name="Footer Placeholder 4">
            <a:extLst>
              <a:ext uri="{FF2B5EF4-FFF2-40B4-BE49-F238E27FC236}">
                <a16:creationId xmlns:a16="http://schemas.microsoft.com/office/drawing/2014/main" id="{233C190D-12E7-4CC7-85EA-9B1F3A534C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6E4F17-A054-4EA4-BC89-D91E2742F3DB}"/>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961219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637BF-4C52-4BA0-9B73-D1D2FB1FAD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0EF3EE1-AF27-4DC3-8748-3441223900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558288-1D7E-4B65-86EA-46D97DF266B5}"/>
              </a:ext>
            </a:extLst>
          </p:cNvPr>
          <p:cNvSpPr>
            <a:spLocks noGrp="1"/>
          </p:cNvSpPr>
          <p:nvPr>
            <p:ph type="dt" sz="half" idx="10"/>
          </p:nvPr>
        </p:nvSpPr>
        <p:spPr/>
        <p:txBody>
          <a:bodyPr/>
          <a:lstStyle/>
          <a:p>
            <a:fld id="{4A7CD4B7-1896-40FA-BCB1-23D61EC865BA}" type="datetimeFigureOut">
              <a:rPr lang="en-GB" smtClean="0"/>
              <a:t>18/11/2021</a:t>
            </a:fld>
            <a:endParaRPr lang="en-GB"/>
          </a:p>
        </p:txBody>
      </p:sp>
      <p:sp>
        <p:nvSpPr>
          <p:cNvPr id="5" name="Footer Placeholder 4">
            <a:extLst>
              <a:ext uri="{FF2B5EF4-FFF2-40B4-BE49-F238E27FC236}">
                <a16:creationId xmlns:a16="http://schemas.microsoft.com/office/drawing/2014/main" id="{CAEEFA2D-E1FD-47A1-8496-B8BC4F9051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BF98C1-CB65-4700-BB25-4A6564016C97}"/>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1550156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7DF17-C27B-400A-B1F1-C33CA7D33A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C20E909-4523-4532-B217-69128F8FD5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69A05E3-0273-4A81-80C9-9EF520FE8F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E7BA263-0EE5-4AA6-ABB7-8B3D030DCA24}"/>
              </a:ext>
            </a:extLst>
          </p:cNvPr>
          <p:cNvSpPr>
            <a:spLocks noGrp="1"/>
          </p:cNvSpPr>
          <p:nvPr>
            <p:ph type="dt" sz="half" idx="10"/>
          </p:nvPr>
        </p:nvSpPr>
        <p:spPr/>
        <p:txBody>
          <a:bodyPr/>
          <a:lstStyle/>
          <a:p>
            <a:fld id="{4A7CD4B7-1896-40FA-BCB1-23D61EC865BA}" type="datetimeFigureOut">
              <a:rPr lang="en-GB" smtClean="0"/>
              <a:t>18/11/2021</a:t>
            </a:fld>
            <a:endParaRPr lang="en-GB"/>
          </a:p>
        </p:txBody>
      </p:sp>
      <p:sp>
        <p:nvSpPr>
          <p:cNvPr id="6" name="Footer Placeholder 5">
            <a:extLst>
              <a:ext uri="{FF2B5EF4-FFF2-40B4-BE49-F238E27FC236}">
                <a16:creationId xmlns:a16="http://schemas.microsoft.com/office/drawing/2014/main" id="{873618D7-1F79-4D71-92C8-EB197F20CE6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7F9B2C-A788-4F9C-82D4-2FC8FD038660}"/>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570336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4D2E9-2446-48AC-9736-53AC0D5621F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39A7CA2-5831-44A6-9835-5A1E715BD9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762FA6-E90A-42CA-A3F0-2B317C7116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1F3F49A-8138-450A-9379-0F5D5DC5C8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D853E8-100D-4CC8-B4AE-A8236F8917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8E9B8FF-1E1E-421A-A032-9011EA9AB747}"/>
              </a:ext>
            </a:extLst>
          </p:cNvPr>
          <p:cNvSpPr>
            <a:spLocks noGrp="1"/>
          </p:cNvSpPr>
          <p:nvPr>
            <p:ph type="dt" sz="half" idx="10"/>
          </p:nvPr>
        </p:nvSpPr>
        <p:spPr/>
        <p:txBody>
          <a:bodyPr/>
          <a:lstStyle/>
          <a:p>
            <a:fld id="{4A7CD4B7-1896-40FA-BCB1-23D61EC865BA}" type="datetimeFigureOut">
              <a:rPr lang="en-GB" smtClean="0"/>
              <a:t>18/11/2021</a:t>
            </a:fld>
            <a:endParaRPr lang="en-GB"/>
          </a:p>
        </p:txBody>
      </p:sp>
      <p:sp>
        <p:nvSpPr>
          <p:cNvPr id="8" name="Footer Placeholder 7">
            <a:extLst>
              <a:ext uri="{FF2B5EF4-FFF2-40B4-BE49-F238E27FC236}">
                <a16:creationId xmlns:a16="http://schemas.microsoft.com/office/drawing/2014/main" id="{9600A488-2720-4C30-95B9-BD88D9B657D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50D1798-588E-4B90-8F6F-848F23146052}"/>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261638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7B212-D12D-40E1-9B51-571BDE30947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D470117-3AB9-4813-AA1F-CFEF8273D10E}"/>
              </a:ext>
            </a:extLst>
          </p:cNvPr>
          <p:cNvSpPr>
            <a:spLocks noGrp="1"/>
          </p:cNvSpPr>
          <p:nvPr>
            <p:ph type="dt" sz="half" idx="10"/>
          </p:nvPr>
        </p:nvSpPr>
        <p:spPr/>
        <p:txBody>
          <a:bodyPr/>
          <a:lstStyle/>
          <a:p>
            <a:fld id="{4A7CD4B7-1896-40FA-BCB1-23D61EC865BA}" type="datetimeFigureOut">
              <a:rPr lang="en-GB" smtClean="0"/>
              <a:t>18/11/2021</a:t>
            </a:fld>
            <a:endParaRPr lang="en-GB"/>
          </a:p>
        </p:txBody>
      </p:sp>
      <p:sp>
        <p:nvSpPr>
          <p:cNvPr id="4" name="Footer Placeholder 3">
            <a:extLst>
              <a:ext uri="{FF2B5EF4-FFF2-40B4-BE49-F238E27FC236}">
                <a16:creationId xmlns:a16="http://schemas.microsoft.com/office/drawing/2014/main" id="{4821E744-7933-4C5B-812D-F8659CC4F04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16469CA-6B4D-4F09-84D2-DDF6178365FB}"/>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2691805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F05CE4-B082-4252-A5BB-A7678516F3FA}"/>
              </a:ext>
            </a:extLst>
          </p:cNvPr>
          <p:cNvSpPr>
            <a:spLocks noGrp="1"/>
          </p:cNvSpPr>
          <p:nvPr>
            <p:ph type="dt" sz="half" idx="10"/>
          </p:nvPr>
        </p:nvSpPr>
        <p:spPr/>
        <p:txBody>
          <a:bodyPr/>
          <a:lstStyle/>
          <a:p>
            <a:fld id="{4A7CD4B7-1896-40FA-BCB1-23D61EC865BA}" type="datetimeFigureOut">
              <a:rPr lang="en-GB" smtClean="0"/>
              <a:t>18/11/2021</a:t>
            </a:fld>
            <a:endParaRPr lang="en-GB"/>
          </a:p>
        </p:txBody>
      </p:sp>
      <p:sp>
        <p:nvSpPr>
          <p:cNvPr id="3" name="Footer Placeholder 2">
            <a:extLst>
              <a:ext uri="{FF2B5EF4-FFF2-40B4-BE49-F238E27FC236}">
                <a16:creationId xmlns:a16="http://schemas.microsoft.com/office/drawing/2014/main" id="{F2CB48DB-A98B-4F97-916B-0D8DDC4FDC6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0D3C085-4CE8-4E98-B91E-E107E155AEC9}"/>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412760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17E92-4ECF-49CF-8667-434808405B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DC4E4DA-7870-468D-B088-ADF9449526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30D6172-9B5E-48D9-93B6-191B9E52CF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590818-56EE-47D3-8570-9A44CD7F6EE0}"/>
              </a:ext>
            </a:extLst>
          </p:cNvPr>
          <p:cNvSpPr>
            <a:spLocks noGrp="1"/>
          </p:cNvSpPr>
          <p:nvPr>
            <p:ph type="dt" sz="half" idx="10"/>
          </p:nvPr>
        </p:nvSpPr>
        <p:spPr/>
        <p:txBody>
          <a:bodyPr/>
          <a:lstStyle/>
          <a:p>
            <a:fld id="{4A7CD4B7-1896-40FA-BCB1-23D61EC865BA}" type="datetimeFigureOut">
              <a:rPr lang="en-GB" smtClean="0"/>
              <a:t>18/11/2021</a:t>
            </a:fld>
            <a:endParaRPr lang="en-GB"/>
          </a:p>
        </p:txBody>
      </p:sp>
      <p:sp>
        <p:nvSpPr>
          <p:cNvPr id="6" name="Footer Placeholder 5">
            <a:extLst>
              <a:ext uri="{FF2B5EF4-FFF2-40B4-BE49-F238E27FC236}">
                <a16:creationId xmlns:a16="http://schemas.microsoft.com/office/drawing/2014/main" id="{6C7B786B-00ED-4E6C-B23B-75A5A15092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E3F9AF-D3F7-4910-86A4-EF7DA18BBF91}"/>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1705044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732ED-D96A-414D-B299-C506EDEA10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ABAF0DD-A35B-4492-9D92-4729FC4C66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16E6AD9-634C-44EF-A5BF-F9E3D1775C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5C49AB-4B34-455D-86FC-A61DE7B13F46}"/>
              </a:ext>
            </a:extLst>
          </p:cNvPr>
          <p:cNvSpPr>
            <a:spLocks noGrp="1"/>
          </p:cNvSpPr>
          <p:nvPr>
            <p:ph type="dt" sz="half" idx="10"/>
          </p:nvPr>
        </p:nvSpPr>
        <p:spPr/>
        <p:txBody>
          <a:bodyPr/>
          <a:lstStyle/>
          <a:p>
            <a:fld id="{4A7CD4B7-1896-40FA-BCB1-23D61EC865BA}" type="datetimeFigureOut">
              <a:rPr lang="en-GB" smtClean="0"/>
              <a:t>18/11/2021</a:t>
            </a:fld>
            <a:endParaRPr lang="en-GB"/>
          </a:p>
        </p:txBody>
      </p:sp>
      <p:sp>
        <p:nvSpPr>
          <p:cNvPr id="6" name="Footer Placeholder 5">
            <a:extLst>
              <a:ext uri="{FF2B5EF4-FFF2-40B4-BE49-F238E27FC236}">
                <a16:creationId xmlns:a16="http://schemas.microsoft.com/office/drawing/2014/main" id="{F66B5D6D-3FC1-428F-9678-C0B4B4E70A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79B8987-B463-4CE7-BDFD-736F5646EC55}"/>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1473144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2BA506-D6C3-4F8D-826C-931E79C302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B8D8EE6-B2F1-4450-A02E-A3700B9528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BA929A6-07FC-4BDC-82E4-E39FD0AF69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CD4B7-1896-40FA-BCB1-23D61EC865BA}" type="datetimeFigureOut">
              <a:rPr lang="en-GB" smtClean="0"/>
              <a:t>18/11/2021</a:t>
            </a:fld>
            <a:endParaRPr lang="en-GB"/>
          </a:p>
        </p:txBody>
      </p:sp>
      <p:sp>
        <p:nvSpPr>
          <p:cNvPr id="5" name="Footer Placeholder 4">
            <a:extLst>
              <a:ext uri="{FF2B5EF4-FFF2-40B4-BE49-F238E27FC236}">
                <a16:creationId xmlns:a16="http://schemas.microsoft.com/office/drawing/2014/main" id="{125AA087-FE0E-4818-A9B5-DDB43CDCA5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778D946-69CB-4245-9708-5697566D59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18D663-4678-4CE2-A4AD-563AA335CA6C}" type="slidenum">
              <a:rPr lang="en-GB" smtClean="0"/>
              <a:t>‹#›</a:t>
            </a:fld>
            <a:endParaRPr lang="en-GB"/>
          </a:p>
        </p:txBody>
      </p:sp>
    </p:spTree>
    <p:extLst>
      <p:ext uri="{BB962C8B-B14F-4D97-AF65-F5344CB8AC3E}">
        <p14:creationId xmlns:p14="http://schemas.microsoft.com/office/powerpoint/2010/main" val="2619648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enterpriseintegrationpatterns.com/RequestReplyJmsExample.html"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activemq.apache.org/how-does-activemq-compare-to-artemi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slideshare.net/dejanb/advanced-messaging-with-apache-activemq" TargetMode="External"/><Relationship Id="rId2" Type="http://schemas.openxmlformats.org/officeDocument/2006/relationships/hyperlink" Target="https://github.com/ontiyonke/book-1/blob/master/%5BJAVA%5D%5BActiveMQ%20in%20Action%5D.pdf" TargetMode="External"/><Relationship Id="rId1" Type="http://schemas.openxmlformats.org/officeDocument/2006/relationships/slideLayout" Target="../slideLayouts/slideLayout2.xml"/><Relationship Id="rId4" Type="http://schemas.openxmlformats.org/officeDocument/2006/relationships/hyperlink" Target="https://activemq.apache.org/protocols"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x49uS9GNUl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zone.com/articles/temp-store-and-memory-perc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tackoverflow.com/questions/7786086/difference-between-pending-messages-and-enqueue-counter-in-active-mq"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ibm.com/docs/en/ibm-mq/8.0?topic=application-acknowledgment-modes-jms-session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E0C0-B32D-4C97-8713-459629CE0822}"/>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4E681710-98FC-4983-A09E-2CB8FB458DE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195184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75AE1-2DAD-4679-A98C-B24BCB9BF35D}"/>
              </a:ext>
            </a:extLst>
          </p:cNvPr>
          <p:cNvSpPr>
            <a:spLocks noGrp="1"/>
          </p:cNvSpPr>
          <p:nvPr>
            <p:ph type="title"/>
          </p:nvPr>
        </p:nvSpPr>
        <p:spPr/>
        <p:txBody>
          <a:bodyPr/>
          <a:lstStyle/>
          <a:p>
            <a:r>
              <a:rPr lang="en-GB"/>
              <a:t>Thread creation</a:t>
            </a:r>
            <a:endParaRPr lang="en-GB" dirty="0"/>
          </a:p>
        </p:txBody>
      </p:sp>
      <p:pic>
        <p:nvPicPr>
          <p:cNvPr id="5" name="Content Placeholder 4">
            <a:extLst>
              <a:ext uri="{FF2B5EF4-FFF2-40B4-BE49-F238E27FC236}">
                <a16:creationId xmlns:a16="http://schemas.microsoft.com/office/drawing/2014/main" id="{AC6E6641-F4BD-434A-B28F-AC0E609BD62C}"/>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2439616"/>
            <a:ext cx="10515600" cy="3123356"/>
          </a:xfrm>
        </p:spPr>
      </p:pic>
    </p:spTree>
    <p:extLst>
      <p:ext uri="{BB962C8B-B14F-4D97-AF65-F5344CB8AC3E}">
        <p14:creationId xmlns:p14="http://schemas.microsoft.com/office/powerpoint/2010/main" val="2851848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80A18-A917-4226-ADCE-32BE8CD530F6}"/>
              </a:ext>
            </a:extLst>
          </p:cNvPr>
          <p:cNvSpPr>
            <a:spLocks noGrp="1"/>
          </p:cNvSpPr>
          <p:nvPr>
            <p:ph type="title"/>
          </p:nvPr>
        </p:nvSpPr>
        <p:spPr/>
        <p:txBody>
          <a:bodyPr/>
          <a:lstStyle/>
          <a:p>
            <a:r>
              <a:rPr lang="en-GB" dirty="0"/>
              <a:t>Exercises: Implement the code</a:t>
            </a:r>
          </a:p>
        </p:txBody>
      </p:sp>
      <p:sp>
        <p:nvSpPr>
          <p:cNvPr id="3" name="Content Placeholder 2">
            <a:extLst>
              <a:ext uri="{FF2B5EF4-FFF2-40B4-BE49-F238E27FC236}">
                <a16:creationId xmlns:a16="http://schemas.microsoft.com/office/drawing/2014/main" id="{3B7D7FE3-38A1-4EF2-ADBD-B74A5F2F2788}"/>
              </a:ext>
            </a:extLst>
          </p:cNvPr>
          <p:cNvSpPr>
            <a:spLocks noGrp="1"/>
          </p:cNvSpPr>
          <p:nvPr>
            <p:ph idx="1"/>
          </p:nvPr>
        </p:nvSpPr>
        <p:spPr>
          <a:xfrm>
            <a:off x="838200" y="1806964"/>
            <a:ext cx="10515600" cy="4351338"/>
          </a:xfrm>
        </p:spPr>
        <p:txBody>
          <a:bodyPr/>
          <a:lstStyle/>
          <a:p>
            <a:r>
              <a:rPr lang="en-GB" dirty="0"/>
              <a:t>Open the </a:t>
            </a:r>
            <a:r>
              <a:rPr lang="en-GB" b="1" dirty="0" err="1"/>
              <a:t>Chaty_Exercise</a:t>
            </a:r>
            <a:r>
              <a:rPr lang="en-GB" dirty="0"/>
              <a:t> project that exists in the git Repo</a:t>
            </a:r>
          </a:p>
          <a:p>
            <a:pPr lvl="1"/>
            <a:r>
              <a:rPr lang="en-GB" dirty="0"/>
              <a:t>1</a:t>
            </a:r>
            <a:r>
              <a:rPr lang="en-GB" baseline="30000" dirty="0"/>
              <a:t>st</a:t>
            </a:r>
            <a:r>
              <a:rPr lang="en-GB" dirty="0"/>
              <a:t> exercise open Class </a:t>
            </a:r>
            <a:r>
              <a:rPr lang="en-GB" b="1" i="1" dirty="0" err="1"/>
              <a:t>ActiveMQService</a:t>
            </a:r>
            <a:r>
              <a:rPr lang="en-GB" dirty="0"/>
              <a:t> and follow the instructions</a:t>
            </a:r>
          </a:p>
          <a:p>
            <a:pPr lvl="1"/>
            <a:r>
              <a:rPr lang="en-GB" dirty="0"/>
              <a:t>2</a:t>
            </a:r>
            <a:r>
              <a:rPr lang="en-GB" baseline="30000" dirty="0"/>
              <a:t>nd</a:t>
            </a:r>
            <a:r>
              <a:rPr lang="en-GB" dirty="0"/>
              <a:t> exercise open the </a:t>
            </a:r>
            <a:r>
              <a:rPr lang="en-GB" b="1" i="1" dirty="0" err="1"/>
              <a:t>ChatBoxController</a:t>
            </a:r>
            <a:r>
              <a:rPr lang="en-GB" b="1" i="1" dirty="0"/>
              <a:t> – line 143</a:t>
            </a:r>
            <a:r>
              <a:rPr lang="en-GB" dirty="0"/>
              <a:t> and follow the instructions</a:t>
            </a:r>
          </a:p>
          <a:p>
            <a:pPr lvl="1"/>
            <a:r>
              <a:rPr lang="en-GB" dirty="0"/>
              <a:t>3</a:t>
            </a:r>
            <a:r>
              <a:rPr lang="en-GB" baseline="30000" dirty="0"/>
              <a:t>rd</a:t>
            </a:r>
            <a:r>
              <a:rPr lang="en-GB" dirty="0"/>
              <a:t> exercise open the </a:t>
            </a:r>
            <a:r>
              <a:rPr lang="en-GB" b="1" i="1" dirty="0" err="1"/>
              <a:t>ChatUpdaterRunnable</a:t>
            </a:r>
            <a:r>
              <a:rPr lang="en-GB" b="1" dirty="0"/>
              <a:t> </a:t>
            </a:r>
            <a:r>
              <a:rPr lang="en-GB" dirty="0"/>
              <a:t>and follow the instructions</a:t>
            </a:r>
          </a:p>
          <a:p>
            <a:pPr lvl="1"/>
            <a:r>
              <a:rPr lang="en-GB" dirty="0"/>
              <a:t>4</a:t>
            </a:r>
            <a:r>
              <a:rPr lang="en-GB" baseline="30000" dirty="0"/>
              <a:t>th</a:t>
            </a:r>
            <a:r>
              <a:rPr lang="en-GB" dirty="0"/>
              <a:t> exercise open the </a:t>
            </a:r>
            <a:r>
              <a:rPr lang="en-GB" b="1" i="1" dirty="0" err="1"/>
              <a:t>ActiveMQBrokerInfoRetrieverImpl</a:t>
            </a:r>
            <a:r>
              <a:rPr lang="en-GB" dirty="0"/>
              <a:t> class and follow the instructions</a:t>
            </a:r>
          </a:p>
          <a:p>
            <a:pPr lvl="1"/>
            <a:endParaRPr lang="en-GB" dirty="0"/>
          </a:p>
          <a:p>
            <a:pPr marL="457200" lvl="1" indent="0">
              <a:buNone/>
            </a:pPr>
            <a:r>
              <a:rPr lang="en-GB" i="1" dirty="0"/>
              <a:t>User the smaller examples that were provided before, your partner and don’t be afraid to ask questions</a:t>
            </a:r>
          </a:p>
          <a:p>
            <a:endParaRPr lang="en-GB" dirty="0"/>
          </a:p>
        </p:txBody>
      </p:sp>
    </p:spTree>
    <p:extLst>
      <p:ext uri="{BB962C8B-B14F-4D97-AF65-F5344CB8AC3E}">
        <p14:creationId xmlns:p14="http://schemas.microsoft.com/office/powerpoint/2010/main" val="3466411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2DD7BD-02FA-4DDD-A14F-D35A33D0369C}"/>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400" kern="1200" dirty="0">
                <a:latin typeface="+mj-lt"/>
                <a:ea typeface="+mj-ea"/>
                <a:cs typeface="+mj-cs"/>
              </a:rPr>
              <a:t>Request and Reply</a:t>
            </a:r>
          </a:p>
        </p:txBody>
      </p:sp>
      <p:sp>
        <p:nvSpPr>
          <p:cNvPr id="2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5">
            <a:extLst>
              <a:ext uri="{FF2B5EF4-FFF2-40B4-BE49-F238E27FC236}">
                <a16:creationId xmlns:a16="http://schemas.microsoft.com/office/drawing/2014/main" id="{C6EF9DF9-304C-4B0E-B284-5D4CE0A2DAD1}"/>
              </a:ext>
            </a:extLst>
          </p:cNvPr>
          <p:cNvSpPr>
            <a:spLocks noGrp="1"/>
          </p:cNvSpPr>
          <p:nvPr>
            <p:ph idx="1"/>
          </p:nvPr>
        </p:nvSpPr>
        <p:spPr>
          <a:xfrm>
            <a:off x="630936" y="2807208"/>
            <a:ext cx="3429000" cy="3410712"/>
          </a:xfrm>
        </p:spPr>
        <p:txBody>
          <a:bodyPr anchor="t">
            <a:normAutofit/>
          </a:bodyPr>
          <a:lstStyle/>
          <a:p>
            <a:r>
              <a:rPr lang="en-US" sz="2400" kern="1200" dirty="0">
                <a:latin typeface="+mj-lt"/>
                <a:ea typeface="+mj-ea"/>
                <a:cs typeface="+mj-cs"/>
              </a:rPr>
              <a:t>Messaging Pattern</a:t>
            </a:r>
          </a:p>
          <a:p>
            <a:r>
              <a:rPr lang="en-US" sz="2400" dirty="0">
                <a:latin typeface="+mj-lt"/>
                <a:ea typeface="+mj-ea"/>
                <a:cs typeface="+mj-cs"/>
              </a:rPr>
              <a:t>Really good for decentralized applications</a:t>
            </a:r>
            <a:endParaRPr lang="en-US" sz="2200" dirty="0"/>
          </a:p>
        </p:txBody>
      </p:sp>
      <p:pic>
        <p:nvPicPr>
          <p:cNvPr id="5" name="Content Placeholder 4" descr="Diagram&#10;&#10;Description automatically generated">
            <a:extLst>
              <a:ext uri="{FF2B5EF4-FFF2-40B4-BE49-F238E27FC236}">
                <a16:creationId xmlns:a16="http://schemas.microsoft.com/office/drawing/2014/main" id="{D9D7105C-E856-4741-8D40-119E04EDC5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6" y="1763477"/>
            <a:ext cx="6903720" cy="3331045"/>
          </a:xfrm>
          <a:prstGeom prst="rect">
            <a:avLst/>
          </a:prstGeom>
        </p:spPr>
      </p:pic>
      <p:sp>
        <p:nvSpPr>
          <p:cNvPr id="6" name="TextBox 5">
            <a:extLst>
              <a:ext uri="{FF2B5EF4-FFF2-40B4-BE49-F238E27FC236}">
                <a16:creationId xmlns:a16="http://schemas.microsoft.com/office/drawing/2014/main" id="{C00564E9-BA6F-4303-86B5-681F3D86218B}"/>
              </a:ext>
            </a:extLst>
          </p:cNvPr>
          <p:cNvSpPr txBox="1"/>
          <p:nvPr/>
        </p:nvSpPr>
        <p:spPr>
          <a:xfrm>
            <a:off x="8273143" y="6217920"/>
            <a:ext cx="3918857" cy="369332"/>
          </a:xfrm>
          <a:prstGeom prst="rect">
            <a:avLst/>
          </a:prstGeom>
          <a:noFill/>
        </p:spPr>
        <p:txBody>
          <a:bodyPr wrap="square" rtlCol="0">
            <a:spAutoFit/>
          </a:bodyPr>
          <a:lstStyle/>
          <a:p>
            <a:r>
              <a:rPr lang="en-GB" dirty="0"/>
              <a:t>Source: </a:t>
            </a:r>
            <a:r>
              <a:rPr lang="en-GB" dirty="0">
                <a:hlinkClick r:id="rId4"/>
              </a:rPr>
              <a:t>Enterprise Integration Patterns</a:t>
            </a:r>
            <a:endParaRPr lang="en-GB" dirty="0"/>
          </a:p>
        </p:txBody>
      </p:sp>
    </p:spTree>
    <p:extLst>
      <p:ext uri="{BB962C8B-B14F-4D97-AF65-F5344CB8AC3E}">
        <p14:creationId xmlns:p14="http://schemas.microsoft.com/office/powerpoint/2010/main" val="1163713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FCBB-5F96-4436-B97D-E0449C7FEF0D}"/>
              </a:ext>
            </a:extLst>
          </p:cNvPr>
          <p:cNvSpPr>
            <a:spLocks noGrp="1"/>
          </p:cNvSpPr>
          <p:nvPr>
            <p:ph type="title"/>
          </p:nvPr>
        </p:nvSpPr>
        <p:spPr/>
        <p:txBody>
          <a:bodyPr/>
          <a:lstStyle/>
          <a:p>
            <a:r>
              <a:rPr lang="en-GB" dirty="0"/>
              <a:t>Future of ActiveMQ</a:t>
            </a:r>
          </a:p>
        </p:txBody>
      </p:sp>
      <p:sp>
        <p:nvSpPr>
          <p:cNvPr id="3" name="Content Placeholder 2">
            <a:extLst>
              <a:ext uri="{FF2B5EF4-FFF2-40B4-BE49-F238E27FC236}">
                <a16:creationId xmlns:a16="http://schemas.microsoft.com/office/drawing/2014/main" id="{B282AD2E-2AB3-400F-A4F2-3B2E17E02278}"/>
              </a:ext>
            </a:extLst>
          </p:cNvPr>
          <p:cNvSpPr>
            <a:spLocks noGrp="1"/>
          </p:cNvSpPr>
          <p:nvPr>
            <p:ph idx="1"/>
          </p:nvPr>
        </p:nvSpPr>
        <p:spPr/>
        <p:txBody>
          <a:bodyPr>
            <a:normAutofit/>
          </a:bodyPr>
          <a:lstStyle/>
          <a:p>
            <a:r>
              <a:rPr lang="en-GB" dirty="0"/>
              <a:t>Current ActiveMQ 5.X </a:t>
            </a:r>
          </a:p>
          <a:p>
            <a:r>
              <a:rPr lang="en-GB" dirty="0"/>
              <a:t>Will be replaced by ActiveMQ Artemis </a:t>
            </a:r>
            <a:r>
              <a:rPr lang="en-GB" dirty="0">
                <a:sym typeface="Wingdings" panose="05000000000000000000" pitchFamily="2" charset="2"/>
              </a:rPr>
              <a:t> ActiveMQ 6.X</a:t>
            </a:r>
          </a:p>
          <a:p>
            <a:r>
              <a:rPr lang="en-GB" dirty="0"/>
              <a:t>ActiveMQ Artemis has more potential</a:t>
            </a:r>
          </a:p>
          <a:p>
            <a:endParaRPr lang="en-GB" dirty="0"/>
          </a:p>
          <a:p>
            <a:endParaRPr lang="en-GB" dirty="0"/>
          </a:p>
          <a:p>
            <a:pPr marL="0" indent="0">
              <a:buNone/>
            </a:pPr>
            <a:endParaRPr lang="en-GB" dirty="0"/>
          </a:p>
          <a:p>
            <a:pPr marL="0" indent="0">
              <a:buNone/>
            </a:pPr>
            <a:endParaRPr lang="en-GB" dirty="0"/>
          </a:p>
          <a:p>
            <a:pPr marL="0" indent="0">
              <a:buNone/>
            </a:pPr>
            <a:r>
              <a:rPr lang="en-GB" sz="1200" dirty="0"/>
              <a:t>									source: </a:t>
            </a:r>
            <a:r>
              <a:rPr lang="en-GB" sz="1200" dirty="0">
                <a:hlinkClick r:id="rId2"/>
              </a:rPr>
              <a:t>activemq.apache.org</a:t>
            </a:r>
            <a:endParaRPr lang="en-GB" sz="1200" dirty="0"/>
          </a:p>
        </p:txBody>
      </p:sp>
    </p:spTree>
    <p:extLst>
      <p:ext uri="{BB962C8B-B14F-4D97-AF65-F5344CB8AC3E}">
        <p14:creationId xmlns:p14="http://schemas.microsoft.com/office/powerpoint/2010/main" val="3621271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200C-2806-41D2-BEF7-BA6D63C7046A}"/>
              </a:ext>
            </a:extLst>
          </p:cNvPr>
          <p:cNvSpPr>
            <a:spLocks noGrp="1"/>
          </p:cNvSpPr>
          <p:nvPr>
            <p:ph type="title"/>
          </p:nvPr>
        </p:nvSpPr>
        <p:spPr/>
        <p:txBody>
          <a:bodyPr/>
          <a:lstStyle/>
          <a:p>
            <a:r>
              <a:rPr lang="en-GB" dirty="0"/>
              <a:t>Useful links for self read</a:t>
            </a:r>
          </a:p>
        </p:txBody>
      </p:sp>
      <p:sp>
        <p:nvSpPr>
          <p:cNvPr id="3" name="Content Placeholder 2">
            <a:extLst>
              <a:ext uri="{FF2B5EF4-FFF2-40B4-BE49-F238E27FC236}">
                <a16:creationId xmlns:a16="http://schemas.microsoft.com/office/drawing/2014/main" id="{3A86A016-C815-4E9D-A0AC-FF22B3E0C081}"/>
              </a:ext>
            </a:extLst>
          </p:cNvPr>
          <p:cNvSpPr>
            <a:spLocks noGrp="1"/>
          </p:cNvSpPr>
          <p:nvPr>
            <p:ph idx="1"/>
          </p:nvPr>
        </p:nvSpPr>
        <p:spPr/>
        <p:txBody>
          <a:bodyPr/>
          <a:lstStyle/>
          <a:p>
            <a:r>
              <a:rPr lang="en-GB" dirty="0"/>
              <a:t>All inclusive ActiveMQ book: </a:t>
            </a:r>
            <a:r>
              <a:rPr lang="en-GB" dirty="0">
                <a:hlinkClick r:id="rId2"/>
              </a:rPr>
              <a:t>ActiveMQ in Action</a:t>
            </a:r>
            <a:endParaRPr lang="en-GB" dirty="0"/>
          </a:p>
          <a:p>
            <a:r>
              <a:rPr lang="en-GB" dirty="0"/>
              <a:t>How to Scale ActiveMQ: </a:t>
            </a:r>
            <a:r>
              <a:rPr lang="en-GB" dirty="0">
                <a:hlinkClick r:id="rId3"/>
              </a:rPr>
              <a:t>SlideShare</a:t>
            </a:r>
            <a:endParaRPr lang="en-GB" dirty="0"/>
          </a:p>
          <a:p>
            <a:r>
              <a:rPr lang="en-GB" dirty="0"/>
              <a:t>ActiveMQ Supported Protocols: </a:t>
            </a:r>
            <a:r>
              <a:rPr lang="en-GB" dirty="0">
                <a:hlinkClick r:id="rId4"/>
              </a:rPr>
              <a:t>Protocols</a:t>
            </a:r>
            <a:endParaRPr lang="en-GB" dirty="0"/>
          </a:p>
        </p:txBody>
      </p:sp>
    </p:spTree>
    <p:extLst>
      <p:ext uri="{BB962C8B-B14F-4D97-AF65-F5344CB8AC3E}">
        <p14:creationId xmlns:p14="http://schemas.microsoft.com/office/powerpoint/2010/main" val="2964025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DCBFF-6A52-4F3D-9932-E9C1900FD5D7}"/>
              </a:ext>
            </a:extLst>
          </p:cNvPr>
          <p:cNvSpPr>
            <a:spLocks noGrp="1"/>
          </p:cNvSpPr>
          <p:nvPr>
            <p:ph type="title"/>
          </p:nvPr>
        </p:nvSpPr>
        <p:spPr/>
        <p:txBody>
          <a:bodyPr/>
          <a:lstStyle/>
          <a:p>
            <a:r>
              <a:rPr lang="en-GB" dirty="0"/>
              <a:t>Disadvantages</a:t>
            </a:r>
          </a:p>
        </p:txBody>
      </p:sp>
      <p:sp>
        <p:nvSpPr>
          <p:cNvPr id="3" name="Content Placeholder 2">
            <a:extLst>
              <a:ext uri="{FF2B5EF4-FFF2-40B4-BE49-F238E27FC236}">
                <a16:creationId xmlns:a16="http://schemas.microsoft.com/office/drawing/2014/main" id="{DBE25B3C-5785-4F3F-94F3-FF325F1CEC1F}"/>
              </a:ext>
            </a:extLst>
          </p:cNvPr>
          <p:cNvSpPr>
            <a:spLocks noGrp="1"/>
          </p:cNvSpPr>
          <p:nvPr>
            <p:ph idx="1"/>
          </p:nvPr>
        </p:nvSpPr>
        <p:spPr/>
        <p:txBody>
          <a:bodyPr>
            <a:normAutofit lnSpcReduction="10000"/>
          </a:bodyPr>
          <a:lstStyle/>
          <a:p>
            <a:r>
              <a:rPr lang="en-GB" dirty="0"/>
              <a:t>Flexibility can be overwhelming when the chosen use case is not the default</a:t>
            </a:r>
          </a:p>
          <a:p>
            <a:r>
              <a:rPr lang="en-GB" dirty="0"/>
              <a:t>Documentation is good however the info is not up-to date or info for specific use cases are difficult to be found</a:t>
            </a:r>
          </a:p>
          <a:p>
            <a:r>
              <a:rPr lang="en-GB" dirty="0"/>
              <a:t>The website has decent documentation and snippets of code but they lack comprehensive examples/use cases</a:t>
            </a:r>
          </a:p>
          <a:p>
            <a:r>
              <a:rPr lang="en-GB" dirty="0"/>
              <a:t>It needs to be tuned to get the benefit of speed and scalability</a:t>
            </a:r>
          </a:p>
          <a:p>
            <a:r>
              <a:rPr lang="en-GB" dirty="0"/>
              <a:t>Lack of GUI controller like e.g. IBM MQ</a:t>
            </a:r>
          </a:p>
          <a:p>
            <a:endParaRPr lang="en-GB" dirty="0"/>
          </a:p>
          <a:p>
            <a:pPr marL="0" indent="0">
              <a:buNone/>
            </a:pPr>
            <a:r>
              <a:rPr lang="en-GB" sz="1200" dirty="0"/>
              <a:t>									source: </a:t>
            </a:r>
            <a:r>
              <a:rPr lang="en-GB" sz="1200" dirty="0">
                <a:hlinkClick r:id="rId2"/>
              </a:rPr>
              <a:t>The Uplink</a:t>
            </a:r>
            <a:endParaRPr lang="en-GB" sz="1200" dirty="0"/>
          </a:p>
        </p:txBody>
      </p:sp>
    </p:spTree>
    <p:extLst>
      <p:ext uri="{BB962C8B-B14F-4D97-AF65-F5344CB8AC3E}">
        <p14:creationId xmlns:p14="http://schemas.microsoft.com/office/powerpoint/2010/main" val="306957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D3609-9125-4FFA-AD2D-68B5ABA028A4}"/>
              </a:ext>
            </a:extLst>
          </p:cNvPr>
          <p:cNvSpPr>
            <a:spLocks noGrp="1"/>
          </p:cNvSpPr>
          <p:nvPr>
            <p:ph type="title"/>
          </p:nvPr>
        </p:nvSpPr>
        <p:spPr>
          <a:xfrm>
            <a:off x="765051" y="662400"/>
            <a:ext cx="3384000" cy="1492132"/>
          </a:xfrm>
        </p:spPr>
        <p:txBody>
          <a:bodyPr anchor="t">
            <a:normAutofit/>
          </a:bodyPr>
          <a:lstStyle/>
          <a:p>
            <a:r>
              <a:rPr lang="en-GB" dirty="0"/>
              <a:t>ActiveMQ storage</a:t>
            </a:r>
          </a:p>
        </p:txBody>
      </p:sp>
      <p:sp>
        <p:nvSpPr>
          <p:cNvPr id="3" name="Content Placeholder 2">
            <a:extLst>
              <a:ext uri="{FF2B5EF4-FFF2-40B4-BE49-F238E27FC236}">
                <a16:creationId xmlns:a16="http://schemas.microsoft.com/office/drawing/2014/main" id="{B89C8AB7-A314-4DFC-98D2-2685AA8E61C3}"/>
              </a:ext>
            </a:extLst>
          </p:cNvPr>
          <p:cNvSpPr>
            <a:spLocks noGrp="1"/>
          </p:cNvSpPr>
          <p:nvPr>
            <p:ph idx="1"/>
          </p:nvPr>
        </p:nvSpPr>
        <p:spPr>
          <a:xfrm>
            <a:off x="765051" y="2286000"/>
            <a:ext cx="3384000" cy="3844800"/>
          </a:xfrm>
        </p:spPr>
        <p:txBody>
          <a:bodyPr>
            <a:normAutofit/>
          </a:bodyPr>
          <a:lstStyle/>
          <a:p>
            <a:r>
              <a:rPr lang="en-GB" sz="1100" dirty="0">
                <a:solidFill>
                  <a:schemeClr val="tx1">
                    <a:alpha val="60000"/>
                  </a:schemeClr>
                </a:solidFill>
              </a:rPr>
              <a:t>Store</a:t>
            </a:r>
          </a:p>
          <a:p>
            <a:pPr lvl="1"/>
            <a:r>
              <a:rPr lang="en-GB" sz="1100" dirty="0">
                <a:solidFill>
                  <a:schemeClr val="tx1">
                    <a:alpha val="60000"/>
                  </a:schemeClr>
                </a:solidFill>
              </a:rPr>
              <a:t>% of assigned disk space that has been used up to store persistent messages (</a:t>
            </a:r>
            <a:r>
              <a:rPr lang="en-GB" sz="1100" dirty="0" err="1">
                <a:solidFill>
                  <a:schemeClr val="tx1">
                    <a:alpha val="60000"/>
                  </a:schemeClr>
                </a:solidFill>
              </a:rPr>
              <a:t>KahaDB</a:t>
            </a:r>
            <a:r>
              <a:rPr lang="en-GB" sz="1100" dirty="0">
                <a:solidFill>
                  <a:schemeClr val="tx1">
                    <a:alpha val="60000"/>
                  </a:schemeClr>
                </a:solidFill>
              </a:rPr>
              <a:t>)</a:t>
            </a:r>
          </a:p>
          <a:p>
            <a:r>
              <a:rPr lang="en-GB" sz="1100" dirty="0">
                <a:solidFill>
                  <a:schemeClr val="tx1">
                    <a:alpha val="60000"/>
                  </a:schemeClr>
                </a:solidFill>
              </a:rPr>
              <a:t>Temp</a:t>
            </a:r>
          </a:p>
          <a:p>
            <a:pPr lvl="1"/>
            <a:r>
              <a:rPr lang="en-GB" sz="1100" dirty="0">
                <a:solidFill>
                  <a:schemeClr val="tx1">
                    <a:alpha val="60000"/>
                  </a:schemeClr>
                </a:solidFill>
              </a:rPr>
              <a:t>Assigned of disk storage space % </a:t>
            </a:r>
          </a:p>
          <a:p>
            <a:pPr lvl="1"/>
            <a:r>
              <a:rPr lang="en-GB" sz="1100" dirty="0">
                <a:solidFill>
                  <a:schemeClr val="tx1">
                    <a:alpha val="60000"/>
                  </a:schemeClr>
                </a:solidFill>
              </a:rPr>
              <a:t>Is used to store non-persistent messages</a:t>
            </a:r>
          </a:p>
          <a:p>
            <a:r>
              <a:rPr lang="en-GB" sz="1100" dirty="0">
                <a:solidFill>
                  <a:schemeClr val="tx1">
                    <a:alpha val="60000"/>
                  </a:schemeClr>
                </a:solidFill>
              </a:rPr>
              <a:t>Memory</a:t>
            </a:r>
          </a:p>
          <a:p>
            <a:pPr lvl="1"/>
            <a:r>
              <a:rPr lang="en-GB" sz="1100" dirty="0">
                <a:solidFill>
                  <a:schemeClr val="tx1">
                    <a:alpha val="60000"/>
                  </a:schemeClr>
                </a:solidFill>
              </a:rPr>
              <a:t>Amount of memory assigned to the broker to keep track of destinations. </a:t>
            </a:r>
          </a:p>
          <a:p>
            <a:pPr lvl="1"/>
            <a:r>
              <a:rPr lang="en-GB" sz="1100" dirty="0">
                <a:solidFill>
                  <a:schemeClr val="tx1">
                    <a:alpha val="60000"/>
                  </a:schemeClr>
                </a:solidFill>
              </a:rPr>
              <a:t>Needs to be less than the JVM heap size</a:t>
            </a:r>
          </a:p>
          <a:p>
            <a:pPr marL="457200" lvl="1" indent="0">
              <a:buNone/>
            </a:pPr>
            <a:r>
              <a:rPr lang="en-GB" sz="1100" dirty="0">
                <a:solidFill>
                  <a:schemeClr val="tx1">
                    <a:alpha val="60000"/>
                  </a:schemeClr>
                </a:solidFill>
              </a:rPr>
              <a:t>								</a:t>
            </a:r>
          </a:p>
          <a:p>
            <a:pPr marL="457200" lvl="1" indent="0">
              <a:buNone/>
            </a:pPr>
            <a:r>
              <a:rPr lang="en-GB" sz="1100" dirty="0">
                <a:solidFill>
                  <a:schemeClr val="tx1">
                    <a:alpha val="60000"/>
                  </a:schemeClr>
                </a:solidFill>
              </a:rPr>
              <a:t>								</a:t>
            </a:r>
            <a:r>
              <a:rPr lang="en-GB" sz="1100" b="1" dirty="0">
                <a:solidFill>
                  <a:schemeClr val="tx1">
                    <a:alpha val="60000"/>
                  </a:schemeClr>
                </a:solidFill>
              </a:rPr>
              <a:t>Source</a:t>
            </a:r>
            <a:r>
              <a:rPr lang="en-GB" sz="1100" dirty="0">
                <a:solidFill>
                  <a:schemeClr val="tx1">
                    <a:alpha val="60000"/>
                  </a:schemeClr>
                </a:solidFill>
              </a:rPr>
              <a:t>: </a:t>
            </a:r>
            <a:r>
              <a:rPr lang="en-GB" sz="1100" dirty="0" err="1">
                <a:solidFill>
                  <a:schemeClr val="tx1">
                    <a:alpha val="60000"/>
                  </a:schemeClr>
                </a:solidFill>
                <a:hlinkClick r:id="rId2">
                  <a:extLst>
                    <a:ext uri="{A12FA001-AC4F-418D-AE19-62706E023703}">
                      <ahyp:hlinkClr xmlns:ahyp="http://schemas.microsoft.com/office/drawing/2018/hyperlinkcolor" val="tx"/>
                    </a:ext>
                  </a:extLst>
                </a:hlinkClick>
              </a:rPr>
              <a:t>DZone</a:t>
            </a:r>
            <a:endParaRPr lang="en-GB" sz="1100" dirty="0">
              <a:solidFill>
                <a:schemeClr val="tx1">
                  <a:alpha val="60000"/>
                </a:schemeClr>
              </a:solidFill>
            </a:endParaRPr>
          </a:p>
        </p:txBody>
      </p:sp>
      <p:pic>
        <p:nvPicPr>
          <p:cNvPr id="5" name="Picture 4">
            <a:extLst>
              <a:ext uri="{FF2B5EF4-FFF2-40B4-BE49-F238E27FC236}">
                <a16:creationId xmlns:a16="http://schemas.microsoft.com/office/drawing/2014/main" id="{07D0D225-6287-4460-880A-77F75D387C19}"/>
              </a:ext>
            </a:extLst>
          </p:cNvPr>
          <p:cNvPicPr>
            <a:picLocks noChangeAspect="1"/>
          </p:cNvPicPr>
          <p:nvPr/>
        </p:nvPicPr>
        <p:blipFill>
          <a:blip r:embed="rId3"/>
          <a:stretch>
            <a:fillRect/>
          </a:stretch>
        </p:blipFill>
        <p:spPr>
          <a:xfrm>
            <a:off x="5411053" y="2143468"/>
            <a:ext cx="6014185" cy="2571063"/>
          </a:xfrm>
          <a:prstGeom prst="rect">
            <a:avLst/>
          </a:prstGeom>
        </p:spPr>
      </p:pic>
    </p:spTree>
    <p:extLst>
      <p:ext uri="{BB962C8B-B14F-4D97-AF65-F5344CB8AC3E}">
        <p14:creationId xmlns:p14="http://schemas.microsoft.com/office/powerpoint/2010/main" val="1738590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CA526-1378-420B-9013-0B282D84C187}"/>
              </a:ext>
            </a:extLst>
          </p:cNvPr>
          <p:cNvSpPr>
            <a:spLocks noGrp="1"/>
          </p:cNvSpPr>
          <p:nvPr>
            <p:ph type="title"/>
          </p:nvPr>
        </p:nvSpPr>
        <p:spPr/>
        <p:txBody>
          <a:bodyPr/>
          <a:lstStyle/>
          <a:p>
            <a:r>
              <a:rPr lang="en-GB" dirty="0"/>
              <a:t>What the columns mean</a:t>
            </a:r>
          </a:p>
        </p:txBody>
      </p:sp>
      <p:sp>
        <p:nvSpPr>
          <p:cNvPr id="3" name="Content Placeholder 2">
            <a:extLst>
              <a:ext uri="{FF2B5EF4-FFF2-40B4-BE49-F238E27FC236}">
                <a16:creationId xmlns:a16="http://schemas.microsoft.com/office/drawing/2014/main" id="{14250EA9-755A-438A-9359-35551A55A7E4}"/>
              </a:ext>
            </a:extLst>
          </p:cNvPr>
          <p:cNvSpPr>
            <a:spLocks noGrp="1"/>
          </p:cNvSpPr>
          <p:nvPr>
            <p:ph idx="1"/>
          </p:nvPr>
        </p:nvSpPr>
        <p:spPr/>
        <p:txBody>
          <a:bodyPr/>
          <a:lstStyle/>
          <a:p>
            <a:r>
              <a:rPr lang="en-GB" b="1" dirty="0"/>
              <a:t>Pending messages </a:t>
            </a:r>
            <a:r>
              <a:rPr lang="en-GB" dirty="0"/>
              <a:t>– Number of currently messages waiting to be delivered</a:t>
            </a:r>
          </a:p>
          <a:p>
            <a:r>
              <a:rPr lang="en-GB" b="1" dirty="0"/>
              <a:t>Enqueued messages</a:t>
            </a:r>
            <a:r>
              <a:rPr lang="en-GB" dirty="0"/>
              <a:t> – Number of messages waiting to be processed since the last reset.</a:t>
            </a:r>
          </a:p>
          <a:p>
            <a:r>
              <a:rPr lang="en-GB" b="1" dirty="0"/>
              <a:t>Dequeued messages – </a:t>
            </a:r>
            <a:r>
              <a:rPr lang="en-GB" dirty="0"/>
              <a:t>Delivered messages to their consumers. </a:t>
            </a:r>
          </a:p>
          <a:p>
            <a:endParaRPr lang="en-GB" b="1" dirty="0"/>
          </a:p>
          <a:p>
            <a:r>
              <a:rPr lang="en-GB" b="1" dirty="0" err="1"/>
              <a:t>Equeued</a:t>
            </a:r>
            <a:r>
              <a:rPr lang="en-GB" b="1" dirty="0"/>
              <a:t> </a:t>
            </a:r>
            <a:r>
              <a:rPr lang="en-GB" b="1"/>
              <a:t>!= Dequeued.</a:t>
            </a:r>
            <a:endParaRPr lang="en-GB" b="1" dirty="0"/>
          </a:p>
          <a:p>
            <a:pPr marL="0" indent="0">
              <a:buNone/>
            </a:pPr>
            <a:endParaRPr lang="en-GB" b="1" dirty="0"/>
          </a:p>
          <a:p>
            <a:pPr marL="0" indent="0" algn="r">
              <a:buNone/>
            </a:pPr>
            <a:r>
              <a:rPr lang="en-GB" sz="1600" b="1" dirty="0"/>
              <a:t>Source</a:t>
            </a:r>
            <a:r>
              <a:rPr lang="en-GB" sz="1400" b="1" dirty="0"/>
              <a:t>:</a:t>
            </a:r>
            <a:r>
              <a:rPr lang="en-GB" b="1" dirty="0"/>
              <a:t> </a:t>
            </a:r>
            <a:r>
              <a:rPr lang="en-GB" sz="1600" dirty="0" err="1">
                <a:hlinkClick r:id="rId2"/>
              </a:rPr>
              <a:t>stackoverflow</a:t>
            </a:r>
            <a:endParaRPr lang="en-GB" dirty="0"/>
          </a:p>
        </p:txBody>
      </p:sp>
    </p:spTree>
    <p:extLst>
      <p:ext uri="{BB962C8B-B14F-4D97-AF65-F5344CB8AC3E}">
        <p14:creationId xmlns:p14="http://schemas.microsoft.com/office/powerpoint/2010/main" val="2674897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34E72B2-5515-45AC-B2F6-988ED878F993}"/>
              </a:ext>
            </a:extLst>
          </p:cNvPr>
          <p:cNvSpPr>
            <a:spLocks noGrp="1"/>
          </p:cNvSpPr>
          <p:nvPr>
            <p:ph type="title"/>
          </p:nvPr>
        </p:nvSpPr>
        <p:spPr>
          <a:xfrm>
            <a:off x="841246" y="673770"/>
            <a:ext cx="3644489" cy="2414488"/>
          </a:xfrm>
        </p:spPr>
        <p:txBody>
          <a:bodyPr anchor="t">
            <a:normAutofit/>
          </a:bodyPr>
          <a:lstStyle/>
          <a:p>
            <a:r>
              <a:rPr lang="en-GB" sz="3800">
                <a:solidFill>
                  <a:srgbClr val="FFFFFF"/>
                </a:solidFill>
                <a:latin typeface="+mn-lt"/>
              </a:rPr>
              <a:t>JMS Sessions Acknowledgment modes </a:t>
            </a:r>
            <a:endParaRPr lang="en-GB" sz="3800" dirty="0">
              <a:solidFill>
                <a:srgbClr val="FFFFFF"/>
              </a:solidFill>
              <a:latin typeface="+mn-lt"/>
            </a:endParaRPr>
          </a:p>
        </p:txBody>
      </p:sp>
      <p:sp>
        <p:nvSpPr>
          <p:cNvPr id="3" name="Content Placeholder 2">
            <a:extLst>
              <a:ext uri="{FF2B5EF4-FFF2-40B4-BE49-F238E27FC236}">
                <a16:creationId xmlns:a16="http://schemas.microsoft.com/office/drawing/2014/main" id="{06933706-B04F-4E0A-816F-E357B3592249}"/>
              </a:ext>
            </a:extLst>
          </p:cNvPr>
          <p:cNvSpPr>
            <a:spLocks noGrp="1"/>
          </p:cNvSpPr>
          <p:nvPr>
            <p:ph idx="1"/>
          </p:nvPr>
        </p:nvSpPr>
        <p:spPr>
          <a:xfrm>
            <a:off x="6095999" y="882315"/>
            <a:ext cx="5254754" cy="5294647"/>
          </a:xfrm>
        </p:spPr>
        <p:txBody>
          <a:bodyPr>
            <a:normAutofit/>
          </a:bodyPr>
          <a:lstStyle/>
          <a:p>
            <a:pPr>
              <a:spcAft>
                <a:spcPts val="800"/>
              </a:spcAft>
            </a:pPr>
            <a:r>
              <a:rPr lang="en-GB" sz="900" b="1">
                <a:effectLst/>
                <a:latin typeface="Arial" panose="020B0604020202020204" pitchFamily="34" charset="0"/>
                <a:ea typeface="Times New Roman" panose="02020603050405020304" pitchFamily="18" charset="0"/>
                <a:cs typeface="Arial" panose="020B0604020202020204" pitchFamily="34" charset="0"/>
              </a:rPr>
              <a:t>AUTO_ACKNOWLEDGE</a:t>
            </a:r>
            <a:endParaRPr lang="en-GB" sz="900" b="1">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The session automatically acknowledges each message received by the application.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If messages are delivered synchronously to the application, the session acknowledges receipt of a message every time a Receive call completes successfully. If messages are delivered asynchronously, the session acknowledges receipt of a message every time a call to the onMessage() method of a message listener completes successfully.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If the application receives a message successfully, but a failure prevents acknowledgment from occurring, the message becomes available for delivery again. The application must therefore be able to handle a message that is re-delivered. </a:t>
            </a:r>
            <a:endParaRPr lang="en-GB" sz="900">
              <a:effectLst/>
              <a:latin typeface="Arial" panose="020B0604020202020204" pitchFamily="34" charset="0"/>
              <a:ea typeface="Calibri" panose="020F0502020204030204" pitchFamily="34" charset="0"/>
              <a:cs typeface="Arial" panose="020B0604020202020204" pitchFamily="34" charset="0"/>
            </a:endParaRPr>
          </a:p>
          <a:p>
            <a:pPr>
              <a:spcAft>
                <a:spcPts val="800"/>
              </a:spcAft>
            </a:pPr>
            <a:r>
              <a:rPr lang="en-GB" sz="900" b="1">
                <a:effectLst/>
                <a:latin typeface="Arial" panose="020B0604020202020204" pitchFamily="34" charset="0"/>
                <a:ea typeface="Times New Roman" panose="02020603050405020304" pitchFamily="18" charset="0"/>
                <a:cs typeface="Arial" panose="020B0604020202020204" pitchFamily="34" charset="0"/>
              </a:rPr>
              <a:t>DUPS_OK_ACKNOWLEDGE</a:t>
            </a:r>
            <a:endParaRPr lang="en-GB" sz="900" b="1">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The session acknowledges the messages received by the application at times it selects.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Using this acknowledgment mode reduces the amount of work the session must do, but a failure that prevents message acknowledgment might result in more than one message becoming available for delivery again. The application must therefore be able to handle messages that are re-delivered. </a:t>
            </a:r>
            <a:endParaRPr lang="en-GB" sz="900">
              <a:effectLst/>
              <a:latin typeface="Arial" panose="020B0604020202020204" pitchFamily="34" charset="0"/>
              <a:ea typeface="Calibri" panose="020F0502020204030204" pitchFamily="34" charset="0"/>
              <a:cs typeface="Arial" panose="020B0604020202020204" pitchFamily="34" charset="0"/>
            </a:endParaRPr>
          </a:p>
          <a:p>
            <a:pPr>
              <a:spcAft>
                <a:spcPts val="800"/>
              </a:spcAft>
            </a:pPr>
            <a:r>
              <a:rPr lang="en-GB" sz="900" b="1">
                <a:effectLst/>
                <a:latin typeface="Arial" panose="020B0604020202020204" pitchFamily="34" charset="0"/>
                <a:ea typeface="Times New Roman" panose="02020603050405020304" pitchFamily="18" charset="0"/>
                <a:cs typeface="Arial" panose="020B0604020202020204" pitchFamily="34" charset="0"/>
              </a:rPr>
              <a:t>CLIENT_ACKNOWLEDGE</a:t>
            </a:r>
            <a:endParaRPr lang="en-GB" sz="900" b="1">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The application acknowledges the messages it receives by calling the Acknowledge method of the Message class.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The application can acknowledge the receipt of each message individually, or it can receive a batch of messages and call the Acknowledge method only for the last message it receives. When the Acknowledge method is called all messages received since the last time the method was called are acknowledged.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0" indent="0">
              <a:buNone/>
            </a:pPr>
            <a:r>
              <a:rPr lang="en-GB" sz="900"/>
              <a:t>Source: </a:t>
            </a:r>
            <a:r>
              <a:rPr lang="en-GB" sz="900">
                <a:hlinkClick r:id="rId3"/>
              </a:rPr>
              <a:t>Ibm.com</a:t>
            </a:r>
            <a:endParaRPr lang="en-GB" sz="900" dirty="0"/>
          </a:p>
        </p:txBody>
      </p:sp>
    </p:spTree>
    <p:extLst>
      <p:ext uri="{BB962C8B-B14F-4D97-AF65-F5344CB8AC3E}">
        <p14:creationId xmlns:p14="http://schemas.microsoft.com/office/powerpoint/2010/main" val="188730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7C135B-6DD8-4C70-BBE0-A4EACDCE5FD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How to send a message with JMS</a:t>
            </a:r>
          </a:p>
        </p:txBody>
      </p:sp>
      <p:pic>
        <p:nvPicPr>
          <p:cNvPr id="5" name="Content Placeholder 4">
            <a:extLst>
              <a:ext uri="{FF2B5EF4-FFF2-40B4-BE49-F238E27FC236}">
                <a16:creationId xmlns:a16="http://schemas.microsoft.com/office/drawing/2014/main" id="{12BB20E0-76D3-4B09-86BD-05191B14A1B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263312" y="643467"/>
            <a:ext cx="3808707" cy="5568737"/>
          </a:xfrm>
          <a:prstGeom prst="rect">
            <a:avLst/>
          </a:prstGeom>
        </p:spPr>
      </p:pic>
    </p:spTree>
    <p:extLst>
      <p:ext uri="{BB962C8B-B14F-4D97-AF65-F5344CB8AC3E}">
        <p14:creationId xmlns:p14="http://schemas.microsoft.com/office/powerpoint/2010/main" val="3921446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3F32B-8E45-4C63-8DBD-F23E49A08A1D}"/>
              </a:ext>
            </a:extLst>
          </p:cNvPr>
          <p:cNvSpPr>
            <a:spLocks noGrp="1"/>
          </p:cNvSpPr>
          <p:nvPr>
            <p:ph type="title"/>
          </p:nvPr>
        </p:nvSpPr>
        <p:spPr/>
        <p:txBody>
          <a:bodyPr/>
          <a:lstStyle/>
          <a:p>
            <a:r>
              <a:rPr lang="en-GB" dirty="0"/>
              <a:t>What happens when a message is Acknowledged?</a:t>
            </a:r>
          </a:p>
        </p:txBody>
      </p:sp>
      <p:sp>
        <p:nvSpPr>
          <p:cNvPr id="3" name="Content Placeholder 2">
            <a:extLst>
              <a:ext uri="{FF2B5EF4-FFF2-40B4-BE49-F238E27FC236}">
                <a16:creationId xmlns:a16="http://schemas.microsoft.com/office/drawing/2014/main" id="{978B66FF-5503-448B-BA39-D3A04A2F456A}"/>
              </a:ext>
            </a:extLst>
          </p:cNvPr>
          <p:cNvSpPr>
            <a:spLocks noGrp="1"/>
          </p:cNvSpPr>
          <p:nvPr>
            <p:ph idx="1"/>
          </p:nvPr>
        </p:nvSpPr>
        <p:spPr/>
        <p:txBody>
          <a:bodyPr/>
          <a:lstStyle/>
          <a:p>
            <a:pPr marL="0" indent="0">
              <a:buNone/>
            </a:pPr>
            <a:endParaRPr lang="en-GB" dirty="0"/>
          </a:p>
          <a:p>
            <a:r>
              <a:rPr lang="en-GB" dirty="0"/>
              <a:t>Once the broker receives signal that a message has been acknowledged it removes it from the persistence storage unit (</a:t>
            </a:r>
            <a:r>
              <a:rPr lang="en-GB" dirty="0" err="1"/>
              <a:t>KahaDB</a:t>
            </a:r>
            <a:r>
              <a:rPr lang="en-GB" dirty="0"/>
              <a:t>)</a:t>
            </a:r>
          </a:p>
        </p:txBody>
      </p:sp>
    </p:spTree>
    <p:extLst>
      <p:ext uri="{BB962C8B-B14F-4D97-AF65-F5344CB8AC3E}">
        <p14:creationId xmlns:p14="http://schemas.microsoft.com/office/powerpoint/2010/main" val="1958420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7C135B-6DD8-4C70-BBE0-A4EACDCE5FD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How to receive a message with JMS</a:t>
            </a:r>
          </a:p>
        </p:txBody>
      </p:sp>
      <p:pic>
        <p:nvPicPr>
          <p:cNvPr id="5" name="Content Placeholder 4">
            <a:extLst>
              <a:ext uri="{FF2B5EF4-FFF2-40B4-BE49-F238E27FC236}">
                <a16:creationId xmlns:a16="http://schemas.microsoft.com/office/drawing/2014/main" id="{12BB20E0-76D3-4B09-86BD-05191B14A1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5745264" y="643466"/>
            <a:ext cx="4844803" cy="5568739"/>
          </a:xfrm>
          <a:prstGeom prst="rect">
            <a:avLst/>
          </a:prstGeom>
        </p:spPr>
      </p:pic>
    </p:spTree>
    <p:extLst>
      <p:ext uri="{BB962C8B-B14F-4D97-AF65-F5344CB8AC3E}">
        <p14:creationId xmlns:p14="http://schemas.microsoft.com/office/powerpoint/2010/main" val="519859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80BC8-A8AC-403C-815F-ABB7F66BF34F}"/>
              </a:ext>
            </a:extLst>
          </p:cNvPr>
          <p:cNvSpPr>
            <a:spLocks noGrp="1"/>
          </p:cNvSpPr>
          <p:nvPr>
            <p:ph type="title"/>
          </p:nvPr>
        </p:nvSpPr>
        <p:spPr/>
        <p:txBody>
          <a:bodyPr/>
          <a:lstStyle/>
          <a:p>
            <a:r>
              <a:rPr lang="en-GB" dirty="0"/>
              <a:t>Main Functionality - </a:t>
            </a:r>
            <a:r>
              <a:rPr lang="en-GB" dirty="0" err="1"/>
              <a:t>ChatBoxController</a:t>
            </a:r>
            <a:endParaRPr lang="en-GB" dirty="0"/>
          </a:p>
        </p:txBody>
      </p:sp>
      <p:pic>
        <p:nvPicPr>
          <p:cNvPr id="5" name="Content Placeholder 4" descr="Diagram, schematic&#10;&#10;Description automatically generated">
            <a:extLst>
              <a:ext uri="{FF2B5EF4-FFF2-40B4-BE49-F238E27FC236}">
                <a16:creationId xmlns:a16="http://schemas.microsoft.com/office/drawing/2014/main" id="{5CAF7FAB-0B50-4181-ACEF-13757809A2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2204" y="1825625"/>
            <a:ext cx="5127592" cy="4351338"/>
          </a:xfrm>
        </p:spPr>
      </p:pic>
    </p:spTree>
    <p:extLst>
      <p:ext uri="{BB962C8B-B14F-4D97-AF65-F5344CB8AC3E}">
        <p14:creationId xmlns:p14="http://schemas.microsoft.com/office/powerpoint/2010/main" val="827049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668</Words>
  <Application>Microsoft Office PowerPoint</Application>
  <PresentationFormat>Widescreen</PresentationFormat>
  <Paragraphs>73</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Disadvantages</vt:lpstr>
      <vt:lpstr>ActiveMQ storage</vt:lpstr>
      <vt:lpstr>What the columns mean</vt:lpstr>
      <vt:lpstr>JMS Sessions Acknowledgment modes </vt:lpstr>
      <vt:lpstr>How to send a message with JMS</vt:lpstr>
      <vt:lpstr>What happens when a message is Acknowledged?</vt:lpstr>
      <vt:lpstr>How to receive a message with JMS</vt:lpstr>
      <vt:lpstr>Main Functionality - ChatBoxController</vt:lpstr>
      <vt:lpstr>Thread creation</vt:lpstr>
      <vt:lpstr>Exercises: Implement the code</vt:lpstr>
      <vt:lpstr>Request and Reply</vt:lpstr>
      <vt:lpstr>Future of ActiveMQ</vt:lpstr>
      <vt:lpstr>Useful links for self read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Alatas,Fotis F.</dc:creator>
  <cp:lastModifiedBy>Alatas,Fotis F.</cp:lastModifiedBy>
  <cp:revision>26</cp:revision>
  <dcterms:created xsi:type="dcterms:W3CDTF">2021-10-29T14:10:19Z</dcterms:created>
  <dcterms:modified xsi:type="dcterms:W3CDTF">2021-11-18T18:38:32Z</dcterms:modified>
</cp:coreProperties>
</file>