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2" r:id="rId17"/>
    <p:sldId id="269" r:id="rId18"/>
    <p:sldId id="270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.hofsom@gmail.com" initials="c" lastIdx="1" clrIdx="0">
    <p:extLst>
      <p:ext uri="{19B8F6BF-5375-455C-9EA6-DF929625EA0E}">
        <p15:presenceInfo xmlns:p15="http://schemas.microsoft.com/office/powerpoint/2012/main" userId="826ed02c07d105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D53C62-9797-43B3-8FB1-908D4E14B700}" v="30" dt="2021-11-08T10:50:09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fsommer,Carsten C.J.P." userId="S::358596@student.fontys.nl::f4e9b612-7e8b-47e9-bec5-631c085639d7" providerId="AD" clId="Web-{D8D53C62-9797-43B3-8FB1-908D4E14B700}"/>
    <pc:docChg chg="modSld">
      <pc:chgData name="Hofsommer,Carsten C.J.P." userId="S::358596@student.fontys.nl::f4e9b612-7e8b-47e9-bec5-631c085639d7" providerId="AD" clId="Web-{D8D53C62-9797-43B3-8FB1-908D4E14B700}" dt="2021-11-08T10:50:09.636" v="29" actId="20577"/>
      <pc:docMkLst>
        <pc:docMk/>
      </pc:docMkLst>
      <pc:sldChg chg="modSp">
        <pc:chgData name="Hofsommer,Carsten C.J.P." userId="S::358596@student.fontys.nl::f4e9b612-7e8b-47e9-bec5-631c085639d7" providerId="AD" clId="Web-{D8D53C62-9797-43B3-8FB1-908D4E14B700}" dt="2021-11-08T10:47:00.875" v="18" actId="20577"/>
        <pc:sldMkLst>
          <pc:docMk/>
          <pc:sldMk cId="0" sldId="260"/>
        </pc:sldMkLst>
        <pc:spChg chg="mod">
          <ac:chgData name="Hofsommer,Carsten C.J.P." userId="S::358596@student.fontys.nl::f4e9b612-7e8b-47e9-bec5-631c085639d7" providerId="AD" clId="Web-{D8D53C62-9797-43B3-8FB1-908D4E14B700}" dt="2021-11-08T10:47:00.875" v="18" actId="20577"/>
          <ac:spMkLst>
            <pc:docMk/>
            <pc:sldMk cId="0" sldId="260"/>
            <ac:spMk id="174" creationId="{00000000-0000-0000-0000-000000000000}"/>
          </ac:spMkLst>
        </pc:spChg>
      </pc:sldChg>
      <pc:sldChg chg="modSp">
        <pc:chgData name="Hofsommer,Carsten C.J.P." userId="S::358596@student.fontys.nl::f4e9b612-7e8b-47e9-bec5-631c085639d7" providerId="AD" clId="Web-{D8D53C62-9797-43B3-8FB1-908D4E14B700}" dt="2021-11-08T10:48:52.881" v="26" actId="20577"/>
        <pc:sldMkLst>
          <pc:docMk/>
          <pc:sldMk cId="0" sldId="263"/>
        </pc:sldMkLst>
        <pc:spChg chg="mod">
          <ac:chgData name="Hofsommer,Carsten C.J.P." userId="S::358596@student.fontys.nl::f4e9b612-7e8b-47e9-bec5-631c085639d7" providerId="AD" clId="Web-{D8D53C62-9797-43B3-8FB1-908D4E14B700}" dt="2021-11-08T10:48:52.881" v="26" actId="20577"/>
          <ac:spMkLst>
            <pc:docMk/>
            <pc:sldMk cId="0" sldId="263"/>
            <ac:spMk id="185" creationId="{00000000-0000-0000-0000-000000000000}"/>
          </ac:spMkLst>
        </pc:spChg>
      </pc:sldChg>
      <pc:sldChg chg="modSp">
        <pc:chgData name="Hofsommer,Carsten C.J.P." userId="S::358596@student.fontys.nl::f4e9b612-7e8b-47e9-bec5-631c085639d7" providerId="AD" clId="Web-{D8D53C62-9797-43B3-8FB1-908D4E14B700}" dt="2021-11-08T10:50:09.636" v="29" actId="20577"/>
        <pc:sldMkLst>
          <pc:docMk/>
          <pc:sldMk cId="0" sldId="267"/>
        </pc:sldMkLst>
        <pc:spChg chg="mod">
          <ac:chgData name="Hofsommer,Carsten C.J.P." userId="S::358596@student.fontys.nl::f4e9b612-7e8b-47e9-bec5-631c085639d7" providerId="AD" clId="Web-{D8D53C62-9797-43B3-8FB1-908D4E14B700}" dt="2021-11-08T10:50:09.636" v="29" actId="20577"/>
          <ac:spMkLst>
            <pc:docMk/>
            <pc:sldMk cId="0" sldId="267"/>
            <ac:spMk id="19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5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5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6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6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34B9ABB-12BB-4331-ABF9-44B7485D04F6}" type="slidenum">
              <a:rPr lang="en-GB" sz="1400" b="0" strike="noStrike" spc="-1">
                <a:latin typeface="Times New Roman"/>
              </a:rPr>
              <a:t>‹Nr.›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208" name="Foliennummernplatzhalter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4AEFACA-B68A-4B89-949B-08C63ED06383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211" name="Foliennummernplatzhalter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9DEA674-F300-47FE-A929-E25C855E9C48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2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214" name="Foliennummernplatzhalter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03ABF2B-DB67-4EA6-8D10-BAA5721F69E2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3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217" name="Foliennummernplatzhalter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11C8F98-66CD-4F34-A926-7E65BA2E4997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4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220" name="Foliennummernplatzhalter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DEC49FE-7483-4DA7-A56B-D65E79F6B8CE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11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223" name="Foliennummernplatzhalter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1519799-3C6A-42A4-8B46-FC2691AEBFB4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12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226" name="Foliennummernplatzhalter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D9E3063-F22B-4126-8D31-842BBD7AC816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13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229" name="Foliennummernplatzhalter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E29E2DF-CF66-43FC-890E-7DC376CEE5AB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15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914328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1522800" y="3836160"/>
            <a:ext cx="914328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15228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2082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14120" y="190512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7705440" y="190512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1522800" y="383616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body"/>
          </p:nvPr>
        </p:nvSpPr>
        <p:spPr>
          <a:xfrm>
            <a:off x="4614120" y="383616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body"/>
          </p:nvPr>
        </p:nvSpPr>
        <p:spPr>
          <a:xfrm>
            <a:off x="7705440" y="383616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1522800" y="1905120"/>
            <a:ext cx="9143280" cy="369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914328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ubTitle"/>
          </p:nvPr>
        </p:nvSpPr>
        <p:spPr>
          <a:xfrm>
            <a:off x="1522800" y="609480"/>
            <a:ext cx="9143280" cy="494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15228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1522800" y="1905120"/>
            <a:ext cx="9143280" cy="369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2082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1522800" y="3836160"/>
            <a:ext cx="914328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914328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522800" y="3836160"/>
            <a:ext cx="914328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15228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62082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14120" y="190512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7705440" y="190512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1522800" y="383616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6"/>
          <p:cNvSpPr>
            <a:spLocks noGrp="1"/>
          </p:cNvSpPr>
          <p:nvPr>
            <p:ph type="body"/>
          </p:nvPr>
        </p:nvSpPr>
        <p:spPr>
          <a:xfrm>
            <a:off x="4614120" y="383616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7"/>
          <p:cNvSpPr>
            <a:spLocks noGrp="1"/>
          </p:cNvSpPr>
          <p:nvPr>
            <p:ph type="body"/>
          </p:nvPr>
        </p:nvSpPr>
        <p:spPr>
          <a:xfrm>
            <a:off x="7705440" y="383616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1522800" y="1905120"/>
            <a:ext cx="9143280" cy="369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914328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914328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1522800" y="609480"/>
            <a:ext cx="9143280" cy="494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15228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2082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1522800" y="3836160"/>
            <a:ext cx="914328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914328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1522800" y="3836160"/>
            <a:ext cx="914328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15228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62082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14120" y="190512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7705440" y="190512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1522800" y="383616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4614120" y="383616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7705440" y="383616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1522800" y="609480"/>
            <a:ext cx="9143280" cy="494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5228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082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1522800" y="3836160"/>
            <a:ext cx="914328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Untere Grafik"/>
          <p:cNvGrpSpPr/>
          <p:nvPr/>
        </p:nvGrpSpPr>
        <p:grpSpPr>
          <a:xfrm>
            <a:off x="0" y="6309360"/>
            <a:ext cx="12189960" cy="548280"/>
            <a:chOff x="0" y="6309360"/>
            <a:chExt cx="12189960" cy="548280"/>
          </a:xfrm>
        </p:grpSpPr>
        <p:sp>
          <p:nvSpPr>
            <p:cNvPr id="23" name="Rechteck 6"/>
            <p:cNvSpPr/>
            <p:nvPr/>
          </p:nvSpPr>
          <p:spPr>
            <a:xfrm>
              <a:off x="0" y="6400800"/>
              <a:ext cx="12188520" cy="4568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2" name="Rechteck 7"/>
            <p:cNvSpPr/>
            <p:nvPr/>
          </p:nvSpPr>
          <p:spPr>
            <a:xfrm>
              <a:off x="1440" y="6309360"/>
              <a:ext cx="12188520" cy="968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Rechteck 8"/>
            <p:cNvSpPr/>
            <p:nvPr/>
          </p:nvSpPr>
          <p:spPr>
            <a:xfrm>
              <a:off x="1440" y="6379200"/>
              <a:ext cx="12188520" cy="27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" name="Obere Grafik"/>
          <p:cNvGrpSpPr/>
          <p:nvPr/>
        </p:nvGrpSpPr>
        <p:grpSpPr>
          <a:xfrm>
            <a:off x="1440" y="0"/>
            <a:ext cx="12188520" cy="319680"/>
            <a:chOff x="1440" y="0"/>
            <a:chExt cx="12188520" cy="319680"/>
          </a:xfrm>
        </p:grpSpPr>
        <p:sp>
          <p:nvSpPr>
            <p:cNvPr id="5" name="Rechteck 10"/>
            <p:cNvSpPr/>
            <p:nvPr/>
          </p:nvSpPr>
          <p:spPr>
            <a:xfrm>
              <a:off x="1440" y="0"/>
              <a:ext cx="12188520" cy="1699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Rechteck 11"/>
            <p:cNvSpPr/>
            <p:nvPr/>
          </p:nvSpPr>
          <p:spPr>
            <a:xfrm>
              <a:off x="1440" y="170280"/>
              <a:ext cx="12188520" cy="1494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Rechteck 12"/>
            <p:cNvSpPr/>
            <p:nvPr/>
          </p:nvSpPr>
          <p:spPr>
            <a:xfrm>
              <a:off x="1440" y="231480"/>
              <a:ext cx="12188520" cy="27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" name="Titelblock"/>
          <p:cNvSpPr/>
          <p:nvPr/>
        </p:nvSpPr>
        <p:spPr>
          <a:xfrm>
            <a:off x="1141560" y="1600200"/>
            <a:ext cx="11046960" cy="32763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" name="Obere Grafik"/>
          <p:cNvGrpSpPr/>
          <p:nvPr/>
        </p:nvGrpSpPr>
        <p:grpSpPr>
          <a:xfrm>
            <a:off x="1440" y="0"/>
            <a:ext cx="12188520" cy="429480"/>
            <a:chOff x="1440" y="0"/>
            <a:chExt cx="12188520" cy="429480"/>
          </a:xfrm>
        </p:grpSpPr>
        <p:sp>
          <p:nvSpPr>
            <p:cNvPr id="10" name="Rechteck 7"/>
            <p:cNvSpPr/>
            <p:nvPr/>
          </p:nvSpPr>
          <p:spPr>
            <a:xfrm>
              <a:off x="1440" y="0"/>
              <a:ext cx="12188520" cy="2282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Rechteck 8"/>
            <p:cNvSpPr/>
            <p:nvPr/>
          </p:nvSpPr>
          <p:spPr>
            <a:xfrm>
              <a:off x="1440" y="228600"/>
              <a:ext cx="12188520" cy="200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Rechteck 9"/>
            <p:cNvSpPr/>
            <p:nvPr/>
          </p:nvSpPr>
          <p:spPr>
            <a:xfrm>
              <a:off x="1440" y="306360"/>
              <a:ext cx="12188520" cy="45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" name="Untere Grafik"/>
          <p:cNvGrpSpPr/>
          <p:nvPr/>
        </p:nvGrpSpPr>
        <p:grpSpPr>
          <a:xfrm>
            <a:off x="0" y="6080760"/>
            <a:ext cx="12189960" cy="776880"/>
            <a:chOff x="0" y="6080760"/>
            <a:chExt cx="12189960" cy="776880"/>
          </a:xfrm>
        </p:grpSpPr>
        <p:sp>
          <p:nvSpPr>
            <p:cNvPr id="14" name="Rechteck 12"/>
            <p:cNvSpPr/>
            <p:nvPr/>
          </p:nvSpPr>
          <p:spPr>
            <a:xfrm>
              <a:off x="0" y="6217920"/>
              <a:ext cx="12188520" cy="63972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15" name="Rechteck 13"/>
            <p:cNvSpPr/>
            <p:nvPr/>
          </p:nvSpPr>
          <p:spPr>
            <a:xfrm>
              <a:off x="1440" y="6080760"/>
              <a:ext cx="12188520" cy="968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" name="Rechteck 14"/>
            <p:cNvSpPr/>
            <p:nvPr/>
          </p:nvSpPr>
          <p:spPr>
            <a:xfrm>
              <a:off x="1440" y="6172200"/>
              <a:ext cx="12188520" cy="27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2440" y="1905120"/>
            <a:ext cx="9143640" cy="266652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80000"/>
              </a:lnSpc>
            </a:pPr>
            <a:r>
              <a:rPr lang="de-DE" sz="6600" b="0" strike="noStrike" spc="-1">
                <a:solidFill>
                  <a:srgbClr val="FFFFFF"/>
                </a:solidFill>
                <a:latin typeface="Calibri"/>
              </a:rPr>
              <a:t>Titelmasterformat durch Klicken bearbeiten</a:t>
            </a:r>
            <a:endParaRPr lang="de-DE" sz="6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ftr"/>
          </p:nvPr>
        </p:nvSpPr>
        <p:spPr>
          <a:xfrm>
            <a:off x="1507320" y="6516720"/>
            <a:ext cx="6061680" cy="22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100" b="0" strike="noStrike" cap="all" spc="-1">
                <a:solidFill>
                  <a:srgbClr val="FFFFFF"/>
                </a:solidFill>
                <a:latin typeface="Calibri"/>
              </a:rPr>
              <a:t>Fußzeile hinzufügen</a:t>
            </a:r>
            <a:endParaRPr lang="en-GB" sz="1100" b="0" strike="noStrike" spc="-1">
              <a:latin typeface="Times New Roman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/>
          </p:nvPr>
        </p:nvSpPr>
        <p:spPr>
          <a:xfrm>
            <a:off x="7994520" y="6516720"/>
            <a:ext cx="1327320" cy="22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FCFD487-C9A2-40CB-BE3D-58A9D2BE6C1B}" type="datetime1">
              <a:rPr lang="de-DE" sz="1100" b="0" strike="noStrike" spc="-1">
                <a:solidFill>
                  <a:srgbClr val="FFFFFF"/>
                </a:solidFill>
                <a:latin typeface="Calibri"/>
              </a:rPr>
              <a:t>11.11.2021</a:t>
            </a:fld>
            <a:endParaRPr lang="en-GB" sz="1100" b="0" strike="noStrike" spc="-1"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/>
          </p:nvPr>
        </p:nvSpPr>
        <p:spPr>
          <a:xfrm>
            <a:off x="9730080" y="6516720"/>
            <a:ext cx="936000" cy="22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EA7A6B8-8EBE-4EC2-9B78-7FBD371818B0}" type="slidenum">
              <a:rPr lang="de-DE" sz="1100" b="0" strike="noStrike" spc="-1">
                <a:solidFill>
                  <a:srgbClr val="FFFFFF"/>
                </a:solidFill>
                <a:latin typeface="Calibri"/>
              </a:rPr>
              <a:t>‹Nr.›</a:t>
            </a:fld>
            <a:endParaRPr lang="en-GB" sz="1100" b="0" strike="noStrike" spc="-1"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Untere Grafik"/>
          <p:cNvGrpSpPr/>
          <p:nvPr/>
        </p:nvGrpSpPr>
        <p:grpSpPr>
          <a:xfrm>
            <a:off x="0" y="6309360"/>
            <a:ext cx="12189960" cy="548280"/>
            <a:chOff x="0" y="6309360"/>
            <a:chExt cx="12189960" cy="548280"/>
          </a:xfrm>
        </p:grpSpPr>
        <p:sp>
          <p:nvSpPr>
            <p:cNvPr id="59" name="Rechteck 6"/>
            <p:cNvSpPr/>
            <p:nvPr/>
          </p:nvSpPr>
          <p:spPr>
            <a:xfrm>
              <a:off x="0" y="6400800"/>
              <a:ext cx="12188520" cy="4568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60" name="Rechteck 7"/>
            <p:cNvSpPr/>
            <p:nvPr/>
          </p:nvSpPr>
          <p:spPr>
            <a:xfrm>
              <a:off x="1440" y="6309360"/>
              <a:ext cx="12188520" cy="968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" name="Rechteck 8"/>
            <p:cNvSpPr/>
            <p:nvPr/>
          </p:nvSpPr>
          <p:spPr>
            <a:xfrm>
              <a:off x="1440" y="6379200"/>
              <a:ext cx="12188520" cy="27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62" name="Obere Grafik"/>
          <p:cNvGrpSpPr/>
          <p:nvPr/>
        </p:nvGrpSpPr>
        <p:grpSpPr>
          <a:xfrm>
            <a:off x="1440" y="0"/>
            <a:ext cx="12188520" cy="319680"/>
            <a:chOff x="1440" y="0"/>
            <a:chExt cx="12188520" cy="319680"/>
          </a:xfrm>
        </p:grpSpPr>
        <p:sp>
          <p:nvSpPr>
            <p:cNvPr id="63" name="Rechteck 10"/>
            <p:cNvSpPr/>
            <p:nvPr/>
          </p:nvSpPr>
          <p:spPr>
            <a:xfrm>
              <a:off x="1440" y="0"/>
              <a:ext cx="12188520" cy="1699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Rechteck 11"/>
            <p:cNvSpPr/>
            <p:nvPr/>
          </p:nvSpPr>
          <p:spPr>
            <a:xfrm>
              <a:off x="1440" y="170280"/>
              <a:ext cx="12188520" cy="1494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" name="Rechteck 12"/>
            <p:cNvSpPr/>
            <p:nvPr/>
          </p:nvSpPr>
          <p:spPr>
            <a:xfrm>
              <a:off x="1440" y="231480"/>
              <a:ext cx="12188520" cy="27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Titelmasterformat durch Klicken bearbeiten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9143280" cy="369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Textmasterformate durch Klicken bearbeiten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Zweite Ebene</a:t>
            </a:r>
          </a:p>
          <a:p>
            <a:pPr marL="822960" lvl="2" indent="-2282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Dritte Ebene</a:t>
            </a:r>
          </a:p>
          <a:p>
            <a:pPr marL="1097280" lvl="3" indent="-2282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Vierte Ebene</a:t>
            </a:r>
          </a:p>
          <a:p>
            <a:pPr marL="1325880" lvl="4" indent="-2282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</a:p>
        </p:txBody>
      </p:sp>
      <p:sp>
        <p:nvSpPr>
          <p:cNvPr id="68" name="PlaceHolder 3"/>
          <p:cNvSpPr>
            <a:spLocks noGrp="1"/>
          </p:cNvSpPr>
          <p:nvPr>
            <p:ph type="ftr"/>
          </p:nvPr>
        </p:nvSpPr>
        <p:spPr>
          <a:xfrm>
            <a:off x="1507320" y="6516720"/>
            <a:ext cx="6061680" cy="22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100" b="0" strike="noStrike" cap="all" spc="-1">
                <a:solidFill>
                  <a:srgbClr val="FFFFFF"/>
                </a:solidFill>
                <a:latin typeface="Calibri"/>
              </a:rPr>
              <a:t>Fußzeile hinzufügen</a:t>
            </a:r>
            <a:endParaRPr lang="en-GB" sz="1100" b="0" strike="noStrike" spc="-1"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/>
          </p:nvPr>
        </p:nvSpPr>
        <p:spPr>
          <a:xfrm>
            <a:off x="7994520" y="6516720"/>
            <a:ext cx="1327320" cy="22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7364DCD-0338-492F-906E-B1B72C1103DB}" type="datetime1">
              <a:rPr lang="de-DE" sz="1100" b="0" strike="noStrike" spc="-1">
                <a:solidFill>
                  <a:srgbClr val="FFFFFF"/>
                </a:solidFill>
                <a:latin typeface="Calibri"/>
              </a:rPr>
              <a:t>11.11.2021</a:t>
            </a:fld>
            <a:endParaRPr lang="en-GB" sz="1100" b="0" strike="noStrike" spc="-1"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sldNum"/>
          </p:nvPr>
        </p:nvSpPr>
        <p:spPr>
          <a:xfrm>
            <a:off x="9730080" y="6516720"/>
            <a:ext cx="936000" cy="22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EB504E5-5A8E-48C8-ABC8-4EF2EFA43753}" type="slidenum">
              <a:rPr lang="de-DE" sz="1100" b="0" strike="noStrike" spc="-1">
                <a:solidFill>
                  <a:srgbClr val="FFFFFF"/>
                </a:solidFill>
                <a:latin typeface="Calibri"/>
              </a:rPr>
              <a:t>‹Nr.›</a:t>
            </a:fld>
            <a:endParaRPr lang="en-GB" sz="11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Untere Grafik"/>
          <p:cNvGrpSpPr/>
          <p:nvPr/>
        </p:nvGrpSpPr>
        <p:grpSpPr>
          <a:xfrm>
            <a:off x="0" y="6309360"/>
            <a:ext cx="12189960" cy="548280"/>
            <a:chOff x="0" y="6309360"/>
            <a:chExt cx="12189960" cy="548280"/>
          </a:xfrm>
        </p:grpSpPr>
        <p:sp>
          <p:nvSpPr>
            <p:cNvPr id="108" name="Rechteck 6"/>
            <p:cNvSpPr/>
            <p:nvPr/>
          </p:nvSpPr>
          <p:spPr>
            <a:xfrm>
              <a:off x="0" y="6400800"/>
              <a:ext cx="12188520" cy="4568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109" name="Rechteck 7"/>
            <p:cNvSpPr/>
            <p:nvPr/>
          </p:nvSpPr>
          <p:spPr>
            <a:xfrm>
              <a:off x="1440" y="6309360"/>
              <a:ext cx="12188520" cy="968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" name="Rechteck 8"/>
            <p:cNvSpPr/>
            <p:nvPr/>
          </p:nvSpPr>
          <p:spPr>
            <a:xfrm>
              <a:off x="1440" y="6379200"/>
              <a:ext cx="12188520" cy="27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11" name="Obere Grafik"/>
          <p:cNvGrpSpPr/>
          <p:nvPr/>
        </p:nvGrpSpPr>
        <p:grpSpPr>
          <a:xfrm>
            <a:off x="1440" y="0"/>
            <a:ext cx="12188520" cy="319680"/>
            <a:chOff x="1440" y="0"/>
            <a:chExt cx="12188520" cy="319680"/>
          </a:xfrm>
        </p:grpSpPr>
        <p:sp>
          <p:nvSpPr>
            <p:cNvPr id="112" name="Rechteck 10"/>
            <p:cNvSpPr/>
            <p:nvPr/>
          </p:nvSpPr>
          <p:spPr>
            <a:xfrm>
              <a:off x="1440" y="0"/>
              <a:ext cx="12188520" cy="1699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" name="Rechteck 11"/>
            <p:cNvSpPr/>
            <p:nvPr/>
          </p:nvSpPr>
          <p:spPr>
            <a:xfrm>
              <a:off x="1440" y="170280"/>
              <a:ext cx="12188520" cy="1494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Rechteck 12"/>
            <p:cNvSpPr/>
            <p:nvPr/>
          </p:nvSpPr>
          <p:spPr>
            <a:xfrm>
              <a:off x="1440" y="231480"/>
              <a:ext cx="12188520" cy="27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Titelmasterformat durch Klicken bearbeiten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9143280" cy="369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Textmasterformate durch Klicken bearbeiten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Zweite Ebene</a:t>
            </a:r>
          </a:p>
          <a:p>
            <a:pPr marL="822960" lvl="2" indent="-2282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Dritte Ebene</a:t>
            </a:r>
          </a:p>
          <a:p>
            <a:pPr marL="1097280" lvl="3" indent="-2282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Vierte Ebene</a:t>
            </a:r>
          </a:p>
          <a:p>
            <a:pPr marL="1325880" lvl="4" indent="-2282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</a:p>
        </p:txBody>
      </p:sp>
      <p:sp>
        <p:nvSpPr>
          <p:cNvPr id="117" name="PlaceHolder 3"/>
          <p:cNvSpPr>
            <a:spLocks noGrp="1"/>
          </p:cNvSpPr>
          <p:nvPr>
            <p:ph type="ftr"/>
          </p:nvPr>
        </p:nvSpPr>
        <p:spPr>
          <a:xfrm>
            <a:off x="1507320" y="6516720"/>
            <a:ext cx="6061680" cy="22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100" b="0" strike="noStrike" cap="all" spc="-1">
                <a:solidFill>
                  <a:srgbClr val="FFFFFF"/>
                </a:solidFill>
                <a:latin typeface="Calibri"/>
              </a:rPr>
              <a:t>Fußzeile hinzufügen</a:t>
            </a:r>
            <a:endParaRPr lang="en-GB" sz="1100" b="0" strike="noStrike" spc="-1"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dt"/>
          </p:nvPr>
        </p:nvSpPr>
        <p:spPr>
          <a:xfrm>
            <a:off x="7994520" y="6516720"/>
            <a:ext cx="1327320" cy="22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CD09C83-C848-4A98-AEE2-7A44F3AA8AC0}" type="datetime1">
              <a:rPr lang="de-DE" sz="1100" b="0" strike="noStrike" spc="-1">
                <a:solidFill>
                  <a:srgbClr val="FFFFFF"/>
                </a:solidFill>
                <a:latin typeface="Calibri"/>
              </a:rPr>
              <a:t>11.11.2021</a:t>
            </a:fld>
            <a:endParaRPr lang="en-GB" sz="1100" b="0" strike="noStrike" spc="-1"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sldNum"/>
          </p:nvPr>
        </p:nvSpPr>
        <p:spPr>
          <a:xfrm>
            <a:off x="9730080" y="6516720"/>
            <a:ext cx="936000" cy="22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0F39E5C-48B1-48BF-B790-E8100E155BC9}" type="slidenum">
              <a:rPr lang="de-DE" sz="1100" b="0" strike="noStrike" spc="-1">
                <a:solidFill>
                  <a:srgbClr val="FFFFFF"/>
                </a:solidFill>
                <a:latin typeface="Calibri"/>
              </a:rPr>
              <a:t>‹Nr.›</a:t>
            </a:fld>
            <a:endParaRPr lang="en-GB" sz="11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hidra-sre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blackberry.com/en/2019/07/an-introduction-to-code-analysis-with-ghidr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yogeshojha/reverse-engineering-wannacry-ransomware-using-ghidra-finding-the-killswitch-a212807e9354" TargetMode="External"/><Relationship Id="rId2" Type="http://schemas.openxmlformats.org/officeDocument/2006/relationships/hyperlink" Target="https://cybersecurity.osu.edu/cybersecurity-you/avoid-threats/what-zero-day-exploit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howtogeek.com/410634/what-is-rat-malware-and-why-is-it-so-dangerous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ionalSecurityAgency/ghidra/releases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tionalSecurityAgency" TargetMode="External"/><Relationship Id="rId2" Type="http://schemas.openxmlformats.org/officeDocument/2006/relationships/hyperlink" Target="https://code.nsa.gov/" TargetMode="Externa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el 1"/>
          <p:cNvSpPr txBox="1"/>
          <p:nvPr/>
        </p:nvSpPr>
        <p:spPr>
          <a:xfrm>
            <a:off x="1522440" y="1905120"/>
            <a:ext cx="9143640" cy="2666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80000"/>
              </a:lnSpc>
            </a:pPr>
            <a:r>
              <a:rPr lang="de-DE" sz="6600" b="0" strike="noStrike" spc="-1">
                <a:solidFill>
                  <a:srgbClr val="FFFFFF"/>
                </a:solidFill>
                <a:latin typeface="Calibri"/>
              </a:rPr>
              <a:t>Reverse Engineering -</a:t>
            </a:r>
            <a:br/>
            <a:r>
              <a:rPr lang="de-DE" sz="6600" b="0" strike="noStrike" spc="-1">
                <a:solidFill>
                  <a:srgbClr val="FFFFFF"/>
                </a:solidFill>
                <a:latin typeface="Calibri"/>
              </a:rPr>
              <a:t>Ghidra</a:t>
            </a:r>
            <a:endParaRPr lang="de-DE" sz="6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Inhaltsplatzhalter 2"/>
          <p:cNvSpPr txBox="1"/>
          <p:nvPr/>
        </p:nvSpPr>
        <p:spPr>
          <a:xfrm>
            <a:off x="1522440" y="5029200"/>
            <a:ext cx="8229240" cy="8377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Carsten Hofsommer | Jean-Louis Klein</a:t>
            </a:r>
            <a:endParaRPr lang="en-GB" sz="2400" b="0" strike="noStrike" spc="-1">
              <a:latin typeface="Arial"/>
            </a:endParaRPr>
          </a:p>
        </p:txBody>
      </p:sp>
      <p:pic>
        <p:nvPicPr>
          <p:cNvPr id="164" name="Grafik 4"/>
          <p:cNvPicPr/>
          <p:nvPr/>
        </p:nvPicPr>
        <p:blipFill>
          <a:blip r:embed="rId3"/>
          <a:stretch/>
        </p:blipFill>
        <p:spPr>
          <a:xfrm>
            <a:off x="9447120" y="2019240"/>
            <a:ext cx="2437920" cy="2437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Box 188"/>
          <p:cNvSpPr txBox="1"/>
          <p:nvPr/>
        </p:nvSpPr>
        <p:spPr>
          <a:xfrm>
            <a:off x="1522800" y="193428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Some of their FOSS projects:</a:t>
            </a:r>
          </a:p>
        </p:txBody>
      </p:sp>
      <p:sp>
        <p:nvSpPr>
          <p:cNvPr id="190" name="Titel 1_1"/>
          <p:cNvSpPr txBox="1"/>
          <p:nvPr/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NSA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1" name="Picture 190"/>
          <p:cNvPicPr/>
          <p:nvPr/>
        </p:nvPicPr>
        <p:blipFill>
          <a:blip r:embed="rId2"/>
          <a:stretch/>
        </p:blipFill>
        <p:spPr>
          <a:xfrm>
            <a:off x="104040" y="2298240"/>
            <a:ext cx="2634120" cy="2381760"/>
          </a:xfrm>
          <a:prstGeom prst="rect">
            <a:avLst/>
          </a:prstGeom>
          <a:ln w="0">
            <a:noFill/>
          </a:ln>
        </p:spPr>
      </p:pic>
      <p:pic>
        <p:nvPicPr>
          <p:cNvPr id="192" name="Picture 191"/>
          <p:cNvPicPr/>
          <p:nvPr/>
        </p:nvPicPr>
        <p:blipFill>
          <a:blip r:embed="rId3"/>
          <a:stretch/>
        </p:blipFill>
        <p:spPr>
          <a:xfrm>
            <a:off x="2587320" y="3378240"/>
            <a:ext cx="4309200" cy="2921760"/>
          </a:xfrm>
          <a:prstGeom prst="rect">
            <a:avLst/>
          </a:prstGeom>
          <a:ln w="0">
            <a:noFill/>
          </a:ln>
        </p:spPr>
      </p:pic>
      <p:pic>
        <p:nvPicPr>
          <p:cNvPr id="193" name="Picture 192"/>
          <p:cNvPicPr/>
          <p:nvPr/>
        </p:nvPicPr>
        <p:blipFill>
          <a:blip r:embed="rId4"/>
          <a:stretch/>
        </p:blipFill>
        <p:spPr>
          <a:xfrm>
            <a:off x="5400000" y="2463120"/>
            <a:ext cx="5400000" cy="776880"/>
          </a:xfrm>
          <a:prstGeom prst="rect">
            <a:avLst/>
          </a:prstGeom>
          <a:ln w="0">
            <a:noFill/>
          </a:ln>
        </p:spPr>
      </p:pic>
      <p:pic>
        <p:nvPicPr>
          <p:cNvPr id="194" name="Picture 193"/>
          <p:cNvPicPr/>
          <p:nvPr/>
        </p:nvPicPr>
        <p:blipFill>
          <a:blip r:embed="rId5"/>
          <a:stretch/>
        </p:blipFill>
        <p:spPr>
          <a:xfrm>
            <a:off x="7200000" y="3828960"/>
            <a:ext cx="5042880" cy="1802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el 2"/>
          <p:cNvSpPr txBox="1"/>
          <p:nvPr/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Ghidra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Inhaltsplatzhalter 1"/>
          <p:cNvSpPr txBox="1"/>
          <p:nvPr/>
        </p:nvSpPr>
        <p:spPr>
          <a:xfrm>
            <a:off x="1522800" y="190512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Released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as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free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, open source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software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on 5th of March 2019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Improve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cybersecurity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tools</a:t>
            </a: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Build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community</a:t>
            </a: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Build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on Java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Runs in a VM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Active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Github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page</a:t>
            </a: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Other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tools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: IDA, Radare, Binary Ninja</a:t>
            </a:r>
            <a:endParaRPr lang="de-DE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de-DE" sz="1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C968BFE-6998-475C-A467-A6D9F35E5D6A}"/>
              </a:ext>
            </a:extLst>
          </p:cNvPr>
          <p:cNvSpPr txBox="1"/>
          <p:nvPr/>
        </p:nvSpPr>
        <p:spPr>
          <a:xfrm>
            <a:off x="1522800" y="5602320"/>
            <a:ext cx="6287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  <a:r>
              <a:rPr lang="de-DE" sz="1400" dirty="0"/>
              <a:t>: </a:t>
            </a:r>
            <a:r>
              <a:rPr lang="de-DE" sz="1400" dirty="0">
                <a:hlinkClick r:id="rId3"/>
              </a:rPr>
              <a:t>https://ghidra-sre.org/</a:t>
            </a:r>
            <a:endParaRPr lang="de-DE" sz="1400" u="sng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el 2"/>
          <p:cNvSpPr txBox="1"/>
          <p:nvPr/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How does Ghidra work?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Inhaltsplatzhalter 1"/>
          <p:cNvSpPr txBox="1"/>
          <p:nvPr/>
        </p:nvSpPr>
        <p:spPr>
          <a:xfrm>
            <a:off x="1522800" y="190512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Decompiling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files</a:t>
            </a: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Solo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or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Team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option</a:t>
            </a: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Creates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/Shows: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Dummy variable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names</a:t>
            </a: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548640" lvl="1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Virtual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addresses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memory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Assembly code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High-level Code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representation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(C, C#, Java, …)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tel 2"/>
          <p:cNvSpPr txBox="1"/>
          <p:nvPr/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Tackle viruses / analyze encryption schemas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Inhaltsplatzhalter 1"/>
          <p:cNvSpPr txBox="1"/>
          <p:nvPr/>
        </p:nvSpPr>
        <p:spPr>
          <a:xfrm>
            <a:off x="1522800" y="190512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Analyze all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kinds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 of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viruses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 (e.g. RAT – File (Remote 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A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ccess 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T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rojan,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WannaCry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, etc.)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000" spc="-1" dirty="0">
                <a:solidFill>
                  <a:srgbClr val="000000"/>
                </a:solidFill>
                <a:latin typeface="Calibri"/>
              </a:rPr>
              <a:t>RAT – File: Find out what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it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doing. (Most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commonly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it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tries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disable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User Account Control (UAC)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by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modifying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values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in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registry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)</a:t>
            </a: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WannaCry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: Find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kill switch. (The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program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tried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reach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specific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domain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if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domain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unassigned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program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kept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going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if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assigned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program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stopped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immediately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000" spc="-1" dirty="0">
                <a:solidFill>
                  <a:srgbClr val="000000"/>
                </a:solidFill>
                <a:latin typeface="Calibri"/>
              </a:rPr>
              <a:t>Encryption Schemas: Could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database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encryption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Plaintext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-&gt;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Cypertext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with a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session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key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, etc.</a:t>
            </a:r>
          </a:p>
          <a:p>
            <a:pPr marL="3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</a:pPr>
            <a:r>
              <a:rPr lang="de-DE" sz="2000" spc="-1" dirty="0">
                <a:solidFill>
                  <a:srgbClr val="000000"/>
                </a:solidFill>
                <a:latin typeface="Calibri"/>
              </a:rPr>
              <a:t>All you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need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file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that contains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important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algorithm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Binaries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Executables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, …)</a:t>
            </a:r>
          </a:p>
          <a:p>
            <a:pPr marL="3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</a:pPr>
            <a:r>
              <a:rPr lang="de-DE" sz="1400" b="0" strike="noStrike" spc="-1" dirty="0">
                <a:solidFill>
                  <a:srgbClr val="000000"/>
                </a:solidFill>
                <a:latin typeface="Calibri"/>
              </a:rPr>
              <a:t>Source: </a:t>
            </a:r>
            <a:r>
              <a:rPr lang="de-DE" sz="1400" dirty="0">
                <a:hlinkClick r:id="rId3"/>
              </a:rPr>
              <a:t>https://blogs.blackberry.com/en/2019/07/an-introduction-to-code-analysis-with-ghidra</a:t>
            </a:r>
            <a:endParaRPr lang="de-DE" sz="1400" dirty="0"/>
          </a:p>
          <a:p>
            <a:pPr marL="3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</a:pPr>
            <a:endParaRPr lang="de-DE" sz="1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4D2974C7-DE23-43DF-817A-B0A64AAB2B30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 anchor="t" anchorCtr="0"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u="sng" dirty="0"/>
              <a:t>Additional Sources:</a:t>
            </a:r>
          </a:p>
          <a:p>
            <a:pPr marL="0" indent="0">
              <a:buNone/>
            </a:pPr>
            <a:r>
              <a:rPr lang="de-DE" sz="2000" dirty="0"/>
              <a:t>0Day Exploit: </a:t>
            </a:r>
            <a:r>
              <a:rPr lang="de-DE" sz="2000" dirty="0">
                <a:hlinkClick r:id="rId2"/>
              </a:rPr>
              <a:t>https://cybersecurity.osu.edu/cybersecurity-you/avoid-threats/what-zero-day-exploit</a:t>
            </a:r>
            <a:endParaRPr lang="de-DE" sz="2000" dirty="0"/>
          </a:p>
          <a:p>
            <a:pPr marL="0" indent="0">
              <a:buNone/>
            </a:pPr>
            <a:r>
              <a:rPr lang="de-DE" sz="2000" dirty="0" err="1"/>
              <a:t>WannaCry</a:t>
            </a:r>
            <a:r>
              <a:rPr lang="de-DE" sz="2000" dirty="0"/>
              <a:t>: </a:t>
            </a:r>
            <a:r>
              <a:rPr lang="de-DE" sz="2000" dirty="0">
                <a:hlinkClick r:id="rId3"/>
              </a:rPr>
              <a:t>https://medium.com/@yogeshojha/reverse-engineering-wannacry-ransomware-using-ghidra-finding-the-killswitch-a212807e9354</a:t>
            </a:r>
            <a:endParaRPr lang="de-DE" sz="2000" dirty="0"/>
          </a:p>
          <a:p>
            <a:pPr marL="0" indent="0">
              <a:buNone/>
            </a:pPr>
            <a:r>
              <a:rPr lang="de-DE" sz="2000" dirty="0"/>
              <a:t>RAT – File: </a:t>
            </a:r>
            <a:r>
              <a:rPr lang="de-DE" sz="2000" dirty="0">
                <a:hlinkClick r:id="rId4"/>
              </a:rPr>
              <a:t>https://www.howtogeek.com/410634/what-is-rat-malware-and-why-is-it-so-dangerous/</a:t>
            </a:r>
            <a:endParaRPr lang="de-DE" sz="2000" dirty="0"/>
          </a:p>
          <a:p>
            <a:pPr marL="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70214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el 2"/>
          <p:cNvSpPr txBox="1"/>
          <p:nvPr/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Practical part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Inhaltsplatzhalter 1"/>
          <p:cNvSpPr txBox="1"/>
          <p:nvPr/>
        </p:nvSpPr>
        <p:spPr>
          <a:xfrm>
            <a:off x="1522800" y="190512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Crackmes.one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Introduction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Environment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Choose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out of 5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programs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decompile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pairs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Textplatzhalter 7"/>
          <p:cNvSpPr/>
          <p:nvPr/>
        </p:nvSpPr>
        <p:spPr>
          <a:xfrm>
            <a:off x="1539720" y="5715000"/>
            <a:ext cx="9126360" cy="5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itel 1"/>
          <p:cNvSpPr txBox="1"/>
          <p:nvPr/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How to install and use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Inhaltsplatzhalter 2"/>
          <p:cNvSpPr txBox="1"/>
          <p:nvPr/>
        </p:nvSpPr>
        <p:spPr>
          <a:xfrm>
            <a:off x="1522800" y="190512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Download at </a:t>
            </a:r>
            <a:r>
              <a:rPr lang="de-DE" sz="2400" b="0" u="sng" strike="noStrike" spc="-1" dirty="0">
                <a:solidFill>
                  <a:srgbClr val="F7B615"/>
                </a:solidFill>
                <a:uFillTx/>
                <a:latin typeface="Calibri"/>
                <a:hlinkClick r:id="rId2"/>
              </a:rPr>
              <a:t>https://github.com/NationalSecurityAgency/ghidra/releases</a:t>
            </a: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Extract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zip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file</a:t>
            </a: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JDK 11 added to PATH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Support/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launch.properties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 JAVA_HOME_OVERRIDE</a:t>
            </a:r>
          </a:p>
          <a:p>
            <a:pPr marL="822960" lvl="2" indent="-2282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Add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</a:rPr>
              <a:t>complete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</a:rPr>
              <a:t>path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</a:rPr>
              <a:t>jdk</a:t>
            </a:r>
            <a:endParaRPr lang="de-DE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„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ghidraRun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“ in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Console</a:t>
            </a: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el 2"/>
          <p:cNvSpPr txBox="1"/>
          <p:nvPr/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Workshop plan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Inhaltsplatzhalter 1"/>
          <p:cNvSpPr txBox="1"/>
          <p:nvPr/>
        </p:nvSpPr>
        <p:spPr>
          <a:xfrm>
            <a:off x="1522800" y="190512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Introductory presentation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Reverse Engineering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Guided work with Ghidra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Do it yourself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Analyze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Crack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Run</a:t>
            </a:r>
          </a:p>
        </p:txBody>
      </p:sp>
      <p:sp>
        <p:nvSpPr>
          <p:cNvPr id="167" name="Textplatzhalter 7"/>
          <p:cNvSpPr/>
          <p:nvPr/>
        </p:nvSpPr>
        <p:spPr>
          <a:xfrm>
            <a:off x="1539720" y="5715000"/>
            <a:ext cx="9126360" cy="5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el 1"/>
          <p:cNvSpPr txBox="1"/>
          <p:nvPr/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Content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Inhaltsplatzhalter 2"/>
          <p:cNvSpPr txBox="1"/>
          <p:nvPr/>
        </p:nvSpPr>
        <p:spPr>
          <a:xfrm>
            <a:off x="1522800" y="190512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Reverse Engineering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And how does it work?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Usage (legal or not?)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NSA (National Security Agency)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Ghidra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Short introduction into the IDE</a:t>
            </a:r>
          </a:p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el 2"/>
          <p:cNvSpPr txBox="1"/>
          <p:nvPr/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Reverse Engineering/Backwards Engineering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Inhaltsplatzhalter 1"/>
          <p:cNvSpPr txBox="1"/>
          <p:nvPr/>
        </p:nvSpPr>
        <p:spPr>
          <a:xfrm>
            <a:off x="1513373" y="1905120"/>
            <a:ext cx="9143280" cy="1922162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Engineer but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backwards</a:t>
            </a: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From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finished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product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 to lose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materials</a:t>
            </a: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Compile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=/= </a:t>
            </a:r>
            <a:r>
              <a:rPr lang="de-DE" sz="2400" b="0" u="sng" strike="noStrike" spc="-1" dirty="0" err="1">
                <a:solidFill>
                  <a:srgbClr val="000000"/>
                </a:solidFill>
                <a:uFillTx/>
                <a:latin typeface="Calibri"/>
              </a:rPr>
              <a:t>Decompile</a:t>
            </a:r>
            <a:endParaRPr lang="de-DE" sz="2400" b="0" u="sng" strike="noStrike" spc="-1" dirty="0">
              <a:solidFill>
                <a:srgbClr val="000000"/>
              </a:solidFill>
              <a:uFillTx/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				       </a:t>
            </a:r>
            <a:r>
              <a:rPr lang="de-DE" sz="2400" b="0" u="sng" strike="noStrike" spc="-1" dirty="0">
                <a:solidFill>
                  <a:srgbClr val="000000"/>
                </a:solidFill>
                <a:latin typeface="Calibri"/>
              </a:rPr>
              <a:t>Why?</a:t>
            </a:r>
          </a:p>
        </p:txBody>
      </p:sp>
      <p:sp>
        <p:nvSpPr>
          <p:cNvPr id="172" name="Textplatzhalter 7"/>
          <p:cNvSpPr/>
          <p:nvPr/>
        </p:nvSpPr>
        <p:spPr>
          <a:xfrm>
            <a:off x="1539720" y="5715000"/>
            <a:ext cx="9126360" cy="5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1AA1432-C28B-490B-9591-9F2F9BEAC116}"/>
              </a:ext>
            </a:extLst>
          </p:cNvPr>
          <p:cNvSpPr txBox="1"/>
          <p:nvPr/>
        </p:nvSpPr>
        <p:spPr>
          <a:xfrm>
            <a:off x="1440000" y="3959999"/>
            <a:ext cx="468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i="1" dirty="0"/>
              <a:t>Crack to </a:t>
            </a:r>
            <a:r>
              <a:rPr lang="de-DE" sz="2400" i="1" dirty="0" err="1"/>
              <a:t>remove</a:t>
            </a:r>
            <a:r>
              <a:rPr lang="de-DE" sz="2400" i="1" dirty="0"/>
              <a:t> </a:t>
            </a:r>
            <a:r>
              <a:rPr lang="de-DE" sz="2400" i="1" dirty="0" err="1"/>
              <a:t>copy</a:t>
            </a:r>
            <a:r>
              <a:rPr lang="de-DE" sz="2400" i="1" dirty="0"/>
              <a:t> </a:t>
            </a:r>
            <a:r>
              <a:rPr lang="de-DE" sz="2400" i="1" dirty="0" err="1"/>
              <a:t>protection</a:t>
            </a:r>
            <a:endParaRPr lang="de-DE" sz="2400" i="1" dirty="0"/>
          </a:p>
          <a:p>
            <a:pPr marL="285750" indent="-285750">
              <a:buFontTx/>
              <a:buChar char="-"/>
            </a:pPr>
            <a:r>
              <a:rPr lang="de-DE" dirty="0"/>
              <a:t>Your </a:t>
            </a:r>
            <a:r>
              <a:rPr lang="de-DE" dirty="0" err="1"/>
              <a:t>favourite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games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Possible </a:t>
            </a:r>
            <a:r>
              <a:rPr lang="de-DE" dirty="0" err="1"/>
              <a:t>evidence</a:t>
            </a:r>
            <a:r>
              <a:rPr lang="de-DE" dirty="0"/>
              <a:t> in </a:t>
            </a:r>
            <a:r>
              <a:rPr lang="de-DE" dirty="0" err="1"/>
              <a:t>criminal</a:t>
            </a:r>
            <a:r>
              <a:rPr lang="de-DE" dirty="0"/>
              <a:t> </a:t>
            </a:r>
            <a:r>
              <a:rPr lang="de-DE" dirty="0" err="1"/>
              <a:t>affairs</a:t>
            </a:r>
            <a:endParaRPr lang="de-DE" dirty="0"/>
          </a:p>
          <a:p>
            <a:pPr algn="ctr"/>
            <a:endParaRPr lang="de-DE" sz="2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A04BDB-F702-4DA7-A710-C1539F5E0965}"/>
              </a:ext>
            </a:extLst>
          </p:cNvPr>
          <p:cNvSpPr txBox="1"/>
          <p:nvPr/>
        </p:nvSpPr>
        <p:spPr>
          <a:xfrm>
            <a:off x="6120000" y="3959999"/>
            <a:ext cx="4680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i="1" dirty="0"/>
              <a:t>Find </a:t>
            </a:r>
            <a:r>
              <a:rPr lang="de-DE" sz="2400" i="1" dirty="0" err="1"/>
              <a:t>vulnerabilites</a:t>
            </a:r>
            <a:r>
              <a:rPr lang="de-DE" sz="2400" i="1" dirty="0"/>
              <a:t> in an OS</a:t>
            </a:r>
          </a:p>
          <a:p>
            <a:pPr marL="285750" indent="-285750">
              <a:buFontTx/>
              <a:buChar char="-"/>
            </a:pPr>
            <a:r>
              <a:rPr lang="de-DE" dirty="0"/>
              <a:t>Security </a:t>
            </a:r>
            <a:r>
              <a:rPr lang="de-DE" dirty="0" err="1"/>
              <a:t>loopholes</a:t>
            </a:r>
            <a:br>
              <a:rPr lang="de-DE" dirty="0"/>
            </a:br>
            <a:r>
              <a:rPr lang="de-DE" dirty="0"/>
              <a:t>(0Day Exploits, Remote </a:t>
            </a:r>
            <a:r>
              <a:rPr lang="de-DE" dirty="0" err="1"/>
              <a:t>access</a:t>
            </a:r>
            <a:r>
              <a:rPr lang="de-DE" dirty="0"/>
              <a:t> of your OS, etc.)</a:t>
            </a:r>
          </a:p>
          <a:p>
            <a:pPr algn="ctr"/>
            <a:endParaRPr lang="de-DE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el 1"/>
          <p:cNvSpPr txBox="1"/>
          <p:nvPr/>
        </p:nvSpPr>
        <p:spPr>
          <a:xfrm>
            <a:off x="1656720" y="720000"/>
            <a:ext cx="9143280" cy="540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Compiling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Inhaltsplatzhalter 2"/>
          <p:cNvSpPr txBox="1"/>
          <p:nvPr/>
        </p:nvSpPr>
        <p:spPr>
          <a:xfrm>
            <a:off x="720000" y="1620000"/>
            <a:ext cx="8640000" cy="3697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Compilers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are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complex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this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explanation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highly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simplified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US" dirty="0"/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1.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Lexing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breaking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up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text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into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tokens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2.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Parsing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converting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tokens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into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parse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tree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3.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Optimization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optimise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parse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tree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with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actions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as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removing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unused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variables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or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evaluate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constant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expressions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4. Translation (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converting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parse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tree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into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assembly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code)</a:t>
            </a:r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5. Run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code (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assembly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code </a:t>
            </a:r>
            <a:r>
              <a:rPr lang="de-DE" sz="2400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de-DE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Calibri"/>
              </a:rPr>
              <a:t>translated</a:t>
            </a:r>
            <a:r>
              <a:rPr lang="de-DE" sz="2400" spc="-1" dirty="0">
                <a:solidFill>
                  <a:srgbClr val="000000"/>
                </a:solidFill>
                <a:latin typeface="Calibri"/>
              </a:rPr>
              <a:t> </a:t>
            </a:r>
            <a:r>
              <a:rPr lang="de-DE" sz="2400" spc="-1" dirty="0" err="1">
                <a:solidFill>
                  <a:srgbClr val="000000"/>
                </a:solidFill>
                <a:latin typeface="Calibri"/>
              </a:rPr>
              <a:t>into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machine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code)</a:t>
            </a:r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(source: https://softwareengineering.stackexchange.com)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el 1"/>
          <p:cNvSpPr txBox="1"/>
          <p:nvPr/>
        </p:nvSpPr>
        <p:spPr>
          <a:xfrm>
            <a:off x="1080000" y="844200"/>
            <a:ext cx="9143280" cy="59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Decompiling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Inhaltsplatzhalter 2"/>
          <p:cNvSpPr txBox="1"/>
          <p:nvPr/>
        </p:nvSpPr>
        <p:spPr>
          <a:xfrm>
            <a:off x="720000" y="162000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Getting the file back from an executable is impossible. (see picture)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A decompiler reads the assembly code (in step four of our decompiling) and knows what action will happen.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7" name="Picture 176"/>
          <p:cNvPicPr/>
          <p:nvPr/>
        </p:nvPicPr>
        <p:blipFill>
          <a:blip r:embed="rId2"/>
          <a:stretch/>
        </p:blipFill>
        <p:spPr>
          <a:xfrm>
            <a:off x="1059480" y="3265920"/>
            <a:ext cx="5600520" cy="2314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Box 177"/>
          <p:cNvSpPr txBox="1"/>
          <p:nvPr/>
        </p:nvSpPr>
        <p:spPr>
          <a:xfrm>
            <a:off x="1260000" y="900000"/>
            <a:ext cx="9900000" cy="456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Decompiling</a:t>
            </a:r>
            <a:endParaRPr lang="en-GB" sz="3200" b="0" strike="noStrike" spc="-1">
              <a:latin typeface="Arial"/>
            </a:endParaRPr>
          </a:p>
        </p:txBody>
      </p:sp>
      <p:pic>
        <p:nvPicPr>
          <p:cNvPr id="179" name="Picture 178"/>
          <p:cNvPicPr/>
          <p:nvPr/>
        </p:nvPicPr>
        <p:blipFill>
          <a:blip r:embed="rId2"/>
          <a:stretch/>
        </p:blipFill>
        <p:spPr>
          <a:xfrm>
            <a:off x="532440" y="2340000"/>
            <a:ext cx="4867560" cy="3582720"/>
          </a:xfrm>
          <a:prstGeom prst="rect">
            <a:avLst/>
          </a:prstGeom>
          <a:ln w="0">
            <a:noFill/>
          </a:ln>
        </p:spPr>
      </p:pic>
      <p:sp>
        <p:nvSpPr>
          <p:cNvPr id="180" name="TextBox 179"/>
          <p:cNvSpPr txBox="1"/>
          <p:nvPr/>
        </p:nvSpPr>
        <p:spPr>
          <a:xfrm>
            <a:off x="540000" y="1980000"/>
            <a:ext cx="306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0" strike="noStrike" spc="-1">
                <a:latin typeface="Arial"/>
              </a:rPr>
              <a:t>Original:</a:t>
            </a:r>
          </a:p>
        </p:txBody>
      </p:sp>
      <p:pic>
        <p:nvPicPr>
          <p:cNvPr id="181" name="Picture 180"/>
          <p:cNvPicPr/>
          <p:nvPr/>
        </p:nvPicPr>
        <p:blipFill>
          <a:blip r:embed="rId3"/>
          <a:stretch/>
        </p:blipFill>
        <p:spPr>
          <a:xfrm>
            <a:off x="6005160" y="4009680"/>
            <a:ext cx="4614840" cy="1930320"/>
          </a:xfrm>
          <a:prstGeom prst="rect">
            <a:avLst/>
          </a:prstGeom>
          <a:ln w="0">
            <a:noFill/>
          </a:ln>
        </p:spPr>
      </p:pic>
      <p:pic>
        <p:nvPicPr>
          <p:cNvPr id="182" name="Picture 181"/>
          <p:cNvPicPr/>
          <p:nvPr/>
        </p:nvPicPr>
        <p:blipFill>
          <a:blip r:embed="rId4"/>
          <a:stretch/>
        </p:blipFill>
        <p:spPr>
          <a:xfrm>
            <a:off x="6005160" y="1826280"/>
            <a:ext cx="3960000" cy="2133720"/>
          </a:xfrm>
          <a:prstGeom prst="rect">
            <a:avLst/>
          </a:prstGeom>
          <a:ln w="0">
            <a:noFill/>
          </a:ln>
        </p:spPr>
      </p:pic>
      <p:sp>
        <p:nvSpPr>
          <p:cNvPr id="183" name="TextBox 182"/>
          <p:cNvSpPr txBox="1"/>
          <p:nvPr/>
        </p:nvSpPr>
        <p:spPr>
          <a:xfrm>
            <a:off x="5940000" y="1356480"/>
            <a:ext cx="432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0" strike="noStrike" spc="-1">
                <a:latin typeface="Arial"/>
              </a:rPr>
              <a:t>Decompiled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el 1"/>
          <p:cNvSpPr txBox="1"/>
          <p:nvPr/>
        </p:nvSpPr>
        <p:spPr>
          <a:xfrm>
            <a:off x="396720" y="1260000"/>
            <a:ext cx="9143280" cy="52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NSA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Inhaltsplatzhalter 2"/>
          <p:cNvSpPr txBox="1"/>
          <p:nvPr/>
        </p:nvSpPr>
        <p:spPr>
          <a:xfrm>
            <a:off x="360000" y="188280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National Security Agency</a:t>
            </a:r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Founded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in 1952</a:t>
            </a:r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Part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US </a:t>
            </a:r>
            <a:r>
              <a:rPr lang="de-DE" sz="2400" spc="-1" dirty="0" err="1">
                <a:solidFill>
                  <a:srgbClr val="000000"/>
                </a:solidFill>
                <a:latin typeface="Calibri"/>
              </a:rPr>
              <a:t>military</a:t>
            </a:r>
            <a:endParaRPr lang="de-DE" sz="2400" b="0" strike="noStrike" spc="-1" dirty="0" err="1">
              <a:solidFill>
                <a:srgbClr val="000000"/>
              </a:solidFill>
              <a:latin typeface="Calibri"/>
            </a:endParaRPr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Main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task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: digital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surveillance</a:t>
            </a:r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(Think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things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like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internet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radio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waves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,</a:t>
            </a:r>
            <a:r>
              <a:rPr lang="de-DE" sz="2400" spc="-1" dirty="0">
                <a:solidFill>
                  <a:srgbClr val="000000"/>
                </a:solidFill>
                <a:latin typeface="Calibri"/>
              </a:rPr>
              <a:t> </a:t>
            </a:r>
            <a:br>
              <a:rPr lang="de-DE" sz="2400" spc="-1" dirty="0">
                <a:solidFill>
                  <a:srgbClr val="000000"/>
                </a:solidFill>
                <a:latin typeface="Calibri"/>
              </a:rPr>
            </a:b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phone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communication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, etc.)</a:t>
            </a:r>
            <a:endParaRPr lang="de-DE"/>
          </a:p>
        </p:txBody>
      </p:sp>
      <p:pic>
        <p:nvPicPr>
          <p:cNvPr id="186" name="Picture 185"/>
          <p:cNvPicPr/>
          <p:nvPr/>
        </p:nvPicPr>
        <p:blipFill>
          <a:blip r:embed="rId2"/>
          <a:stretch/>
        </p:blipFill>
        <p:spPr>
          <a:xfrm>
            <a:off x="7560000" y="720000"/>
            <a:ext cx="4500000" cy="4500000"/>
          </a:xfrm>
          <a:prstGeom prst="rect">
            <a:avLst/>
          </a:prstGeom>
          <a:ln w="0">
            <a:noFill/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C5204DB-FBAC-4BCB-91FC-491798B91EC0}"/>
              </a:ext>
            </a:extLst>
          </p:cNvPr>
          <p:cNvSpPr txBox="1"/>
          <p:nvPr/>
        </p:nvSpPr>
        <p:spPr>
          <a:xfrm>
            <a:off x="8744771" y="5228668"/>
            <a:ext cx="213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Wikipedia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el 1_0"/>
          <p:cNvSpPr txBox="1"/>
          <p:nvPr/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NSA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1522800" y="190512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The NSA also creates software (to support their main task).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Many projects are secret, but many are also FOSS (Free and Open Source Software).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Besides raising awareness of cyber security (for companies and individuals), the NSA makes software FOSS to cut costs.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Their FOSS-project can be found on: 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  <a:hlinkClick r:id="rId2"/>
              </a:rPr>
              <a:t>https://code.nsa.gov/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  <a:hlinkClick r:id="rId3"/>
              </a:rPr>
              <a:t>https://github.com/NationalSecurityAgency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Übersichtspräsentation zur Geschäftsprojektplanung</Template>
  <TotalTime>0</TotalTime>
  <Words>702</Words>
  <Application>Microsoft Office PowerPoint</Application>
  <PresentationFormat>Benutzerdefiniert</PresentationFormat>
  <Paragraphs>106</Paragraphs>
  <Slides>16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16</vt:i4>
      </vt:variant>
    </vt:vector>
  </HeadingPairs>
  <TitlesOfParts>
    <vt:vector size="24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Engineering - Ghidra</dc:title>
  <dc:subject/>
  <dc:creator>c.hofsom@gmail.com</dc:creator>
  <dc:description/>
  <cp:lastModifiedBy>c.hofsom@gmail.com</cp:lastModifiedBy>
  <cp:revision>46</cp:revision>
  <dcterms:created xsi:type="dcterms:W3CDTF">2021-09-24T12:10:15Z</dcterms:created>
  <dcterms:modified xsi:type="dcterms:W3CDTF">2021-11-11T11:31:11Z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Benutzerdefiniert</vt:lpwstr>
  </property>
  <property fmtid="{D5CDD505-2E9C-101B-9397-08002B2CF9AE}" pid="4" name="Slides">
    <vt:i4>12</vt:i4>
  </property>
</Properties>
</file>