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2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88825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/>
            <a:fld id="{2502DDFE-27E3-481C-86F5-DE2C79BA9AB5}" type="slidenum">
              <a:rPr lang="en-GB" sz="1400" b="0" strike="noStrike" spc="-1">
                <a:latin typeface="Times New Roman"/>
              </a:rPr>
              <a:t>‹Nr.›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680" y="685800"/>
            <a:ext cx="6092280" cy="342828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03" name="Foliennummernplatzhalter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F3EA2AC-19E2-4286-86C8-47265D3339A4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680" y="685800"/>
            <a:ext cx="6092280" cy="3428280"/>
          </a:xfrm>
          <a:prstGeom prst="rect">
            <a:avLst/>
          </a:prstGeom>
          <a:ln w="0">
            <a:noFill/>
          </a:ln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06" name="Foliennummernplatzhalter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FD54F56-D860-431F-B6EA-6337B7A225E0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2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680" y="685800"/>
            <a:ext cx="6092280" cy="342828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09" name="Foliennummernplatzhalter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9705EC7-8251-40A6-AEFD-D6F9CD98ABC8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12" name="Foliennummernplatzhalter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0CB0544-89D2-44AB-A925-A63AA2D03500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4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15" name="Foliennummernplatzhalter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0236920-1B34-4C08-B3CF-EF6E57E153CE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10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18" name="Foliennummernplatzhalter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4F28E27-F622-47DE-AA2B-E0678E0A6E31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12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21" name="Foliennummernplatzhalter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D22C552-AFD5-4B23-9664-340A8ED74FEA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13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680" y="685800"/>
            <a:ext cx="6092280" cy="342828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24" name="Foliennummernplatzhalter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97B4927-181B-4382-A71B-F4E082FD03E0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14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27" name="Foliennummernplatzhalter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E355BAC-DAB7-4091-8FC0-65E9CCFC92A8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16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Untere Grafik"/>
          <p:cNvGrpSpPr/>
          <p:nvPr/>
        </p:nvGrpSpPr>
        <p:grpSpPr>
          <a:xfrm>
            <a:off x="0" y="6309360"/>
            <a:ext cx="12189240" cy="547560"/>
            <a:chOff x="0" y="6309360"/>
            <a:chExt cx="12189240" cy="547560"/>
          </a:xfrm>
        </p:grpSpPr>
        <p:sp>
          <p:nvSpPr>
            <p:cNvPr id="20" name="Rechteck 6"/>
            <p:cNvSpPr/>
            <p:nvPr/>
          </p:nvSpPr>
          <p:spPr>
            <a:xfrm>
              <a:off x="0" y="6400800"/>
              <a:ext cx="12187800" cy="45612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2" name="Rechteck 7"/>
            <p:cNvSpPr/>
            <p:nvPr/>
          </p:nvSpPr>
          <p:spPr>
            <a:xfrm>
              <a:off x="1440" y="6309360"/>
              <a:ext cx="12187800" cy="961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Rechteck 8"/>
            <p:cNvSpPr/>
            <p:nvPr/>
          </p:nvSpPr>
          <p:spPr>
            <a:xfrm>
              <a:off x="1440" y="6379200"/>
              <a:ext cx="12187800" cy="26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" name="Obere Grafik"/>
          <p:cNvGrpSpPr/>
          <p:nvPr/>
        </p:nvGrpSpPr>
        <p:grpSpPr>
          <a:xfrm>
            <a:off x="1440" y="0"/>
            <a:ext cx="12187800" cy="318960"/>
            <a:chOff x="1440" y="0"/>
            <a:chExt cx="12187800" cy="318960"/>
          </a:xfrm>
        </p:grpSpPr>
        <p:sp>
          <p:nvSpPr>
            <p:cNvPr id="5" name="Rechteck 10"/>
            <p:cNvSpPr/>
            <p:nvPr/>
          </p:nvSpPr>
          <p:spPr>
            <a:xfrm>
              <a:off x="1440" y="0"/>
              <a:ext cx="12187800" cy="169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Rechteck 11"/>
            <p:cNvSpPr/>
            <p:nvPr/>
          </p:nvSpPr>
          <p:spPr>
            <a:xfrm>
              <a:off x="1440" y="170280"/>
              <a:ext cx="12187800" cy="1486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Rechteck 12"/>
            <p:cNvSpPr/>
            <p:nvPr/>
          </p:nvSpPr>
          <p:spPr>
            <a:xfrm>
              <a:off x="1440" y="231480"/>
              <a:ext cx="12187800" cy="26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" name="Titelblock"/>
          <p:cNvSpPr/>
          <p:nvPr/>
        </p:nvSpPr>
        <p:spPr>
          <a:xfrm>
            <a:off x="1141560" y="1600200"/>
            <a:ext cx="11046240" cy="3275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" name="Obere Grafik"/>
          <p:cNvGrpSpPr/>
          <p:nvPr/>
        </p:nvGrpSpPr>
        <p:grpSpPr>
          <a:xfrm>
            <a:off x="1440" y="0"/>
            <a:ext cx="12187800" cy="428760"/>
            <a:chOff x="1440" y="0"/>
            <a:chExt cx="12187800" cy="428760"/>
          </a:xfrm>
        </p:grpSpPr>
        <p:sp>
          <p:nvSpPr>
            <p:cNvPr id="10" name="Rechteck 7"/>
            <p:cNvSpPr/>
            <p:nvPr/>
          </p:nvSpPr>
          <p:spPr>
            <a:xfrm>
              <a:off x="1440" y="0"/>
              <a:ext cx="12187800" cy="2275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Rechteck 8"/>
            <p:cNvSpPr/>
            <p:nvPr/>
          </p:nvSpPr>
          <p:spPr>
            <a:xfrm>
              <a:off x="1440" y="228600"/>
              <a:ext cx="12187800" cy="2001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Rechteck 9"/>
            <p:cNvSpPr/>
            <p:nvPr/>
          </p:nvSpPr>
          <p:spPr>
            <a:xfrm>
              <a:off x="1440" y="306360"/>
              <a:ext cx="12187800" cy="44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" name="Untere Grafik"/>
          <p:cNvGrpSpPr/>
          <p:nvPr/>
        </p:nvGrpSpPr>
        <p:grpSpPr>
          <a:xfrm>
            <a:off x="0" y="6080760"/>
            <a:ext cx="12189240" cy="776160"/>
            <a:chOff x="0" y="6080760"/>
            <a:chExt cx="12189240" cy="776160"/>
          </a:xfrm>
        </p:grpSpPr>
        <p:sp>
          <p:nvSpPr>
            <p:cNvPr id="14" name="Rechteck 12"/>
            <p:cNvSpPr/>
            <p:nvPr/>
          </p:nvSpPr>
          <p:spPr>
            <a:xfrm>
              <a:off x="0" y="6217920"/>
              <a:ext cx="12187800" cy="63900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5" name="Rechteck 13"/>
            <p:cNvSpPr/>
            <p:nvPr/>
          </p:nvSpPr>
          <p:spPr>
            <a:xfrm>
              <a:off x="1440" y="6080760"/>
              <a:ext cx="12187800" cy="961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Rechteck 14"/>
            <p:cNvSpPr/>
            <p:nvPr/>
          </p:nvSpPr>
          <p:spPr>
            <a:xfrm>
              <a:off x="1440" y="6172200"/>
              <a:ext cx="12187800" cy="26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Untere Grafik"/>
          <p:cNvGrpSpPr/>
          <p:nvPr/>
        </p:nvGrpSpPr>
        <p:grpSpPr>
          <a:xfrm>
            <a:off x="0" y="6309360"/>
            <a:ext cx="12189240" cy="547560"/>
            <a:chOff x="0" y="6309360"/>
            <a:chExt cx="12189240" cy="547560"/>
          </a:xfrm>
        </p:grpSpPr>
        <p:sp>
          <p:nvSpPr>
            <p:cNvPr id="56" name="Rechteck 6"/>
            <p:cNvSpPr/>
            <p:nvPr/>
          </p:nvSpPr>
          <p:spPr>
            <a:xfrm>
              <a:off x="0" y="6400800"/>
              <a:ext cx="12187800" cy="45612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7" name="Rechteck 7"/>
            <p:cNvSpPr/>
            <p:nvPr/>
          </p:nvSpPr>
          <p:spPr>
            <a:xfrm>
              <a:off x="1440" y="6309360"/>
              <a:ext cx="12187800" cy="961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Rechteck 8"/>
            <p:cNvSpPr/>
            <p:nvPr/>
          </p:nvSpPr>
          <p:spPr>
            <a:xfrm>
              <a:off x="1440" y="6379200"/>
              <a:ext cx="12187800" cy="26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9" name="Obere Grafik"/>
          <p:cNvGrpSpPr/>
          <p:nvPr/>
        </p:nvGrpSpPr>
        <p:grpSpPr>
          <a:xfrm>
            <a:off x="1440" y="0"/>
            <a:ext cx="12187800" cy="318960"/>
            <a:chOff x="1440" y="0"/>
            <a:chExt cx="12187800" cy="318960"/>
          </a:xfrm>
        </p:grpSpPr>
        <p:sp>
          <p:nvSpPr>
            <p:cNvPr id="60" name="Rechteck 10"/>
            <p:cNvSpPr/>
            <p:nvPr/>
          </p:nvSpPr>
          <p:spPr>
            <a:xfrm>
              <a:off x="1440" y="0"/>
              <a:ext cx="12187800" cy="169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Rechteck 11"/>
            <p:cNvSpPr/>
            <p:nvPr/>
          </p:nvSpPr>
          <p:spPr>
            <a:xfrm>
              <a:off x="1440" y="170280"/>
              <a:ext cx="12187800" cy="1486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Rechteck 12"/>
            <p:cNvSpPr/>
            <p:nvPr/>
          </p:nvSpPr>
          <p:spPr>
            <a:xfrm>
              <a:off x="1440" y="231480"/>
              <a:ext cx="12187800" cy="26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Untere Grafik"/>
          <p:cNvGrpSpPr/>
          <p:nvPr/>
        </p:nvGrpSpPr>
        <p:grpSpPr>
          <a:xfrm>
            <a:off x="0" y="6309360"/>
            <a:ext cx="12189240" cy="547560"/>
            <a:chOff x="0" y="6309360"/>
            <a:chExt cx="12189240" cy="547560"/>
          </a:xfrm>
        </p:grpSpPr>
        <p:sp>
          <p:nvSpPr>
            <p:cNvPr id="102" name="Rechteck 6"/>
            <p:cNvSpPr/>
            <p:nvPr/>
          </p:nvSpPr>
          <p:spPr>
            <a:xfrm>
              <a:off x="0" y="6400800"/>
              <a:ext cx="12187800" cy="45612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03" name="Rechteck 7"/>
            <p:cNvSpPr/>
            <p:nvPr/>
          </p:nvSpPr>
          <p:spPr>
            <a:xfrm>
              <a:off x="1440" y="6309360"/>
              <a:ext cx="12187800" cy="961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Rechteck 8"/>
            <p:cNvSpPr/>
            <p:nvPr/>
          </p:nvSpPr>
          <p:spPr>
            <a:xfrm>
              <a:off x="1440" y="6379200"/>
              <a:ext cx="12187800" cy="26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5" name="Obere Grafik"/>
          <p:cNvGrpSpPr/>
          <p:nvPr/>
        </p:nvGrpSpPr>
        <p:grpSpPr>
          <a:xfrm>
            <a:off x="1440" y="0"/>
            <a:ext cx="12187800" cy="318960"/>
            <a:chOff x="1440" y="0"/>
            <a:chExt cx="12187800" cy="318960"/>
          </a:xfrm>
        </p:grpSpPr>
        <p:sp>
          <p:nvSpPr>
            <p:cNvPr id="106" name="Rechteck 10"/>
            <p:cNvSpPr/>
            <p:nvPr/>
          </p:nvSpPr>
          <p:spPr>
            <a:xfrm>
              <a:off x="1440" y="0"/>
              <a:ext cx="12187800" cy="169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Rechteck 11"/>
            <p:cNvSpPr/>
            <p:nvPr/>
          </p:nvSpPr>
          <p:spPr>
            <a:xfrm>
              <a:off x="1440" y="170280"/>
              <a:ext cx="12187800" cy="1486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Rechteck 12"/>
            <p:cNvSpPr/>
            <p:nvPr/>
          </p:nvSpPr>
          <p:spPr>
            <a:xfrm>
              <a:off x="1440" y="231480"/>
              <a:ext cx="12187800" cy="26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Untere Grafik"/>
          <p:cNvGrpSpPr/>
          <p:nvPr/>
        </p:nvGrpSpPr>
        <p:grpSpPr>
          <a:xfrm>
            <a:off x="0" y="6309360"/>
            <a:ext cx="12189240" cy="547560"/>
            <a:chOff x="0" y="6309360"/>
            <a:chExt cx="12189240" cy="547560"/>
          </a:xfrm>
        </p:grpSpPr>
        <p:sp>
          <p:nvSpPr>
            <p:cNvPr id="148" name="Rechteck 6"/>
            <p:cNvSpPr/>
            <p:nvPr/>
          </p:nvSpPr>
          <p:spPr>
            <a:xfrm>
              <a:off x="0" y="6400800"/>
              <a:ext cx="12187800" cy="45612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49" name="Rechteck 7"/>
            <p:cNvSpPr/>
            <p:nvPr/>
          </p:nvSpPr>
          <p:spPr>
            <a:xfrm>
              <a:off x="1440" y="6309360"/>
              <a:ext cx="12187800" cy="961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Rechteck 8"/>
            <p:cNvSpPr/>
            <p:nvPr/>
          </p:nvSpPr>
          <p:spPr>
            <a:xfrm>
              <a:off x="1440" y="6379200"/>
              <a:ext cx="12187800" cy="26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1" name="Obere Grafik"/>
          <p:cNvGrpSpPr/>
          <p:nvPr/>
        </p:nvGrpSpPr>
        <p:grpSpPr>
          <a:xfrm>
            <a:off x="1440" y="0"/>
            <a:ext cx="12187800" cy="318960"/>
            <a:chOff x="1440" y="0"/>
            <a:chExt cx="12187800" cy="318960"/>
          </a:xfrm>
        </p:grpSpPr>
        <p:sp>
          <p:nvSpPr>
            <p:cNvPr id="152" name="Rechteck 10"/>
            <p:cNvSpPr/>
            <p:nvPr/>
          </p:nvSpPr>
          <p:spPr>
            <a:xfrm>
              <a:off x="1440" y="0"/>
              <a:ext cx="12187800" cy="169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Rechteck 11"/>
            <p:cNvSpPr/>
            <p:nvPr/>
          </p:nvSpPr>
          <p:spPr>
            <a:xfrm>
              <a:off x="1440" y="170280"/>
              <a:ext cx="12187800" cy="1486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Rechteck 12"/>
            <p:cNvSpPr/>
            <p:nvPr/>
          </p:nvSpPr>
          <p:spPr>
            <a:xfrm>
              <a:off x="1440" y="231480"/>
              <a:ext cx="12187800" cy="26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Untere Grafik"/>
          <p:cNvGrpSpPr/>
          <p:nvPr/>
        </p:nvGrpSpPr>
        <p:grpSpPr>
          <a:xfrm>
            <a:off x="0" y="6309360"/>
            <a:ext cx="12189240" cy="547560"/>
            <a:chOff x="0" y="6309360"/>
            <a:chExt cx="12189240" cy="547560"/>
          </a:xfrm>
        </p:grpSpPr>
        <p:sp>
          <p:nvSpPr>
            <p:cNvPr id="194" name="Rechteck 6"/>
            <p:cNvSpPr/>
            <p:nvPr/>
          </p:nvSpPr>
          <p:spPr>
            <a:xfrm>
              <a:off x="0" y="6400800"/>
              <a:ext cx="12187800" cy="45612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95" name="Rechteck 7"/>
            <p:cNvSpPr/>
            <p:nvPr/>
          </p:nvSpPr>
          <p:spPr>
            <a:xfrm>
              <a:off x="1440" y="6309360"/>
              <a:ext cx="12187800" cy="961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Rechteck 8"/>
            <p:cNvSpPr/>
            <p:nvPr/>
          </p:nvSpPr>
          <p:spPr>
            <a:xfrm>
              <a:off x="1440" y="6379200"/>
              <a:ext cx="12187800" cy="26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7" name="Obere Grafik"/>
          <p:cNvGrpSpPr/>
          <p:nvPr/>
        </p:nvGrpSpPr>
        <p:grpSpPr>
          <a:xfrm>
            <a:off x="1440" y="0"/>
            <a:ext cx="12187800" cy="318960"/>
            <a:chOff x="1440" y="0"/>
            <a:chExt cx="12187800" cy="318960"/>
          </a:xfrm>
        </p:grpSpPr>
        <p:sp>
          <p:nvSpPr>
            <p:cNvPr id="198" name="Rechteck 10"/>
            <p:cNvSpPr/>
            <p:nvPr/>
          </p:nvSpPr>
          <p:spPr>
            <a:xfrm>
              <a:off x="1440" y="0"/>
              <a:ext cx="12187800" cy="169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Rechteck 11"/>
            <p:cNvSpPr/>
            <p:nvPr/>
          </p:nvSpPr>
          <p:spPr>
            <a:xfrm>
              <a:off x="1440" y="170280"/>
              <a:ext cx="12187800" cy="1486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Rechteck 12"/>
            <p:cNvSpPr/>
            <p:nvPr/>
          </p:nvSpPr>
          <p:spPr>
            <a:xfrm>
              <a:off x="1440" y="231480"/>
              <a:ext cx="12187800" cy="26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nsa.gov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NationalSecurityAgenc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hidra.re/ghidra_docs/api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hidra-sre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lass.malware.re/2020/02/05/ghidra-intro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blackberry.com/en/2019/07/an-introduction-to-code-analysis-with-ghidr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security.osu.edu/cybersecurity-you/avoid-threats/what-zero-day-exploit" TargetMode="External"/><Relationship Id="rId2" Type="http://schemas.openxmlformats.org/officeDocument/2006/relationships/hyperlink" Target="https://en.wikipedia.org/wiki/List_of_Java_bytecode_instructions" TargetMode="External"/><Relationship Id="rId1" Type="http://schemas.openxmlformats.org/officeDocument/2006/relationships/slideLayout" Target="../slideLayouts/slideLayout49.xml"/><Relationship Id="rId5" Type="http://schemas.openxmlformats.org/officeDocument/2006/relationships/hyperlink" Target="https://www.howtogeek.com/410634/what-is-rat-malware-and-why-is-it-so-dangerous/" TargetMode="External"/><Relationship Id="rId4" Type="http://schemas.openxmlformats.org/officeDocument/2006/relationships/hyperlink" Target="https://medium.com/@yogeshojha/reverse-engineering-wannacry-ransomware-using-ghidra-finding-the-killswitch-a212807e9354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ckmes.one/lasts/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ionalSecurityAgency/ghidra/releases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el 1"/>
          <p:cNvSpPr/>
          <p:nvPr/>
        </p:nvSpPr>
        <p:spPr>
          <a:xfrm>
            <a:off x="1522440" y="1905120"/>
            <a:ext cx="9142920" cy="266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de-DE" sz="66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Reverse Engineering -</a:t>
            </a:r>
            <a:br/>
            <a:r>
              <a:rPr lang="de-DE" sz="6600" b="0" strike="noStrike" spc="-1">
                <a:solidFill>
                  <a:srgbClr val="FFFFFF"/>
                </a:solidFill>
                <a:latin typeface="Calibri"/>
                <a:ea typeface="DejaVu Sans"/>
              </a:rPr>
              <a:t>Ghidra</a:t>
            </a:r>
            <a:endParaRPr lang="en-GB" sz="6600" b="0" strike="noStrike" spc="-1">
              <a:latin typeface="Arial"/>
            </a:endParaRPr>
          </a:p>
        </p:txBody>
      </p:sp>
      <p:sp>
        <p:nvSpPr>
          <p:cNvPr id="246" name="Inhaltsplatzhalter 2"/>
          <p:cNvSpPr/>
          <p:nvPr/>
        </p:nvSpPr>
        <p:spPr>
          <a:xfrm>
            <a:off x="1522440" y="5029200"/>
            <a:ext cx="8228520" cy="83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Carsten Hofsommer | Jean-Louis Klein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247" name="Grafik 4"/>
          <p:cNvPicPr/>
          <p:nvPr/>
        </p:nvPicPr>
        <p:blipFill>
          <a:blip r:embed="rId3"/>
          <a:stretch/>
        </p:blipFill>
        <p:spPr>
          <a:xfrm>
            <a:off x="9447120" y="2019240"/>
            <a:ext cx="2437200" cy="2437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itel 2"/>
          <p:cNvSpPr/>
          <p:nvPr/>
        </p:nvSpPr>
        <p:spPr>
          <a:xfrm>
            <a:off x="1522800" y="609480"/>
            <a:ext cx="9142560" cy="106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NSA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78" name="Inhaltsplatzhalter 1"/>
          <p:cNvSpPr/>
          <p:nvPr/>
        </p:nvSpPr>
        <p:spPr>
          <a:xfrm>
            <a:off x="1522800" y="1905120"/>
            <a:ext cx="9142560" cy="369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NSA also creates software (to support their main task).</a:t>
            </a:r>
            <a:endParaRPr lang="en-GB" sz="2400" b="0" strike="noStrike" spc="-1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Many projects are secret, but many are also FOSS (Free and Open Source Software).</a:t>
            </a:r>
            <a:endParaRPr lang="en-GB" sz="2400" b="0" strike="noStrike" spc="-1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Besides raising awareness of cyber security (for companies and individuals), the NSA makes software FOSS to cut costs.</a:t>
            </a:r>
            <a:endParaRPr lang="en-GB" sz="2400" b="0" strike="noStrike" spc="-1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Their FOSS-project can be found on:</a:t>
            </a:r>
            <a:endParaRPr lang="en-GB" sz="2400" b="0" strike="noStrike" spc="-1">
              <a:latin typeface="Arial"/>
            </a:endParaRPr>
          </a:p>
          <a:p>
            <a:pPr marL="800640" lvl="1" indent="-3430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Symbol"/>
              <a:buChar char="-"/>
            </a:pPr>
            <a:r>
              <a:rPr lang="en-GB" sz="2000" b="0" u="sng" strike="noStrike" spc="-1">
                <a:solidFill>
                  <a:srgbClr val="F7B615"/>
                </a:solidFill>
                <a:uFillTx/>
                <a:latin typeface="Calibri"/>
                <a:ea typeface="DejaVu Sans"/>
                <a:hlinkClick r:id="rId3"/>
              </a:rPr>
              <a:t>https://code.nsa.gov/</a:t>
            </a:r>
            <a:endParaRPr lang="en-GB" sz="2000" b="0" strike="noStrike" spc="-1">
              <a:latin typeface="Arial"/>
            </a:endParaRPr>
          </a:p>
          <a:p>
            <a:pPr marL="800640" lvl="1" indent="-3430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Symbol"/>
              <a:buChar char="-"/>
            </a:pPr>
            <a:r>
              <a:rPr lang="en-GB" sz="2000" b="0" u="sng" strike="noStrike" spc="-1">
                <a:solidFill>
                  <a:srgbClr val="F7B615"/>
                </a:solidFill>
                <a:uFillTx/>
                <a:latin typeface="Calibri"/>
                <a:ea typeface="DejaVu Sans"/>
                <a:hlinkClick r:id="rId4"/>
              </a:rPr>
              <a:t>https://github.com/NationalSecurityAgency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79" name="Textplatzhalter 7"/>
          <p:cNvSpPr/>
          <p:nvPr/>
        </p:nvSpPr>
        <p:spPr>
          <a:xfrm>
            <a:off x="1539720" y="5715000"/>
            <a:ext cx="9125640" cy="53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Box 188"/>
          <p:cNvSpPr/>
          <p:nvPr/>
        </p:nvSpPr>
        <p:spPr>
          <a:xfrm>
            <a:off x="1522800" y="1934280"/>
            <a:ext cx="9142560" cy="369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Some of their FOSS projects: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281" name="Titel 1_1"/>
          <p:cNvSpPr/>
          <p:nvPr/>
        </p:nvSpPr>
        <p:spPr>
          <a:xfrm>
            <a:off x="1522800" y="609480"/>
            <a:ext cx="9142560" cy="106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NSA</a:t>
            </a:r>
            <a:endParaRPr lang="en-GB" sz="3200" b="0" strike="noStrike" spc="-1">
              <a:latin typeface="Arial"/>
            </a:endParaRPr>
          </a:p>
        </p:txBody>
      </p:sp>
      <p:pic>
        <p:nvPicPr>
          <p:cNvPr id="282" name="Picture 190"/>
          <p:cNvPicPr/>
          <p:nvPr/>
        </p:nvPicPr>
        <p:blipFill>
          <a:blip r:embed="rId2"/>
          <a:stretch/>
        </p:blipFill>
        <p:spPr>
          <a:xfrm>
            <a:off x="104040" y="2298240"/>
            <a:ext cx="2633400" cy="2381040"/>
          </a:xfrm>
          <a:prstGeom prst="rect">
            <a:avLst/>
          </a:prstGeom>
          <a:ln w="0">
            <a:noFill/>
          </a:ln>
        </p:spPr>
      </p:pic>
      <p:pic>
        <p:nvPicPr>
          <p:cNvPr id="283" name="Picture 191"/>
          <p:cNvPicPr/>
          <p:nvPr/>
        </p:nvPicPr>
        <p:blipFill>
          <a:blip r:embed="rId3"/>
          <a:stretch/>
        </p:blipFill>
        <p:spPr>
          <a:xfrm>
            <a:off x="2587320" y="3378240"/>
            <a:ext cx="4308480" cy="2921040"/>
          </a:xfrm>
          <a:prstGeom prst="rect">
            <a:avLst/>
          </a:prstGeom>
          <a:ln w="0">
            <a:noFill/>
          </a:ln>
        </p:spPr>
      </p:pic>
      <p:pic>
        <p:nvPicPr>
          <p:cNvPr id="284" name="Picture 192"/>
          <p:cNvPicPr/>
          <p:nvPr/>
        </p:nvPicPr>
        <p:blipFill>
          <a:blip r:embed="rId4"/>
          <a:stretch/>
        </p:blipFill>
        <p:spPr>
          <a:xfrm>
            <a:off x="5400000" y="2463120"/>
            <a:ext cx="5399280" cy="776160"/>
          </a:xfrm>
          <a:prstGeom prst="rect">
            <a:avLst/>
          </a:prstGeom>
          <a:ln w="0">
            <a:noFill/>
          </a:ln>
        </p:spPr>
      </p:pic>
      <p:pic>
        <p:nvPicPr>
          <p:cNvPr id="285" name="Picture 193"/>
          <p:cNvPicPr/>
          <p:nvPr/>
        </p:nvPicPr>
        <p:blipFill>
          <a:blip r:embed="rId5"/>
          <a:stretch/>
        </p:blipFill>
        <p:spPr>
          <a:xfrm>
            <a:off x="7200000" y="3828960"/>
            <a:ext cx="5042160" cy="1801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itel 2"/>
          <p:cNvSpPr/>
          <p:nvPr/>
        </p:nvSpPr>
        <p:spPr>
          <a:xfrm>
            <a:off x="1522800" y="609480"/>
            <a:ext cx="9142560" cy="106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Ghidra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87" name="Inhaltsplatzhalter 1"/>
          <p:cNvSpPr/>
          <p:nvPr/>
        </p:nvSpPr>
        <p:spPr>
          <a:xfrm>
            <a:off x="1522800" y="1905120"/>
            <a:ext cx="9142560" cy="369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9000"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Released as a free, open source software on 5th of March 2019</a:t>
            </a:r>
            <a:endParaRPr lang="en-GB" sz="2400" b="0" strike="noStrike" spc="-1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Improve cybersecurity tools</a:t>
            </a:r>
            <a:endParaRPr lang="en-GB" sz="2000" b="0" strike="noStrike" spc="-1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 a community</a:t>
            </a:r>
            <a:endParaRPr lang="en-GB" sz="2000" b="0" strike="noStrike" spc="-1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 on Java</a:t>
            </a:r>
            <a:endParaRPr lang="en-GB" sz="2400" b="0" strike="noStrike" spc="-1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Runs in a VM</a:t>
            </a:r>
            <a:endParaRPr lang="en-GB" sz="2000" b="0" strike="noStrike" spc="-1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GhidraDoc: </a:t>
            </a:r>
            <a:r>
              <a:rPr lang="en-GB" sz="2000" b="0" u="sng" strike="noStrike" spc="-1">
                <a:solidFill>
                  <a:srgbClr val="F7B615"/>
                </a:solidFill>
                <a:uFillTx/>
                <a:latin typeface="Arial"/>
                <a:ea typeface="DejaVu Sans"/>
                <a:hlinkClick r:id="rId3"/>
              </a:rPr>
              <a:t>https://ghidra.re/ghidra_docs/api/index.html</a:t>
            </a:r>
            <a:endParaRPr lang="en-GB" sz="2000" b="0" strike="noStrike" spc="-1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Active Github page</a:t>
            </a:r>
            <a:endParaRPr lang="en-GB" sz="2400" b="0" strike="noStrike" spc="-1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 tools: IDA, Radare, Binary Ninja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GB" sz="2400" b="0" strike="noStrike" spc="-1">
              <a:latin typeface="Arial"/>
            </a:endParaRPr>
          </a:p>
        </p:txBody>
      </p:sp>
      <p:sp>
        <p:nvSpPr>
          <p:cNvPr id="288" name="Textfeld 1"/>
          <p:cNvSpPr/>
          <p:nvPr/>
        </p:nvSpPr>
        <p:spPr>
          <a:xfrm>
            <a:off x="1522800" y="5602320"/>
            <a:ext cx="628704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Source</a:t>
            </a: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de-DE" sz="1400" b="0" u="sng" strike="noStrike" spc="-1">
                <a:solidFill>
                  <a:srgbClr val="F7B615"/>
                </a:solidFill>
                <a:uFillTx/>
                <a:latin typeface="Arial"/>
                <a:ea typeface="DejaVu Sans"/>
                <a:hlinkClick r:id="rId4"/>
              </a:rPr>
              <a:t>https://ghidra-sre.org/</a:t>
            </a:r>
            <a:endParaRPr lang="en-GB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itel 2"/>
          <p:cNvSpPr/>
          <p:nvPr/>
        </p:nvSpPr>
        <p:spPr>
          <a:xfrm>
            <a:off x="1522800" y="609480"/>
            <a:ext cx="9142560" cy="106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How does Ghidra work?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90" name="Inhaltsplatzhalter 1"/>
          <p:cNvSpPr/>
          <p:nvPr/>
        </p:nvSpPr>
        <p:spPr>
          <a:xfrm>
            <a:off x="1522800" y="1905120"/>
            <a:ext cx="9142560" cy="369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Decompiling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files</a:t>
            </a:r>
            <a:endParaRPr lang="en-GB" sz="2400" b="0" strike="noStrike" spc="-1" dirty="0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Solo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Team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option</a:t>
            </a:r>
            <a:endParaRPr lang="en-GB" sz="2400" b="0" strike="noStrike" spc="-1" dirty="0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Creates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/Shows:</a:t>
            </a:r>
            <a:endParaRPr lang="en-GB" sz="2400" b="0" strike="noStrike" spc="-1" dirty="0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Program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Tree</a:t>
            </a:r>
            <a:endParaRPr lang="en-GB" sz="2000" b="0" strike="noStrike" spc="-1" dirty="0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Symbol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Tree</a:t>
            </a:r>
            <a:endParaRPr lang="de-DE" sz="20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Java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ByteCode</a:t>
            </a:r>
            <a:r>
              <a:rPr lang="en-GB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Instructions</a:t>
            </a:r>
            <a:endParaRPr lang="en-GB" sz="2000" b="0" strike="noStrike" spc="-1" dirty="0">
              <a:latin typeface="Arial"/>
            </a:endParaRPr>
          </a:p>
          <a:p>
            <a:pPr marL="54864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Virtual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addresses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memory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</a:p>
          <a:p>
            <a:pPr marL="54864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Dummy variable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names</a:t>
            </a:r>
            <a:endParaRPr lang="en-GB" sz="2000" b="0" strike="noStrike" spc="-1" dirty="0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High-level Code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representation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(C, C#, Java, …)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GB" sz="2000" b="0" strike="noStrike" spc="-1" dirty="0">
              <a:latin typeface="Arial"/>
            </a:endParaRPr>
          </a:p>
        </p:txBody>
      </p:sp>
      <p:pic>
        <p:nvPicPr>
          <p:cNvPr id="291" name="Grafik 2"/>
          <p:cNvPicPr/>
          <p:nvPr/>
        </p:nvPicPr>
        <p:blipFill>
          <a:blip r:embed="rId3"/>
          <a:stretch/>
        </p:blipFill>
        <p:spPr>
          <a:xfrm>
            <a:off x="5667120" y="915480"/>
            <a:ext cx="6064200" cy="3549240"/>
          </a:xfrm>
          <a:prstGeom prst="rect">
            <a:avLst/>
          </a:prstGeom>
          <a:ln w="0">
            <a:noFill/>
          </a:ln>
        </p:spPr>
      </p:pic>
      <p:sp>
        <p:nvSpPr>
          <p:cNvPr id="292" name="Textfeld 3"/>
          <p:cNvSpPr/>
          <p:nvPr/>
        </p:nvSpPr>
        <p:spPr>
          <a:xfrm>
            <a:off x="5667120" y="4510080"/>
            <a:ext cx="60516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Source: </a:t>
            </a:r>
            <a:r>
              <a:rPr lang="de-DE" sz="1400" b="0" u="sng" strike="noStrike" spc="-1">
                <a:solidFill>
                  <a:srgbClr val="F7B615"/>
                </a:solidFill>
                <a:uFillTx/>
                <a:latin typeface="Arial"/>
                <a:ea typeface="DejaVu Sans"/>
                <a:hlinkClick r:id="rId4"/>
              </a:rPr>
              <a:t>https://class.malware.re/2020/02/05/ghidra-intro.html</a:t>
            </a:r>
            <a:endParaRPr lang="en-GB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el 2"/>
          <p:cNvSpPr/>
          <p:nvPr/>
        </p:nvSpPr>
        <p:spPr>
          <a:xfrm>
            <a:off x="1522800" y="609480"/>
            <a:ext cx="9142560" cy="106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Tackle viruses / analyze encryption schemas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94" name="Inhaltsplatzhalter 1"/>
          <p:cNvSpPr/>
          <p:nvPr/>
        </p:nvSpPr>
        <p:spPr>
          <a:xfrm>
            <a:off x="1522800" y="1905120"/>
            <a:ext cx="9142560" cy="369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Analyze all kinds of viruses (e.g. RAT – File (Remote Access Trojan, WannaCry, etc.)</a:t>
            </a:r>
            <a:endParaRPr lang="en-GB" sz="2000" b="0" strike="noStrike" spc="-1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RAT – File: Find out what it is doing. (Most commonly it tries to disable User Account Control (UAC) by modifying values in the registry)</a:t>
            </a:r>
            <a:endParaRPr lang="en-GB" sz="2000" b="0" strike="noStrike" spc="-1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WannaCry: Find the kill switch. (The program tried to reach a specific domain, if the domain is unassigned the program kept going, if assigned the program stopped immediately)</a:t>
            </a:r>
            <a:endParaRPr lang="en-GB" sz="2000" b="0" strike="noStrike" spc="-1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Encryption Schemas: Could be: database encryption, Plaintext -&gt; Cypertext with a session key, etc.</a:t>
            </a:r>
            <a:endParaRPr lang="en-GB" sz="2000" b="0" strike="noStrike" spc="-1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8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All you need is a file that contains the important algorithm (Binaries, Executables, …)</a:t>
            </a:r>
            <a:endParaRPr lang="en-GB" sz="2000" b="0" strike="noStrike" spc="-1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8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Source: </a:t>
            </a:r>
            <a:r>
              <a:rPr lang="de-DE" sz="1400" b="0" u="sng" strike="noStrike" spc="-1">
                <a:solidFill>
                  <a:srgbClr val="F7B615"/>
                </a:solidFill>
                <a:uFillTx/>
                <a:latin typeface="Arial"/>
                <a:ea typeface="DejaVu Sans"/>
                <a:hlinkClick r:id="rId3"/>
              </a:rPr>
              <a:t>https://blogs.blackberry.com/en/2019/07/an-introduction-to-code-analysis-with-ghidra</a:t>
            </a:r>
            <a:endParaRPr lang="en-GB" sz="1400" b="0" strike="noStrike" spc="-1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800"/>
              </a:spcBef>
            </a:pPr>
            <a:endParaRPr lang="en-GB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ubTitle"/>
          </p:nvPr>
        </p:nvSpPr>
        <p:spPr>
          <a:xfrm>
            <a:off x="1522800" y="609480"/>
            <a:ext cx="9142560" cy="494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GB" sz="3200" b="0" strike="noStrike" spc="-1" dirty="0">
              <a:latin typeface="Arial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Additional Sources:</a:t>
            </a:r>
            <a:endParaRPr lang="en-GB" sz="28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Java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ByteCode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Instructions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de-DE" sz="2000" b="0" u="sng" strike="noStrike" spc="-1" dirty="0">
                <a:solidFill>
                  <a:srgbClr val="F7B615"/>
                </a:solidFill>
                <a:uFillTx/>
                <a:latin typeface="Arial"/>
                <a:ea typeface="DejaVu Sans"/>
                <a:hlinkClick r:id="rId2"/>
              </a:rPr>
              <a:t>https://en.wikipedia.org/wiki/List_of_Java_bytecode</a:t>
            </a:r>
            <a:r>
              <a:rPr lang="de-DE" sz="2000" b="0" u="sng" strike="noStrike" spc="-1" dirty="0">
                <a:solidFill>
                  <a:srgbClr val="F7B615"/>
                </a:solidFill>
                <a:uFillTx/>
                <a:latin typeface="Arial"/>
                <a:ea typeface="DejaVu Sans"/>
                <a:hlinkClick r:id="rId2"/>
              </a:rPr>
              <a:t>_instructions</a:t>
            </a:r>
            <a:endParaRPr lang="en-GB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0Day Exploit: </a:t>
            </a:r>
            <a:r>
              <a:rPr lang="de-DE" sz="2000" b="0" u="sng" strike="noStrike" spc="-1" dirty="0">
                <a:solidFill>
                  <a:srgbClr val="F7B615"/>
                </a:solidFill>
                <a:uFillTx/>
                <a:latin typeface="Arial"/>
                <a:ea typeface="DejaVu Sans"/>
                <a:hlinkClick r:id="rId3"/>
              </a:rPr>
              <a:t>https://cybersecurity.osu.edu/cybersecurity-you/avoid-threats/what-zero-day-exploit</a:t>
            </a:r>
            <a:endParaRPr lang="en-GB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WannaCry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de-DE" sz="2000" b="0" u="sng" strike="noStrike" spc="-1" dirty="0">
                <a:solidFill>
                  <a:srgbClr val="F7B615"/>
                </a:solidFill>
                <a:uFillTx/>
                <a:latin typeface="Arial"/>
                <a:ea typeface="DejaVu Sans"/>
                <a:hlinkClick r:id="rId4"/>
              </a:rPr>
              <a:t>https://medium.com/@yogeshojha/reverse-engineering-wannacry-ransomware-using-ghidra-finding-the-killswitch-a212807e9354</a:t>
            </a:r>
            <a:endParaRPr lang="en-GB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RAT – File: </a:t>
            </a:r>
            <a:r>
              <a:rPr lang="de-DE" sz="2000" b="0" u="sng" strike="noStrike" spc="-1" dirty="0">
                <a:solidFill>
                  <a:srgbClr val="F7B615"/>
                </a:solidFill>
                <a:uFillTx/>
                <a:latin typeface="Arial"/>
                <a:ea typeface="DejaVu Sans"/>
                <a:hlinkClick r:id="rId5"/>
              </a:rPr>
              <a:t>https://www.howtogeek.com/410634/what-is-rat-malware-and-why-is-it-so-dangerous/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itel 2"/>
          <p:cNvSpPr/>
          <p:nvPr/>
        </p:nvSpPr>
        <p:spPr>
          <a:xfrm>
            <a:off x="1522800" y="609480"/>
            <a:ext cx="9142560" cy="106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Practical part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97" name="Inhaltsplatzhalter 1"/>
          <p:cNvSpPr/>
          <p:nvPr/>
        </p:nvSpPr>
        <p:spPr>
          <a:xfrm>
            <a:off x="1522800" y="1905120"/>
            <a:ext cx="9142560" cy="369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Crackmes.one (</a:t>
            </a:r>
            <a:r>
              <a:rPr lang="de-DE" sz="2400" b="0" u="sng" strike="noStrike" spc="-1">
                <a:solidFill>
                  <a:srgbClr val="F7B615"/>
                </a:solidFill>
                <a:uFillTx/>
                <a:latin typeface="Calibri"/>
                <a:ea typeface="DejaVu Sans"/>
                <a:hlinkClick r:id="rId3"/>
              </a:rPr>
              <a:t>https://crackmes.one/lasts/1</a:t>
            </a: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400" b="0" strike="noStrike" spc="-1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Introduction to the Environment</a:t>
            </a:r>
            <a:endParaRPr lang="en-GB" sz="2400" b="0" strike="noStrike" spc="-1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Choose out of 5 programs to decompile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GB" sz="2400" b="0" strike="noStrike" spc="-1">
              <a:latin typeface="Arial"/>
            </a:endParaRPr>
          </a:p>
        </p:txBody>
      </p:sp>
      <p:sp>
        <p:nvSpPr>
          <p:cNvPr id="298" name="Textplatzhalter 7"/>
          <p:cNvSpPr/>
          <p:nvPr/>
        </p:nvSpPr>
        <p:spPr>
          <a:xfrm>
            <a:off x="1539720" y="5715000"/>
            <a:ext cx="9125640" cy="53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itel 1"/>
          <p:cNvSpPr/>
          <p:nvPr/>
        </p:nvSpPr>
        <p:spPr>
          <a:xfrm>
            <a:off x="1522800" y="609480"/>
            <a:ext cx="9142560" cy="106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How to install and use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300" name="Inhaltsplatzhalter 2"/>
          <p:cNvSpPr/>
          <p:nvPr/>
        </p:nvSpPr>
        <p:spPr>
          <a:xfrm>
            <a:off x="1522800" y="1905120"/>
            <a:ext cx="9142560" cy="369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Download at </a:t>
            </a:r>
            <a:r>
              <a:rPr lang="de-DE" sz="2400" b="0" u="sng" strike="noStrike" spc="-1">
                <a:solidFill>
                  <a:srgbClr val="F7B615"/>
                </a:solidFill>
                <a:uFillTx/>
                <a:latin typeface="Calibri"/>
                <a:ea typeface="DejaVu Sans"/>
                <a:hlinkClick r:id="rId2"/>
              </a:rPr>
              <a:t>https://github.com/NationalSecurityAgency/ghidra/releases</a:t>
            </a:r>
            <a:endParaRPr lang="en-GB" sz="2400" b="0" strike="noStrike" spc="-1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Version 10.0.3 (Assets -&gt; ghidra_10.0.3)</a:t>
            </a:r>
            <a:endParaRPr lang="en-GB" sz="2000" b="0" strike="noStrike" spc="-1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Extract zip file to your desired location</a:t>
            </a:r>
            <a:endParaRPr lang="en-GB" sz="2000" b="0" strike="noStrike" spc="-1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Download JDK 11 if necessary</a:t>
            </a:r>
            <a:endParaRPr lang="en-GB" sz="2400" b="0" strike="noStrike" spc="-1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 it to your PATH</a:t>
            </a:r>
            <a:endParaRPr lang="en-GB" sz="2000" b="0" strike="noStrike" spc="-1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Support/launch.properties JAVA_HOME_OVERRIDE</a:t>
            </a:r>
            <a:endParaRPr lang="en-GB" sz="2000" b="0" strike="noStrike" spc="-1">
              <a:latin typeface="Arial"/>
            </a:endParaRPr>
          </a:p>
          <a:p>
            <a:pPr marL="822960" lvl="2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 complete path to jdk</a:t>
            </a:r>
            <a:endParaRPr lang="en-GB" sz="1800" b="0" strike="noStrike" spc="-1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„ghidraRun“ in Console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el 2"/>
          <p:cNvSpPr/>
          <p:nvPr/>
        </p:nvSpPr>
        <p:spPr>
          <a:xfrm>
            <a:off x="1522800" y="609480"/>
            <a:ext cx="9142560" cy="106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Workshop plan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49" name="Inhaltsplatzhalter 1"/>
          <p:cNvSpPr/>
          <p:nvPr/>
        </p:nvSpPr>
        <p:spPr>
          <a:xfrm>
            <a:off x="1522800" y="1905120"/>
            <a:ext cx="9142560" cy="369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Introductory presentation</a:t>
            </a:r>
            <a:endParaRPr lang="en-GB" sz="2400" b="0" strike="noStrike" spc="-1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Reverse Engineering</a:t>
            </a:r>
            <a:endParaRPr lang="en-GB" sz="2000" b="0" strike="noStrike" spc="-1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Guided work with Ghidra</a:t>
            </a:r>
            <a:endParaRPr lang="en-GB" sz="2400" b="0" strike="noStrike" spc="-1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 it yourself</a:t>
            </a:r>
            <a:endParaRPr lang="en-GB" sz="2400" b="0" strike="noStrike" spc="-1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Analyze</a:t>
            </a:r>
            <a:endParaRPr lang="en-GB" sz="2000" b="0" strike="noStrike" spc="-1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Crack</a:t>
            </a:r>
            <a:endParaRPr lang="en-GB" sz="2000" b="0" strike="noStrike" spc="-1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Run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50" name="Textplatzhalter 7"/>
          <p:cNvSpPr/>
          <p:nvPr/>
        </p:nvSpPr>
        <p:spPr>
          <a:xfrm>
            <a:off x="1539720" y="5715000"/>
            <a:ext cx="9125640" cy="53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el 1"/>
          <p:cNvSpPr/>
          <p:nvPr/>
        </p:nvSpPr>
        <p:spPr>
          <a:xfrm>
            <a:off x="1522800" y="609480"/>
            <a:ext cx="9142560" cy="106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Content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52" name="Inhaltsplatzhalter 2"/>
          <p:cNvSpPr/>
          <p:nvPr/>
        </p:nvSpPr>
        <p:spPr>
          <a:xfrm>
            <a:off x="1522800" y="1905120"/>
            <a:ext cx="9142560" cy="369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Reverse Engineering</a:t>
            </a:r>
            <a:endParaRPr lang="en-GB" sz="2400" b="0" strike="noStrike" spc="-1">
              <a:latin typeface="Arial"/>
              <a:ea typeface="Noto Sans CJK SC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And how does it work?</a:t>
            </a:r>
            <a:endParaRPr lang="en-GB" sz="2000" b="0" strike="noStrike" spc="-1">
              <a:latin typeface="Arial"/>
              <a:ea typeface="Noto Sans CJK SC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Usage (legal or not?)</a:t>
            </a:r>
            <a:endParaRPr lang="en-GB" sz="2000" b="0" strike="noStrike" spc="-1">
              <a:latin typeface="Arial"/>
              <a:ea typeface="Noto Sans CJK SC"/>
            </a:endParaRPr>
          </a:p>
          <a:p>
            <a:pPr marL="274320" indent="-273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Compiling and decompiling</a:t>
            </a:r>
            <a:endParaRPr lang="en-GB" sz="2400" b="0" strike="noStrike" spc="-1">
              <a:latin typeface="Arial"/>
              <a:ea typeface="Noto Sans CJK SC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NSA (National Security Agency)</a:t>
            </a:r>
            <a:endParaRPr lang="en-GB" sz="2400" b="0" strike="noStrike" spc="-1">
              <a:latin typeface="Arial"/>
              <a:ea typeface="Noto Sans CJK SC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Ghidra</a:t>
            </a:r>
            <a:endParaRPr lang="en-GB" sz="2400" b="0" strike="noStrike" spc="-1">
              <a:latin typeface="Arial"/>
              <a:ea typeface="Noto Sans CJK SC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Short introduction into the IDE</a:t>
            </a:r>
            <a:endParaRPr lang="en-GB" sz="2000" b="0" strike="noStrike" spc="-1">
              <a:latin typeface="Arial"/>
              <a:ea typeface="Noto Sans CJK SC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  <a:ea typeface="Noto Sans CJK S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el 2"/>
          <p:cNvSpPr/>
          <p:nvPr/>
        </p:nvSpPr>
        <p:spPr>
          <a:xfrm>
            <a:off x="1522800" y="609480"/>
            <a:ext cx="9142560" cy="106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Reverse Engineering/Backwards Engineering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54" name="Inhaltsplatzhalter 1"/>
          <p:cNvSpPr/>
          <p:nvPr/>
        </p:nvSpPr>
        <p:spPr>
          <a:xfrm>
            <a:off x="1513440" y="1905120"/>
            <a:ext cx="9142560" cy="192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Engineer but backwards</a:t>
            </a:r>
            <a:endParaRPr lang="en-GB" sz="2400" b="0" strike="noStrike" spc="-1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From finished product to lose materials</a:t>
            </a:r>
            <a:endParaRPr lang="en-GB" sz="2000" b="0" strike="noStrike" spc="-1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Compile =/= </a:t>
            </a:r>
            <a:r>
              <a:rPr lang="de-DE" sz="24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Decompile</a:t>
            </a:r>
            <a:endParaRPr lang="en-GB" sz="2400" b="0" strike="noStrike" spc="-1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800"/>
              </a:spcBef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				       </a:t>
            </a:r>
            <a:r>
              <a:rPr lang="de-DE" sz="24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Why?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255" name="Textplatzhalter 7"/>
          <p:cNvSpPr/>
          <p:nvPr/>
        </p:nvSpPr>
        <p:spPr>
          <a:xfrm>
            <a:off x="1539720" y="5715000"/>
            <a:ext cx="9125640" cy="53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Textfeld 1"/>
          <p:cNvSpPr/>
          <p:nvPr/>
        </p:nvSpPr>
        <p:spPr>
          <a:xfrm>
            <a:off x="1440000" y="3960000"/>
            <a:ext cx="4679280" cy="127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24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Crack to remove copy protection</a:t>
            </a:r>
            <a:endParaRPr lang="en-GB" sz="2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Your favourite video games</a:t>
            </a:r>
            <a:endParaRPr lang="en-GB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Possible evidence in criminal affairs</a:t>
            </a:r>
            <a:endParaRPr lang="en-GB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7" name="Textfeld 5"/>
          <p:cNvSpPr/>
          <p:nvPr/>
        </p:nvSpPr>
        <p:spPr>
          <a:xfrm>
            <a:off x="6120000" y="3960000"/>
            <a:ext cx="4679280" cy="15682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24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Find </a:t>
            </a:r>
            <a:r>
              <a:rPr lang="de-DE" sz="24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vulnerabilites</a:t>
            </a:r>
            <a:r>
              <a:rPr lang="de-DE" sz="24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an OS</a:t>
            </a:r>
            <a:endParaRPr lang="en-GB" sz="2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Security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loopholes</a:t>
            </a:r>
            <a:br>
              <a:rPr dirty="0"/>
            </a:b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(0Day Exploits, Remote </a:t>
            </a:r>
            <a:r>
              <a:rPr lang="de-DE" spc="-1" dirty="0" err="1">
                <a:solidFill>
                  <a:srgbClr val="000000"/>
                </a:solidFill>
                <a:latin typeface="Arial"/>
                <a:ea typeface="DejaVu Sans"/>
              </a:rPr>
              <a:t>control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 of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your OS, etc.)</a:t>
            </a:r>
            <a:endParaRPr lang="en-GB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itel 1"/>
          <p:cNvSpPr/>
          <p:nvPr/>
        </p:nvSpPr>
        <p:spPr>
          <a:xfrm>
            <a:off x="1656720" y="720000"/>
            <a:ext cx="9142560" cy="53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Compiling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59" name="Inhaltsplatzhalter 2"/>
          <p:cNvSpPr/>
          <p:nvPr/>
        </p:nvSpPr>
        <p:spPr>
          <a:xfrm>
            <a:off x="720000" y="1620000"/>
            <a:ext cx="8639280" cy="369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Compilers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are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complex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this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explanation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highly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simplified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400" b="0" strike="noStrike" spc="-1" dirty="0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1.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Lexing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breaking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up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text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into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tokens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2.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Parsing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converting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tokens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into parse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tree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3.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Optimization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optimise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parse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tree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with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actions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removing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unused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variables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evaluate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constant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expressions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4. Translation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converting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parse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tree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into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assembly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code)</a:t>
            </a:r>
            <a:endParaRPr lang="en-GB" sz="2400" b="0" strike="noStrike" spc="-1" dirty="0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5. Run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code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assembly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code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translated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 into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machine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code)</a:t>
            </a:r>
            <a:endParaRPr lang="en-GB" sz="2400" b="0" strike="noStrike" spc="-1" dirty="0"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</a:pPr>
            <a:r>
              <a:rPr lang="de-DE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(source: https://softwareengineering.stackexchange.com)</a:t>
            </a:r>
            <a:endParaRPr lang="en-GB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el 1"/>
          <p:cNvSpPr/>
          <p:nvPr/>
        </p:nvSpPr>
        <p:spPr>
          <a:xfrm>
            <a:off x="1080000" y="844200"/>
            <a:ext cx="9142560" cy="59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Decompiling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61" name="Inhaltsplatzhalter 2"/>
          <p:cNvSpPr/>
          <p:nvPr/>
        </p:nvSpPr>
        <p:spPr>
          <a:xfrm>
            <a:off x="720000" y="1620000"/>
            <a:ext cx="9142560" cy="369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the file back from an executable is impossible. (see picture)</a:t>
            </a:r>
            <a:endParaRPr lang="en-GB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decompiler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reads the assembly code (in step four of our compiling) and knows what action will happen.</a:t>
            </a:r>
            <a:endParaRPr lang="en-GB" sz="2400" b="0" strike="noStrike" spc="-1" dirty="0">
              <a:latin typeface="Arial"/>
            </a:endParaRPr>
          </a:p>
        </p:txBody>
      </p:sp>
      <p:pic>
        <p:nvPicPr>
          <p:cNvPr id="262" name="Picture 176"/>
          <p:cNvPicPr/>
          <p:nvPr/>
        </p:nvPicPr>
        <p:blipFill>
          <a:blip r:embed="rId2"/>
          <a:stretch/>
        </p:blipFill>
        <p:spPr>
          <a:xfrm>
            <a:off x="1080000" y="3091320"/>
            <a:ext cx="5599800" cy="2313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Box 177"/>
          <p:cNvSpPr/>
          <p:nvPr/>
        </p:nvSpPr>
        <p:spPr>
          <a:xfrm>
            <a:off x="1260000" y="900000"/>
            <a:ext cx="989928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Decompiling</a:t>
            </a:r>
            <a:endParaRPr lang="en-GB" sz="3200" b="0" strike="noStrike" spc="-1">
              <a:latin typeface="Arial"/>
            </a:endParaRPr>
          </a:p>
        </p:txBody>
      </p:sp>
      <p:pic>
        <p:nvPicPr>
          <p:cNvPr id="264" name="Picture 178"/>
          <p:cNvPicPr/>
          <p:nvPr/>
        </p:nvPicPr>
        <p:blipFill>
          <a:blip r:embed="rId2"/>
          <a:stretch/>
        </p:blipFill>
        <p:spPr>
          <a:xfrm>
            <a:off x="532440" y="2340000"/>
            <a:ext cx="4866840" cy="3582000"/>
          </a:xfrm>
          <a:prstGeom prst="rect">
            <a:avLst/>
          </a:prstGeom>
          <a:ln w="0">
            <a:noFill/>
          </a:ln>
        </p:spPr>
      </p:pic>
      <p:sp>
        <p:nvSpPr>
          <p:cNvPr id="265" name="TextBox 179"/>
          <p:cNvSpPr/>
          <p:nvPr/>
        </p:nvSpPr>
        <p:spPr>
          <a:xfrm>
            <a:off x="540000" y="1980000"/>
            <a:ext cx="305928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Original: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66" name="Picture 180"/>
          <p:cNvPicPr/>
          <p:nvPr/>
        </p:nvPicPr>
        <p:blipFill>
          <a:blip r:embed="rId3"/>
          <a:stretch/>
        </p:blipFill>
        <p:spPr>
          <a:xfrm>
            <a:off x="6005160" y="4009680"/>
            <a:ext cx="4614120" cy="1929600"/>
          </a:xfrm>
          <a:prstGeom prst="rect">
            <a:avLst/>
          </a:prstGeom>
          <a:ln w="0">
            <a:noFill/>
          </a:ln>
        </p:spPr>
      </p:pic>
      <p:pic>
        <p:nvPicPr>
          <p:cNvPr id="267" name="Picture 181"/>
          <p:cNvPicPr/>
          <p:nvPr/>
        </p:nvPicPr>
        <p:blipFill>
          <a:blip r:embed="rId4"/>
          <a:stretch/>
        </p:blipFill>
        <p:spPr>
          <a:xfrm>
            <a:off x="6005160" y="1826280"/>
            <a:ext cx="3959280" cy="2133000"/>
          </a:xfrm>
          <a:prstGeom prst="rect">
            <a:avLst/>
          </a:prstGeom>
          <a:ln w="0">
            <a:noFill/>
          </a:ln>
        </p:spPr>
      </p:pic>
      <p:sp>
        <p:nvSpPr>
          <p:cNvPr id="268" name="TextBox 182"/>
          <p:cNvSpPr/>
          <p:nvPr/>
        </p:nvSpPr>
        <p:spPr>
          <a:xfrm>
            <a:off x="5940000" y="1356480"/>
            <a:ext cx="431928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Decompiled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rafik 268"/>
          <p:cNvPicPr/>
          <p:nvPr/>
        </p:nvPicPr>
        <p:blipFill>
          <a:blip r:embed="rId2"/>
          <a:stretch/>
        </p:blipFill>
        <p:spPr>
          <a:xfrm>
            <a:off x="0" y="7560"/>
            <a:ext cx="5723640" cy="3952080"/>
          </a:xfrm>
          <a:prstGeom prst="rect">
            <a:avLst/>
          </a:prstGeom>
          <a:ln w="0">
            <a:noFill/>
          </a:ln>
        </p:spPr>
      </p:pic>
      <p:pic>
        <p:nvPicPr>
          <p:cNvPr id="270" name="Grafik 269"/>
          <p:cNvPicPr/>
          <p:nvPr/>
        </p:nvPicPr>
        <p:blipFill>
          <a:blip r:embed="rId3"/>
          <a:stretch/>
        </p:blipFill>
        <p:spPr>
          <a:xfrm>
            <a:off x="0" y="4430520"/>
            <a:ext cx="6038280" cy="2409120"/>
          </a:xfrm>
          <a:prstGeom prst="rect">
            <a:avLst/>
          </a:prstGeom>
          <a:ln w="0">
            <a:noFill/>
          </a:ln>
        </p:spPr>
      </p:pic>
      <p:pic>
        <p:nvPicPr>
          <p:cNvPr id="271" name="Grafik 270"/>
          <p:cNvPicPr/>
          <p:nvPr/>
        </p:nvPicPr>
        <p:blipFill>
          <a:blip r:embed="rId4"/>
          <a:stretch/>
        </p:blipFill>
        <p:spPr>
          <a:xfrm>
            <a:off x="6038640" y="0"/>
            <a:ext cx="3429720" cy="4499640"/>
          </a:xfrm>
          <a:prstGeom prst="rect">
            <a:avLst/>
          </a:prstGeom>
          <a:ln w="0">
            <a:noFill/>
          </a:ln>
        </p:spPr>
      </p:pic>
      <p:pic>
        <p:nvPicPr>
          <p:cNvPr id="272" name="Grafik 271"/>
          <p:cNvPicPr/>
          <p:nvPr/>
        </p:nvPicPr>
        <p:blipFill>
          <a:blip r:embed="rId5"/>
          <a:stretch/>
        </p:blipFill>
        <p:spPr>
          <a:xfrm>
            <a:off x="6038640" y="4430520"/>
            <a:ext cx="6409440" cy="2409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el 1"/>
          <p:cNvSpPr/>
          <p:nvPr/>
        </p:nvSpPr>
        <p:spPr>
          <a:xfrm>
            <a:off x="1314000" y="1264680"/>
            <a:ext cx="8225280" cy="52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NSA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74" name="Inhaltsplatzhalter 2"/>
          <p:cNvSpPr/>
          <p:nvPr/>
        </p:nvSpPr>
        <p:spPr>
          <a:xfrm>
            <a:off x="1314000" y="1882800"/>
            <a:ext cx="8188560" cy="369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National Security Agency</a:t>
            </a:r>
            <a:endParaRPr lang="en-GB" sz="2400" b="0" strike="noStrike" spc="-1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Founded in 1952</a:t>
            </a:r>
            <a:endParaRPr lang="en-GB" sz="2400" b="0" strike="noStrike" spc="-1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Part of US military</a:t>
            </a:r>
            <a:endParaRPr lang="en-GB" sz="2400" b="0" strike="noStrike" spc="-1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Main task: digital surveillance</a:t>
            </a:r>
            <a:endParaRPr lang="en-GB" sz="2400" b="0" strike="noStrike" spc="-1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(Think of things like internet, radio waves, </a:t>
            </a:r>
            <a:br/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phone communication, etc.)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275" name="Picture 185"/>
          <p:cNvPicPr/>
          <p:nvPr/>
        </p:nvPicPr>
        <p:blipFill>
          <a:blip r:embed="rId2"/>
          <a:stretch/>
        </p:blipFill>
        <p:spPr>
          <a:xfrm>
            <a:off x="7560000" y="720000"/>
            <a:ext cx="4499280" cy="4499280"/>
          </a:xfrm>
          <a:prstGeom prst="rect">
            <a:avLst/>
          </a:prstGeom>
          <a:ln w="0">
            <a:noFill/>
          </a:ln>
        </p:spPr>
      </p:pic>
      <p:sp>
        <p:nvSpPr>
          <p:cNvPr id="276" name="Textfeld 1"/>
          <p:cNvSpPr/>
          <p:nvPr/>
        </p:nvSpPr>
        <p:spPr>
          <a:xfrm>
            <a:off x="8744760" y="5228640"/>
            <a:ext cx="2129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Source: Wikipedia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Übersichtspräsentation zur Geschäftsprojektplanung</Template>
  <TotalTime>0</TotalTime>
  <Words>792</Words>
  <Application>Microsoft Office PowerPoint</Application>
  <PresentationFormat>Benutzerdefiniert</PresentationFormat>
  <Paragraphs>114</Paragraphs>
  <Slides>17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17</vt:i4>
      </vt:variant>
    </vt:vector>
  </HeadingPairs>
  <TitlesOfParts>
    <vt:vector size="28" baseType="lpstr">
      <vt:lpstr>Arial</vt:lpstr>
      <vt:lpstr>Calibri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Engineering - Ghidra</dc:title>
  <dc:subject/>
  <dc:creator>c.hofsom@gmail.com</dc:creator>
  <dc:description/>
  <cp:lastModifiedBy>c.hofsom@gmail.com</cp:lastModifiedBy>
  <cp:revision>60</cp:revision>
  <dcterms:created xsi:type="dcterms:W3CDTF">2021-09-24T12:10:15Z</dcterms:created>
  <dcterms:modified xsi:type="dcterms:W3CDTF">2021-11-22T13:22:52Z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Benutzerdefiniert</vt:lpwstr>
  </property>
  <property fmtid="{D5CDD505-2E9C-101B-9397-08002B2CF9AE}" pid="4" name="Slides">
    <vt:i4>17</vt:i4>
  </property>
</Properties>
</file>