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2CD5E402-003B-4983-886A-B660392DC6C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6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A40AB7-A241-4EFD-A373-A402BD46F629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8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1D1F40-937B-4E78-A608-FE19D47E1455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61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5A6527-C140-40AF-A443-D9EE1A7E2C9A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64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3E888B-8E27-4051-B1D8-7CAE5AB5A410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67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6CBE01-524F-4E82-A4CF-2E2094D21D5B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9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AFA0E47-03C8-4419-A9D5-D81A71213D66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2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289134-02F5-4CC5-AB8B-7A7B505F7C24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5" name="Foliennummernplatzhalter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8473420-618D-4A3A-9E09-A8C8E873A80A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2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5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Titelblock"/>
          <p:cNvSpPr/>
          <p:nvPr/>
        </p:nvSpPr>
        <p:spPr>
          <a:xfrm>
            <a:off x="1141560" y="1600200"/>
            <a:ext cx="11046600" cy="32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" name="Obere Grafik"/>
          <p:cNvGrpSpPr/>
          <p:nvPr/>
        </p:nvGrpSpPr>
        <p:grpSpPr>
          <a:xfrm>
            <a:off x="1440" y="0"/>
            <a:ext cx="12188160" cy="429120"/>
            <a:chOff x="1440" y="0"/>
            <a:chExt cx="12188160" cy="429120"/>
          </a:xfrm>
        </p:grpSpPr>
        <p:sp>
          <p:nvSpPr>
            <p:cNvPr id="10" name="Rechteck 7"/>
            <p:cNvSpPr/>
            <p:nvPr/>
          </p:nvSpPr>
          <p:spPr>
            <a:xfrm>
              <a:off x="1440" y="0"/>
              <a:ext cx="12188160" cy="227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Rechteck 8"/>
            <p:cNvSpPr/>
            <p:nvPr/>
          </p:nvSpPr>
          <p:spPr>
            <a:xfrm>
              <a:off x="1440" y="228600"/>
              <a:ext cx="12188160" cy="20052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Rechteck 9"/>
            <p:cNvSpPr/>
            <p:nvPr/>
          </p:nvSpPr>
          <p:spPr>
            <a:xfrm>
              <a:off x="1440" y="306360"/>
              <a:ext cx="12188160" cy="45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Untere Grafik"/>
          <p:cNvGrpSpPr/>
          <p:nvPr/>
        </p:nvGrpSpPr>
        <p:grpSpPr>
          <a:xfrm>
            <a:off x="0" y="6080760"/>
            <a:ext cx="12189600" cy="776520"/>
            <a:chOff x="0" y="6080760"/>
            <a:chExt cx="12189600" cy="776520"/>
          </a:xfrm>
        </p:grpSpPr>
        <p:sp>
          <p:nvSpPr>
            <p:cNvPr id="14" name="Rechteck 12"/>
            <p:cNvSpPr/>
            <p:nvPr/>
          </p:nvSpPr>
          <p:spPr>
            <a:xfrm>
              <a:off x="0" y="6217920"/>
              <a:ext cx="12188160" cy="63936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5" name="Rechteck 13"/>
            <p:cNvSpPr/>
            <p:nvPr/>
          </p:nvSpPr>
          <p:spPr>
            <a:xfrm>
              <a:off x="1440" y="60807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Rechteck 14"/>
            <p:cNvSpPr/>
            <p:nvPr/>
          </p:nvSpPr>
          <p:spPr>
            <a:xfrm>
              <a:off x="1440" y="6172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56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57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9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60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02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5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06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Untere Grafik"/>
          <p:cNvGrpSpPr/>
          <p:nvPr/>
        </p:nvGrpSpPr>
        <p:grpSpPr>
          <a:xfrm>
            <a:off x="0" y="6309360"/>
            <a:ext cx="12189600" cy="547920"/>
            <a:chOff x="0" y="6309360"/>
            <a:chExt cx="12189600" cy="547920"/>
          </a:xfrm>
        </p:grpSpPr>
        <p:sp>
          <p:nvSpPr>
            <p:cNvPr id="148" name="Rechteck 6"/>
            <p:cNvSpPr/>
            <p:nvPr/>
          </p:nvSpPr>
          <p:spPr>
            <a:xfrm>
              <a:off x="0" y="6400800"/>
              <a:ext cx="12188160" cy="45648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7"/>
            <p:cNvSpPr/>
            <p:nvPr/>
          </p:nvSpPr>
          <p:spPr>
            <a:xfrm>
              <a:off x="1440" y="6309360"/>
              <a:ext cx="12188160" cy="964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Rechteck 8"/>
            <p:cNvSpPr/>
            <p:nvPr/>
          </p:nvSpPr>
          <p:spPr>
            <a:xfrm>
              <a:off x="1440" y="637920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1" name="Obere Grafik"/>
          <p:cNvGrpSpPr/>
          <p:nvPr/>
        </p:nvGrpSpPr>
        <p:grpSpPr>
          <a:xfrm>
            <a:off x="1440" y="0"/>
            <a:ext cx="12188160" cy="319320"/>
            <a:chOff x="1440" y="0"/>
            <a:chExt cx="12188160" cy="319320"/>
          </a:xfrm>
        </p:grpSpPr>
        <p:sp>
          <p:nvSpPr>
            <p:cNvPr id="152" name="Rechteck 10"/>
            <p:cNvSpPr/>
            <p:nvPr/>
          </p:nvSpPr>
          <p:spPr>
            <a:xfrm>
              <a:off x="1440" y="0"/>
              <a:ext cx="12188160" cy="169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11"/>
            <p:cNvSpPr/>
            <p:nvPr/>
          </p:nvSpPr>
          <p:spPr>
            <a:xfrm>
              <a:off x="1440" y="170280"/>
              <a:ext cx="12188160" cy="1490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12"/>
            <p:cNvSpPr/>
            <p:nvPr/>
          </p:nvSpPr>
          <p:spPr>
            <a:xfrm>
              <a:off x="1440" y="231480"/>
              <a:ext cx="12188160" cy="2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blogs.blackberry.com/en/2019/07/an-introduction-to-code-analysis-with-ghidra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NationalSecurityAgency/ghidra/releases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code.nsa.gov/" TargetMode="External"/><Relationship Id="rId2" Type="http://schemas.openxmlformats.org/officeDocument/2006/relationships/hyperlink" Target="https://github.com/NationalSecurityAgency" TargetMode="External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el 1"/>
          <p:cNvSpPr/>
          <p:nvPr/>
        </p:nvSpPr>
        <p:spPr>
          <a:xfrm>
            <a:off x="1522440" y="1905120"/>
            <a:ext cx="914328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0000"/>
              </a:lnSpc>
            </a:pPr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Reverse Engineering -</a:t>
            </a:r>
            <a:br/>
            <a:r>
              <a:rPr b="0" lang="de-DE" sz="6600" spc="-1" strike="noStrike">
                <a:solidFill>
                  <a:srgbClr val="ffffff"/>
                </a:solidFill>
                <a:latin typeface="Calibri"/>
                <a:ea typeface="DejaVu Sans"/>
              </a:rPr>
              <a:t>Ghidra</a:t>
            </a:r>
            <a:endParaRPr b="0" lang="en-GB" sz="6600" spc="-1" strike="noStrike">
              <a:latin typeface="Arial"/>
            </a:endParaRPr>
          </a:p>
        </p:txBody>
      </p:sp>
      <p:sp>
        <p:nvSpPr>
          <p:cNvPr id="200" name="Inhaltsplatzhalter 2"/>
          <p:cNvSpPr/>
          <p:nvPr/>
        </p:nvSpPr>
        <p:spPr>
          <a:xfrm>
            <a:off x="1522440" y="5029200"/>
            <a:ext cx="8228880" cy="8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Carsten Hofsommer | Jean-Louis Klein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01" name="Grafik 4" descr=""/>
          <p:cNvPicPr/>
          <p:nvPr/>
        </p:nvPicPr>
        <p:blipFill>
          <a:blip r:embed="rId1"/>
          <a:stretch/>
        </p:blipFill>
        <p:spPr>
          <a:xfrm>
            <a:off x="9447120" y="2019240"/>
            <a:ext cx="2437560" cy="24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188"/>
          <p:cNvSpPr/>
          <p:nvPr/>
        </p:nvSpPr>
        <p:spPr>
          <a:xfrm>
            <a:off x="1522800" y="193428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of their FOSS projects: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8" name="Titel 1_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29" name="Picture 190" descr=""/>
          <p:cNvPicPr/>
          <p:nvPr/>
        </p:nvPicPr>
        <p:blipFill>
          <a:blip r:embed="rId1"/>
          <a:stretch/>
        </p:blipFill>
        <p:spPr>
          <a:xfrm>
            <a:off x="104040" y="2298240"/>
            <a:ext cx="2633760" cy="238140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91" descr=""/>
          <p:cNvPicPr/>
          <p:nvPr/>
        </p:nvPicPr>
        <p:blipFill>
          <a:blip r:embed="rId2"/>
          <a:stretch/>
        </p:blipFill>
        <p:spPr>
          <a:xfrm>
            <a:off x="2587320" y="3378240"/>
            <a:ext cx="4308840" cy="292140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192" descr=""/>
          <p:cNvPicPr/>
          <p:nvPr/>
        </p:nvPicPr>
        <p:blipFill>
          <a:blip r:embed="rId3"/>
          <a:stretch/>
        </p:blipFill>
        <p:spPr>
          <a:xfrm>
            <a:off x="5400000" y="2463120"/>
            <a:ext cx="5399640" cy="77652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193" descr=""/>
          <p:cNvPicPr/>
          <p:nvPr/>
        </p:nvPicPr>
        <p:blipFill>
          <a:blip r:embed="rId4"/>
          <a:stretch/>
        </p:blipFill>
        <p:spPr>
          <a:xfrm>
            <a:off x="7200000" y="3828960"/>
            <a:ext cx="5042520" cy="18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Ghidra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4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Released as a free, open source software on 5th of March 2019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cybersecurity tools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Build a community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Build on Java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Runs in a VM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Active Github page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tools: IDA, Radare, Binary Ninja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How does Ghidra work?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6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Decompiling files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Solo or Team option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Creates: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Dummy variable names</a:t>
            </a:r>
            <a:endParaRPr b="0" lang="en-GB" sz="2000" spc="-1" strike="noStrike">
              <a:latin typeface="Arial"/>
            </a:endParaRPr>
          </a:p>
          <a:p>
            <a:pPr lvl="1" marL="54864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(Shows) Virtual addresses (memory)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Assembly code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 Code representation(C, C#, Java, …)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Tackle viruses / analyze encryption schemas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8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RAT File (Remote administration tool)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Might do sth with: </a:t>
            </a:r>
            <a:r>
              <a:rPr b="0" lang="de-DE" sz="24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https://blogs.blackberry.com/en/2019/07/an-introduction-to-code-analysis-with-ghidra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Might add some pictures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Practical part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0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Crackmes.one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the Environment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Choose out of 5 programs do decompile (pairs)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41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How to install and use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Download at </a:t>
            </a:r>
            <a:r>
              <a:rPr b="0" lang="de-DE" sz="24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https://github.com/NationalSecurityAgency/ghidra/releases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Extract zip file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JDK 11 added to PATH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Support/launch.properties JAVA_HOME_OVERRIDE</a:t>
            </a:r>
            <a:endParaRPr b="0" lang="en-GB" sz="2000" spc="-1" strike="noStrike">
              <a:latin typeface="Arial"/>
            </a:endParaRPr>
          </a:p>
          <a:p>
            <a:pPr lvl="2" marL="822960" indent="-22824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complete path to jdk</a:t>
            </a:r>
            <a:endParaRPr b="0" lang="en-GB" sz="18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ghidraRun“ in Console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Workshop plan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3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Introductory presentation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Guided work with Ghidra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 it yourself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Analyze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Crack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4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el 1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Content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Inhaltsplatzhalter 2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Reverse Engineering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how does it work?</a:t>
            </a:r>
            <a:endParaRPr b="0" lang="en-GB" sz="20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Usage (legal or not?)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NSA (National Security Agency)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Ghidra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Short introduction into the IDE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el 2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Reverse Engineering/Backwards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Inhaltsplatzhalter 1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Engineer but backwards</a:t>
            </a:r>
            <a:endParaRPr b="0" lang="en-GB" sz="2400" spc="-1" strike="noStrike">
              <a:latin typeface="Arial"/>
            </a:endParaRPr>
          </a:p>
          <a:p>
            <a:pPr lvl="1" marL="5486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From finished product to lose materials</a:t>
            </a:r>
            <a:endParaRPr b="0" lang="en-GB" sz="20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 =/= </a:t>
            </a:r>
            <a:r>
              <a:rPr b="0" lang="de-DE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Decompile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Competitor analysis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Crack to remove copy protection</a:t>
            </a:r>
            <a:endParaRPr b="0" lang="en-GB" sz="2400" spc="-1" strike="noStrike">
              <a:latin typeface="Aria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Find vulnerabilities in an OS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209" name="Textplatzhalter 7"/>
          <p:cNvSpPr/>
          <p:nvPr/>
        </p:nvSpPr>
        <p:spPr>
          <a:xfrm>
            <a:off x="1539720" y="5715000"/>
            <a:ext cx="91260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el 1"/>
          <p:cNvSpPr/>
          <p:nvPr/>
        </p:nvSpPr>
        <p:spPr>
          <a:xfrm>
            <a:off x="1656720" y="720000"/>
            <a:ext cx="914292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1" name="Inhaltsplatzhalter 2"/>
          <p:cNvSpPr/>
          <p:nvPr/>
        </p:nvSpPr>
        <p:spPr>
          <a:xfrm>
            <a:off x="720000" y="1620000"/>
            <a:ext cx="863964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Compilers are complex, this explanation is highly simplified.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1. Lexing (breaking up the text into tokens)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Parsing (converting the tokens into parse tree)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Optimization (optimise the parse tree with actions as removing unused variables or evaluate constant expressions)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Translation (converting the parse tree into assembly code)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Run the code (the assembly code is translated into machine code)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(source: https://softwareengineering.stackexchange.com)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el 1"/>
          <p:cNvSpPr/>
          <p:nvPr/>
        </p:nvSpPr>
        <p:spPr>
          <a:xfrm>
            <a:off x="1080000" y="844200"/>
            <a:ext cx="914292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3" name="Inhaltsplatzhalter 2"/>
          <p:cNvSpPr/>
          <p:nvPr/>
        </p:nvSpPr>
        <p:spPr>
          <a:xfrm>
            <a:off x="720000" y="162000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Getting the file back from an executable is impossible. (see picture)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decompiler reads the assembly code (in step four of our decompiling) and knows what action will happen.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214" name="Picture 176" descr=""/>
          <p:cNvPicPr/>
          <p:nvPr/>
        </p:nvPicPr>
        <p:blipFill>
          <a:blip r:embed="rId1"/>
          <a:stretch/>
        </p:blipFill>
        <p:spPr>
          <a:xfrm>
            <a:off x="1059480" y="3265920"/>
            <a:ext cx="5600160" cy="23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177"/>
          <p:cNvSpPr/>
          <p:nvPr/>
        </p:nvSpPr>
        <p:spPr>
          <a:xfrm>
            <a:off x="1260000" y="900000"/>
            <a:ext cx="98996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Decompiling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16" name="Picture 178" descr=""/>
          <p:cNvPicPr/>
          <p:nvPr/>
        </p:nvPicPr>
        <p:blipFill>
          <a:blip r:embed="rId1"/>
          <a:stretch/>
        </p:blipFill>
        <p:spPr>
          <a:xfrm>
            <a:off x="532440" y="2340000"/>
            <a:ext cx="4867200" cy="3582360"/>
          </a:xfrm>
          <a:prstGeom prst="rect">
            <a:avLst/>
          </a:prstGeom>
          <a:ln w="0">
            <a:noFill/>
          </a:ln>
        </p:spPr>
      </p:pic>
      <p:sp>
        <p:nvSpPr>
          <p:cNvPr id="217" name="TextBox 179"/>
          <p:cNvSpPr/>
          <p:nvPr/>
        </p:nvSpPr>
        <p:spPr>
          <a:xfrm>
            <a:off x="540000" y="1980000"/>
            <a:ext cx="30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Original: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8" name="Picture 180" descr=""/>
          <p:cNvPicPr/>
          <p:nvPr/>
        </p:nvPicPr>
        <p:blipFill>
          <a:blip r:embed="rId2"/>
          <a:stretch/>
        </p:blipFill>
        <p:spPr>
          <a:xfrm>
            <a:off x="6005160" y="4009680"/>
            <a:ext cx="4614480" cy="1929960"/>
          </a:xfrm>
          <a:prstGeom prst="rect">
            <a:avLst/>
          </a:prstGeom>
          <a:ln w="0">
            <a:noFill/>
          </a:ln>
        </p:spPr>
      </p:pic>
      <p:pic>
        <p:nvPicPr>
          <p:cNvPr id="219" name="Picture 181" descr=""/>
          <p:cNvPicPr/>
          <p:nvPr/>
        </p:nvPicPr>
        <p:blipFill>
          <a:blip r:embed="rId3"/>
          <a:stretch/>
        </p:blipFill>
        <p:spPr>
          <a:xfrm>
            <a:off x="6005160" y="1826280"/>
            <a:ext cx="3959640" cy="2133360"/>
          </a:xfrm>
          <a:prstGeom prst="rect">
            <a:avLst/>
          </a:prstGeom>
          <a:ln w="0">
            <a:noFill/>
          </a:ln>
        </p:spPr>
      </p:pic>
      <p:sp>
        <p:nvSpPr>
          <p:cNvPr id="220" name="TextBox 182"/>
          <p:cNvSpPr/>
          <p:nvPr/>
        </p:nvSpPr>
        <p:spPr>
          <a:xfrm>
            <a:off x="5940000" y="135648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Decompiled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el 1"/>
          <p:cNvSpPr/>
          <p:nvPr/>
        </p:nvSpPr>
        <p:spPr>
          <a:xfrm>
            <a:off x="396720" y="1260000"/>
            <a:ext cx="914292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Inhaltsplatzhalter 2"/>
          <p:cNvSpPr/>
          <p:nvPr/>
        </p:nvSpPr>
        <p:spPr>
          <a:xfrm>
            <a:off x="360000" y="188280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Security Agency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Founded in 1952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Part of US military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Main task: digital surveillance</a:t>
            </a:r>
            <a:endParaRPr b="0" lang="en-GB" sz="2400" spc="-1" strike="noStrike">
              <a:latin typeface="Arial"/>
            </a:endParaRPr>
          </a:p>
          <a:p>
            <a:pPr marL="274320" indent="-2736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(Think of things like internet, radio waves, </a:t>
            </a:r>
            <a:br/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phone communication, etc.)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23" name="Picture 185" descr=""/>
          <p:cNvPicPr/>
          <p:nvPr/>
        </p:nvPicPr>
        <p:blipFill>
          <a:blip r:embed="rId1"/>
          <a:stretch/>
        </p:blipFill>
        <p:spPr>
          <a:xfrm>
            <a:off x="7560000" y="720000"/>
            <a:ext cx="4499640" cy="449964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7560000" y="5233320"/>
            <a:ext cx="41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latin typeface="Arial"/>
              </a:rPr>
              <a:t>Source: wikipedia.org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el 1_0"/>
          <p:cNvSpPr/>
          <p:nvPr/>
        </p:nvSpPr>
        <p:spPr>
          <a:xfrm>
            <a:off x="1522800" y="609480"/>
            <a:ext cx="9142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de-DE" sz="3200" spc="-1" strike="noStrike">
                <a:solidFill>
                  <a:srgbClr val="355d7e"/>
                </a:solidFill>
                <a:latin typeface="Calibri"/>
                <a:ea typeface="DejaVu Sans"/>
              </a:rPr>
              <a:t>NSA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TextBox 187"/>
          <p:cNvSpPr/>
          <p:nvPr/>
        </p:nvSpPr>
        <p:spPr>
          <a:xfrm>
            <a:off x="1522800" y="1905120"/>
            <a:ext cx="9142920" cy="36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NSA also creates software (to support their main task).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Many projects are secret, but many are also FOSS (Free and Open Source Software). 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Besides raising awareness of cyber security (for companies and individuals), the NSA makes software FOSS to cut costs.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Their FOSS-project can be found on: 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1"/>
              </a:rPr>
              <a:t>https://code.nsa.gov/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 u="sng">
                <a:solidFill>
                  <a:srgbClr val="f7b615"/>
                </a:solidFill>
                <a:uFillTx/>
                <a:latin typeface="Calibri"/>
                <a:ea typeface="DejaVu Sans"/>
                <a:hlinkClick r:id="rId2"/>
              </a:rPr>
              <a:t>https://github.com/NationalSecurityAgency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Übersichtspräsentation zur Geschäftsprojektplanung</Template>
  <TotalTime>28</TotalTime>
  <Application>LibreOffice/7.2.2.2$Linux_X86_64 LibreOffice_project/20$Build-2</Application>
  <AppVersion>15.0000</AppVersion>
  <Words>268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2021-09-24T12:10:15Z</dcterms:created>
  <dc:creator>c.hofsom@gmail.com</dc:creator>
  <dc:description/>
  <dc:language>en-GB</dc:language>
  <cp:lastModifiedBy/>
  <dcterms:modified xsi:type="dcterms:W3CDTF">2021-11-09T13:27:27Z</dcterms:modified>
  <cp:revision>36</cp:revision>
  <dc:subject/>
  <dc:title>Reverse Engineering - Ghidra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Custom</vt:lpwstr>
  </property>
  <property fmtid="{D5CDD505-2E9C-101B-9397-08002B2CF9AE}" pid="4" name="Slides">
    <vt:i4>15</vt:i4>
  </property>
</Properties>
</file>