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.hofsom@gmail.com" initials="c" lastIdx="1" clrIdx="0">
    <p:extLst>
      <p:ext uri="{19B8F6BF-5375-455C-9EA6-DF929625EA0E}">
        <p15:presenceInfo xmlns:p15="http://schemas.microsoft.com/office/powerpoint/2012/main" userId="826ed02c07d105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53C62-9797-43B3-8FB1-908D4E14B700}" v="30" dt="2021-11-08T10:50:09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sommer,Carsten C.J.P." userId="S::358596@student.fontys.nl::f4e9b612-7e8b-47e9-bec5-631c085639d7" providerId="AD" clId="Web-{D8D53C62-9797-43B3-8FB1-908D4E14B700}"/>
    <pc:docChg chg="modSld">
      <pc:chgData name="Hofsommer,Carsten C.J.P." userId="S::358596@student.fontys.nl::f4e9b612-7e8b-47e9-bec5-631c085639d7" providerId="AD" clId="Web-{D8D53C62-9797-43B3-8FB1-908D4E14B700}" dt="2021-11-08T10:50:09.636" v="29" actId="20577"/>
      <pc:docMkLst>
        <pc:docMk/>
      </pc:docMkLst>
      <pc:sldChg chg="modSp">
        <pc:chgData name="Hofsommer,Carsten C.J.P." userId="S::358596@student.fontys.nl::f4e9b612-7e8b-47e9-bec5-631c085639d7" providerId="AD" clId="Web-{D8D53C62-9797-43B3-8FB1-908D4E14B700}" dt="2021-11-08T10:47:00.875" v="18" actId="20577"/>
        <pc:sldMkLst>
          <pc:docMk/>
          <pc:sldMk cId="0" sldId="260"/>
        </pc:sldMkLst>
        <pc:spChg chg="mod">
          <ac:chgData name="Hofsommer,Carsten C.J.P." userId="S::358596@student.fontys.nl::f4e9b612-7e8b-47e9-bec5-631c085639d7" providerId="AD" clId="Web-{D8D53C62-9797-43B3-8FB1-908D4E14B700}" dt="2021-11-08T10:47:00.875" v="18" actId="20577"/>
          <ac:spMkLst>
            <pc:docMk/>
            <pc:sldMk cId="0" sldId="260"/>
            <ac:spMk id="174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48:52.881" v="26" actId="20577"/>
        <pc:sldMkLst>
          <pc:docMk/>
          <pc:sldMk cId="0" sldId="263"/>
        </pc:sldMkLst>
        <pc:spChg chg="mod">
          <ac:chgData name="Hofsommer,Carsten C.J.P." userId="S::358596@student.fontys.nl::f4e9b612-7e8b-47e9-bec5-631c085639d7" providerId="AD" clId="Web-{D8D53C62-9797-43B3-8FB1-908D4E14B700}" dt="2021-11-08T10:48:52.881" v="26" actId="20577"/>
          <ac:spMkLst>
            <pc:docMk/>
            <pc:sldMk cId="0" sldId="263"/>
            <ac:spMk id="185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50:09.636" v="29" actId="20577"/>
        <pc:sldMkLst>
          <pc:docMk/>
          <pc:sldMk cId="0" sldId="267"/>
        </pc:sldMkLst>
        <pc:spChg chg="mod">
          <ac:chgData name="Hofsommer,Carsten C.J.P." userId="S::358596@student.fontys.nl::f4e9b612-7e8b-47e9-bec5-631c085639d7" providerId="AD" clId="Web-{D8D53C62-9797-43B3-8FB1-908D4E14B700}" dt="2021-11-08T10:50:09.636" v="29" actId="20577"/>
          <ac:spMkLst>
            <pc:docMk/>
            <pc:sldMk cId="0" sldId="267"/>
            <ac:spMk id="1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34B9ABB-12BB-4331-ABF9-44B7485D04F6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8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4AEFACA-B68A-4B89-949B-08C63ED06383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1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DEA674-F300-47FE-A929-E25C855E9C48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4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3ABF2B-DB67-4EA6-8D10-BAA5721F69E2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7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C8F98-66CD-4F34-A926-7E65BA2E4997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0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DEC49FE-7483-4DA7-A56B-D65E79F6B8CE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3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1519799-3C6A-42A4-8B46-FC2691AEBFB4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6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9E3063-F22B-4126-8D31-842BBD7AC81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9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29E2DF-CF66-43FC-890E-7DC376CEE5AB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23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960" cy="3276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520" cy="429480"/>
            <a:chOff x="1440" y="0"/>
            <a:chExt cx="12188520" cy="42948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520" cy="22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520" cy="200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520" cy="45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960" cy="776880"/>
            <a:chOff x="0" y="6080760"/>
            <a:chExt cx="12189960" cy="77688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520" cy="6397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Titelmasterformat durch Klicken bearbeiten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CFD487-C9A2-40CB-BE3D-58A9D2BE6C1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10.11.2021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EA7A6B8-8EBE-4EC2-9B78-7FBD371818B0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59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2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63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364DCD-0338-492F-906E-B1B72C1103D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10.11.2021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B504E5-5A8E-48C8-ABC8-4EF2EFA43753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108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9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1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112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09C83-C848-4A98-AEE2-7A44F3AA8AC0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10.11.2021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F39E5C-48B1-48BF-B790-E8100E155BC9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hyperlink" Target="https://cybersecurity.osu.edu/cybersecurity-you/avoid-threats/what-zero-day-exploit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howtogeek.com/410634/what-is-rat-malware-and-why-is-it-so-dangerous/" TargetMode="External"/><Relationship Id="rId4" Type="http://schemas.openxmlformats.org/officeDocument/2006/relationships/hyperlink" Target="https://medium.com/@yogeshojha/reverse-engineering-wannacry-ransomware-using-ghidra-finding-the-killswitch-a212807e935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SecurityAgency/ghidra/releas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ionalSecurityAgency" TargetMode="External"/><Relationship Id="rId2" Type="http://schemas.openxmlformats.org/officeDocument/2006/relationships/hyperlink" Target="https://code.nsa.gov/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el 1"/>
          <p:cNvSpPr txBox="1"/>
          <p:nvPr/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Reverse Engineering -</a:t>
            </a:r>
            <a:br/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Ghidra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Inhaltsplatzhalter 2"/>
          <p:cNvSpPr txBox="1"/>
          <p:nvPr/>
        </p:nvSpPr>
        <p:spPr>
          <a:xfrm>
            <a:off x="1522440" y="502920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Carsten Hofsommer | Jean-Louis Klein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64" name="Grafik 4"/>
          <p:cNvPicPr/>
          <p:nvPr/>
        </p:nvPicPr>
        <p:blipFill>
          <a:blip r:embed="rId3"/>
          <a:stretch/>
        </p:blipFill>
        <p:spPr>
          <a:xfrm>
            <a:off x="9447120" y="2019240"/>
            <a:ext cx="2437920" cy="243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1522800" y="193428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Some of their FOSS projects:</a:t>
            </a:r>
          </a:p>
        </p:txBody>
      </p:sp>
      <p:sp>
        <p:nvSpPr>
          <p:cNvPr id="190" name="Titel 1_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104040" y="2298240"/>
            <a:ext cx="2634120" cy="238176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2587320" y="3378240"/>
            <a:ext cx="4309200" cy="292176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/>
        </p:blipFill>
        <p:spPr>
          <a:xfrm>
            <a:off x="5400000" y="2463120"/>
            <a:ext cx="5400000" cy="77688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193"/>
          <p:cNvPicPr/>
          <p:nvPr/>
        </p:nvPicPr>
        <p:blipFill>
          <a:blip r:embed="rId5"/>
          <a:stretch/>
        </p:blipFill>
        <p:spPr>
          <a:xfrm>
            <a:off x="7200000" y="3828960"/>
            <a:ext cx="5042880" cy="180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Ghidra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Released as a free, open source software on 5th of March 2019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Improve cybersecurity tools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Build a community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Build on Java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Runs in a VM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Active Github page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Other tools: IDA, Radare, Binary Ninja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does Ghidra work?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files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Solo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Team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option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Creates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/Shows: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Dummy variable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names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addresses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memory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Assembly code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High-level Code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representation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(C, C#, Java, …)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Tackle viruses / analyze encryption schemas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Analyze all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kinds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viruses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(e.g. RAT – File (Remote 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ccess 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rojan,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WannaCry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, etc.)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RAT – File: Find out what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doing. (Most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commonly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tries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disable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User Account Control (UAC)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modifying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registry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WannaCry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: Find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kill switch. (The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tried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reach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domain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domain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unassigned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kept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going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assigned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stopped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immediately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Encryption Schemas: Could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encryption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Plaintext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Cypertext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with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session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key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etc.</a:t>
            </a: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All you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file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that contains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important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algorithm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Binaries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Executables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…)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75EC7-9ADC-40A6-AB37-8D887140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FB4F2F-D584-4086-952E-C5713D4E4C2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 </a:t>
            </a:r>
            <a:r>
              <a:rPr lang="de-DE" sz="1600" dirty="0">
                <a:hlinkClick r:id="rId2"/>
              </a:rPr>
              <a:t>https://cybersecurity.osu.edu/cybersecurity-you/avoid-threats/what-zero-day-exploit</a:t>
            </a:r>
            <a:endParaRPr lang="de-DE" sz="1600" dirty="0"/>
          </a:p>
          <a:p>
            <a:pPr marL="0" indent="0">
              <a:buNone/>
            </a:pPr>
            <a:r>
              <a:rPr lang="de-DE" sz="1600" dirty="0">
                <a:hlinkClick r:id="rId3"/>
              </a:rPr>
              <a:t>https://blogs.blackberry.com/en/2019/07/an-introduction-to-code-analysis-with-ghidra</a:t>
            </a:r>
            <a:endParaRPr lang="de-DE" sz="1600" dirty="0"/>
          </a:p>
          <a:p>
            <a:pPr marL="0" indent="0">
              <a:buNone/>
            </a:pPr>
            <a:r>
              <a:rPr lang="de-DE" sz="1600" dirty="0">
                <a:hlinkClick r:id="rId4"/>
              </a:rPr>
              <a:t>https://medium.com/@yogeshojha/reverse-engineering-wannacry-ransomware-using-ghidra-finding-the-killswitch-a212807e9354</a:t>
            </a:r>
            <a:endParaRPr lang="de-DE" sz="1600" dirty="0"/>
          </a:p>
          <a:p>
            <a:pPr marL="0" indent="0">
              <a:buNone/>
            </a:pPr>
            <a:r>
              <a:rPr lang="de-DE" sz="1600">
                <a:hlinkClick r:id="rId5"/>
              </a:rPr>
              <a:t>https://www.howtogeek.com/410634/what-is-rat-malware-and-why-is-it-so-dangerous/</a:t>
            </a:r>
            <a:endParaRPr lang="de-DE" sz="160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70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Practical part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Crackmes.one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Introduction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Environment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Choose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out of 5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programs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pairs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to install and use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Download at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hlinkClick r:id="rId2"/>
              </a:rPr>
              <a:t>https://github.com/NationalSecurityAgency/ghidra/releases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Extract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zip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file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JDK 11 added to PATH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Support/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launch.properties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JAVA_HOME_OVERRIDE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complete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jdk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„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ghidraRun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“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Console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Workshop plan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Introductory presentation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Guided work with Ghidra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Do it yourself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Analyze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Crack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</a:t>
            </a:r>
          </a:p>
        </p:txBody>
      </p:sp>
      <p:sp>
        <p:nvSpPr>
          <p:cNvPr id="167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Content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And how does it work?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Usage (legal or not?)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NSA (National Security Agency)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Ghidra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Short introduction into the IDE</a:t>
            </a:r>
          </a:p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Reverse Engineering/Backwards Engineering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Inhaltsplatzhalter 1"/>
          <p:cNvSpPr txBox="1"/>
          <p:nvPr/>
        </p:nvSpPr>
        <p:spPr>
          <a:xfrm>
            <a:off x="1513373" y="1905120"/>
            <a:ext cx="9143280" cy="1922162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Engineer but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backwards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From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finished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product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to lose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materials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=/= </a:t>
            </a:r>
            <a:r>
              <a:rPr lang="de-DE" sz="24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Decompile</a:t>
            </a:r>
            <a:endParaRPr lang="de-DE" sz="2400" b="0" u="sng" strike="noStrike" spc="-1" dirty="0">
              <a:solidFill>
                <a:srgbClr val="000000"/>
              </a:solidFill>
              <a:uFillTx/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				       </a:t>
            </a:r>
            <a:r>
              <a:rPr lang="de-DE" sz="2400" b="0" u="sng" strike="noStrike" spc="-1" dirty="0">
                <a:solidFill>
                  <a:srgbClr val="000000"/>
                </a:solidFill>
                <a:latin typeface="Calibri"/>
              </a:rPr>
              <a:t>Why?</a:t>
            </a:r>
          </a:p>
        </p:txBody>
      </p:sp>
      <p:sp>
        <p:nvSpPr>
          <p:cNvPr id="172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AA1432-C28B-490B-9591-9F2F9BEAC116}"/>
              </a:ext>
            </a:extLst>
          </p:cNvPr>
          <p:cNvSpPr txBox="1"/>
          <p:nvPr/>
        </p:nvSpPr>
        <p:spPr>
          <a:xfrm>
            <a:off x="1440000" y="3959999"/>
            <a:ext cx="46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Crack to </a:t>
            </a:r>
            <a:r>
              <a:rPr lang="de-DE" sz="2400" i="1" dirty="0" err="1"/>
              <a:t>remove</a:t>
            </a:r>
            <a:r>
              <a:rPr lang="de-DE" sz="2400" i="1" dirty="0"/>
              <a:t> </a:t>
            </a:r>
            <a:r>
              <a:rPr lang="de-DE" sz="2400" i="1" dirty="0" err="1"/>
              <a:t>copy</a:t>
            </a:r>
            <a:r>
              <a:rPr lang="de-DE" sz="2400" i="1" dirty="0"/>
              <a:t> </a:t>
            </a:r>
            <a:r>
              <a:rPr lang="de-DE" sz="2400" i="1" dirty="0" err="1"/>
              <a:t>protection</a:t>
            </a:r>
            <a:endParaRPr lang="de-DE" sz="2400" i="1" dirty="0"/>
          </a:p>
          <a:p>
            <a:pPr marL="285750" indent="-285750">
              <a:buFontTx/>
              <a:buChar char="-"/>
            </a:pPr>
            <a:r>
              <a:rPr lang="de-DE" dirty="0"/>
              <a:t>Your </a:t>
            </a:r>
            <a:r>
              <a:rPr lang="de-DE" dirty="0" err="1"/>
              <a:t>favourite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Possible </a:t>
            </a:r>
            <a:r>
              <a:rPr lang="de-DE" dirty="0" err="1"/>
              <a:t>evidence</a:t>
            </a:r>
            <a:r>
              <a:rPr lang="de-DE" dirty="0"/>
              <a:t> in </a:t>
            </a:r>
            <a:r>
              <a:rPr lang="de-DE" dirty="0" err="1"/>
              <a:t>criminal</a:t>
            </a:r>
            <a:r>
              <a:rPr lang="de-DE" dirty="0"/>
              <a:t> </a:t>
            </a:r>
            <a:r>
              <a:rPr lang="de-DE" dirty="0" err="1"/>
              <a:t>affairs</a:t>
            </a:r>
            <a:endParaRPr lang="de-DE" dirty="0"/>
          </a:p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A04BDB-F702-4DA7-A710-C1539F5E0965}"/>
              </a:ext>
            </a:extLst>
          </p:cNvPr>
          <p:cNvSpPr txBox="1"/>
          <p:nvPr/>
        </p:nvSpPr>
        <p:spPr>
          <a:xfrm>
            <a:off x="6120000" y="3959999"/>
            <a:ext cx="468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Find </a:t>
            </a:r>
            <a:r>
              <a:rPr lang="de-DE" sz="2400" i="1" dirty="0" err="1"/>
              <a:t>vulnerabilites</a:t>
            </a:r>
            <a:r>
              <a:rPr lang="de-DE" sz="2400" i="1" dirty="0"/>
              <a:t> in an OS</a:t>
            </a:r>
          </a:p>
          <a:p>
            <a:pPr marL="285750" indent="-285750">
              <a:buFontTx/>
              <a:buChar char="-"/>
            </a:pPr>
            <a:r>
              <a:rPr lang="de-DE" dirty="0"/>
              <a:t>Security </a:t>
            </a:r>
            <a:r>
              <a:rPr lang="de-DE" dirty="0" err="1"/>
              <a:t>loopholes</a:t>
            </a:r>
            <a:br>
              <a:rPr lang="de-DE" dirty="0"/>
            </a:br>
            <a:r>
              <a:rPr lang="de-DE" dirty="0"/>
              <a:t>(0Day Exploits, Remote </a:t>
            </a:r>
            <a:r>
              <a:rPr lang="de-DE" dirty="0" err="1"/>
              <a:t>access</a:t>
            </a:r>
            <a:r>
              <a:rPr lang="de-DE" dirty="0"/>
              <a:t> of your OS, etc.)</a:t>
            </a:r>
          </a:p>
          <a:p>
            <a:pPr algn="ctr"/>
            <a:endParaRPr lang="de-D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/>
          <p:nvPr/>
        </p:nvSpPr>
        <p:spPr>
          <a:xfrm>
            <a:off x="1656720" y="720000"/>
            <a:ext cx="9143280" cy="540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Inhaltsplatzhalter 2"/>
          <p:cNvSpPr txBox="1"/>
          <p:nvPr/>
        </p:nvSpPr>
        <p:spPr>
          <a:xfrm>
            <a:off x="720000" y="1620000"/>
            <a:ext cx="864000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Compilers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explanation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highly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simplified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dirty="0"/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Lexing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breaking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up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Parsing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Optimization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removing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unused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variables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evaluate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constant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expressions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4. Translation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5. Run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translated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machine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(source: https://softwareengineering.stackexchange.com)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 1"/>
          <p:cNvSpPr txBox="1"/>
          <p:nvPr/>
        </p:nvSpPr>
        <p:spPr>
          <a:xfrm>
            <a:off x="1080000" y="844200"/>
            <a:ext cx="9143280" cy="59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Inhaltsplatzhalter 2"/>
          <p:cNvSpPr txBox="1"/>
          <p:nvPr/>
        </p:nvSpPr>
        <p:spPr>
          <a:xfrm>
            <a:off x="720000" y="16200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Getting the file back from an executable is impossible. (see picture)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 decompiler reads the assembly code (in step four of our decompiling) and knows what action will happen.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1059480" y="3265920"/>
            <a:ext cx="5600520" cy="23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/>
          <p:cNvSpPr txBox="1"/>
          <p:nvPr/>
        </p:nvSpPr>
        <p:spPr>
          <a:xfrm>
            <a:off x="1260000" y="900000"/>
            <a:ext cx="9900000" cy="456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532440" y="2340000"/>
            <a:ext cx="4867560" cy="3582720"/>
          </a:xfrm>
          <a:prstGeom prst="rect">
            <a:avLst/>
          </a:prstGeom>
          <a:ln w="0">
            <a:noFill/>
          </a:ln>
        </p:spPr>
      </p:pic>
      <p:sp>
        <p:nvSpPr>
          <p:cNvPr id="180" name="TextBox 179"/>
          <p:cNvSpPr txBox="1"/>
          <p:nvPr/>
        </p:nvSpPr>
        <p:spPr>
          <a:xfrm>
            <a:off x="540000" y="198000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Original:</a:t>
            </a:r>
          </a:p>
        </p:txBody>
      </p:sp>
      <p:pic>
        <p:nvPicPr>
          <p:cNvPr id="181" name="Picture 180"/>
          <p:cNvPicPr/>
          <p:nvPr/>
        </p:nvPicPr>
        <p:blipFill>
          <a:blip r:embed="rId3"/>
          <a:stretch/>
        </p:blipFill>
        <p:spPr>
          <a:xfrm>
            <a:off x="6005160" y="4009680"/>
            <a:ext cx="4614840" cy="193032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/>
        </p:blipFill>
        <p:spPr>
          <a:xfrm>
            <a:off x="6005160" y="1826280"/>
            <a:ext cx="3960000" cy="213372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5940000" y="135648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Decompiled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el 1"/>
          <p:cNvSpPr txBox="1"/>
          <p:nvPr/>
        </p:nvSpPr>
        <p:spPr>
          <a:xfrm>
            <a:off x="396720" y="1260000"/>
            <a:ext cx="9143280" cy="52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Inhaltsplatzhalter 2"/>
          <p:cNvSpPr txBox="1"/>
          <p:nvPr/>
        </p:nvSpPr>
        <p:spPr>
          <a:xfrm>
            <a:off x="360000" y="18828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National Security Agency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Founded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in 1952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Part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US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military</a:t>
            </a:r>
            <a:endParaRPr lang="de-DE" sz="2400" b="0" strike="noStrike" spc="-1" dirty="0" err="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Main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task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digital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surveillance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(Think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like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internet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radio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waves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br>
              <a:rPr lang="de-DE" sz="2400" spc="-1" dirty="0">
                <a:solidFill>
                  <a:srgbClr val="000000"/>
                </a:solidFill>
                <a:latin typeface="Calibri"/>
              </a:rPr>
            </a:b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phone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communication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etc.)</a:t>
            </a:r>
            <a:endParaRPr lang="de-DE"/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7560000" y="720000"/>
            <a:ext cx="4500000" cy="450000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5204DB-FBAC-4BCB-91FC-491798B91EC0}"/>
              </a:ext>
            </a:extLst>
          </p:cNvPr>
          <p:cNvSpPr txBox="1"/>
          <p:nvPr/>
        </p:nvSpPr>
        <p:spPr>
          <a:xfrm>
            <a:off x="8744771" y="5228668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el 1_0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 NSA also creates software (to support their main task).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Many projects are secret, but many are also FOSS (Free and Open Source Software).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Besides raising awareness of cyber security (for companies and individuals), the NSA makes software FOSS to cut costs.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Their FOSS-project can be found on: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2"/>
              </a:rPr>
              <a:t>https://code.nsa.gov/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3"/>
              </a:rPr>
              <a:t>https://github.com/NationalSecurityAgency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0</TotalTime>
  <Words>682</Words>
  <Application>Microsoft Office PowerPoint</Application>
  <PresentationFormat>Benutzerdefiniert</PresentationFormat>
  <Paragraphs>104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Sources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- Ghidra</dc:title>
  <dc:subject/>
  <dc:creator>c.hofsom@gmail.com</dc:creator>
  <dc:description/>
  <cp:lastModifiedBy>c.hofsom@gmail.com</cp:lastModifiedBy>
  <cp:revision>41</cp:revision>
  <dcterms:created xsi:type="dcterms:W3CDTF">2021-09-24T12:10:15Z</dcterms:created>
  <dcterms:modified xsi:type="dcterms:W3CDTF">2021-11-10T11:40:23Z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Benutzerdefiniert</vt:lpwstr>
  </property>
  <property fmtid="{D5CDD505-2E9C-101B-9397-08002B2CF9AE}" pid="4" name="Slides">
    <vt:i4>12</vt:i4>
  </property>
</Properties>
</file>