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4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888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6951F19C-EF80-4F8A-BFB1-80E7EE075D5D}" type="slidenum">
              <a:rPr lang="en-GB" sz="1400" b="0" strike="noStrike" spc="-1">
                <a:latin typeface="Times New Roman"/>
              </a:rPr>
              <a:t>‹Nr.›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0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611FD5-7434-4319-A528-9EC869DFEE1A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3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9598589-40FA-4473-A6A3-6B9FEA3449DA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6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C3BFB0A-0908-48DA-B097-D4B026BA5ADC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9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AB9EE2-9CEC-49E2-B418-3C6023F6BB71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03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9598589-40FA-4473-A6A3-6B9FEA3449DA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en-GB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30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12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F81F91-98F5-4A43-A612-1D65B2DED0D2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15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1CB9D2-F2BB-4D28-ADDA-20388B9F2E0C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18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FD9D30-5826-4638-98DA-7112C46AC944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21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71FC41-FACB-4958-9240-E48EFA49981D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20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600" cy="32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8160" cy="429120"/>
            <a:chOff x="1440" y="0"/>
            <a:chExt cx="12188160" cy="42912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8160" cy="227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8160" cy="2005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8160" cy="4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600" cy="776520"/>
            <a:chOff x="0" y="6080760"/>
            <a:chExt cx="12189600" cy="77652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8160" cy="63936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56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9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60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02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5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06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48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49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52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94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95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98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nsa.go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NationalSecurityAgenc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hidra.re/ghidra_docs/ap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hidra-sre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malware.re/2020/02/05/ghidra-intro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security.osu.edu/cybersecurity-you/avoid-threats/what-zero-day-exploit" TargetMode="External"/><Relationship Id="rId2" Type="http://schemas.openxmlformats.org/officeDocument/2006/relationships/hyperlink" Target="https://en.wikipedia.org/wiki/List_of_Java_bytecode_instructions" TargetMode="External"/><Relationship Id="rId1" Type="http://schemas.openxmlformats.org/officeDocument/2006/relationships/slideLayout" Target="../slideLayouts/slideLayout49.xml"/><Relationship Id="rId5" Type="http://schemas.openxmlformats.org/officeDocument/2006/relationships/hyperlink" Target="https://www.howtogeek.com/410634/what-is-rat-malware-and-why-is-it-so-dangerous/" TargetMode="External"/><Relationship Id="rId4" Type="http://schemas.openxmlformats.org/officeDocument/2006/relationships/hyperlink" Target="https://medium.com/@yogeshojha/reverse-engineering-wannacry-ransomware-using-ghidra-finding-the-killswitch-a212807e935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ckmes.one/lasts/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SecurityAgency/ghidra/releas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el 1"/>
          <p:cNvSpPr/>
          <p:nvPr/>
        </p:nvSpPr>
        <p:spPr>
          <a:xfrm>
            <a:off x="1522440" y="1905120"/>
            <a:ext cx="9143280" cy="26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Reverse Engineering -</a:t>
            </a:r>
            <a:br/>
            <a:r>
              <a:rPr lang="de-DE" sz="6600" b="0" strike="noStrike" spc="-1">
                <a:solidFill>
                  <a:srgbClr val="FFFFFF"/>
                </a:solidFill>
                <a:latin typeface="Calibri"/>
                <a:ea typeface="DejaVu Sans"/>
              </a:rPr>
              <a:t>Ghidra</a:t>
            </a:r>
            <a:endParaRPr lang="en-GB" sz="6600" b="0" strike="noStrike" spc="-1">
              <a:latin typeface="Arial"/>
            </a:endParaRPr>
          </a:p>
        </p:txBody>
      </p:sp>
      <p:sp>
        <p:nvSpPr>
          <p:cNvPr id="246" name="Inhaltsplatzhalter 2"/>
          <p:cNvSpPr/>
          <p:nvPr/>
        </p:nvSpPr>
        <p:spPr>
          <a:xfrm>
            <a:off x="1522440" y="5029200"/>
            <a:ext cx="8228880" cy="83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Carsten Hofsommer | Jean-Louis Klein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247" name="Grafik 4"/>
          <p:cNvPicPr/>
          <p:nvPr/>
        </p:nvPicPr>
        <p:blipFill>
          <a:blip r:embed="rId3"/>
          <a:stretch/>
        </p:blipFill>
        <p:spPr>
          <a:xfrm>
            <a:off x="9447120" y="2019240"/>
            <a:ext cx="2437560" cy="243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 dirty="0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249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The NSA also creates software (to support their main task).</a:t>
            </a:r>
            <a:endParaRPr lang="de-DE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Many projects are secret, but many are also FOSS (Free and Open Source Software).</a:t>
            </a:r>
            <a:endParaRPr lang="de-DE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Besides raising awareness of cyber security (for companies and individuals), the NSA makes software FOSS to cut costs.</a:t>
            </a:r>
            <a:endParaRPr lang="de-DE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Their FOSS-project can be found on:</a:t>
            </a:r>
          </a:p>
          <a:p>
            <a:pPr marL="800460" lvl="1" indent="-3429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Symbol" panose="05050102010706020507" pitchFamily="18" charset="2"/>
              <a:buChar char="-"/>
            </a:pPr>
            <a:r>
              <a:rPr lang="en-GB" sz="2000" b="0" strike="noStrike" spc="-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https://code.nsa.gov/</a:t>
            </a:r>
            <a:endParaRPr lang="en-GB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460" lvl="1" indent="-3429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Symbol" panose="05050102010706020507" pitchFamily="18" charset="2"/>
              <a:buChar char="-"/>
            </a:pPr>
            <a:r>
              <a:rPr lang="en-GB" sz="2000" b="0" strike="noStrike" spc="-1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https://github.com/NationalSecurityAgency</a:t>
            </a:r>
            <a:endParaRPr lang="en-GB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186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188"/>
          <p:cNvSpPr/>
          <p:nvPr/>
        </p:nvSpPr>
        <p:spPr>
          <a:xfrm>
            <a:off x="1522800" y="193428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Some of their FOSS projects: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280" name="Titel 1_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281" name="Picture 190"/>
          <p:cNvPicPr/>
          <p:nvPr/>
        </p:nvPicPr>
        <p:blipFill>
          <a:blip r:embed="rId2"/>
          <a:stretch/>
        </p:blipFill>
        <p:spPr>
          <a:xfrm>
            <a:off x="104040" y="2298240"/>
            <a:ext cx="2633760" cy="2381400"/>
          </a:xfrm>
          <a:prstGeom prst="rect">
            <a:avLst/>
          </a:prstGeom>
          <a:ln w="0">
            <a:noFill/>
          </a:ln>
        </p:spPr>
      </p:pic>
      <p:pic>
        <p:nvPicPr>
          <p:cNvPr id="282" name="Picture 191"/>
          <p:cNvPicPr/>
          <p:nvPr/>
        </p:nvPicPr>
        <p:blipFill>
          <a:blip r:embed="rId3"/>
          <a:stretch/>
        </p:blipFill>
        <p:spPr>
          <a:xfrm>
            <a:off x="2587320" y="3378240"/>
            <a:ext cx="4308840" cy="292140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192"/>
          <p:cNvPicPr/>
          <p:nvPr/>
        </p:nvPicPr>
        <p:blipFill>
          <a:blip r:embed="rId4"/>
          <a:stretch/>
        </p:blipFill>
        <p:spPr>
          <a:xfrm>
            <a:off x="5400000" y="2463120"/>
            <a:ext cx="5399640" cy="776520"/>
          </a:xfrm>
          <a:prstGeom prst="rect">
            <a:avLst/>
          </a:prstGeom>
          <a:ln w="0">
            <a:noFill/>
          </a:ln>
        </p:spPr>
      </p:pic>
      <p:pic>
        <p:nvPicPr>
          <p:cNvPr id="284" name="Picture 193"/>
          <p:cNvPicPr/>
          <p:nvPr/>
        </p:nvPicPr>
        <p:blipFill>
          <a:blip r:embed="rId5"/>
          <a:stretch/>
        </p:blipFill>
        <p:spPr>
          <a:xfrm>
            <a:off x="7200000" y="3828960"/>
            <a:ext cx="5042520" cy="180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Ghidra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86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Released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open source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on 5th of March 2019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Improve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cybersecurity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tools</a:t>
            </a:r>
            <a:endParaRPr lang="en-GB" sz="20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Build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community</a:t>
            </a:r>
            <a:endParaRPr lang="en-GB" sz="20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Build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on Java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Runs in a VM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spc="-1" dirty="0" err="1">
                <a:latin typeface="Arial"/>
              </a:rPr>
              <a:t>GhidraDoc</a:t>
            </a:r>
            <a:r>
              <a:rPr lang="en-GB" sz="2000" spc="-1" dirty="0">
                <a:latin typeface="Arial"/>
              </a:rPr>
              <a:t>: </a:t>
            </a:r>
            <a:r>
              <a:rPr lang="en-GB" sz="2000" spc="-1" dirty="0">
                <a:latin typeface="Arial"/>
                <a:hlinkClick r:id="rId3"/>
              </a:rPr>
              <a:t>https://ghidra.re/ghidra_docs/api/index.html</a:t>
            </a:r>
            <a:endParaRPr lang="en-GB" sz="20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Active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page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Other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tools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IDA, Radare, Binary Ninja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287" name="Textfeld 1"/>
          <p:cNvSpPr/>
          <p:nvPr/>
        </p:nvSpPr>
        <p:spPr>
          <a:xfrm>
            <a:off x="1522800" y="5602320"/>
            <a:ext cx="62874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</a:t>
            </a: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1400" b="0" u="sng" strike="noStrike" spc="-1">
                <a:solidFill>
                  <a:srgbClr val="F7B615"/>
                </a:solidFill>
                <a:uFillTx/>
                <a:latin typeface="Arial"/>
                <a:ea typeface="DejaVu Sans"/>
                <a:hlinkClick r:id="rId4"/>
              </a:rPr>
              <a:t>https://ghidra-sre.org/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How does Ghidra work?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89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Decompiling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files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Team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option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Creates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/Shows: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Program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Tree</a:t>
            </a:r>
            <a:endParaRPr lang="de-DE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spc="-1" dirty="0">
                <a:solidFill>
                  <a:srgbClr val="000000"/>
                </a:solidFill>
                <a:latin typeface="Calibri"/>
                <a:ea typeface="DejaVu Sans"/>
              </a:rPr>
              <a:t>Symbol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  <a:ea typeface="DejaVu Sans"/>
              </a:rPr>
              <a:t>Tree</a:t>
            </a:r>
            <a:endParaRPr lang="de-DE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Dummy variable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names</a:t>
            </a:r>
            <a:endParaRPr lang="en-GB" sz="2000" b="0" strike="noStrike" spc="-1" dirty="0">
              <a:latin typeface="Arial"/>
            </a:endParaRPr>
          </a:p>
          <a:p>
            <a:pPr marL="54864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addresses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en-GB" sz="20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en-GB" sz="20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Instructions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High-level Code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representation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(C, C#, Java, …)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000" b="0" strike="noStrike" spc="-1" dirty="0">
              <a:latin typeface="Arial"/>
            </a:endParaRPr>
          </a:p>
        </p:txBody>
      </p:sp>
      <p:pic>
        <p:nvPicPr>
          <p:cNvPr id="3" name="Grafik 2">
            <a:hlinkClick r:id="rId3"/>
            <a:extLst>
              <a:ext uri="{FF2B5EF4-FFF2-40B4-BE49-F238E27FC236}">
                <a16:creationId xmlns:a16="http://schemas.microsoft.com/office/drawing/2014/main" id="{1AAC2449-2DCC-4893-80BE-3B3ED178CF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81" y="915572"/>
            <a:ext cx="6064606" cy="354942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2A769DC-B4E3-4188-92F7-BE5596F7195F}"/>
              </a:ext>
            </a:extLst>
          </p:cNvPr>
          <p:cNvSpPr txBox="1"/>
          <p:nvPr/>
        </p:nvSpPr>
        <p:spPr>
          <a:xfrm>
            <a:off x="5666981" y="4510010"/>
            <a:ext cx="605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https://class.malware.re/2020/02/05/ghidra-intro.html</a:t>
            </a:r>
            <a:endParaRPr lang="de-DE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Tackle viruses / analyze encryption schemas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1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Analyze all kinds of viruses (e.g. RAT – File (Remote Access Trojan, WannaCry, etc.)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RAT – File: Find out what it is doing. (Most commonly it tries to disable User Account Control (UAC) by modifying values in the registry)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WannaCry: Find the kill switch. (The program tried to reach a specific domain, if the domain is unassigned the program kept going, if assigned the program stopped immediately)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Encryption Schemas: Could be: database encryption, Plaintext -&gt; Cypertext with a session key, etc.</a:t>
            </a:r>
            <a:endParaRPr lang="en-GB" sz="2000" b="0" strike="noStrike" spc="-1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you need is a file that contains the important algorithm (Binaries, Executables, …)</a:t>
            </a:r>
            <a:endParaRPr lang="en-GB" sz="2000" b="0" strike="noStrike" spc="-1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Source: </a:t>
            </a:r>
            <a:r>
              <a:rPr lang="de-DE" sz="1400" b="0" u="sng" strike="noStrike" spc="-1">
                <a:solidFill>
                  <a:srgbClr val="F7B615"/>
                </a:solidFill>
                <a:uFillTx/>
                <a:latin typeface="Arial"/>
                <a:ea typeface="DejaVu Sans"/>
                <a:hlinkClick r:id="rId3"/>
              </a:rPr>
              <a:t>https://blogs.blackberry.com/en/2019/07/an-introduction-to-code-analysis-with-ghidra</a:t>
            </a:r>
            <a:endParaRPr lang="en-GB" sz="1400" b="0" strike="noStrike" spc="-1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2920" cy="49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GB" sz="3200" b="0" strike="noStrike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Additional Sources:</a:t>
            </a:r>
            <a:endParaRPr lang="en-GB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Arial"/>
                <a:ea typeface="DejaVu Sans"/>
              </a:rPr>
              <a:t>Java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  <a:ea typeface="DejaVu Sans"/>
              </a:rPr>
              <a:t>ByteCode</a:t>
            </a:r>
            <a:r>
              <a:rPr lang="de-DE" sz="20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  <a:ea typeface="DejaVu Sans"/>
              </a:rPr>
              <a:t>Instructions</a:t>
            </a:r>
            <a:r>
              <a:rPr lang="de-DE" sz="2000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000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https://en.wikipedia.org/wiki/List_of_Java_bytecode</a:t>
            </a:r>
            <a:r>
              <a:rPr lang="de-DE" sz="2000" spc="-1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_instructions</a:t>
            </a:r>
            <a:endParaRPr lang="de-DE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0Day Exploit: </a:t>
            </a:r>
            <a:r>
              <a:rPr lang="de-DE" sz="2000" b="0" u="sng" strike="noStrike" spc="-1" dirty="0">
                <a:solidFill>
                  <a:srgbClr val="F7B615"/>
                </a:solidFill>
                <a:uFillTx/>
                <a:latin typeface="Arial"/>
                <a:ea typeface="DejaVu Sans"/>
                <a:hlinkClick r:id="rId3"/>
              </a:rPr>
              <a:t>https://cybersecurity.osu.edu/cybersecurity-you/avoid-threats/what-zero-day-exploit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WannaCry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000" b="0" u="sng" strike="noStrike" spc="-1" dirty="0">
                <a:solidFill>
                  <a:srgbClr val="F7B615"/>
                </a:solidFill>
                <a:uFillTx/>
                <a:latin typeface="Arial"/>
                <a:ea typeface="DejaVu Sans"/>
                <a:hlinkClick r:id="rId4"/>
              </a:rPr>
              <a:t>https://medium.com/@yogeshojha/reverse-engineering-wannacry-ransomware-using-ghidra-finding-the-killswitch-a212807e9354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RAT – File: </a:t>
            </a:r>
            <a:r>
              <a:rPr lang="de-DE" sz="2000" u="sng" spc="-1" dirty="0">
                <a:solidFill>
                  <a:srgbClr val="F7B615"/>
                </a:solidFill>
                <a:latin typeface="Arial"/>
                <a:ea typeface="DejaVu Sans"/>
                <a:hlinkClick r:id="rId5"/>
              </a:rPr>
              <a:t>https://www.howtogeek.com/410634/what-is-rat-malware-and-why-is-it-so-dangerous/</a:t>
            </a:r>
            <a:endParaRPr lang="de-DE" sz="2000" u="sng" spc="-1" dirty="0">
              <a:solidFill>
                <a:srgbClr val="F7B615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de-DE" sz="2000" u="sng" spc="-1" dirty="0">
              <a:solidFill>
                <a:srgbClr val="F7B615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Practical part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4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Crackmes.one (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https://crackmes.one/lasts/1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Environment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Choose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out of 5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programs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decompile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295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el 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How to install and use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7" name="Inhaltsplatzhalter 2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Download at </a:t>
            </a:r>
            <a:r>
              <a:rPr lang="de-DE" sz="2400" b="0" u="sng" strike="noStrike" spc="-1" dirty="0">
                <a:solidFill>
                  <a:srgbClr val="F7B615"/>
                </a:solidFill>
                <a:uFillTx/>
                <a:latin typeface="Calibri"/>
                <a:ea typeface="DejaVu Sans"/>
                <a:hlinkClick r:id="rId2"/>
              </a:rPr>
              <a:t>https://github.com/NationalSecurityAgency/ghidra/releases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Version 10.0.3 (Assets -&gt; ghidra_10.0.3)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Extract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zip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file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your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desired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location</a:t>
            </a:r>
            <a:endParaRPr lang="en-GB" sz="20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Download JDK 11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necessary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your PATH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Support/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launch.properties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JAVA_HOME_OVERRIDE</a:t>
            </a:r>
            <a:endParaRPr lang="en-GB" sz="2000" b="0" strike="noStrike" spc="-1" dirty="0">
              <a:latin typeface="Arial"/>
            </a:endParaRP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complete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path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jdk</a:t>
            </a:r>
            <a:endParaRPr lang="en-GB" sz="18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ghidraRun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Console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Workshop plan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49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Introductory presentation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lang="en-GB" sz="20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Guided work with Ghidra</a:t>
            </a:r>
            <a:endParaRPr lang="en-GB" sz="2400" b="0" strike="noStrike" spc="-1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it yourself</a:t>
            </a:r>
            <a:endParaRPr lang="en-GB" sz="24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Analyze</a:t>
            </a:r>
            <a:endParaRPr lang="en-GB" sz="20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Crack</a:t>
            </a:r>
            <a:endParaRPr lang="en-GB" sz="2000" b="0" strike="noStrike" spc="-1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Run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50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el 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 dirty="0">
                <a:solidFill>
                  <a:srgbClr val="355D7E"/>
                </a:solidFill>
                <a:latin typeface="Calibri"/>
                <a:ea typeface="DejaVu Sans"/>
              </a:rPr>
              <a:t>Content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252" name="Inhaltsplatzhalter 2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does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work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en-GB" sz="20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Usage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(legal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not?)</a:t>
            </a:r>
            <a:endParaRPr lang="en-GB" sz="20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NSA (National Security Agency)</a:t>
            </a:r>
            <a:endParaRPr lang="en-GB" sz="24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Ghidra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Short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introduction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into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IDE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Reverse Engineering/Backwards Engineering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54" name="Inhaltsplatzhalter 1"/>
          <p:cNvSpPr/>
          <p:nvPr/>
        </p:nvSpPr>
        <p:spPr>
          <a:xfrm>
            <a:off x="1513440" y="1905120"/>
            <a:ext cx="9142920" cy="192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Engineer but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backwards</a:t>
            </a:r>
            <a:endParaRPr lang="en-GB" sz="2400" b="0" strike="noStrike" spc="-1" dirty="0">
              <a:latin typeface="Arial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From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finished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product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lose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materials</a:t>
            </a:r>
            <a:endParaRPr lang="en-GB" sz="2000" b="0" strike="noStrike" spc="-1" dirty="0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=/= </a:t>
            </a:r>
            <a:r>
              <a:rPr lang="de-DE" sz="2400" b="0" u="sng" strike="noStrike" spc="-1" dirty="0" err="1">
                <a:solidFill>
                  <a:srgbClr val="000000"/>
                </a:solidFill>
                <a:uFillTx/>
                <a:latin typeface="Calibri"/>
                <a:ea typeface="DejaVu Sans"/>
              </a:rPr>
              <a:t>Decompile</a:t>
            </a:r>
            <a:endParaRPr lang="en-GB" sz="2400" b="0" strike="noStrike" spc="-1" dirty="0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		       </a:t>
            </a:r>
            <a:r>
              <a:rPr lang="de-DE" sz="24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Why?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55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Textfeld 1"/>
          <p:cNvSpPr/>
          <p:nvPr/>
        </p:nvSpPr>
        <p:spPr>
          <a:xfrm>
            <a:off x="1440000" y="3960000"/>
            <a:ext cx="4679640" cy="13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Crack to remove copy protection</a:t>
            </a:r>
            <a:endParaRPr lang="en-GB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Your favourite video games</a:t>
            </a:r>
            <a:endParaRPr lang="en-GB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Possible evidence in criminal affairs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7" name="Textfeld 5"/>
          <p:cNvSpPr/>
          <p:nvPr/>
        </p:nvSpPr>
        <p:spPr>
          <a:xfrm>
            <a:off x="6120000" y="3960000"/>
            <a:ext cx="4679640" cy="16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Find vulnerabilites in an OS</a:t>
            </a:r>
            <a:endParaRPr lang="en-GB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Security loopholes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(0Day Exploits, Remote access of your OS, etc.)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el 1"/>
          <p:cNvSpPr/>
          <p:nvPr/>
        </p:nvSpPr>
        <p:spPr>
          <a:xfrm>
            <a:off x="1656720" y="720000"/>
            <a:ext cx="914292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Compiling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59" name="Inhaltsplatzhalter 2"/>
          <p:cNvSpPr/>
          <p:nvPr/>
        </p:nvSpPr>
        <p:spPr>
          <a:xfrm>
            <a:off x="720000" y="1620000"/>
            <a:ext cx="863964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Compilers are complex, this explanation is highly simplified.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 Lexing (breaking up the text into tokens)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Parsing (converting the tokens into parse tree)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3. Optimization (optimise the parse tree with actions as removing unused variables or evaluate constant expressions)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4. Translation (converting the parse tree into assembly code)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Run the code (the assembly code is translated into machine code)</a:t>
            </a:r>
            <a:endParaRPr lang="en-GB" sz="2400" b="0" strike="noStrike" spc="-1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(source: https://softwareengineering.stackexchange.com)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el 1"/>
          <p:cNvSpPr/>
          <p:nvPr/>
        </p:nvSpPr>
        <p:spPr>
          <a:xfrm>
            <a:off x="1080000" y="844200"/>
            <a:ext cx="9142920" cy="5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61" name="Inhaltsplatzhalter 2"/>
          <p:cNvSpPr/>
          <p:nvPr/>
        </p:nvSpPr>
        <p:spPr>
          <a:xfrm>
            <a:off x="720000" y="162000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417"/>
              </a:spcBef>
              <a:buFont typeface="Wingdings" panose="05000000000000000000" pitchFamily="2" charset="2"/>
              <a:buChar char="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Getting the file back from an executable is impossible. (see picture)</a:t>
            </a:r>
          </a:p>
          <a:p>
            <a:pPr marL="342900" indent="-342900">
              <a:lnSpc>
                <a:spcPct val="100000"/>
              </a:lnSpc>
              <a:spcBef>
                <a:spcPts val="1417"/>
              </a:spcBef>
              <a:buFont typeface="Wingdings" panose="05000000000000000000" pitchFamily="2" charset="2"/>
              <a:buChar char="§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decompiler</a:t>
            </a: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reads the assembly code (in step four of our decompiling) and knows what action will happen.</a:t>
            </a:r>
            <a:endParaRPr lang="en-GB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2" name="Picture 176"/>
          <p:cNvPicPr/>
          <p:nvPr/>
        </p:nvPicPr>
        <p:blipFill>
          <a:blip r:embed="rId2"/>
          <a:stretch/>
        </p:blipFill>
        <p:spPr>
          <a:xfrm>
            <a:off x="1080000" y="3091348"/>
            <a:ext cx="5600160" cy="231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177"/>
          <p:cNvSpPr/>
          <p:nvPr/>
        </p:nvSpPr>
        <p:spPr>
          <a:xfrm>
            <a:off x="1260000" y="900000"/>
            <a:ext cx="98996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264" name="Picture 178"/>
          <p:cNvPicPr/>
          <p:nvPr/>
        </p:nvPicPr>
        <p:blipFill>
          <a:blip r:embed="rId2"/>
          <a:stretch/>
        </p:blipFill>
        <p:spPr>
          <a:xfrm>
            <a:off x="532440" y="2340000"/>
            <a:ext cx="4867200" cy="3582360"/>
          </a:xfrm>
          <a:prstGeom prst="rect">
            <a:avLst/>
          </a:prstGeom>
          <a:ln w="0">
            <a:noFill/>
          </a:ln>
        </p:spPr>
      </p:pic>
      <p:sp>
        <p:nvSpPr>
          <p:cNvPr id="265" name="TextBox 179"/>
          <p:cNvSpPr/>
          <p:nvPr/>
        </p:nvSpPr>
        <p:spPr>
          <a:xfrm>
            <a:off x="540000" y="1980000"/>
            <a:ext cx="305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Original: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66" name="Picture 180"/>
          <p:cNvPicPr/>
          <p:nvPr/>
        </p:nvPicPr>
        <p:blipFill>
          <a:blip r:embed="rId3"/>
          <a:stretch/>
        </p:blipFill>
        <p:spPr>
          <a:xfrm>
            <a:off x="6005160" y="4009680"/>
            <a:ext cx="4614480" cy="192996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181"/>
          <p:cNvPicPr/>
          <p:nvPr/>
        </p:nvPicPr>
        <p:blipFill>
          <a:blip r:embed="rId4"/>
          <a:stretch/>
        </p:blipFill>
        <p:spPr>
          <a:xfrm>
            <a:off x="6005160" y="1826280"/>
            <a:ext cx="3959640" cy="2133360"/>
          </a:xfrm>
          <a:prstGeom prst="rect">
            <a:avLst/>
          </a:prstGeom>
          <a:ln w="0">
            <a:noFill/>
          </a:ln>
        </p:spPr>
      </p:pic>
      <p:sp>
        <p:nvSpPr>
          <p:cNvPr id="268" name="TextBox 182"/>
          <p:cNvSpPr/>
          <p:nvPr/>
        </p:nvSpPr>
        <p:spPr>
          <a:xfrm>
            <a:off x="5940000" y="1356480"/>
            <a:ext cx="431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Decompiled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fik 268"/>
          <p:cNvPicPr/>
          <p:nvPr/>
        </p:nvPicPr>
        <p:blipFill>
          <a:blip r:embed="rId2"/>
          <a:stretch/>
        </p:blipFill>
        <p:spPr>
          <a:xfrm>
            <a:off x="0" y="7560"/>
            <a:ext cx="5724000" cy="3952440"/>
          </a:xfrm>
          <a:prstGeom prst="rect">
            <a:avLst/>
          </a:prstGeom>
          <a:ln w="0">
            <a:noFill/>
          </a:ln>
        </p:spPr>
      </p:pic>
      <p:pic>
        <p:nvPicPr>
          <p:cNvPr id="270" name="Grafik 269"/>
          <p:cNvPicPr/>
          <p:nvPr/>
        </p:nvPicPr>
        <p:blipFill>
          <a:blip r:embed="rId3"/>
          <a:stretch/>
        </p:blipFill>
        <p:spPr>
          <a:xfrm>
            <a:off x="0" y="4430520"/>
            <a:ext cx="6038640" cy="2409480"/>
          </a:xfrm>
          <a:prstGeom prst="rect">
            <a:avLst/>
          </a:prstGeom>
          <a:ln w="0">
            <a:noFill/>
          </a:ln>
        </p:spPr>
      </p:pic>
      <p:pic>
        <p:nvPicPr>
          <p:cNvPr id="271" name="Grafik 270"/>
          <p:cNvPicPr/>
          <p:nvPr/>
        </p:nvPicPr>
        <p:blipFill>
          <a:blip r:embed="rId4"/>
          <a:stretch/>
        </p:blipFill>
        <p:spPr>
          <a:xfrm>
            <a:off x="6038640" y="0"/>
            <a:ext cx="3430080" cy="4500000"/>
          </a:xfrm>
          <a:prstGeom prst="rect">
            <a:avLst/>
          </a:prstGeom>
          <a:ln w="0">
            <a:noFill/>
          </a:ln>
        </p:spPr>
      </p:pic>
      <p:pic>
        <p:nvPicPr>
          <p:cNvPr id="272" name="Grafik 271"/>
          <p:cNvPicPr/>
          <p:nvPr/>
        </p:nvPicPr>
        <p:blipFill>
          <a:blip r:embed="rId5"/>
          <a:stretch/>
        </p:blipFill>
        <p:spPr>
          <a:xfrm>
            <a:off x="6038640" y="4430520"/>
            <a:ext cx="6409800" cy="240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el 1"/>
          <p:cNvSpPr/>
          <p:nvPr/>
        </p:nvSpPr>
        <p:spPr>
          <a:xfrm>
            <a:off x="1313944" y="1264680"/>
            <a:ext cx="8225696" cy="52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 dirty="0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274" name="Inhaltsplatzhalter 2"/>
          <p:cNvSpPr/>
          <p:nvPr/>
        </p:nvSpPr>
        <p:spPr>
          <a:xfrm>
            <a:off x="1313944" y="1882800"/>
            <a:ext cx="8188975" cy="36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National Security Agency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Founded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 1952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Part of US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military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digital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surveillance</a:t>
            </a:r>
            <a:endParaRPr lang="en-GB" sz="2400" b="0" strike="noStrike" spc="-1" dirty="0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(Think of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things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like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internet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radio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waves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 </a:t>
            </a:r>
            <a:br>
              <a:rPr dirty="0"/>
            </a:b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phone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communication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275" name="Picture 185"/>
          <p:cNvPicPr/>
          <p:nvPr/>
        </p:nvPicPr>
        <p:blipFill>
          <a:blip r:embed="rId2"/>
          <a:stretch/>
        </p:blipFill>
        <p:spPr>
          <a:xfrm>
            <a:off x="7560000" y="720000"/>
            <a:ext cx="4499640" cy="4499640"/>
          </a:xfrm>
          <a:prstGeom prst="rect">
            <a:avLst/>
          </a:prstGeom>
          <a:ln w="0">
            <a:noFill/>
          </a:ln>
        </p:spPr>
      </p:pic>
      <p:sp>
        <p:nvSpPr>
          <p:cNvPr id="276" name="Textfeld 1"/>
          <p:cNvSpPr/>
          <p:nvPr/>
        </p:nvSpPr>
        <p:spPr>
          <a:xfrm>
            <a:off x="8744760" y="5228640"/>
            <a:ext cx="2130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 Wikipedia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0</TotalTime>
  <Words>789</Words>
  <Application>Microsoft Office PowerPoint</Application>
  <PresentationFormat>Benutzerdefiniert</PresentationFormat>
  <Paragraphs>113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Arial</vt:lpstr>
      <vt:lpstr>Calibri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- Ghidra</dc:title>
  <dc:subject/>
  <dc:creator>c.hofsom@gmail.com</dc:creator>
  <dc:description/>
  <cp:lastModifiedBy>c.hofsom@gmail.com</cp:lastModifiedBy>
  <cp:revision>54</cp:revision>
  <dcterms:created xsi:type="dcterms:W3CDTF">2021-09-24T12:10:15Z</dcterms:created>
  <dcterms:modified xsi:type="dcterms:W3CDTF">2021-11-19T19:07:35Z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Benutzerdefiniert</vt:lpwstr>
  </property>
  <property fmtid="{D5CDD505-2E9C-101B-9397-08002B2CF9AE}" pid="4" name="Slides">
    <vt:i4>16</vt:i4>
  </property>
</Properties>
</file>