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B190AB7E-EC43-48BC-852F-86B47465B35C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1920" cy="342792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97" name="Foliennummernplatzhalter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C2C31B1-2B9D-4DDB-BCE4-F846F523131E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12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280" cy="342828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09" name="Foliennummernplatzhalter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71E859E-F6D5-4CC0-8AFF-083587B2DC91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280" cy="342828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12" name="Foliennummernplatzhalter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F54794C-9356-4CBC-9AB1-647E2CB1D2DD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1920" cy="342792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15" name="Foliennummernplatzhalter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402F8CF-AD5C-4224-A860-4DD6D0BCE27D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280" cy="342828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18" name="Foliennummernplatzhalter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751A41F-DB19-4979-9AC9-9465ACD6F686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1920" cy="342792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00" name="Foliennummernplatzhalter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313CC81-2959-4D43-B0F4-0B111267E194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12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1920" cy="342792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03" name="Foliennummernplatzhalter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997EB0A-14B5-402D-9EB9-33E3722D932F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06" name="Foliennummernplatzhalter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E8D8A6B-3116-4940-8A09-64A4B15BA9EE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Untere Grafik"/>
          <p:cNvGrpSpPr/>
          <p:nvPr/>
        </p:nvGrpSpPr>
        <p:grpSpPr>
          <a:xfrm>
            <a:off x="0" y="6309360"/>
            <a:ext cx="12188880" cy="547200"/>
            <a:chOff x="0" y="6309360"/>
            <a:chExt cx="12188880" cy="547200"/>
          </a:xfrm>
        </p:grpSpPr>
        <p:sp>
          <p:nvSpPr>
            <p:cNvPr id="1" name="Rechteck 6"/>
            <p:cNvSpPr/>
            <p:nvPr/>
          </p:nvSpPr>
          <p:spPr>
            <a:xfrm>
              <a:off x="0" y="6400800"/>
              <a:ext cx="12187440" cy="45576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2" name="Rechteck 7"/>
            <p:cNvSpPr/>
            <p:nvPr/>
          </p:nvSpPr>
          <p:spPr>
            <a:xfrm>
              <a:off x="1440" y="6309360"/>
              <a:ext cx="12187440" cy="957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Rechteck 8"/>
            <p:cNvSpPr/>
            <p:nvPr/>
          </p:nvSpPr>
          <p:spPr>
            <a:xfrm>
              <a:off x="1440" y="6379200"/>
              <a:ext cx="12187440" cy="25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" name="Obere Grafik"/>
          <p:cNvGrpSpPr/>
          <p:nvPr/>
        </p:nvGrpSpPr>
        <p:grpSpPr>
          <a:xfrm>
            <a:off x="1440" y="0"/>
            <a:ext cx="12187440" cy="318600"/>
            <a:chOff x="1440" y="0"/>
            <a:chExt cx="12187440" cy="318600"/>
          </a:xfrm>
        </p:grpSpPr>
        <p:sp>
          <p:nvSpPr>
            <p:cNvPr id="5" name="Rechteck 10"/>
            <p:cNvSpPr/>
            <p:nvPr/>
          </p:nvSpPr>
          <p:spPr>
            <a:xfrm>
              <a:off x="1440" y="0"/>
              <a:ext cx="12187440" cy="168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Rechteck 11"/>
            <p:cNvSpPr/>
            <p:nvPr/>
          </p:nvSpPr>
          <p:spPr>
            <a:xfrm>
              <a:off x="1440" y="170280"/>
              <a:ext cx="12187440" cy="1483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Rechteck 12"/>
            <p:cNvSpPr/>
            <p:nvPr/>
          </p:nvSpPr>
          <p:spPr>
            <a:xfrm>
              <a:off x="1440" y="231480"/>
              <a:ext cx="12187440" cy="25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" name="Titelblock"/>
          <p:cNvSpPr/>
          <p:nvPr/>
        </p:nvSpPr>
        <p:spPr>
          <a:xfrm>
            <a:off x="1141560" y="1600200"/>
            <a:ext cx="11045880" cy="32752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" name="Obere Grafik"/>
          <p:cNvGrpSpPr/>
          <p:nvPr/>
        </p:nvGrpSpPr>
        <p:grpSpPr>
          <a:xfrm>
            <a:off x="1440" y="0"/>
            <a:ext cx="12187440" cy="428400"/>
            <a:chOff x="1440" y="0"/>
            <a:chExt cx="12187440" cy="428400"/>
          </a:xfrm>
        </p:grpSpPr>
        <p:sp>
          <p:nvSpPr>
            <p:cNvPr id="10" name="Rechteck 7"/>
            <p:cNvSpPr/>
            <p:nvPr/>
          </p:nvSpPr>
          <p:spPr>
            <a:xfrm>
              <a:off x="1440" y="0"/>
              <a:ext cx="12187440" cy="2271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Rechteck 8"/>
            <p:cNvSpPr/>
            <p:nvPr/>
          </p:nvSpPr>
          <p:spPr>
            <a:xfrm>
              <a:off x="1440" y="228600"/>
              <a:ext cx="12187440" cy="199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Rechteck 9"/>
            <p:cNvSpPr/>
            <p:nvPr/>
          </p:nvSpPr>
          <p:spPr>
            <a:xfrm>
              <a:off x="1440" y="306360"/>
              <a:ext cx="12187440" cy="44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" name="Untere Grafik"/>
          <p:cNvGrpSpPr/>
          <p:nvPr/>
        </p:nvGrpSpPr>
        <p:grpSpPr>
          <a:xfrm>
            <a:off x="0" y="6080760"/>
            <a:ext cx="12188880" cy="775800"/>
            <a:chOff x="0" y="6080760"/>
            <a:chExt cx="12188880" cy="775800"/>
          </a:xfrm>
        </p:grpSpPr>
        <p:sp>
          <p:nvSpPr>
            <p:cNvPr id="14" name="Rechteck 12"/>
            <p:cNvSpPr/>
            <p:nvPr/>
          </p:nvSpPr>
          <p:spPr>
            <a:xfrm>
              <a:off x="0" y="6217920"/>
              <a:ext cx="12187440" cy="63864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5" name="Rechteck 13"/>
            <p:cNvSpPr/>
            <p:nvPr/>
          </p:nvSpPr>
          <p:spPr>
            <a:xfrm>
              <a:off x="1440" y="6080760"/>
              <a:ext cx="12187440" cy="957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Rechteck 14"/>
            <p:cNvSpPr/>
            <p:nvPr/>
          </p:nvSpPr>
          <p:spPr>
            <a:xfrm>
              <a:off x="1440" y="6172200"/>
              <a:ext cx="12187440" cy="25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Untere Grafik"/>
          <p:cNvGrpSpPr/>
          <p:nvPr/>
        </p:nvGrpSpPr>
        <p:grpSpPr>
          <a:xfrm>
            <a:off x="0" y="6309360"/>
            <a:ext cx="12188880" cy="547200"/>
            <a:chOff x="0" y="6309360"/>
            <a:chExt cx="12188880" cy="547200"/>
          </a:xfrm>
        </p:grpSpPr>
        <p:sp>
          <p:nvSpPr>
            <p:cNvPr id="56" name="Rechteck 6"/>
            <p:cNvSpPr/>
            <p:nvPr/>
          </p:nvSpPr>
          <p:spPr>
            <a:xfrm>
              <a:off x="0" y="6400800"/>
              <a:ext cx="12187440" cy="45576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7" name="Rechteck 7"/>
            <p:cNvSpPr/>
            <p:nvPr/>
          </p:nvSpPr>
          <p:spPr>
            <a:xfrm>
              <a:off x="1440" y="6309360"/>
              <a:ext cx="12187440" cy="957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Rechteck 8"/>
            <p:cNvSpPr/>
            <p:nvPr/>
          </p:nvSpPr>
          <p:spPr>
            <a:xfrm>
              <a:off x="1440" y="6379200"/>
              <a:ext cx="12187440" cy="25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9" name="Obere Grafik"/>
          <p:cNvGrpSpPr/>
          <p:nvPr/>
        </p:nvGrpSpPr>
        <p:grpSpPr>
          <a:xfrm>
            <a:off x="1440" y="0"/>
            <a:ext cx="12187440" cy="318600"/>
            <a:chOff x="1440" y="0"/>
            <a:chExt cx="12187440" cy="318600"/>
          </a:xfrm>
        </p:grpSpPr>
        <p:sp>
          <p:nvSpPr>
            <p:cNvPr id="60" name="Rechteck 10"/>
            <p:cNvSpPr/>
            <p:nvPr/>
          </p:nvSpPr>
          <p:spPr>
            <a:xfrm>
              <a:off x="1440" y="0"/>
              <a:ext cx="12187440" cy="168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Rechteck 11"/>
            <p:cNvSpPr/>
            <p:nvPr/>
          </p:nvSpPr>
          <p:spPr>
            <a:xfrm>
              <a:off x="1440" y="170280"/>
              <a:ext cx="12187440" cy="1483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Rechteck 12"/>
            <p:cNvSpPr/>
            <p:nvPr/>
          </p:nvSpPr>
          <p:spPr>
            <a:xfrm>
              <a:off x="1440" y="231480"/>
              <a:ext cx="12187440" cy="25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Untere Grafik"/>
          <p:cNvGrpSpPr/>
          <p:nvPr/>
        </p:nvGrpSpPr>
        <p:grpSpPr>
          <a:xfrm>
            <a:off x="0" y="6309360"/>
            <a:ext cx="12188880" cy="547200"/>
            <a:chOff x="0" y="6309360"/>
            <a:chExt cx="12188880" cy="547200"/>
          </a:xfrm>
        </p:grpSpPr>
        <p:sp>
          <p:nvSpPr>
            <p:cNvPr id="102" name="Rechteck 6"/>
            <p:cNvSpPr/>
            <p:nvPr/>
          </p:nvSpPr>
          <p:spPr>
            <a:xfrm>
              <a:off x="0" y="6400800"/>
              <a:ext cx="12187440" cy="45576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03" name="Rechteck 7"/>
            <p:cNvSpPr/>
            <p:nvPr/>
          </p:nvSpPr>
          <p:spPr>
            <a:xfrm>
              <a:off x="1440" y="6309360"/>
              <a:ext cx="12187440" cy="957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Rechteck 8"/>
            <p:cNvSpPr/>
            <p:nvPr/>
          </p:nvSpPr>
          <p:spPr>
            <a:xfrm>
              <a:off x="1440" y="6379200"/>
              <a:ext cx="12187440" cy="25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5" name="Obere Grafik"/>
          <p:cNvGrpSpPr/>
          <p:nvPr/>
        </p:nvGrpSpPr>
        <p:grpSpPr>
          <a:xfrm>
            <a:off x="1440" y="0"/>
            <a:ext cx="12187440" cy="318600"/>
            <a:chOff x="1440" y="0"/>
            <a:chExt cx="12187440" cy="318600"/>
          </a:xfrm>
        </p:grpSpPr>
        <p:sp>
          <p:nvSpPr>
            <p:cNvPr id="106" name="Rechteck 10"/>
            <p:cNvSpPr/>
            <p:nvPr/>
          </p:nvSpPr>
          <p:spPr>
            <a:xfrm>
              <a:off x="1440" y="0"/>
              <a:ext cx="12187440" cy="168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Rechteck 11"/>
            <p:cNvSpPr/>
            <p:nvPr/>
          </p:nvSpPr>
          <p:spPr>
            <a:xfrm>
              <a:off x="1440" y="170280"/>
              <a:ext cx="12187440" cy="1483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Rechteck 12"/>
            <p:cNvSpPr/>
            <p:nvPr/>
          </p:nvSpPr>
          <p:spPr>
            <a:xfrm>
              <a:off x="1440" y="231480"/>
              <a:ext cx="12187440" cy="25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Untere Grafik"/>
          <p:cNvGrpSpPr/>
          <p:nvPr/>
        </p:nvGrpSpPr>
        <p:grpSpPr>
          <a:xfrm>
            <a:off x="0" y="6309360"/>
            <a:ext cx="12188880" cy="547200"/>
            <a:chOff x="0" y="6309360"/>
            <a:chExt cx="12188880" cy="547200"/>
          </a:xfrm>
        </p:grpSpPr>
        <p:sp>
          <p:nvSpPr>
            <p:cNvPr id="148" name="Rechteck 6"/>
            <p:cNvSpPr/>
            <p:nvPr/>
          </p:nvSpPr>
          <p:spPr>
            <a:xfrm>
              <a:off x="0" y="6400800"/>
              <a:ext cx="12187440" cy="45576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49" name="Rechteck 7"/>
            <p:cNvSpPr/>
            <p:nvPr/>
          </p:nvSpPr>
          <p:spPr>
            <a:xfrm>
              <a:off x="1440" y="6309360"/>
              <a:ext cx="12187440" cy="957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Rechteck 8"/>
            <p:cNvSpPr/>
            <p:nvPr/>
          </p:nvSpPr>
          <p:spPr>
            <a:xfrm>
              <a:off x="1440" y="6379200"/>
              <a:ext cx="12187440" cy="25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1" name="Obere Grafik"/>
          <p:cNvGrpSpPr/>
          <p:nvPr/>
        </p:nvGrpSpPr>
        <p:grpSpPr>
          <a:xfrm>
            <a:off x="1440" y="0"/>
            <a:ext cx="12187440" cy="318600"/>
            <a:chOff x="1440" y="0"/>
            <a:chExt cx="12187440" cy="318600"/>
          </a:xfrm>
        </p:grpSpPr>
        <p:sp>
          <p:nvSpPr>
            <p:cNvPr id="152" name="Rechteck 10"/>
            <p:cNvSpPr/>
            <p:nvPr/>
          </p:nvSpPr>
          <p:spPr>
            <a:xfrm>
              <a:off x="1440" y="0"/>
              <a:ext cx="12187440" cy="168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Rechteck 11"/>
            <p:cNvSpPr/>
            <p:nvPr/>
          </p:nvSpPr>
          <p:spPr>
            <a:xfrm>
              <a:off x="1440" y="170280"/>
              <a:ext cx="12187440" cy="1483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Rechteck 12"/>
            <p:cNvSpPr/>
            <p:nvPr/>
          </p:nvSpPr>
          <p:spPr>
            <a:xfrm>
              <a:off x="1440" y="231480"/>
              <a:ext cx="12187440" cy="25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Untere Grafik"/>
          <p:cNvGrpSpPr/>
          <p:nvPr/>
        </p:nvGrpSpPr>
        <p:grpSpPr>
          <a:xfrm>
            <a:off x="0" y="6309360"/>
            <a:ext cx="12188880" cy="547200"/>
            <a:chOff x="0" y="6309360"/>
            <a:chExt cx="12188880" cy="547200"/>
          </a:xfrm>
        </p:grpSpPr>
        <p:sp>
          <p:nvSpPr>
            <p:cNvPr id="194" name="Rechteck 6"/>
            <p:cNvSpPr/>
            <p:nvPr/>
          </p:nvSpPr>
          <p:spPr>
            <a:xfrm>
              <a:off x="0" y="6400800"/>
              <a:ext cx="12187440" cy="45576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95" name="Rechteck 7"/>
            <p:cNvSpPr/>
            <p:nvPr/>
          </p:nvSpPr>
          <p:spPr>
            <a:xfrm>
              <a:off x="1440" y="6309360"/>
              <a:ext cx="12187440" cy="957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Rechteck 8"/>
            <p:cNvSpPr/>
            <p:nvPr/>
          </p:nvSpPr>
          <p:spPr>
            <a:xfrm>
              <a:off x="1440" y="6379200"/>
              <a:ext cx="12187440" cy="25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7" name="Obere Grafik"/>
          <p:cNvGrpSpPr/>
          <p:nvPr/>
        </p:nvGrpSpPr>
        <p:grpSpPr>
          <a:xfrm>
            <a:off x="1440" y="0"/>
            <a:ext cx="12187440" cy="318600"/>
            <a:chOff x="1440" y="0"/>
            <a:chExt cx="12187440" cy="318600"/>
          </a:xfrm>
        </p:grpSpPr>
        <p:sp>
          <p:nvSpPr>
            <p:cNvPr id="198" name="Rechteck 10"/>
            <p:cNvSpPr/>
            <p:nvPr/>
          </p:nvSpPr>
          <p:spPr>
            <a:xfrm>
              <a:off x="1440" y="0"/>
              <a:ext cx="12187440" cy="168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Rechteck 11"/>
            <p:cNvSpPr/>
            <p:nvPr/>
          </p:nvSpPr>
          <p:spPr>
            <a:xfrm>
              <a:off x="1440" y="170280"/>
              <a:ext cx="12187440" cy="1483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Rechteck 12"/>
            <p:cNvSpPr/>
            <p:nvPr/>
          </p:nvSpPr>
          <p:spPr>
            <a:xfrm>
              <a:off x="1440" y="231480"/>
              <a:ext cx="12187440" cy="25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code.nsa.gov/" TargetMode="External"/><Relationship Id="rId2" Type="http://schemas.openxmlformats.org/officeDocument/2006/relationships/hyperlink" Target="https://github.com/NationalSecurityAgency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hidra.re/ghidra_docs/api/index.html" TargetMode="External"/><Relationship Id="rId2" Type="http://schemas.openxmlformats.org/officeDocument/2006/relationships/hyperlink" Target="https://ghidra-sre.org/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blogs.blackberry.com/en/2019/07/an-introduction-to-code-analysis-with-ghidra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List_of_Java_bytecode_instructions" TargetMode="External"/><Relationship Id="rId2" Type="http://schemas.openxmlformats.org/officeDocument/2006/relationships/hyperlink" Target="https://en.wikipedia.org/wiki/List_of_Java_bytecode_instructions" TargetMode="External"/><Relationship Id="rId3" Type="http://schemas.openxmlformats.org/officeDocument/2006/relationships/hyperlink" Target="https://cybersecurity.osu.edu/cybersecurity-you/avoid-threats/what-zero-day-exploit" TargetMode="External"/><Relationship Id="rId4" Type="http://schemas.openxmlformats.org/officeDocument/2006/relationships/hyperlink" Target="https://medium.com/@yogeshojha/reverse-engineering-wannacry-ransomware-using-ghidra-finding-the-killswitch-a212807e9354" TargetMode="External"/><Relationship Id="rId5" Type="http://schemas.openxmlformats.org/officeDocument/2006/relationships/hyperlink" Target="https://www.howtogeek.com/410634/what-is-rat-malware-and-why-is-it-so-dangerous/" TargetMode="External"/><Relationship Id="rId6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el 1"/>
          <p:cNvSpPr/>
          <p:nvPr/>
        </p:nvSpPr>
        <p:spPr>
          <a:xfrm>
            <a:off x="1522440" y="1905120"/>
            <a:ext cx="9142560" cy="266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0000"/>
              </a:lnSpc>
            </a:pPr>
            <a:r>
              <a:rPr b="0" lang="de-DE" sz="6600" spc="-1" strike="noStrike">
                <a:solidFill>
                  <a:srgbClr val="ffffff"/>
                </a:solidFill>
                <a:latin typeface="Calibri"/>
                <a:ea typeface="DejaVu Sans"/>
              </a:rPr>
              <a:t>Reverse Engineering -</a:t>
            </a:r>
            <a:br/>
            <a:r>
              <a:rPr b="0" lang="de-DE" sz="6600" spc="-1" strike="noStrike">
                <a:solidFill>
                  <a:srgbClr val="ffffff"/>
                </a:solidFill>
                <a:latin typeface="Calibri"/>
                <a:ea typeface="DejaVu Sans"/>
              </a:rPr>
              <a:t>Ghidra</a:t>
            </a:r>
            <a:endParaRPr b="0" lang="en-GB" sz="6600" spc="-1" strike="noStrike">
              <a:latin typeface="Arial"/>
            </a:endParaRPr>
          </a:p>
        </p:txBody>
      </p:sp>
      <p:sp>
        <p:nvSpPr>
          <p:cNvPr id="246" name="Inhaltsplatzhalter 2"/>
          <p:cNvSpPr/>
          <p:nvPr/>
        </p:nvSpPr>
        <p:spPr>
          <a:xfrm>
            <a:off x="1522440" y="5029200"/>
            <a:ext cx="8228160" cy="8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Carsten Hofsommer | Jean-Louis Klein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47" name="Grafik 4" descr=""/>
          <p:cNvPicPr/>
          <p:nvPr/>
        </p:nvPicPr>
        <p:blipFill>
          <a:blip r:embed="rId1"/>
          <a:stretch/>
        </p:blipFill>
        <p:spPr>
          <a:xfrm>
            <a:off x="9447120" y="2019240"/>
            <a:ext cx="2436840" cy="243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tel 2"/>
          <p:cNvSpPr/>
          <p:nvPr/>
        </p:nvSpPr>
        <p:spPr>
          <a:xfrm>
            <a:off x="1522800" y="609480"/>
            <a:ext cx="914220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NSA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78" name="Inhaltsplatzhalter 1"/>
          <p:cNvSpPr/>
          <p:nvPr/>
        </p:nvSpPr>
        <p:spPr>
          <a:xfrm>
            <a:off x="1522800" y="1905120"/>
            <a:ext cx="9142200" cy="36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NSA also creates software (to support their main task).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Many projects are secret, but many are also FOSS (Free and Open Source Software).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Besides raising awareness of cyber security (for companies and individuals), the NSA makes software FOSS to cut costs.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Their FOSS-project can be found on:</a:t>
            </a:r>
            <a:endParaRPr b="0" lang="en-GB" sz="2400" spc="-1" strike="noStrike">
              <a:latin typeface="Arial"/>
            </a:endParaRPr>
          </a:p>
          <a:p>
            <a:pPr lvl="1" marL="800640" indent="-3430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Symbol"/>
              <a:buChar char="-"/>
            </a:pPr>
            <a:r>
              <a:rPr b="0" lang="en-GB" sz="2000" spc="-1" strike="noStrike" u="sng">
                <a:solidFill>
                  <a:srgbClr val="f7b615"/>
                </a:solidFill>
                <a:uFillTx/>
                <a:latin typeface="Calibri"/>
                <a:ea typeface="DejaVu Sans"/>
                <a:hlinkClick r:id="rId1"/>
              </a:rPr>
              <a:t>https://code.nsa.gov/</a:t>
            </a:r>
            <a:endParaRPr b="0" lang="en-GB" sz="2000" spc="-1" strike="noStrike">
              <a:latin typeface="Arial"/>
            </a:endParaRPr>
          </a:p>
          <a:p>
            <a:pPr lvl="1" marL="800640" indent="-3430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Symbol"/>
              <a:buChar char="-"/>
            </a:pPr>
            <a:r>
              <a:rPr b="0" lang="en-GB" sz="2000" spc="-1" strike="noStrike" u="sng">
                <a:solidFill>
                  <a:srgbClr val="f7b615"/>
                </a:solidFill>
                <a:uFillTx/>
                <a:latin typeface="Calibri"/>
                <a:ea typeface="DejaVu Sans"/>
                <a:hlinkClick r:id="rId2"/>
              </a:rPr>
              <a:t>https://github.com/NationalSecurityAgency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79" name="Textplatzhalter 7"/>
          <p:cNvSpPr/>
          <p:nvPr/>
        </p:nvSpPr>
        <p:spPr>
          <a:xfrm>
            <a:off x="1539720" y="5715000"/>
            <a:ext cx="91252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Box 188"/>
          <p:cNvSpPr/>
          <p:nvPr/>
        </p:nvSpPr>
        <p:spPr>
          <a:xfrm>
            <a:off x="1522800" y="1934280"/>
            <a:ext cx="9142200" cy="36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Some of their FOSS projects: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81" name="Titel 1_1"/>
          <p:cNvSpPr/>
          <p:nvPr/>
        </p:nvSpPr>
        <p:spPr>
          <a:xfrm>
            <a:off x="1522800" y="609480"/>
            <a:ext cx="914220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NSA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282" name="Picture 190" descr=""/>
          <p:cNvPicPr/>
          <p:nvPr/>
        </p:nvPicPr>
        <p:blipFill>
          <a:blip r:embed="rId1"/>
          <a:stretch/>
        </p:blipFill>
        <p:spPr>
          <a:xfrm>
            <a:off x="104040" y="2298240"/>
            <a:ext cx="2633040" cy="2380680"/>
          </a:xfrm>
          <a:prstGeom prst="rect">
            <a:avLst/>
          </a:prstGeom>
          <a:ln w="0">
            <a:noFill/>
          </a:ln>
        </p:spPr>
      </p:pic>
      <p:pic>
        <p:nvPicPr>
          <p:cNvPr id="283" name="Picture 191" descr=""/>
          <p:cNvPicPr/>
          <p:nvPr/>
        </p:nvPicPr>
        <p:blipFill>
          <a:blip r:embed="rId2"/>
          <a:stretch/>
        </p:blipFill>
        <p:spPr>
          <a:xfrm>
            <a:off x="2587320" y="3378240"/>
            <a:ext cx="4308120" cy="2920680"/>
          </a:xfrm>
          <a:prstGeom prst="rect">
            <a:avLst/>
          </a:prstGeom>
          <a:ln w="0">
            <a:noFill/>
          </a:ln>
        </p:spPr>
      </p:pic>
      <p:pic>
        <p:nvPicPr>
          <p:cNvPr id="284" name="Picture 192" descr=""/>
          <p:cNvPicPr/>
          <p:nvPr/>
        </p:nvPicPr>
        <p:blipFill>
          <a:blip r:embed="rId3"/>
          <a:stretch/>
        </p:blipFill>
        <p:spPr>
          <a:xfrm>
            <a:off x="5400000" y="2463120"/>
            <a:ext cx="5398920" cy="775800"/>
          </a:xfrm>
          <a:prstGeom prst="rect">
            <a:avLst/>
          </a:prstGeom>
          <a:ln w="0">
            <a:noFill/>
          </a:ln>
        </p:spPr>
      </p:pic>
      <p:pic>
        <p:nvPicPr>
          <p:cNvPr id="285" name="Picture 193" descr=""/>
          <p:cNvPicPr/>
          <p:nvPr/>
        </p:nvPicPr>
        <p:blipFill>
          <a:blip r:embed="rId4"/>
          <a:stretch/>
        </p:blipFill>
        <p:spPr>
          <a:xfrm>
            <a:off x="7200000" y="3828960"/>
            <a:ext cx="5041800" cy="180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itel 2"/>
          <p:cNvSpPr/>
          <p:nvPr/>
        </p:nvSpPr>
        <p:spPr>
          <a:xfrm>
            <a:off x="1522800" y="609480"/>
            <a:ext cx="914220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Ghidra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87" name="Inhaltsplatzhalter 1"/>
          <p:cNvSpPr/>
          <p:nvPr/>
        </p:nvSpPr>
        <p:spPr>
          <a:xfrm>
            <a:off x="1522800" y="1905120"/>
            <a:ext cx="9142200" cy="36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9000"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Released as a free, open source software on 5th of March 2019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Improve cybersecurity tools</a:t>
            </a:r>
            <a:endParaRPr b="0" lang="en-GB" sz="20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Build a community</a:t>
            </a:r>
            <a:endParaRPr b="0" lang="en-GB" sz="20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Build on Java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Runs in a VM</a:t>
            </a:r>
            <a:endParaRPr b="0" lang="en-GB" sz="20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GhidraDoc: </a:t>
            </a:r>
            <a:r>
              <a:rPr b="0" lang="en-GB" sz="2000" spc="-1" strike="noStrike" u="sng">
                <a:solidFill>
                  <a:srgbClr val="f7b615"/>
                </a:solidFill>
                <a:uFillTx/>
                <a:latin typeface="Arial"/>
                <a:ea typeface="DejaVu Sans"/>
                <a:hlinkClick r:id="rId1"/>
              </a:rPr>
              <a:t>https://ghidra.re/ghidra_docs/api/index.html</a:t>
            </a:r>
            <a:endParaRPr b="0" lang="en-GB" sz="20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Active Github page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Other tools: IDA, Radare, Binary Ninja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288" name="Textfeld 1"/>
          <p:cNvSpPr/>
          <p:nvPr/>
        </p:nvSpPr>
        <p:spPr>
          <a:xfrm>
            <a:off x="1522800" y="5602320"/>
            <a:ext cx="62866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Source</a:t>
            </a: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de-DE" sz="1400" spc="-1" strike="noStrike" u="sng">
                <a:solidFill>
                  <a:srgbClr val="f7b615"/>
                </a:solidFill>
                <a:uFillTx/>
                <a:latin typeface="Arial"/>
                <a:ea typeface="DejaVu Sans"/>
                <a:hlinkClick r:id="rId2"/>
              </a:rPr>
              <a:t>https://ghidra-sre.org/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itel 2"/>
          <p:cNvSpPr/>
          <p:nvPr/>
        </p:nvSpPr>
        <p:spPr>
          <a:xfrm>
            <a:off x="1522800" y="609480"/>
            <a:ext cx="914220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Practical examples of reverse engineering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90" name="Inhaltsplatzhalter 1"/>
          <p:cNvSpPr/>
          <p:nvPr/>
        </p:nvSpPr>
        <p:spPr>
          <a:xfrm>
            <a:off x="1522800" y="1905120"/>
            <a:ext cx="9142200" cy="36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Analyze all kinds of software (e.g. RAT – File (Remote Access Trojan, WannaCry, etc.)</a:t>
            </a:r>
            <a:endParaRPr b="0" lang="en-GB" sz="20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RAT – File: Find out what it is doing. (Most commonly it tries to disable User Account Control (UAC) by modifying values in the registry)</a:t>
            </a:r>
            <a:endParaRPr b="0" lang="en-GB" sz="20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WannaCry: Find the kill switch. (The program tried to reach a specific domain, if the domain is unassigned the program kept going, if assigned the program stopped immediately)</a:t>
            </a:r>
            <a:endParaRPr b="0" lang="en-GB" sz="20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800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All you need is a file that contains the important algorithm (Binaries, Executables, …)</a:t>
            </a:r>
            <a:endParaRPr b="0" lang="en-GB" sz="20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800"/>
              </a:spcBef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Source: </a:t>
            </a:r>
            <a:r>
              <a:rPr b="0" lang="de-DE" sz="1400" spc="-1" strike="noStrike" u="sng">
                <a:solidFill>
                  <a:srgbClr val="f7b615"/>
                </a:solidFill>
                <a:uFillTx/>
                <a:latin typeface="Arial"/>
                <a:ea typeface="DejaVu Sans"/>
                <a:hlinkClick r:id="rId1"/>
              </a:rPr>
              <a:t>https://blogs.blackberry.com/en/2019/07/an-introduction-to-code-analysis-with-ghidra</a:t>
            </a:r>
            <a:endParaRPr b="0" lang="en-GB" sz="14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800"/>
              </a:spcBef>
            </a:pP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ubTitle"/>
          </p:nvPr>
        </p:nvSpPr>
        <p:spPr>
          <a:xfrm>
            <a:off x="1522800" y="609480"/>
            <a:ext cx="9142200" cy="49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Additional Sources:</a:t>
            </a:r>
            <a:endParaRPr b="0" lang="en-GB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Java ByteCode Instructions: </a:t>
            </a:r>
            <a:r>
              <a:rPr b="0" lang="de-DE" sz="2000" spc="-1" strike="noStrike" u="sng">
                <a:solidFill>
                  <a:srgbClr val="f7b615"/>
                </a:solidFill>
                <a:uFillTx/>
                <a:latin typeface="Arial"/>
                <a:ea typeface="DejaVu Sans"/>
                <a:hlinkClick r:id="rId1"/>
              </a:rPr>
              <a:t>https://en.wikipedia.org/wiki/List_of_Java_bytecode</a:t>
            </a:r>
            <a:r>
              <a:rPr b="0" lang="de-DE" sz="2000" spc="-1" strike="noStrike" u="sng">
                <a:solidFill>
                  <a:srgbClr val="f7b615"/>
                </a:solidFill>
                <a:uFillTx/>
                <a:latin typeface="Arial"/>
                <a:ea typeface="DejaVu Sans"/>
                <a:hlinkClick r:id="rId2"/>
              </a:rPr>
              <a:t>_instructions</a:t>
            </a:r>
            <a:endParaRPr b="0" lang="en-GB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0Day Exploit: </a:t>
            </a:r>
            <a:r>
              <a:rPr b="0" lang="de-DE" sz="2000" spc="-1" strike="noStrike" u="sng">
                <a:solidFill>
                  <a:srgbClr val="f7b615"/>
                </a:solidFill>
                <a:uFillTx/>
                <a:latin typeface="Arial"/>
                <a:ea typeface="DejaVu Sans"/>
                <a:hlinkClick r:id="rId3"/>
              </a:rPr>
              <a:t>https://cybersecurity.osu.edu/cybersecurity-you/avoid-threats/what-zero-day-exploit</a:t>
            </a:r>
            <a:endParaRPr b="0" lang="en-GB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WannaCry: </a:t>
            </a:r>
            <a:r>
              <a:rPr b="0" lang="de-DE" sz="2000" spc="-1" strike="noStrike" u="sng">
                <a:solidFill>
                  <a:srgbClr val="f7b615"/>
                </a:solidFill>
                <a:uFillTx/>
                <a:latin typeface="Arial"/>
                <a:ea typeface="DejaVu Sans"/>
                <a:hlinkClick r:id="rId4"/>
              </a:rPr>
              <a:t>https://medium.com/@yogeshojha/reverse-engineering-wannacry-ransomware-using-ghidra-finding-the-killswitch-a212807e9354</a:t>
            </a:r>
            <a:endParaRPr b="0" lang="en-GB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RAT – File: </a:t>
            </a:r>
            <a:r>
              <a:rPr b="0" lang="de-DE" sz="2000" spc="-1" strike="noStrike" u="sng">
                <a:solidFill>
                  <a:srgbClr val="f7b615"/>
                </a:solidFill>
                <a:uFillTx/>
                <a:latin typeface="Arial"/>
                <a:ea typeface="DejaVu Sans"/>
                <a:hlinkClick r:id="rId5"/>
              </a:rPr>
              <a:t>https://www.howtogeek.com/410634/what-is-rat-malware-and-why-is-it-so-dangerous/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el 2"/>
          <p:cNvSpPr/>
          <p:nvPr/>
        </p:nvSpPr>
        <p:spPr>
          <a:xfrm>
            <a:off x="1522800" y="609480"/>
            <a:ext cx="914220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Practical part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93" name="Inhaltsplatzhalter 1"/>
          <p:cNvSpPr/>
          <p:nvPr/>
        </p:nvSpPr>
        <p:spPr>
          <a:xfrm>
            <a:off x="1522800" y="1905120"/>
            <a:ext cx="9142200" cy="36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Introduction to the Environment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Two assignments designed to give you a taste of reverse engineering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294" name="Textplatzhalter 7"/>
          <p:cNvSpPr/>
          <p:nvPr/>
        </p:nvSpPr>
        <p:spPr>
          <a:xfrm>
            <a:off x="1539720" y="5715000"/>
            <a:ext cx="91252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el 2"/>
          <p:cNvSpPr/>
          <p:nvPr/>
        </p:nvSpPr>
        <p:spPr>
          <a:xfrm>
            <a:off x="1522800" y="609480"/>
            <a:ext cx="914220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Workshop plan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9" name="Inhaltsplatzhalter 1"/>
          <p:cNvSpPr/>
          <p:nvPr/>
        </p:nvSpPr>
        <p:spPr>
          <a:xfrm>
            <a:off x="1522800" y="1905120"/>
            <a:ext cx="9142200" cy="36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Introductory presentation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Reverse Engineering</a:t>
            </a:r>
            <a:endParaRPr b="0" lang="en-GB" sz="20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Guided work with Ghidra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Do it yourself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Analyze</a:t>
            </a:r>
            <a:endParaRPr b="0" lang="en-GB" sz="20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Crack</a:t>
            </a:r>
            <a:endParaRPr b="0" lang="en-GB" sz="20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Run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50" name="Textplatzhalter 7"/>
          <p:cNvSpPr/>
          <p:nvPr/>
        </p:nvSpPr>
        <p:spPr>
          <a:xfrm>
            <a:off x="1539720" y="5715000"/>
            <a:ext cx="91252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el 1"/>
          <p:cNvSpPr/>
          <p:nvPr/>
        </p:nvSpPr>
        <p:spPr>
          <a:xfrm>
            <a:off x="1522800" y="609480"/>
            <a:ext cx="914220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Content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52" name="Inhaltsplatzhalter 2"/>
          <p:cNvSpPr/>
          <p:nvPr/>
        </p:nvSpPr>
        <p:spPr>
          <a:xfrm>
            <a:off x="1522800" y="1905120"/>
            <a:ext cx="9142200" cy="36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Reverse Engineering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And how does it work?</a:t>
            </a:r>
            <a:endParaRPr b="0" lang="en-GB" sz="20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Usage (legal or not?)</a:t>
            </a:r>
            <a:endParaRPr b="0" lang="en-GB" sz="20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Compiling and decompiling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NSA (National Security Agency)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Ghidra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Short introduction into the IDE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el 2"/>
          <p:cNvSpPr/>
          <p:nvPr/>
        </p:nvSpPr>
        <p:spPr>
          <a:xfrm>
            <a:off x="1522800" y="609480"/>
            <a:ext cx="914220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Reverse Engineering/Backwards Engineering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54" name="Inhaltsplatzhalter 1"/>
          <p:cNvSpPr/>
          <p:nvPr/>
        </p:nvSpPr>
        <p:spPr>
          <a:xfrm>
            <a:off x="1513440" y="1905120"/>
            <a:ext cx="9142200" cy="192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Engineer but backwards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From finished product to lose materials</a:t>
            </a:r>
            <a:endParaRPr b="0" lang="en-GB" sz="20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Compile =/= </a:t>
            </a:r>
            <a:r>
              <a:rPr b="0" lang="de-DE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Decompile</a:t>
            </a:r>
            <a:endParaRPr b="0" lang="en-GB" sz="24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800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b="0" lang="de-DE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Why?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55" name="Textplatzhalter 7"/>
          <p:cNvSpPr/>
          <p:nvPr/>
        </p:nvSpPr>
        <p:spPr>
          <a:xfrm>
            <a:off x="1539720" y="5715000"/>
            <a:ext cx="91252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Textfeld 1"/>
          <p:cNvSpPr/>
          <p:nvPr/>
        </p:nvSpPr>
        <p:spPr>
          <a:xfrm>
            <a:off x="1440000" y="3960000"/>
            <a:ext cx="4678920" cy="12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Crack to remove copy protection</a:t>
            </a:r>
            <a:endParaRPr b="0" lang="en-GB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Your favourite video games</a:t>
            </a: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Possible evidence in criminal affairs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57" name="Textfeld 5"/>
          <p:cNvSpPr/>
          <p:nvPr/>
        </p:nvSpPr>
        <p:spPr>
          <a:xfrm>
            <a:off x="6120000" y="3960000"/>
            <a:ext cx="467892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Find vulnerabilites in an OS</a:t>
            </a:r>
            <a:endParaRPr b="0" lang="en-GB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Security loopholes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(0Day Exploits, Remote control of your OS, etc.)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itel 1"/>
          <p:cNvSpPr/>
          <p:nvPr/>
        </p:nvSpPr>
        <p:spPr>
          <a:xfrm>
            <a:off x="1656720" y="720000"/>
            <a:ext cx="914220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Compiling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59" name="Inhaltsplatzhalter 2"/>
          <p:cNvSpPr/>
          <p:nvPr/>
        </p:nvSpPr>
        <p:spPr>
          <a:xfrm>
            <a:off x="720000" y="1620000"/>
            <a:ext cx="8638920" cy="36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Compilers are complex, this explanation is highly simplified.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1. Lexing (breaking up the text into tokens)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2. Parsing (converting the tokens into parse tree)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3. Optimization (optimise the parse tree with actions as removing unused variables or evaluate constant expressions)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4. Translation (converting the parse tree into assembly code)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5. Run the code (the assembly code is translated into machine code)</a:t>
            </a:r>
            <a:endParaRPr b="0" lang="en-GB" sz="2400" spc="-1" strike="noStrike"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800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(source: https://softwareengineering.stackexchange.com)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el 1"/>
          <p:cNvSpPr/>
          <p:nvPr/>
        </p:nvSpPr>
        <p:spPr>
          <a:xfrm>
            <a:off x="1080000" y="844200"/>
            <a:ext cx="9142200" cy="5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Decompiling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61" name="Inhaltsplatzhalter 2"/>
          <p:cNvSpPr/>
          <p:nvPr/>
        </p:nvSpPr>
        <p:spPr>
          <a:xfrm>
            <a:off x="720000" y="1620000"/>
            <a:ext cx="9142200" cy="36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Getting the file back from an executable is impossible. (see picture)</a:t>
            </a:r>
            <a:endParaRPr b="0" lang="en-GB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decompiler reads the assembly code (in step four of our compiling) and knows what action will happen.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62" name="Picture 176" descr=""/>
          <p:cNvPicPr/>
          <p:nvPr/>
        </p:nvPicPr>
        <p:blipFill>
          <a:blip r:embed="rId1"/>
          <a:stretch/>
        </p:blipFill>
        <p:spPr>
          <a:xfrm>
            <a:off x="1080000" y="3091320"/>
            <a:ext cx="5599440" cy="231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Box 177"/>
          <p:cNvSpPr/>
          <p:nvPr/>
        </p:nvSpPr>
        <p:spPr>
          <a:xfrm>
            <a:off x="1260000" y="900000"/>
            <a:ext cx="9898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Decompiling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264" name="Picture 178" descr=""/>
          <p:cNvPicPr/>
          <p:nvPr/>
        </p:nvPicPr>
        <p:blipFill>
          <a:blip r:embed="rId1"/>
          <a:stretch/>
        </p:blipFill>
        <p:spPr>
          <a:xfrm>
            <a:off x="532440" y="2340000"/>
            <a:ext cx="4866480" cy="3581640"/>
          </a:xfrm>
          <a:prstGeom prst="rect">
            <a:avLst/>
          </a:prstGeom>
          <a:ln w="0">
            <a:noFill/>
          </a:ln>
        </p:spPr>
      </p:pic>
      <p:sp>
        <p:nvSpPr>
          <p:cNvPr id="265" name="TextBox 179"/>
          <p:cNvSpPr/>
          <p:nvPr/>
        </p:nvSpPr>
        <p:spPr>
          <a:xfrm>
            <a:off x="540000" y="1980000"/>
            <a:ext cx="305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Original: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66" name="Picture 180" descr=""/>
          <p:cNvPicPr/>
          <p:nvPr/>
        </p:nvPicPr>
        <p:blipFill>
          <a:blip r:embed="rId2"/>
          <a:stretch/>
        </p:blipFill>
        <p:spPr>
          <a:xfrm>
            <a:off x="6005160" y="4009680"/>
            <a:ext cx="4613760" cy="1929240"/>
          </a:xfrm>
          <a:prstGeom prst="rect">
            <a:avLst/>
          </a:prstGeom>
          <a:ln w="0">
            <a:noFill/>
          </a:ln>
        </p:spPr>
      </p:pic>
      <p:pic>
        <p:nvPicPr>
          <p:cNvPr id="267" name="Picture 181" descr=""/>
          <p:cNvPicPr/>
          <p:nvPr/>
        </p:nvPicPr>
        <p:blipFill>
          <a:blip r:embed="rId3"/>
          <a:stretch/>
        </p:blipFill>
        <p:spPr>
          <a:xfrm>
            <a:off x="6005160" y="1826280"/>
            <a:ext cx="3958920" cy="2132640"/>
          </a:xfrm>
          <a:prstGeom prst="rect">
            <a:avLst/>
          </a:prstGeom>
          <a:ln w="0">
            <a:noFill/>
          </a:ln>
        </p:spPr>
      </p:pic>
      <p:sp>
        <p:nvSpPr>
          <p:cNvPr id="268" name="TextBox 182"/>
          <p:cNvSpPr/>
          <p:nvPr/>
        </p:nvSpPr>
        <p:spPr>
          <a:xfrm>
            <a:off x="5940000" y="1356480"/>
            <a:ext cx="431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Decompiled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rafik 268" descr=""/>
          <p:cNvPicPr/>
          <p:nvPr/>
        </p:nvPicPr>
        <p:blipFill>
          <a:blip r:embed="rId1"/>
          <a:stretch/>
        </p:blipFill>
        <p:spPr>
          <a:xfrm>
            <a:off x="0" y="7560"/>
            <a:ext cx="5723280" cy="3951720"/>
          </a:xfrm>
          <a:prstGeom prst="rect">
            <a:avLst/>
          </a:prstGeom>
          <a:ln w="0">
            <a:noFill/>
          </a:ln>
        </p:spPr>
      </p:pic>
      <p:pic>
        <p:nvPicPr>
          <p:cNvPr id="270" name="Grafik 269" descr=""/>
          <p:cNvPicPr/>
          <p:nvPr/>
        </p:nvPicPr>
        <p:blipFill>
          <a:blip r:embed="rId2"/>
          <a:stretch/>
        </p:blipFill>
        <p:spPr>
          <a:xfrm>
            <a:off x="0" y="4430520"/>
            <a:ext cx="6037920" cy="2408760"/>
          </a:xfrm>
          <a:prstGeom prst="rect">
            <a:avLst/>
          </a:prstGeom>
          <a:ln w="0">
            <a:noFill/>
          </a:ln>
        </p:spPr>
      </p:pic>
      <p:pic>
        <p:nvPicPr>
          <p:cNvPr id="271" name="Grafik 270" descr=""/>
          <p:cNvPicPr/>
          <p:nvPr/>
        </p:nvPicPr>
        <p:blipFill>
          <a:blip r:embed="rId3"/>
          <a:stretch/>
        </p:blipFill>
        <p:spPr>
          <a:xfrm>
            <a:off x="6038640" y="0"/>
            <a:ext cx="3429360" cy="4499280"/>
          </a:xfrm>
          <a:prstGeom prst="rect">
            <a:avLst/>
          </a:prstGeom>
          <a:ln w="0">
            <a:noFill/>
          </a:ln>
        </p:spPr>
      </p:pic>
      <p:pic>
        <p:nvPicPr>
          <p:cNvPr id="272" name="Grafik 271" descr=""/>
          <p:cNvPicPr/>
          <p:nvPr/>
        </p:nvPicPr>
        <p:blipFill>
          <a:blip r:embed="rId4"/>
          <a:stretch/>
        </p:blipFill>
        <p:spPr>
          <a:xfrm>
            <a:off x="6038640" y="4430520"/>
            <a:ext cx="6409080" cy="240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el 1"/>
          <p:cNvSpPr/>
          <p:nvPr/>
        </p:nvSpPr>
        <p:spPr>
          <a:xfrm>
            <a:off x="1314000" y="1264680"/>
            <a:ext cx="822492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NSA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74" name="Inhaltsplatzhalter 2"/>
          <p:cNvSpPr/>
          <p:nvPr/>
        </p:nvSpPr>
        <p:spPr>
          <a:xfrm>
            <a:off x="1314000" y="1882800"/>
            <a:ext cx="8188200" cy="36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National Security Agency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Founded in 1952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Part of US military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Main task: digital surveillance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(Think of things like internet, radio waves, </a:t>
            </a:r>
            <a:br/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phone communication, etc.)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75" name="Picture 185" descr=""/>
          <p:cNvPicPr/>
          <p:nvPr/>
        </p:nvPicPr>
        <p:blipFill>
          <a:blip r:embed="rId1"/>
          <a:stretch/>
        </p:blipFill>
        <p:spPr>
          <a:xfrm>
            <a:off x="7560000" y="720000"/>
            <a:ext cx="4498920" cy="4498920"/>
          </a:xfrm>
          <a:prstGeom prst="rect">
            <a:avLst/>
          </a:prstGeom>
          <a:ln w="0">
            <a:noFill/>
          </a:ln>
        </p:spPr>
      </p:pic>
      <p:sp>
        <p:nvSpPr>
          <p:cNvPr id="276" name="Textfeld 1"/>
          <p:cNvSpPr/>
          <p:nvPr/>
        </p:nvSpPr>
        <p:spPr>
          <a:xfrm>
            <a:off x="8744760" y="5228640"/>
            <a:ext cx="2129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Source: Wikipedia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Übersichtspräsentation zur Geschäftsprojektplanung</Template>
  <TotalTime>16</TotalTime>
  <Application>LibreOffice/7.2.2.2$Linux_X86_64 LibreOffice_project/20$Build-2</Application>
  <AppVersion>15.0000</AppVersion>
  <Words>792</Words>
  <Paragraphs>114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2021-09-24T12:10:15Z</dcterms:created>
  <dc:creator>c.hofsom@gmail.com</dc:creator>
  <dc:description/>
  <dc:language>en-GB</dc:language>
  <cp:lastModifiedBy/>
  <dcterms:modified xsi:type="dcterms:W3CDTF">2021-11-25T11:30:42Z</dcterms:modified>
  <cp:revision>64</cp:revision>
  <dc:subject/>
  <dc:title>Reverse Engineering - Ghidra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Benutzerdefiniert</vt:lpwstr>
  </property>
  <property fmtid="{D5CDD505-2E9C-101B-9397-08002B2CF9AE}" pid="4" name="Slides">
    <vt:i4>17</vt:i4>
  </property>
</Properties>
</file>