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59" r:id="rId6"/>
    <p:sldId id="272" r:id="rId7"/>
    <p:sldId id="273" r:id="rId8"/>
    <p:sldId id="262" r:id="rId9"/>
    <p:sldId id="274" r:id="rId10"/>
    <p:sldId id="264" r:id="rId11"/>
    <p:sldId id="265" r:id="rId12"/>
    <p:sldId id="27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0914CAF3-75E9-43D3-B9CF-D0EA3A5457F6}">
          <p14:sldIdLst>
            <p14:sldId id="256"/>
            <p14:sldId id="257"/>
            <p14:sldId id="258"/>
            <p14:sldId id="268"/>
            <p14:sldId id="259"/>
            <p14:sldId id="272"/>
            <p14:sldId id="273"/>
            <p14:sldId id="262"/>
            <p14:sldId id="274"/>
            <p14:sldId id="264"/>
            <p14:sldId id="265"/>
            <p14:sldId id="27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uisa Hereth" initials="LH" lastIdx="1" clrIdx="0">
    <p:extLst>
      <p:ext uri="{19B8F6BF-5375-455C-9EA6-DF929625EA0E}">
        <p15:presenceInfo xmlns:p15="http://schemas.microsoft.com/office/powerpoint/2012/main" userId="9c1442277a1df0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BAD2"/>
    <a:srgbClr val="8A0000"/>
    <a:srgbClr val="FF66FF"/>
    <a:srgbClr val="0066FF"/>
    <a:srgbClr val="BE1247"/>
    <a:srgbClr val="00FFFF"/>
    <a:srgbClr val="FF3300"/>
    <a:srgbClr val="CA0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5711" autoAdjust="0"/>
  </p:normalViewPr>
  <p:slideViewPr>
    <p:cSldViewPr snapToGrid="0">
      <p:cViewPr varScale="1">
        <p:scale>
          <a:sx n="50" d="100"/>
          <a:sy n="50" d="100"/>
        </p:scale>
        <p:origin x="82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25C30-44AF-46C1-96E7-3011EFDBE44C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B5964-492B-4E56-92FD-8BB2C9730E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75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5964-492B-4E56-92FD-8BB2C9730E3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001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5964-492B-4E56-92FD-8BB2C9730E3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443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5964-492B-4E56-92FD-8BB2C9730E3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679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5964-492B-4E56-92FD-8BB2C9730E3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702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5964-492B-4E56-92FD-8BB2C9730E3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636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5964-492B-4E56-92FD-8BB2C9730E3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239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5964-492B-4E56-92FD-8BB2C9730E3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223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5964-492B-4E56-92FD-8BB2C9730E3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230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5964-492B-4E56-92FD-8BB2C9730E3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468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5964-492B-4E56-92FD-8BB2C9730E3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333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5964-492B-4E56-92FD-8BB2C9730E3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452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None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5964-492B-4E56-92FD-8BB2C9730E3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580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5964-492B-4E56-92FD-8BB2C9730E3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019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9251-3F3D-4451-9B89-618C18C4ECE9}" type="datetime1">
              <a:rPr lang="de-DE" smtClean="0"/>
              <a:t>23.11.2021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FA296-3B59-490F-8951-FD314ABF56DE}" type="datetime1">
              <a:rPr lang="de-DE" smtClean="0"/>
              <a:t>23.11.2021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7403-32A5-4E27-8FF2-A4BBE5B86CBC}" type="datetime1">
              <a:rPr lang="de-DE" smtClean="0"/>
              <a:t>23.11.2021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BE20-CEC7-476C-A60C-2349DA512B0C}" type="datetime1">
              <a:rPr lang="de-DE" smtClean="0"/>
              <a:t>23.11.2021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3983-CDA6-411E-B713-8C1CF673C43E}" type="datetime1">
              <a:rPr lang="de-DE" smtClean="0"/>
              <a:t>23.11.2021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F1A6-5391-4225-963F-290F8CE9FF6A}" type="datetime1">
              <a:rPr lang="de-DE" smtClean="0"/>
              <a:t>23.11.2021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A683-59A3-44F3-9C28-6A878449BC14}" type="datetime1">
              <a:rPr lang="de-DE" smtClean="0"/>
              <a:t>23.11.2021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DACC-F965-4726-BCCA-F74BDA1EAB5F}" type="datetime1">
              <a:rPr lang="de-DE" smtClean="0"/>
              <a:t>23.11.2021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2C2D2-4FFE-41B4-AF6E-890611AC979D}" type="datetime1">
              <a:rPr lang="de-DE" smtClean="0"/>
              <a:t>23.11.2021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AF11B-7DD7-447C-BACB-B1E6EAD1C13B}" type="datetime1">
              <a:rPr lang="de-DE" smtClean="0"/>
              <a:t>23.11.2021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FDF2-D867-4EE7-A850-D2E421FBF0D3}" type="datetime1">
              <a:rPr lang="de-DE" smtClean="0"/>
              <a:t>23.11.2021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045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0C258C1-715F-4B93-BEB9-6984CC4F779A}" type="datetime1">
              <a:rPr lang="de-DE" smtClean="0"/>
              <a:t>23.11.2021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C59E5E6A-F9A6-4AE0-BC4D-C2E7F56D83FA}"/>
              </a:ext>
            </a:extLst>
          </p:cNvPr>
          <p:cNvSpPr/>
          <p:nvPr userDrawn="1"/>
        </p:nvSpPr>
        <p:spPr>
          <a:xfrm>
            <a:off x="124691" y="6356350"/>
            <a:ext cx="365760" cy="365125"/>
          </a:xfrm>
          <a:prstGeom prst="flowChartConnector">
            <a:avLst/>
          </a:pr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ebivenlo.github.io/ESDE_G1_Ansible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bivenlo.github.io/ESDE_G1_Ansible/#unix-environmen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quizizz.com/pro/joi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id6ERvfozo&amp;t=691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hizlabs.com/blog/ansible-advantages-and-disadvantages/" TargetMode="External"/><Relationship Id="rId5" Type="http://schemas.openxmlformats.org/officeDocument/2006/relationships/hyperlink" Target="https://www.guruadvisor.net/en/server/1006-an-introduction-to-ansible" TargetMode="External"/><Relationship Id="rId4" Type="http://schemas.openxmlformats.org/officeDocument/2006/relationships/hyperlink" Target="https://www.kreyman.de/index.php/citrix/sonstige-citrix-komponenten/145-puppet-vs-chef-vs-ansible-vs-saltstack-vergleich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07CBBDD0-4420-4A50-96AB-392F9B97C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465BA403-54B9-4A0B-BC79-028C495C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39B460-D2C9-424A-B463-6C52341E2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6068070" cy="3255264"/>
          </a:xfrm>
        </p:spPr>
        <p:txBody>
          <a:bodyPr>
            <a:normAutofit/>
          </a:bodyPr>
          <a:lstStyle/>
          <a:p>
            <a:r>
              <a:rPr lang="en-GB"/>
              <a:t>Ansible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CE0C75-5322-4F1B-89CC-968F594F2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4" y="4670246"/>
            <a:ext cx="6037903" cy="914400"/>
          </a:xfrm>
        </p:spPr>
        <p:txBody>
          <a:bodyPr>
            <a:normAutofit/>
          </a:bodyPr>
          <a:lstStyle/>
          <a:p>
            <a:r>
              <a:rPr lang="en-GB"/>
              <a:t>Guus Damen and Louisa Hereth</a:t>
            </a:r>
          </a:p>
          <a:p>
            <a:r>
              <a:rPr lang="en-GB"/>
              <a:t>ESDE – Fontys University of Applied Sciences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3949385-54F5-4C58-989F-93BFCDD11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37574" y="1695799"/>
            <a:ext cx="3458249" cy="3458249"/>
          </a:xfrm>
          <a:prstGeom prst="rect">
            <a:avLst/>
          </a:prstGeom>
        </p:spPr>
      </p:pic>
      <p:sp>
        <p:nvSpPr>
          <p:cNvPr id="22" name="Rectangle 17">
            <a:extLst>
              <a:ext uri="{FF2B5EF4-FFF2-40B4-BE49-F238E27FC236}">
                <a16:creationId xmlns:a16="http://schemas.microsoft.com/office/drawing/2014/main" id="{DC8C6883-513A-4FE8-8B55-7AA2A13A9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7868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7CBBDD0-4420-4A50-96AB-392F9B97C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5BA403-54B9-4A0B-BC79-028C495C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2494C4-FF12-459C-AB5A-6978A80BF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6068070" cy="3255264"/>
          </a:xfrm>
        </p:spPr>
        <p:txBody>
          <a:bodyPr>
            <a:normAutofit/>
          </a:bodyPr>
          <a:lstStyle/>
          <a:p>
            <a:r>
              <a:rPr lang="en-GB"/>
              <a:t>What next?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D721A68-01D7-4043-BD06-3B293092E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4" y="4670246"/>
            <a:ext cx="6037903" cy="914400"/>
          </a:xfrm>
        </p:spPr>
        <p:txBody>
          <a:bodyPr>
            <a:normAutofit/>
          </a:bodyPr>
          <a:lstStyle/>
          <a:p>
            <a:endParaRPr lang="en-GB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A75C69C-6797-4BBB-8E02-38BD485E9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37574" y="1695799"/>
            <a:ext cx="3458249" cy="345824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C8C6883-513A-4FE8-8B55-7AA2A13A9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A2D561-E047-4C06-B37C-006762F9CB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A823983-CDA6-411E-B713-8C1CF673C43E}" type="datetime1">
              <a:rPr lang="de-DE" smtClean="0"/>
              <a:pPr>
                <a:spcAft>
                  <a:spcPts val="600"/>
                </a:spcAft>
              </a:pPr>
              <a:t>23.11.2021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865021-0373-4A68-82C7-161009C1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28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9C5636-45D5-4E97-A5C0-4796A0171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next?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AA3A2B-6288-4CC1-934F-E5DF90668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Visit our </a:t>
            </a:r>
            <a:r>
              <a:rPr lang="en-GB" dirty="0" err="1">
                <a:solidFill>
                  <a:schemeClr val="tx1"/>
                </a:solidFill>
              </a:rPr>
              <a:t>Github</a:t>
            </a:r>
            <a:r>
              <a:rPr lang="en-GB" dirty="0">
                <a:solidFill>
                  <a:schemeClr val="tx1"/>
                </a:solidFill>
              </a:rPr>
              <a:t> page: </a:t>
            </a:r>
            <a:r>
              <a:rPr lang="de-DE" sz="2000" b="0" i="0" strike="noStrike" dirty="0">
                <a:solidFill>
                  <a:schemeClr val="accent1"/>
                </a:solidFill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https://sebivenlo.github.io/ESDE_G1_Ansible/</a:t>
            </a:r>
            <a:r>
              <a:rPr lang="de-DE" sz="2000" b="0" i="0" strike="noStrike" dirty="0">
                <a:solidFill>
                  <a:schemeClr val="accent1"/>
                </a:solidFill>
                <a:effectLst/>
                <a:latin typeface="-apple-system"/>
              </a:rPr>
              <a:t> </a:t>
            </a:r>
            <a:r>
              <a:rPr lang="en-GB" sz="2000" b="0" i="0" strike="noStrike" dirty="0">
                <a:solidFill>
                  <a:schemeClr val="tx1"/>
                </a:solidFill>
                <a:effectLst/>
                <a:latin typeface="-apple-system"/>
              </a:rPr>
              <a:t>	</a:t>
            </a:r>
            <a:r>
              <a:rPr lang="en-GB" dirty="0">
                <a:solidFill>
                  <a:schemeClr val="tx1"/>
                </a:solidFill>
                <a:latin typeface="-apple-system"/>
              </a:rPr>
              <a:t>	       </a:t>
            </a:r>
            <a:r>
              <a:rPr lang="en-GB" sz="1600" b="0" i="0" strike="noStrike" dirty="0">
                <a:solidFill>
                  <a:schemeClr val="tx1"/>
                </a:solidFill>
                <a:effectLst/>
                <a:latin typeface="-apple-system"/>
              </a:rPr>
              <a:t>(you can find the link posted on in the chat on MS Teams)</a:t>
            </a:r>
          </a:p>
          <a:p>
            <a:r>
              <a:rPr lang="en-US" b="0" i="0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Work on th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 exercises provided for you! </a:t>
            </a:r>
            <a:r>
              <a:rPr lang="en-US" sz="1600" dirty="0">
                <a:solidFill>
                  <a:schemeClr val="tx1"/>
                </a:solidFill>
                <a:latin typeface="-apple-system"/>
                <a:cs typeface="Calibri" panose="020F0502020204030204" pitchFamily="34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-apple-system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https://sebivenlo.github.io/ESDE_G1_Ansible/#unix-environment</a:t>
            </a:r>
            <a:r>
              <a:rPr lang="en-US" sz="1600" dirty="0">
                <a:solidFill>
                  <a:schemeClr val="tx1"/>
                </a:solidFill>
                <a:latin typeface="-apple-system"/>
                <a:cs typeface="Calibri" panose="020F0502020204030204" pitchFamily="34" charset="0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will quickly show you the workflow with the first task.</a:t>
            </a: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0" i="0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P.S.: Don’t worr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 if you do not finish all tasks. If you are interested, you can finish them later on  + we will upload the solutions as well!</a:t>
            </a:r>
          </a:p>
          <a:p>
            <a:endParaRPr lang="en-US" b="0" i="0" strike="noStrike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0" i="0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continue at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b="0" i="0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:45!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0206C2-6CE3-4EA8-8AED-E46A2221E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BE20-CEC7-476C-A60C-2349DA512B0C}" type="datetime1">
              <a:rPr lang="de-DE" smtClean="0"/>
              <a:t>23.11.2021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248A6C-AA59-45B1-9113-DBDB8D76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93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0C7CAF-9E1D-4F7F-A047-B9DD69BD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Quizizz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5F59BD-788D-44B4-B1D2-9BA7EFAEE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solidFill>
                  <a:schemeClr val="tx1"/>
                </a:solidFill>
              </a:rPr>
              <a:t>Join the Quiz here: </a:t>
            </a:r>
            <a:r>
              <a:rPr lang="en-GB" sz="2800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https://quizizz.com/pro/join</a:t>
            </a:r>
            <a:r>
              <a:rPr lang="en-GB" sz="2800" dirty="0">
                <a:solidFill>
                  <a:schemeClr val="accent1"/>
                </a:solidFill>
              </a:rPr>
              <a:t> </a:t>
            </a:r>
          </a:p>
          <a:p>
            <a:r>
              <a:rPr lang="en-GB" sz="2800" dirty="0">
                <a:solidFill>
                  <a:schemeClr val="tx1"/>
                </a:solidFill>
              </a:rPr>
              <a:t>We will send the join code into the chat!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6E7D17-D60A-410C-BC12-9FA7C642D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BE20-CEC7-476C-A60C-2349DA512B0C}" type="datetime1">
              <a:rPr lang="de-DE" smtClean="0"/>
              <a:t>23.11.2021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345403A-B780-4CDD-ACC2-1912A69B9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52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478FA1-9C60-4BD4-9F57-A97711E86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4E3ABB-46B7-44D1-BC5E-250B1A1CF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https://www.ansible.com/</a:t>
            </a:r>
          </a:p>
          <a:p>
            <a:r>
              <a:rPr lang="en-GB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https://www.youtube.com/watch?v=1id6ERvfozo&amp;t=691s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https://www.kreyman.de/index.php/citrix/sonstige-citrix-komponenten/145-puppet-vs-chef-vs-ansible-vs-saltstack-vergleich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https://www.guruadvisor.net/en/server/1006-an-introduction-to-ansible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https://www.whizlabs.com/blog/ansible-advantages-and-disadvantages/</a:t>
            </a:r>
            <a:r>
              <a:rPr lang="en-GB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4F6BAA-AE68-4284-9D7E-4D858078D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BE20-CEC7-476C-A60C-2349DA512B0C}" type="datetime1">
              <a:rPr lang="de-DE" smtClean="0"/>
              <a:t>23.11.2021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0C3F42-0578-47D8-BF6C-26109FAB6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2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E238E6-47C7-4840-B0EC-486B44C62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44E237-1095-427E-90AA-B21198724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>
                <a:solidFill>
                  <a:schemeClr val="tx1"/>
                </a:solidFill>
              </a:rPr>
              <a:t>What is Ansible?</a:t>
            </a:r>
          </a:p>
          <a:p>
            <a:r>
              <a:rPr lang="en-GB" sz="2800">
                <a:solidFill>
                  <a:schemeClr val="tx1"/>
                </a:solidFill>
              </a:rPr>
              <a:t>Why use Ansible?</a:t>
            </a:r>
          </a:p>
          <a:p>
            <a:r>
              <a:rPr lang="en-GB" sz="2800">
                <a:solidFill>
                  <a:schemeClr val="tx1"/>
                </a:solidFill>
              </a:rPr>
              <a:t>How does Ansible work?</a:t>
            </a:r>
          </a:p>
          <a:p>
            <a:r>
              <a:rPr lang="en-GB" sz="2800">
                <a:solidFill>
                  <a:schemeClr val="tx1"/>
                </a:solidFill>
              </a:rPr>
              <a:t>Important terms</a:t>
            </a:r>
          </a:p>
          <a:p>
            <a:r>
              <a:rPr lang="en-GB" sz="2800">
                <a:solidFill>
                  <a:schemeClr val="tx1"/>
                </a:solidFill>
              </a:rPr>
              <a:t>Comparable tools</a:t>
            </a:r>
          </a:p>
          <a:p>
            <a:r>
              <a:rPr lang="en-GB" sz="2800">
                <a:solidFill>
                  <a:schemeClr val="tx1"/>
                </a:solidFill>
              </a:rPr>
              <a:t>Pros and Cons</a:t>
            </a:r>
          </a:p>
          <a:p>
            <a:r>
              <a:rPr lang="en-GB" sz="2800">
                <a:solidFill>
                  <a:schemeClr val="tx1"/>
                </a:solidFill>
              </a:rPr>
              <a:t>Advanced use case</a:t>
            </a:r>
          </a:p>
          <a:p>
            <a:r>
              <a:rPr lang="en-GB" sz="2800">
                <a:solidFill>
                  <a:schemeClr val="tx1"/>
                </a:solidFill>
              </a:rPr>
              <a:t>What next?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448E00-6219-4E3B-A51C-8FE9DB4C8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65B6-B8AE-4D64-89E3-E83146CD6B62}" type="datetime1">
              <a:rPr lang="de-DE" smtClean="0"/>
              <a:t>23.11.2021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F8A75A-0E58-4FE3-8E35-84CDBA032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38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>
            <a:extLst>
              <a:ext uri="{FF2B5EF4-FFF2-40B4-BE49-F238E27FC236}">
                <a16:creationId xmlns:a16="http://schemas.microsoft.com/office/drawing/2014/main" id="{1C87E5BB-63BC-4904-84BD-B51441C89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122" y="4643386"/>
            <a:ext cx="1676921" cy="170005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F46682A-429D-4A60-87F3-D8A2AD22A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What is Ansible?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A26210-46F9-4B72-9021-A8C625F45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>
                <a:solidFill>
                  <a:schemeClr val="tx1"/>
                </a:solidFill>
              </a:rPr>
              <a:t>A tool to automate IT tasks</a:t>
            </a:r>
          </a:p>
          <a:p>
            <a:r>
              <a:rPr lang="en-GB">
                <a:solidFill>
                  <a:schemeClr val="tx1"/>
                </a:solidFill>
              </a:rPr>
              <a:t>For almost all IT and system administration tasks: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3B5F2F-A172-493F-97CA-5196014FD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FAABE20-CEC7-476C-A60C-2349DA512B0C}" type="datetime1">
              <a:rPr lang="de-DE" smtClean="0"/>
              <a:pPr>
                <a:spcAft>
                  <a:spcPts val="600"/>
                </a:spcAft>
              </a:pPr>
              <a:t>23.11.2021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92DD51-48AE-4D8E-AF08-2FC512EF6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241C938-18BC-4CC0-8146-F27407603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232" y="2670874"/>
            <a:ext cx="1295911" cy="119306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9692DB9-15B2-4B68-956C-C26CBCB7EE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4067" y="4092998"/>
            <a:ext cx="1400414" cy="140041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305A03C-6681-44A4-AD9B-A09E6BBE20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1744" y="1883652"/>
            <a:ext cx="1064646" cy="106464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91712F1-4984-42EB-B783-87FE1C6E37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19299" y="1487791"/>
            <a:ext cx="1856368" cy="1856368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6E1208F-A41C-4A62-A565-03C13DE238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6390" y="1779488"/>
            <a:ext cx="1168810" cy="116881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A4470E7-A9B3-445A-8AC4-A60A15D21B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84339" y="1866418"/>
            <a:ext cx="908691" cy="908691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9DA0A818-4E4E-4418-8C46-3203C86AF4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19226" y="4793205"/>
            <a:ext cx="1563145" cy="1563145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CB3C383B-CC66-42D9-9601-559E21E40654}"/>
              </a:ext>
            </a:extLst>
          </p:cNvPr>
          <p:cNvSpPr txBox="1"/>
          <p:nvPr/>
        </p:nvSpPr>
        <p:spPr>
          <a:xfrm>
            <a:off x="4498317" y="3029195"/>
            <a:ext cx="184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OS level updates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C425253-50A8-4432-B4D8-36896F7CEE66}"/>
              </a:ext>
            </a:extLst>
          </p:cNvPr>
          <p:cNvSpPr txBox="1"/>
          <p:nvPr/>
        </p:nvSpPr>
        <p:spPr>
          <a:xfrm>
            <a:off x="9129955" y="6239099"/>
            <a:ext cx="205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Cloud provisioning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DF1740C-1D54-441E-B38B-6D5C0C667B51}"/>
              </a:ext>
            </a:extLst>
          </p:cNvPr>
          <p:cNvSpPr txBox="1"/>
          <p:nvPr/>
        </p:nvSpPr>
        <p:spPr>
          <a:xfrm>
            <a:off x="4010597" y="5560893"/>
            <a:ext cx="184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Creating and managing DBs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507CA0E-3D26-401E-AB4D-D36D411E434A}"/>
              </a:ext>
            </a:extLst>
          </p:cNvPr>
          <p:cNvSpPr txBox="1"/>
          <p:nvPr/>
        </p:nvSpPr>
        <p:spPr>
          <a:xfrm>
            <a:off x="9344396" y="3055096"/>
            <a:ext cx="2742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Application deployment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F5C6B67-2490-47D2-B61C-8409B3AB1297}"/>
              </a:ext>
            </a:extLst>
          </p:cNvPr>
          <p:cNvSpPr txBox="1"/>
          <p:nvPr/>
        </p:nvSpPr>
        <p:spPr>
          <a:xfrm>
            <a:off x="7306505" y="3917811"/>
            <a:ext cx="184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Configuration management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585EDC7-92F5-4E9A-94C4-D8201311C266}"/>
              </a:ext>
            </a:extLst>
          </p:cNvPr>
          <p:cNvSpPr txBox="1"/>
          <p:nvPr/>
        </p:nvSpPr>
        <p:spPr>
          <a:xfrm>
            <a:off x="6598098" y="6239099"/>
            <a:ext cx="1530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Application orchestration</a:t>
            </a:r>
          </a:p>
        </p:txBody>
      </p:sp>
    </p:spTree>
    <p:extLst>
      <p:ext uri="{BB962C8B-B14F-4D97-AF65-F5344CB8AC3E}">
        <p14:creationId xmlns:p14="http://schemas.microsoft.com/office/powerpoint/2010/main" val="2883909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F34906-76D1-432A-BE65-AC1939FF9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GB"/>
              <a:t>Why use Ansible?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02C9AD18-1C9B-4317-93A7-DD0440CD1E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21912" y="1983375"/>
            <a:ext cx="1700340" cy="170034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DD0DD77-50F2-4E58-BB14-FA3171781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746" y="1840286"/>
            <a:ext cx="1964087" cy="196408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16DF81A-4841-4D3C-A582-0CD2E0145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4901" y="1840287"/>
            <a:ext cx="1964087" cy="1964087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8DE242-5870-40E6-9A55-694E4673AE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1" y="6356349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FAABE20-CEC7-476C-A60C-2349DA512B0C}" type="datetime1">
              <a:rPr lang="de-DE" smtClean="0"/>
              <a:pPr>
                <a:spcAft>
                  <a:spcPts val="600"/>
                </a:spcAft>
              </a:pPr>
              <a:t>23.11.2021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89E0DC-B0AC-4BFB-8388-D10DA9FFB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ED1C2889-C0FD-42A1-9C60-421A76FC798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0228317" y="2573188"/>
            <a:ext cx="1511796" cy="151179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3672213-4239-4A12-9100-94029B2B59E8}"/>
              </a:ext>
            </a:extLst>
          </p:cNvPr>
          <p:cNvSpPr txBox="1"/>
          <p:nvPr/>
        </p:nvSpPr>
        <p:spPr>
          <a:xfrm>
            <a:off x="6828979" y="4236354"/>
            <a:ext cx="162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tx1"/>
                </a:solidFill>
              </a:rPr>
              <a:t>More efficient	</a:t>
            </a:r>
            <a:endParaRPr lang="en-GB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C51BF2C-4AF6-4FAB-A659-7F6563A41F4D}"/>
              </a:ext>
            </a:extLst>
          </p:cNvPr>
          <p:cNvSpPr txBox="1"/>
          <p:nvPr/>
        </p:nvSpPr>
        <p:spPr>
          <a:xfrm>
            <a:off x="9439575" y="4236354"/>
            <a:ext cx="181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tx1"/>
                </a:solidFill>
              </a:rPr>
              <a:t>Less error prone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B825A1C-2827-4EC5-AFDD-4D0B3E8563D7}"/>
              </a:ext>
            </a:extLst>
          </p:cNvPr>
          <p:cNvSpPr txBox="1"/>
          <p:nvPr/>
        </p:nvSpPr>
        <p:spPr>
          <a:xfrm>
            <a:off x="3725343" y="4236354"/>
            <a:ext cx="2469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tx1"/>
                </a:solidFill>
              </a:rPr>
              <a:t>Less time consuming</a:t>
            </a:r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636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C1D65C-D4B6-4C20-9D0F-2CCB81246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does Ansible work?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34F38C8-A8E1-4E9E-AD7A-0BCE991E3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3600225" y="1920963"/>
            <a:ext cx="8039466" cy="3217568"/>
          </a:xfrm>
          <a:ln w="19050">
            <a:solidFill>
              <a:schemeClr val="accent1"/>
            </a:solidFill>
          </a:ln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79B29D-8E6B-4D86-A772-F3A6BE97D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BE20-CEC7-476C-A60C-2349DA512B0C}" type="datetime1">
              <a:rPr lang="de-DE" smtClean="0"/>
              <a:t>23.11.2021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95AA59-2675-49D7-82D1-71FB650A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7EC50C6-7C39-459E-B47C-ACAE23CFAFCF}"/>
              </a:ext>
            </a:extLst>
          </p:cNvPr>
          <p:cNvSpPr txBox="1"/>
          <p:nvPr/>
        </p:nvSpPr>
        <p:spPr>
          <a:xfrm>
            <a:off x="3600225" y="5355769"/>
            <a:ext cx="11086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YAML file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773AA8D-A5EC-444F-8D3A-F511391C1936}"/>
              </a:ext>
            </a:extLst>
          </p:cNvPr>
          <p:cNvCxnSpPr>
            <a:cxnSpLocks/>
          </p:cNvCxnSpPr>
          <p:nvPr/>
        </p:nvCxnSpPr>
        <p:spPr>
          <a:xfrm flipV="1">
            <a:off x="3873500" y="4957891"/>
            <a:ext cx="350630" cy="3978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431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B777F4-2991-4E5A-9211-DB1A8522F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Important terms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2A8656B-67B5-43AD-AF00-563E0E729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3664571" y="191503"/>
            <a:ext cx="3598162" cy="6474994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6F93AD-D8B5-48D5-8C1A-183F9D63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BE20-CEC7-476C-A60C-2349DA512B0C}" type="datetime1">
              <a:rPr lang="de-DE" smtClean="0"/>
              <a:t>23.11.2021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BC0A9A-4251-4920-98AA-4000A03C6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8F7A481-65AA-4453-AC29-1D269176373C}"/>
              </a:ext>
            </a:extLst>
          </p:cNvPr>
          <p:cNvSpPr/>
          <p:nvPr/>
        </p:nvSpPr>
        <p:spPr>
          <a:xfrm>
            <a:off x="4346128" y="869462"/>
            <a:ext cx="2777837" cy="137311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5327B13-EACF-42BA-AEE6-959B4DDED1A5}"/>
              </a:ext>
            </a:extLst>
          </p:cNvPr>
          <p:cNvSpPr/>
          <p:nvPr/>
        </p:nvSpPr>
        <p:spPr>
          <a:xfrm>
            <a:off x="4439646" y="1853135"/>
            <a:ext cx="1202617" cy="13731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2E80732-F368-43CD-8B21-3497887D0463}"/>
              </a:ext>
            </a:extLst>
          </p:cNvPr>
          <p:cNvSpPr/>
          <p:nvPr/>
        </p:nvSpPr>
        <p:spPr>
          <a:xfrm>
            <a:off x="4425790" y="2816027"/>
            <a:ext cx="1202617" cy="280464"/>
          </a:xfrm>
          <a:prstGeom prst="rect">
            <a:avLst/>
          </a:prstGeom>
          <a:noFill/>
          <a:ln w="25400">
            <a:solidFill>
              <a:srgbClr val="CA06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383C913-8FE9-4BDA-9ECE-254A82C957AF}"/>
              </a:ext>
            </a:extLst>
          </p:cNvPr>
          <p:cNvSpPr txBox="1"/>
          <p:nvPr/>
        </p:nvSpPr>
        <p:spPr>
          <a:xfrm>
            <a:off x="8395855" y="685800"/>
            <a:ext cx="275359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/>
              <a:t>Task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ABCD6A1-0190-4E88-ABFA-95C48797742C}"/>
              </a:ext>
            </a:extLst>
          </p:cNvPr>
          <p:cNvSpPr txBox="1"/>
          <p:nvPr/>
        </p:nvSpPr>
        <p:spPr>
          <a:xfrm>
            <a:off x="8395855" y="1243445"/>
            <a:ext cx="275359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/>
              <a:t>Name of module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85AD9B7-7CB4-4A2C-A4B8-32E89D2BA79F}"/>
              </a:ext>
            </a:extLst>
          </p:cNvPr>
          <p:cNvSpPr txBox="1"/>
          <p:nvPr/>
        </p:nvSpPr>
        <p:spPr>
          <a:xfrm>
            <a:off x="8395855" y="1801090"/>
            <a:ext cx="2753590" cy="369332"/>
          </a:xfrm>
          <a:prstGeom prst="rect">
            <a:avLst/>
          </a:prstGeom>
          <a:solidFill>
            <a:srgbClr val="CA06C1"/>
          </a:solidFill>
        </p:spPr>
        <p:txBody>
          <a:bodyPr wrap="square" rtlCol="0">
            <a:spAutoFit/>
          </a:bodyPr>
          <a:lstStyle/>
          <a:p>
            <a:r>
              <a:rPr lang="en-GB"/>
              <a:t>Arguments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6B87976-DA38-4E05-AD2F-AFC67E87B573}"/>
              </a:ext>
            </a:extLst>
          </p:cNvPr>
          <p:cNvSpPr txBox="1"/>
          <p:nvPr/>
        </p:nvSpPr>
        <p:spPr>
          <a:xfrm>
            <a:off x="8395855" y="2387048"/>
            <a:ext cx="2753590" cy="369332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/>
              <a:t>Play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069D803-300C-409C-9D78-9853B37CBDF8}"/>
              </a:ext>
            </a:extLst>
          </p:cNvPr>
          <p:cNvSpPr txBox="1"/>
          <p:nvPr/>
        </p:nvSpPr>
        <p:spPr>
          <a:xfrm>
            <a:off x="8395855" y="2973006"/>
            <a:ext cx="2753590" cy="369332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GB"/>
              <a:t>Playbook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246CF72-B3BA-4787-8675-CC63DDA6FA07}"/>
              </a:ext>
            </a:extLst>
          </p:cNvPr>
          <p:cNvSpPr txBox="1"/>
          <p:nvPr/>
        </p:nvSpPr>
        <p:spPr>
          <a:xfrm>
            <a:off x="8395855" y="3556821"/>
            <a:ext cx="2753590" cy="369332"/>
          </a:xfrm>
          <a:prstGeom prst="rect">
            <a:avLst/>
          </a:prstGeom>
          <a:solidFill>
            <a:srgbClr val="FF66FF"/>
          </a:solidFill>
        </p:spPr>
        <p:txBody>
          <a:bodyPr wrap="square" rtlCol="0">
            <a:spAutoFit/>
          </a:bodyPr>
          <a:lstStyle/>
          <a:p>
            <a:r>
              <a:rPr lang="en-GB"/>
              <a:t>Host definition &amp; Inventory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D01A7DF-968E-4838-A622-71E08D000EE7}"/>
              </a:ext>
            </a:extLst>
          </p:cNvPr>
          <p:cNvSpPr txBox="1"/>
          <p:nvPr/>
        </p:nvSpPr>
        <p:spPr>
          <a:xfrm>
            <a:off x="8395855" y="4140636"/>
            <a:ext cx="2753590" cy="369332"/>
          </a:xfrm>
          <a:prstGeom prst="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r>
              <a:rPr lang="en-GB"/>
              <a:t>Variable definition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8487ABF-62E2-449E-91FF-17BD71766538}"/>
              </a:ext>
            </a:extLst>
          </p:cNvPr>
          <p:cNvSpPr txBox="1"/>
          <p:nvPr/>
        </p:nvSpPr>
        <p:spPr>
          <a:xfrm>
            <a:off x="8395855" y="123414"/>
            <a:ext cx="275359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GB"/>
              <a:t>Name of task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2D65CEE-44B1-4B4A-84F0-A1A6C475B6C0}"/>
              </a:ext>
            </a:extLst>
          </p:cNvPr>
          <p:cNvSpPr txBox="1"/>
          <p:nvPr/>
        </p:nvSpPr>
        <p:spPr>
          <a:xfrm>
            <a:off x="8395855" y="4724451"/>
            <a:ext cx="2753590" cy="369332"/>
          </a:xfrm>
          <a:prstGeom prst="rect">
            <a:avLst/>
          </a:prstGeom>
          <a:solidFill>
            <a:srgbClr val="BE1247"/>
          </a:solidFill>
        </p:spPr>
        <p:txBody>
          <a:bodyPr wrap="square" rtlCol="0">
            <a:spAutoFit/>
          </a:bodyPr>
          <a:lstStyle/>
          <a:p>
            <a:r>
              <a:rPr lang="en-GB"/>
              <a:t>Variable usage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4E52504-1391-44AE-99BB-2D96E91E8E0E}"/>
              </a:ext>
            </a:extLst>
          </p:cNvPr>
          <p:cNvSpPr/>
          <p:nvPr/>
        </p:nvSpPr>
        <p:spPr>
          <a:xfrm>
            <a:off x="4239488" y="1651496"/>
            <a:ext cx="1995057" cy="668600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935F3B6-389D-4A57-9F5B-72BBD167BB33}"/>
              </a:ext>
            </a:extLst>
          </p:cNvPr>
          <p:cNvSpPr/>
          <p:nvPr/>
        </p:nvSpPr>
        <p:spPr>
          <a:xfrm>
            <a:off x="4095065" y="685799"/>
            <a:ext cx="3094396" cy="2504209"/>
          </a:xfrm>
          <a:prstGeom prst="rect">
            <a:avLst/>
          </a:prstGeom>
          <a:noFill/>
          <a:ln w="254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2DF4362-2B23-4895-BB47-DC683B62F0D6}"/>
              </a:ext>
            </a:extLst>
          </p:cNvPr>
          <p:cNvSpPr/>
          <p:nvPr/>
        </p:nvSpPr>
        <p:spPr>
          <a:xfrm>
            <a:off x="4031412" y="191503"/>
            <a:ext cx="3193989" cy="6474994"/>
          </a:xfrm>
          <a:prstGeom prst="rect">
            <a:avLst/>
          </a:prstGeom>
          <a:noFill/>
          <a:ln w="2540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0F0BA81-834C-468B-8300-581E1BC785B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831034" y="5198118"/>
            <a:ext cx="4983357" cy="832872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426CA5A7-6F89-4307-9D3B-3C48603DB1DF}"/>
              </a:ext>
            </a:extLst>
          </p:cNvPr>
          <p:cNvSpPr/>
          <p:nvPr/>
        </p:nvSpPr>
        <p:spPr>
          <a:xfrm>
            <a:off x="4184067" y="384795"/>
            <a:ext cx="1202617" cy="137311"/>
          </a:xfrm>
          <a:prstGeom prst="rect">
            <a:avLst/>
          </a:prstGeom>
          <a:noFill/>
          <a:ln w="25400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9E7271F-61E8-4FE8-8C28-FF08B1962F7E}"/>
              </a:ext>
            </a:extLst>
          </p:cNvPr>
          <p:cNvSpPr/>
          <p:nvPr/>
        </p:nvSpPr>
        <p:spPr>
          <a:xfrm>
            <a:off x="6766176" y="5184019"/>
            <a:ext cx="5048215" cy="846971"/>
          </a:xfrm>
          <a:prstGeom prst="rect">
            <a:avLst/>
          </a:prstGeom>
          <a:noFill/>
          <a:ln w="25400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BE3D3FD8-75FC-4834-9FCF-EDEF971705A6}"/>
              </a:ext>
            </a:extLst>
          </p:cNvPr>
          <p:cNvSpPr/>
          <p:nvPr/>
        </p:nvSpPr>
        <p:spPr>
          <a:xfrm>
            <a:off x="4449974" y="4873219"/>
            <a:ext cx="1572152" cy="187906"/>
          </a:xfrm>
          <a:prstGeom prst="rect">
            <a:avLst/>
          </a:prstGeom>
          <a:noFill/>
          <a:ln w="25400">
            <a:solidFill>
              <a:srgbClr val="BE1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A6B69C5-A753-4D26-826F-FE94C9C7FEDB}"/>
              </a:ext>
            </a:extLst>
          </p:cNvPr>
          <p:cNvSpPr/>
          <p:nvPr/>
        </p:nvSpPr>
        <p:spPr>
          <a:xfrm>
            <a:off x="4162894" y="3592422"/>
            <a:ext cx="1572152" cy="548214"/>
          </a:xfrm>
          <a:prstGeom prst="rect">
            <a:avLst/>
          </a:prstGeom>
          <a:noFill/>
          <a:ln w="254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164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67A925D0-2F63-473D-8678-EBE8F9CC4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Comparable tools</a:t>
            </a:r>
          </a:p>
        </p:txBody>
      </p:sp>
      <p:graphicFrame>
        <p:nvGraphicFramePr>
          <p:cNvPr id="11" name="Tabelle 11">
            <a:extLst>
              <a:ext uri="{FF2B5EF4-FFF2-40B4-BE49-F238E27FC236}">
                <a16:creationId xmlns:a16="http://schemas.microsoft.com/office/drawing/2014/main" id="{3E261F9E-9E80-4CD5-96ED-7591BE4D5A0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48860" y="136525"/>
          <a:ext cx="7315200" cy="661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403159697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266336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25208148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191297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Ansible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Puppet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Chef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17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Founding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2009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377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Provider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Red 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Independent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Independent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33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Programming language of software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Python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Ruby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Ruby/ Erlang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63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Scripting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YAML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Puppet DSL</a:t>
                      </a:r>
                    </a:p>
                    <a:p>
                      <a:r>
                        <a:rPr lang="en-GB" sz="1600"/>
                        <a:t>(based on Ruby)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Ruby DSL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858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Scalability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/>
                        <a:t>Well scalable and usable in large infrastructures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3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High availability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/>
                        <a:t>Identical: have a passive and an active instance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89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Easy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Complex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Complex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0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From 100 target systems: 10 000$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Per target system: 112$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745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Other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GB"/>
                        <a:t>Many finished modules available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215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Modules can be written in any programming language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Good reporting functionality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Good integration with GitHub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69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Limited Windows Support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530573"/>
                  </a:ext>
                </a:extLst>
              </a:tr>
            </a:tbl>
          </a:graphicData>
        </a:graphic>
      </p:graphicFrame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450F5A8-8EC3-449C-982C-5924CE9A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A683-59A3-44F3-9C28-6A878449BC14}" type="datetime1">
              <a:rPr lang="de-DE" smtClean="0"/>
              <a:t>23.11.2021</a:t>
            </a:fld>
            <a:endParaRPr lang="en-US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41DEF7B-24DB-4FCA-80AA-A234A927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39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40106F-0BB1-499B-92CE-30F2DD76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Pros and Cons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7A6A4A-AECE-440D-A593-D0E3B1DEC2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800">
                <a:solidFill>
                  <a:schemeClr val="tx1"/>
                </a:solidFill>
              </a:rPr>
              <a:t>Pro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0FAE58-32E4-467F-8512-799A0F0628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Char char=""/>
            </a:pPr>
            <a:r>
              <a:rPr lang="en-GB">
                <a:solidFill>
                  <a:schemeClr val="tx1"/>
                </a:solidFill>
              </a:rPr>
              <a:t> Is open source</a:t>
            </a:r>
          </a:p>
          <a:p>
            <a:pPr>
              <a:buFont typeface="Wingdings 2" panose="05020102010507070707" pitchFamily="18" charset="2"/>
              <a:buChar char=""/>
            </a:pPr>
            <a:r>
              <a:rPr lang="en-GB">
                <a:solidFill>
                  <a:schemeClr val="tx1"/>
                </a:solidFill>
              </a:rPr>
              <a:t> For every OS</a:t>
            </a:r>
          </a:p>
          <a:p>
            <a:pPr>
              <a:buFont typeface="Wingdings 2" panose="05020102010507070707" pitchFamily="18" charset="2"/>
              <a:buChar char=""/>
            </a:pPr>
            <a:r>
              <a:rPr lang="en-GB">
                <a:solidFill>
                  <a:schemeClr val="tx1"/>
                </a:solidFill>
              </a:rPr>
              <a:t> For many different CLOUD providers</a:t>
            </a:r>
          </a:p>
          <a:p>
            <a:pPr>
              <a:buFont typeface="Wingdings 2" panose="05020102010507070707" pitchFamily="18" charset="2"/>
              <a:buChar char=""/>
            </a:pPr>
            <a:r>
              <a:rPr lang="en-GB">
                <a:solidFill>
                  <a:schemeClr val="tx1"/>
                </a:solidFill>
              </a:rPr>
              <a:t> Is agentless</a:t>
            </a:r>
          </a:p>
          <a:p>
            <a:pPr>
              <a:buFont typeface="Wingdings 2" panose="05020102010507070707" pitchFamily="18" charset="2"/>
              <a:buChar char=""/>
            </a:pPr>
            <a:r>
              <a:rPr lang="en-GB">
                <a:solidFill>
                  <a:schemeClr val="tx1"/>
                </a:solidFill>
              </a:rPr>
              <a:t> Uses YAML</a:t>
            </a:r>
          </a:p>
          <a:p>
            <a:pPr>
              <a:buFont typeface="Wingdings 2" panose="05020102010507070707" pitchFamily="18" charset="2"/>
              <a:buChar char=""/>
            </a:pPr>
            <a:r>
              <a:rPr lang="en-GB">
                <a:solidFill>
                  <a:schemeClr val="tx1"/>
                </a:solidFill>
              </a:rPr>
              <a:t> Modules can be written in any programming language (answer in JSON format)</a:t>
            </a:r>
          </a:p>
          <a:p>
            <a:pPr>
              <a:buFont typeface="Wingdings 2" panose="05020102010507070707" pitchFamily="18" charset="2"/>
              <a:buChar char=""/>
            </a:pP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C258BF-6397-46D5-97AE-B36B0D307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2800">
                <a:solidFill>
                  <a:schemeClr val="tx1"/>
                </a:solidFill>
              </a:rPr>
              <a:t>Con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693BDF-3B3D-45C5-A15A-6969E04F632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en-GB"/>
              <a:t> </a:t>
            </a:r>
            <a:r>
              <a:rPr lang="en-GB">
                <a:solidFill>
                  <a:schemeClr val="tx1"/>
                </a:solidFill>
              </a:rPr>
              <a:t>The GUI “Ansible Tower” is not cost-free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GB">
                <a:solidFill>
                  <a:schemeClr val="tx1"/>
                </a:solidFill>
              </a:rPr>
              <a:t> Limited Windows support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GB">
                <a:solidFill>
                  <a:schemeClr val="tx1"/>
                </a:solidFill>
              </a:rPr>
              <a:t> Relatively new to the market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4B89FD8-0890-40F6-B0D6-AABD1A641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A683-59A3-44F3-9C28-6A878449BC14}" type="datetime1">
              <a:rPr lang="de-DE" smtClean="0"/>
              <a:t>23.11.2021</a:t>
            </a:fld>
            <a:endParaRPr lang="en-US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000BC96-496F-430E-BA90-6F5EE74D2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8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9C5636-45D5-4E97-A5C0-4796A0171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Advanced use case</a:t>
            </a:r>
          </a:p>
        </p:txBody>
      </p:sp>
      <p:pic>
        <p:nvPicPr>
          <p:cNvPr id="6" name="Graphic 6">
            <a:extLst>
              <a:ext uri="{FF2B5EF4-FFF2-40B4-BE49-F238E27FC236}">
                <a16:creationId xmlns:a16="http://schemas.microsoft.com/office/drawing/2014/main" id="{89AE2C55-6931-498A-9B3D-77C005FAD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60789" y="644525"/>
            <a:ext cx="7664783" cy="5485897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0206C2-6CE3-4EA8-8AED-E46A2221E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BE20-CEC7-476C-A60C-2349DA512B0C}" type="datetime1">
              <a:rPr lang="de-DE" smtClean="0"/>
              <a:t>23.11.2021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248A6C-AA59-45B1-9113-DBDB8D76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Rechteck 23">
            <a:extLst>
              <a:ext uri="{FF2B5EF4-FFF2-40B4-BE49-F238E27FC236}">
                <a16:creationId xmlns:a16="http://schemas.microsoft.com/office/drawing/2014/main" id="{2620F610-7E7D-47F6-8D9F-74BC75000AE1}"/>
              </a:ext>
            </a:extLst>
          </p:cNvPr>
          <p:cNvSpPr/>
          <p:nvPr/>
        </p:nvSpPr>
        <p:spPr>
          <a:xfrm>
            <a:off x="3673960" y="572168"/>
            <a:ext cx="7806764" cy="1254261"/>
          </a:xfrm>
          <a:prstGeom prst="rect">
            <a:avLst/>
          </a:prstGeom>
          <a:noFill/>
          <a:ln w="254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hteck 23">
            <a:extLst>
              <a:ext uri="{FF2B5EF4-FFF2-40B4-BE49-F238E27FC236}">
                <a16:creationId xmlns:a16="http://schemas.microsoft.com/office/drawing/2014/main" id="{6D6404F0-C7AB-4273-9B16-F57FA7BB1432}"/>
              </a:ext>
            </a:extLst>
          </p:cNvPr>
          <p:cNvSpPr/>
          <p:nvPr/>
        </p:nvSpPr>
        <p:spPr>
          <a:xfrm>
            <a:off x="8919728" y="1974515"/>
            <a:ext cx="2559659" cy="3593734"/>
          </a:xfrm>
          <a:prstGeom prst="rect">
            <a:avLst/>
          </a:prstGeom>
          <a:noFill/>
          <a:ln w="254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eck 23">
            <a:extLst>
              <a:ext uri="{FF2B5EF4-FFF2-40B4-BE49-F238E27FC236}">
                <a16:creationId xmlns:a16="http://schemas.microsoft.com/office/drawing/2014/main" id="{399E8F10-CB6E-4E8C-9180-CF7B8B21A3C8}"/>
              </a:ext>
            </a:extLst>
          </p:cNvPr>
          <p:cNvSpPr/>
          <p:nvPr/>
        </p:nvSpPr>
        <p:spPr>
          <a:xfrm>
            <a:off x="7340917" y="3176336"/>
            <a:ext cx="1262923" cy="3032261"/>
          </a:xfrm>
          <a:prstGeom prst="rect">
            <a:avLst/>
          </a:prstGeom>
          <a:noFill/>
          <a:ln w="254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873896"/>
      </p:ext>
    </p:extLst>
  </p:cSld>
  <p:clrMapOvr>
    <a:masterClrMapping/>
  </p:clrMapOvr>
</p:sld>
</file>

<file path=ppt/theme/theme1.xml><?xml version="1.0" encoding="utf-8"?>
<a:theme xmlns:a="http://schemas.openxmlformats.org/drawingml/2006/main" name="Rahmen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TM03090430[[fn=Verbund]]</Template>
  <TotalTime>0</TotalTime>
  <Words>524</Words>
  <Application>Microsoft Office PowerPoint</Application>
  <PresentationFormat>Breitbild</PresentationFormat>
  <Paragraphs>145</Paragraphs>
  <Slides>13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-apple-system</vt:lpstr>
      <vt:lpstr>Calibri</vt:lpstr>
      <vt:lpstr>Corbel</vt:lpstr>
      <vt:lpstr>Symbol</vt:lpstr>
      <vt:lpstr>Wingdings 2</vt:lpstr>
      <vt:lpstr>Rahmen</vt:lpstr>
      <vt:lpstr>Ansible</vt:lpstr>
      <vt:lpstr>Contents</vt:lpstr>
      <vt:lpstr>What is Ansible?</vt:lpstr>
      <vt:lpstr>Why use Ansible?</vt:lpstr>
      <vt:lpstr>How does Ansible work?</vt:lpstr>
      <vt:lpstr>Important terms</vt:lpstr>
      <vt:lpstr>Comparable tools</vt:lpstr>
      <vt:lpstr>Pros and Cons</vt:lpstr>
      <vt:lpstr>Advanced use case</vt:lpstr>
      <vt:lpstr>What next?</vt:lpstr>
      <vt:lpstr>What next?</vt:lpstr>
      <vt:lpstr>Quizizz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</dc:title>
  <dc:creator>Louisa Hereth</dc:creator>
  <cp:lastModifiedBy>Louisa Hereth</cp:lastModifiedBy>
  <cp:revision>5</cp:revision>
  <dcterms:created xsi:type="dcterms:W3CDTF">2021-09-23T11:23:29Z</dcterms:created>
  <dcterms:modified xsi:type="dcterms:W3CDTF">2021-11-23T09:11:39Z</dcterms:modified>
</cp:coreProperties>
</file>