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4" r:id="rId4"/>
    <p:sldId id="261" r:id="rId5"/>
    <p:sldId id="268" r:id="rId6"/>
    <p:sldId id="269" r:id="rId7"/>
    <p:sldId id="270" r:id="rId8"/>
    <p:sldId id="26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3" r:id="rId24"/>
    <p:sldId id="273" r:id="rId25"/>
    <p:sldId id="264" r:id="rId26"/>
    <p:sldId id="289" r:id="rId27"/>
    <p:sldId id="265" r:id="rId28"/>
    <p:sldId id="266" r:id="rId29"/>
    <p:sldId id="267" r:id="rId30"/>
    <p:sldId id="2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ynov,Yordan Y.I." initials="BY" lastIdx="1" clrIdx="0">
    <p:extLst>
      <p:ext uri="{19B8F6BF-5375-455C-9EA6-DF929625EA0E}">
        <p15:presenceInfo xmlns:p15="http://schemas.microsoft.com/office/powerpoint/2012/main" userId="S::392847@student.fontys.nl::44ac90c5-6db3-4af9-92d4-3a4a26ce2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6T17:02:59.36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0AE6B-987C-42C6-BD04-DBDC37261B3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582CAF-C16F-47E6-B7FD-7989621D983C}">
      <dgm:prSet/>
      <dgm:spPr/>
      <dgm:t>
        <a:bodyPr/>
        <a:lstStyle/>
        <a:p>
          <a:r>
            <a:rPr lang="en-GB"/>
            <a:t>Extended support for natural IDs (Explain)</a:t>
          </a:r>
          <a:endParaRPr lang="en-US"/>
        </a:p>
      </dgm:t>
    </dgm:pt>
    <dgm:pt modelId="{9CA4D19A-5071-48C9-8576-65D040150842}" type="parTrans" cxnId="{35518508-070A-4B37-9953-3A8FC76CB688}">
      <dgm:prSet/>
      <dgm:spPr/>
      <dgm:t>
        <a:bodyPr/>
        <a:lstStyle/>
        <a:p>
          <a:endParaRPr lang="en-US"/>
        </a:p>
      </dgm:t>
    </dgm:pt>
    <dgm:pt modelId="{AB77B140-7A7A-4D68-8292-1FDA9E44031E}" type="sibTrans" cxnId="{35518508-070A-4B37-9953-3A8FC76CB688}">
      <dgm:prSet/>
      <dgm:spPr/>
      <dgm:t>
        <a:bodyPr/>
        <a:lstStyle/>
        <a:p>
          <a:endParaRPr lang="en-US"/>
        </a:p>
      </dgm:t>
    </dgm:pt>
    <dgm:pt modelId="{596FFB73-81F1-4E25-BED6-DDCF6BE85E64}">
      <dgm:prSet/>
      <dgm:spPr/>
      <dgm:t>
        <a:bodyPr/>
        <a:lstStyle/>
        <a:p>
          <a:r>
            <a:rPr lang="en-GB" dirty="0"/>
            <a:t>Support for multi-tenancy (Explain)</a:t>
          </a:r>
          <a:endParaRPr lang="en-US" dirty="0"/>
        </a:p>
      </dgm:t>
    </dgm:pt>
    <dgm:pt modelId="{8731466E-74B2-41D3-AEDD-9FE0CEE0E3DE}" type="parTrans" cxnId="{BDCF6C15-A9BB-47A6-9C92-9829D64E6B88}">
      <dgm:prSet/>
      <dgm:spPr/>
      <dgm:t>
        <a:bodyPr/>
        <a:lstStyle/>
        <a:p>
          <a:endParaRPr lang="en-US"/>
        </a:p>
      </dgm:t>
    </dgm:pt>
    <dgm:pt modelId="{A8BFABDF-CF9F-405F-BB2F-791FD997EE17}" type="sibTrans" cxnId="{BDCF6C15-A9BB-47A6-9C92-9829D64E6B88}">
      <dgm:prSet/>
      <dgm:spPr/>
      <dgm:t>
        <a:bodyPr/>
        <a:lstStyle/>
        <a:p>
          <a:endParaRPr lang="en-US"/>
        </a:p>
      </dgm:t>
    </dgm:pt>
    <dgm:pt modelId="{6F6DA22D-1207-4002-BC8B-5CE4FF0F7F30}">
      <dgm:prSet/>
      <dgm:spPr/>
      <dgm:t>
        <a:bodyPr/>
        <a:lstStyle/>
        <a:p>
          <a:r>
            <a:rPr lang="en-GB" dirty="0"/>
            <a:t>Loading multiple entities by their primary key (Explain)</a:t>
          </a:r>
          <a:endParaRPr lang="en-US" dirty="0"/>
        </a:p>
      </dgm:t>
    </dgm:pt>
    <dgm:pt modelId="{A1B0226D-0C39-460B-88CB-701D60B825E5}" type="parTrans" cxnId="{4072A48B-A911-4290-B5AA-8DCB916B29FD}">
      <dgm:prSet/>
      <dgm:spPr/>
      <dgm:t>
        <a:bodyPr/>
        <a:lstStyle/>
        <a:p>
          <a:endParaRPr lang="en-US"/>
        </a:p>
      </dgm:t>
    </dgm:pt>
    <dgm:pt modelId="{EE44DCAB-A3B3-44E6-8FA0-B008F9BC2B07}" type="sibTrans" cxnId="{4072A48B-A911-4290-B5AA-8DCB916B29FD}">
      <dgm:prSet/>
      <dgm:spPr/>
      <dgm:t>
        <a:bodyPr/>
        <a:lstStyle/>
        <a:p>
          <a:endParaRPr lang="en-US"/>
        </a:p>
      </dgm:t>
    </dgm:pt>
    <dgm:pt modelId="{B87447CD-1B0A-480F-84C7-A4EA3A29CE0B}">
      <dgm:prSet/>
      <dgm:spPr/>
      <dgm:t>
        <a:bodyPr/>
        <a:lstStyle/>
        <a:p>
          <a:r>
            <a:rPr lang="en-GB"/>
            <a:t>Joining unassociated entities in queries (Explain)</a:t>
          </a:r>
          <a:endParaRPr lang="en-US"/>
        </a:p>
      </dgm:t>
    </dgm:pt>
    <dgm:pt modelId="{3864CC77-AA70-4122-AE8B-6C52CE77C3F9}" type="parTrans" cxnId="{E2BD817D-BFA1-410F-82F1-27B45C746BCF}">
      <dgm:prSet/>
      <dgm:spPr/>
      <dgm:t>
        <a:bodyPr/>
        <a:lstStyle/>
        <a:p>
          <a:endParaRPr lang="en-US"/>
        </a:p>
      </dgm:t>
    </dgm:pt>
    <dgm:pt modelId="{381509A7-46DF-4DD3-B8AD-3C69F32FE163}" type="sibTrans" cxnId="{E2BD817D-BFA1-410F-82F1-27B45C746BCF}">
      <dgm:prSet/>
      <dgm:spPr/>
      <dgm:t>
        <a:bodyPr/>
        <a:lstStyle/>
        <a:p>
          <a:endParaRPr lang="en-US"/>
        </a:p>
      </dgm:t>
    </dgm:pt>
    <dgm:pt modelId="{E4DABC8C-7FF2-4333-8A89-449F49C9C235}">
      <dgm:prSet/>
      <dgm:spPr/>
      <dgm:t>
        <a:bodyPr/>
        <a:lstStyle/>
        <a:p>
          <a:r>
            <a:rPr lang="en-GB" dirty="0"/>
            <a:t>Management of creation and update timestamps (Explain)</a:t>
          </a:r>
          <a:endParaRPr lang="en-US" dirty="0"/>
        </a:p>
      </dgm:t>
    </dgm:pt>
    <dgm:pt modelId="{598E8CC3-4441-4F60-9895-AD73CD86BA06}" type="parTrans" cxnId="{E07E89AE-4ADA-4AE3-89ED-BB758A1059EE}">
      <dgm:prSet/>
      <dgm:spPr/>
      <dgm:t>
        <a:bodyPr/>
        <a:lstStyle/>
        <a:p>
          <a:endParaRPr lang="en-US"/>
        </a:p>
      </dgm:t>
    </dgm:pt>
    <dgm:pt modelId="{0AC05BFA-5A72-40E0-984B-4CA072E242F9}" type="sibTrans" cxnId="{E07E89AE-4ADA-4AE3-89ED-BB758A1059EE}">
      <dgm:prSet/>
      <dgm:spPr/>
      <dgm:t>
        <a:bodyPr/>
        <a:lstStyle/>
        <a:p>
          <a:endParaRPr lang="en-US"/>
        </a:p>
      </dgm:t>
    </dgm:pt>
    <dgm:pt modelId="{5308A4C0-6BD4-4A06-9054-A0022083AF03}" type="pres">
      <dgm:prSet presAssocID="{B9B0AE6B-987C-42C6-BD04-DBDC37261B36}" presName="diagram" presStyleCnt="0">
        <dgm:presLayoutVars>
          <dgm:dir/>
          <dgm:resizeHandles val="exact"/>
        </dgm:presLayoutVars>
      </dgm:prSet>
      <dgm:spPr/>
    </dgm:pt>
    <dgm:pt modelId="{E3EC13E8-5EBD-4A54-B677-759C79DD8491}" type="pres">
      <dgm:prSet presAssocID="{C1582CAF-C16F-47E6-B7FD-7989621D983C}" presName="node" presStyleLbl="node1" presStyleIdx="0" presStyleCnt="5">
        <dgm:presLayoutVars>
          <dgm:bulletEnabled val="1"/>
        </dgm:presLayoutVars>
      </dgm:prSet>
      <dgm:spPr/>
    </dgm:pt>
    <dgm:pt modelId="{BB5782FF-3E44-4512-B69D-719C0FC8D113}" type="pres">
      <dgm:prSet presAssocID="{AB77B140-7A7A-4D68-8292-1FDA9E44031E}" presName="sibTrans" presStyleCnt="0"/>
      <dgm:spPr/>
    </dgm:pt>
    <dgm:pt modelId="{F8CE497A-9C9D-49B6-909A-96CFB080EA88}" type="pres">
      <dgm:prSet presAssocID="{596FFB73-81F1-4E25-BED6-DDCF6BE85E64}" presName="node" presStyleLbl="node1" presStyleIdx="1" presStyleCnt="5">
        <dgm:presLayoutVars>
          <dgm:bulletEnabled val="1"/>
        </dgm:presLayoutVars>
      </dgm:prSet>
      <dgm:spPr/>
    </dgm:pt>
    <dgm:pt modelId="{8D857C79-027E-4779-B3C9-2AB326A47A2B}" type="pres">
      <dgm:prSet presAssocID="{A8BFABDF-CF9F-405F-BB2F-791FD997EE17}" presName="sibTrans" presStyleCnt="0"/>
      <dgm:spPr/>
    </dgm:pt>
    <dgm:pt modelId="{2F35D984-AE40-409D-B6F2-595179171F65}" type="pres">
      <dgm:prSet presAssocID="{6F6DA22D-1207-4002-BC8B-5CE4FF0F7F30}" presName="node" presStyleLbl="node1" presStyleIdx="2" presStyleCnt="5">
        <dgm:presLayoutVars>
          <dgm:bulletEnabled val="1"/>
        </dgm:presLayoutVars>
      </dgm:prSet>
      <dgm:spPr/>
    </dgm:pt>
    <dgm:pt modelId="{EEC01D6C-21EE-402D-AD51-B4FCF46F8E9F}" type="pres">
      <dgm:prSet presAssocID="{EE44DCAB-A3B3-44E6-8FA0-B008F9BC2B07}" presName="sibTrans" presStyleCnt="0"/>
      <dgm:spPr/>
    </dgm:pt>
    <dgm:pt modelId="{0E419234-C7D9-4380-A14D-D7F57088D3F1}" type="pres">
      <dgm:prSet presAssocID="{B87447CD-1B0A-480F-84C7-A4EA3A29CE0B}" presName="node" presStyleLbl="node1" presStyleIdx="3" presStyleCnt="5">
        <dgm:presLayoutVars>
          <dgm:bulletEnabled val="1"/>
        </dgm:presLayoutVars>
      </dgm:prSet>
      <dgm:spPr/>
    </dgm:pt>
    <dgm:pt modelId="{9ADC065E-8540-4FCA-AF7C-B47108911CA2}" type="pres">
      <dgm:prSet presAssocID="{381509A7-46DF-4DD3-B8AD-3C69F32FE163}" presName="sibTrans" presStyleCnt="0"/>
      <dgm:spPr/>
    </dgm:pt>
    <dgm:pt modelId="{CE9E6BB5-4E78-4248-8621-93C5DEE7638F}" type="pres">
      <dgm:prSet presAssocID="{E4DABC8C-7FF2-4333-8A89-449F49C9C235}" presName="node" presStyleLbl="node1" presStyleIdx="4" presStyleCnt="5">
        <dgm:presLayoutVars>
          <dgm:bulletEnabled val="1"/>
        </dgm:presLayoutVars>
      </dgm:prSet>
      <dgm:spPr/>
    </dgm:pt>
  </dgm:ptLst>
  <dgm:cxnLst>
    <dgm:cxn modelId="{35518508-070A-4B37-9953-3A8FC76CB688}" srcId="{B9B0AE6B-987C-42C6-BD04-DBDC37261B36}" destId="{C1582CAF-C16F-47E6-B7FD-7989621D983C}" srcOrd="0" destOrd="0" parTransId="{9CA4D19A-5071-48C9-8576-65D040150842}" sibTransId="{AB77B140-7A7A-4D68-8292-1FDA9E44031E}"/>
    <dgm:cxn modelId="{BDCF6C15-A9BB-47A6-9C92-9829D64E6B88}" srcId="{B9B0AE6B-987C-42C6-BD04-DBDC37261B36}" destId="{596FFB73-81F1-4E25-BED6-DDCF6BE85E64}" srcOrd="1" destOrd="0" parTransId="{8731466E-74B2-41D3-AEDD-9FE0CEE0E3DE}" sibTransId="{A8BFABDF-CF9F-405F-BB2F-791FD997EE17}"/>
    <dgm:cxn modelId="{B461073B-1036-465C-B1C4-08C9D189765D}" type="presOf" srcId="{C1582CAF-C16F-47E6-B7FD-7989621D983C}" destId="{E3EC13E8-5EBD-4A54-B677-759C79DD8491}" srcOrd="0" destOrd="0" presId="urn:microsoft.com/office/officeart/2005/8/layout/default"/>
    <dgm:cxn modelId="{DB3FC25B-A874-4B3D-9B28-1009A1ECC3CD}" type="presOf" srcId="{B9B0AE6B-987C-42C6-BD04-DBDC37261B36}" destId="{5308A4C0-6BD4-4A06-9054-A0022083AF03}" srcOrd="0" destOrd="0" presId="urn:microsoft.com/office/officeart/2005/8/layout/default"/>
    <dgm:cxn modelId="{19A17F68-C623-469A-8B61-232D451D201F}" type="presOf" srcId="{6F6DA22D-1207-4002-BC8B-5CE4FF0F7F30}" destId="{2F35D984-AE40-409D-B6F2-595179171F65}" srcOrd="0" destOrd="0" presId="urn:microsoft.com/office/officeart/2005/8/layout/default"/>
    <dgm:cxn modelId="{E2BD817D-BFA1-410F-82F1-27B45C746BCF}" srcId="{B9B0AE6B-987C-42C6-BD04-DBDC37261B36}" destId="{B87447CD-1B0A-480F-84C7-A4EA3A29CE0B}" srcOrd="3" destOrd="0" parTransId="{3864CC77-AA70-4122-AE8B-6C52CE77C3F9}" sibTransId="{381509A7-46DF-4DD3-B8AD-3C69F32FE163}"/>
    <dgm:cxn modelId="{4072A48B-A911-4290-B5AA-8DCB916B29FD}" srcId="{B9B0AE6B-987C-42C6-BD04-DBDC37261B36}" destId="{6F6DA22D-1207-4002-BC8B-5CE4FF0F7F30}" srcOrd="2" destOrd="0" parTransId="{A1B0226D-0C39-460B-88CB-701D60B825E5}" sibTransId="{EE44DCAB-A3B3-44E6-8FA0-B008F9BC2B07}"/>
    <dgm:cxn modelId="{E07E89AE-4ADA-4AE3-89ED-BB758A1059EE}" srcId="{B9B0AE6B-987C-42C6-BD04-DBDC37261B36}" destId="{E4DABC8C-7FF2-4333-8A89-449F49C9C235}" srcOrd="4" destOrd="0" parTransId="{598E8CC3-4441-4F60-9895-AD73CD86BA06}" sibTransId="{0AC05BFA-5A72-40E0-984B-4CA072E242F9}"/>
    <dgm:cxn modelId="{F76E35AF-1B3A-4CA4-9F5C-72C865A2D9D3}" type="presOf" srcId="{E4DABC8C-7FF2-4333-8A89-449F49C9C235}" destId="{CE9E6BB5-4E78-4248-8621-93C5DEE7638F}" srcOrd="0" destOrd="0" presId="urn:microsoft.com/office/officeart/2005/8/layout/default"/>
    <dgm:cxn modelId="{9459D9DB-7FB8-405D-9F4B-D1D48A5BCD5A}" type="presOf" srcId="{B87447CD-1B0A-480F-84C7-A4EA3A29CE0B}" destId="{0E419234-C7D9-4380-A14D-D7F57088D3F1}" srcOrd="0" destOrd="0" presId="urn:microsoft.com/office/officeart/2005/8/layout/default"/>
    <dgm:cxn modelId="{2E7651DE-1745-419D-A76B-A9FE7D8B31C5}" type="presOf" srcId="{596FFB73-81F1-4E25-BED6-DDCF6BE85E64}" destId="{F8CE497A-9C9D-49B6-909A-96CFB080EA88}" srcOrd="0" destOrd="0" presId="urn:microsoft.com/office/officeart/2005/8/layout/default"/>
    <dgm:cxn modelId="{51CF15A5-06CD-49A3-9084-112FD007C83F}" type="presParOf" srcId="{5308A4C0-6BD4-4A06-9054-A0022083AF03}" destId="{E3EC13E8-5EBD-4A54-B677-759C79DD8491}" srcOrd="0" destOrd="0" presId="urn:microsoft.com/office/officeart/2005/8/layout/default"/>
    <dgm:cxn modelId="{73FB0033-0A14-46F8-A9FF-2339FC188704}" type="presParOf" srcId="{5308A4C0-6BD4-4A06-9054-A0022083AF03}" destId="{BB5782FF-3E44-4512-B69D-719C0FC8D113}" srcOrd="1" destOrd="0" presId="urn:microsoft.com/office/officeart/2005/8/layout/default"/>
    <dgm:cxn modelId="{792F1379-6B2A-4C3B-B1AA-7027F4A951AC}" type="presParOf" srcId="{5308A4C0-6BD4-4A06-9054-A0022083AF03}" destId="{F8CE497A-9C9D-49B6-909A-96CFB080EA88}" srcOrd="2" destOrd="0" presId="urn:microsoft.com/office/officeart/2005/8/layout/default"/>
    <dgm:cxn modelId="{586B7F49-6A5A-402B-9CA4-5B28A827E726}" type="presParOf" srcId="{5308A4C0-6BD4-4A06-9054-A0022083AF03}" destId="{8D857C79-027E-4779-B3C9-2AB326A47A2B}" srcOrd="3" destOrd="0" presId="urn:microsoft.com/office/officeart/2005/8/layout/default"/>
    <dgm:cxn modelId="{DDE80765-0DB5-483E-8F64-9354B01898B2}" type="presParOf" srcId="{5308A4C0-6BD4-4A06-9054-A0022083AF03}" destId="{2F35D984-AE40-409D-B6F2-595179171F65}" srcOrd="4" destOrd="0" presId="urn:microsoft.com/office/officeart/2005/8/layout/default"/>
    <dgm:cxn modelId="{905271D2-1E0F-425F-8D88-F1B82843E813}" type="presParOf" srcId="{5308A4C0-6BD4-4A06-9054-A0022083AF03}" destId="{EEC01D6C-21EE-402D-AD51-B4FCF46F8E9F}" srcOrd="5" destOrd="0" presId="urn:microsoft.com/office/officeart/2005/8/layout/default"/>
    <dgm:cxn modelId="{7CD7C02A-5BDC-4A57-8607-CFBB6DA7C155}" type="presParOf" srcId="{5308A4C0-6BD4-4A06-9054-A0022083AF03}" destId="{0E419234-C7D9-4380-A14D-D7F57088D3F1}" srcOrd="6" destOrd="0" presId="urn:microsoft.com/office/officeart/2005/8/layout/default"/>
    <dgm:cxn modelId="{9CD85BE5-19B9-447E-902A-2197862E59D0}" type="presParOf" srcId="{5308A4C0-6BD4-4A06-9054-A0022083AF03}" destId="{9ADC065E-8540-4FCA-AF7C-B47108911CA2}" srcOrd="7" destOrd="0" presId="urn:microsoft.com/office/officeart/2005/8/layout/default"/>
    <dgm:cxn modelId="{FD49F6CE-43F4-4E09-9FAA-A128AEBAB67B}" type="presParOf" srcId="{5308A4C0-6BD4-4A06-9054-A0022083AF03}" destId="{CE9E6BB5-4E78-4248-8621-93C5DEE7638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C13E8-5EBD-4A54-B677-759C79DD8491}">
      <dsp:nvSpPr>
        <dsp:cNvPr id="0" name=""/>
        <dsp:cNvSpPr/>
      </dsp:nvSpPr>
      <dsp:spPr>
        <a:xfrm>
          <a:off x="255116" y="522"/>
          <a:ext cx="2841919" cy="17051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Extended support for natural IDs (Explain)</a:t>
          </a:r>
          <a:endParaRPr lang="en-US" sz="2200" kern="1200"/>
        </a:p>
      </dsp:txBody>
      <dsp:txXfrm>
        <a:off x="255116" y="522"/>
        <a:ext cx="2841919" cy="1705151"/>
      </dsp:txXfrm>
    </dsp:sp>
    <dsp:sp modelId="{F8CE497A-9C9D-49B6-909A-96CFB080EA88}">
      <dsp:nvSpPr>
        <dsp:cNvPr id="0" name=""/>
        <dsp:cNvSpPr/>
      </dsp:nvSpPr>
      <dsp:spPr>
        <a:xfrm>
          <a:off x="3381227" y="522"/>
          <a:ext cx="2841919" cy="1705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Support for multi-tenancy (Explain)</a:t>
          </a:r>
          <a:endParaRPr lang="en-US" sz="2200" kern="1200" dirty="0"/>
        </a:p>
      </dsp:txBody>
      <dsp:txXfrm>
        <a:off x="3381227" y="522"/>
        <a:ext cx="2841919" cy="1705151"/>
      </dsp:txXfrm>
    </dsp:sp>
    <dsp:sp modelId="{2F35D984-AE40-409D-B6F2-595179171F65}">
      <dsp:nvSpPr>
        <dsp:cNvPr id="0" name=""/>
        <dsp:cNvSpPr/>
      </dsp:nvSpPr>
      <dsp:spPr>
        <a:xfrm>
          <a:off x="6507339" y="522"/>
          <a:ext cx="2841919" cy="17051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Loading multiple entities by their primary key (Explain)</a:t>
          </a:r>
          <a:endParaRPr lang="en-US" sz="2200" kern="1200" dirty="0"/>
        </a:p>
      </dsp:txBody>
      <dsp:txXfrm>
        <a:off x="6507339" y="522"/>
        <a:ext cx="2841919" cy="1705151"/>
      </dsp:txXfrm>
    </dsp:sp>
    <dsp:sp modelId="{0E419234-C7D9-4380-A14D-D7F57088D3F1}">
      <dsp:nvSpPr>
        <dsp:cNvPr id="0" name=""/>
        <dsp:cNvSpPr/>
      </dsp:nvSpPr>
      <dsp:spPr>
        <a:xfrm>
          <a:off x="1818171" y="1989865"/>
          <a:ext cx="2841919" cy="1705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Joining unassociated entities in queries (Explain)</a:t>
          </a:r>
          <a:endParaRPr lang="en-US" sz="2200" kern="1200"/>
        </a:p>
      </dsp:txBody>
      <dsp:txXfrm>
        <a:off x="1818171" y="1989865"/>
        <a:ext cx="2841919" cy="1705151"/>
      </dsp:txXfrm>
    </dsp:sp>
    <dsp:sp modelId="{CE9E6BB5-4E78-4248-8621-93C5DEE7638F}">
      <dsp:nvSpPr>
        <dsp:cNvPr id="0" name=""/>
        <dsp:cNvSpPr/>
      </dsp:nvSpPr>
      <dsp:spPr>
        <a:xfrm>
          <a:off x="4944283" y="1989865"/>
          <a:ext cx="2841919" cy="1705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Management of creation and update timestamps (Explain)</a:t>
          </a:r>
          <a:endParaRPr lang="en-US" sz="2200" kern="1200" dirty="0"/>
        </a:p>
      </dsp:txBody>
      <dsp:txXfrm>
        <a:off x="4944283" y="1989865"/>
        <a:ext cx="2841919" cy="170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05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15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3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3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93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00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32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42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97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AB5A-26DC-4204-9B9F-73251B39D319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BD690B-EA06-438D-AB79-2028A86D4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9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C097-FB9E-4DE0-B440-AA79AE4F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Hibernate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CE40C-358E-4F06-B4E3-EF6B76BB9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Created by Andi Hermann &amp; </a:t>
            </a:r>
            <a:r>
              <a:rPr lang="en-GB" dirty="0" err="1"/>
              <a:t>Yordan</a:t>
            </a:r>
            <a:r>
              <a:rPr lang="en-GB" dirty="0"/>
              <a:t> </a:t>
            </a:r>
            <a:r>
              <a:rPr lang="en-GB" dirty="0" err="1"/>
              <a:t>Baynov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07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47FD7-531E-4B86-8949-13BB9396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12272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Example of </a:t>
            </a:r>
            <a:r>
              <a:rPr lang="en-US" sz="2800" dirty="0" err="1"/>
              <a:t>Persistable</a:t>
            </a:r>
            <a:r>
              <a:rPr lang="en-US" sz="2800" dirty="0"/>
              <a:t> POJO Class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41E4EC6-4153-4E20-BB61-33CECAFCB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37" y="67820"/>
            <a:ext cx="5158402" cy="665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D66A-4811-4FE3-A3CC-A8FE8885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D37A-95FD-4D8F-930C-D07984CB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needs to be mapped to table</a:t>
            </a:r>
          </a:p>
          <a:p>
            <a:r>
              <a:rPr lang="en-US" dirty="0"/>
              <a:t>XML mapping / annotation mapping </a:t>
            </a:r>
          </a:p>
          <a:p>
            <a:r>
              <a:rPr lang="en-US" dirty="0"/>
              <a:t>XML mapping file needed </a:t>
            </a:r>
          </a:p>
        </p:txBody>
      </p:sp>
    </p:spTree>
    <p:extLst>
      <p:ext uri="{BB962C8B-B14F-4D97-AF65-F5344CB8AC3E}">
        <p14:creationId xmlns:p14="http://schemas.microsoft.com/office/powerpoint/2010/main" val="349562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08E5139-9FB9-4821-80E6-AFA9920AC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3" y="116167"/>
            <a:ext cx="5126611" cy="6617205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BD9D717-1E03-447A-9515-49A6BAD92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09" y="116167"/>
            <a:ext cx="3238781" cy="140220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908D5BD-B3FB-4E0E-B1CE-4583FE09E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13" y="2759739"/>
            <a:ext cx="6172934" cy="3982094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F8D1C7F-4AF3-4B3A-BE4E-EA943A192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0683" y="1822342"/>
            <a:ext cx="867192" cy="521891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352698D1-6F72-4F9F-93BC-92C75EA33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3799">
            <a:off x="5577665" y="1938380"/>
            <a:ext cx="1036669" cy="5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4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9811-BCE3-497C-9C87-A032F007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E80-2ED4-4672-8483-3BD2263E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&lt;hibernate-mapping&gt; - root element</a:t>
            </a:r>
          </a:p>
          <a:p>
            <a:r>
              <a:rPr lang="en-US" dirty="0"/>
              <a:t>&lt;class&gt; - defines which class is mapped</a:t>
            </a:r>
          </a:p>
          <a:p>
            <a:r>
              <a:rPr lang="en-US" dirty="0"/>
              <a:t>&lt;meta&gt; - description</a:t>
            </a:r>
          </a:p>
          <a:p>
            <a:r>
              <a:rPr lang="en-US" dirty="0"/>
              <a:t>&lt;id&gt; - maps id </a:t>
            </a:r>
          </a:p>
          <a:p>
            <a:r>
              <a:rPr lang="en-US" dirty="0"/>
              <a:t>&lt;generator&gt; - generates id value</a:t>
            </a:r>
          </a:p>
          <a:p>
            <a:r>
              <a:rPr lang="en-US" dirty="0"/>
              <a:t>&lt;property&gt; - class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3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55E1-59EA-4C7A-8AF6-CE9D14C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6591-664E-40E6-925E-31CE867D0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collections</a:t>
            </a:r>
          </a:p>
          <a:p>
            <a:pPr lvl="1"/>
            <a:r>
              <a:rPr lang="en-US" dirty="0"/>
              <a:t>List, Set, </a:t>
            </a:r>
            <a:r>
              <a:rPr lang="en-US" dirty="0" err="1"/>
              <a:t>SortedSet</a:t>
            </a:r>
            <a:r>
              <a:rPr lang="en-US" dirty="0"/>
              <a:t>, Map, </a:t>
            </a:r>
            <a:r>
              <a:rPr lang="en-US" dirty="0" err="1"/>
              <a:t>SortedMap</a:t>
            </a:r>
            <a:r>
              <a:rPr lang="en-US" dirty="0"/>
              <a:t> and Collection</a:t>
            </a:r>
          </a:p>
          <a:p>
            <a:r>
              <a:rPr lang="en-US" dirty="0"/>
              <a:t>Mapping associations between classes </a:t>
            </a:r>
          </a:p>
          <a:p>
            <a:pPr lvl="1"/>
            <a:r>
              <a:rPr lang="en-US" dirty="0"/>
              <a:t>Many-One, One-One, One-Many, Many-Many</a:t>
            </a:r>
          </a:p>
          <a:p>
            <a:r>
              <a:rPr lang="en-US" dirty="0"/>
              <a:t>Component mapping</a:t>
            </a:r>
          </a:p>
        </p:txBody>
      </p:sp>
    </p:spTree>
    <p:extLst>
      <p:ext uri="{BB962C8B-B14F-4D97-AF65-F5344CB8AC3E}">
        <p14:creationId xmlns:p14="http://schemas.microsoft.com/office/powerpoint/2010/main" val="36439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0884C4-FFB8-4C8B-93BB-5565C562A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16198" cy="6841299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977593-5BB4-4C27-854B-A849B7805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97" y="0"/>
            <a:ext cx="3441978" cy="4001081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004F478-C7A0-41C4-8CC2-0C53D13E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85" y="0"/>
            <a:ext cx="2586225" cy="120740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5F36A3E-F448-41EC-A467-AE1E16207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62" y="0"/>
            <a:ext cx="2439641" cy="1047955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93F035AC-712C-4C9E-A161-1B4C791A6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37661">
            <a:off x="3622286" y="1947914"/>
            <a:ext cx="1414482" cy="521891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DD3D28DF-9E95-4F2D-BE1C-60E926BCE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13511">
            <a:off x="9911670" y="1639904"/>
            <a:ext cx="1541637" cy="5218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5D0B25-74AB-454E-8F64-B4AB7C06B28B}"/>
              </a:ext>
            </a:extLst>
          </p:cNvPr>
          <p:cNvSpPr txBox="1"/>
          <p:nvPr/>
        </p:nvSpPr>
        <p:spPr>
          <a:xfrm>
            <a:off x="6956981" y="4930218"/>
            <a:ext cx="286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 Mapping</a:t>
            </a:r>
          </a:p>
        </p:txBody>
      </p:sp>
    </p:spTree>
    <p:extLst>
      <p:ext uri="{BB962C8B-B14F-4D97-AF65-F5344CB8AC3E}">
        <p14:creationId xmlns:p14="http://schemas.microsoft.com/office/powerpoint/2010/main" val="119661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BF66-0ABB-49F6-B6AF-B8988785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file for List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FA757B-97DC-4EA2-8492-A4404A21C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6" y="1734834"/>
            <a:ext cx="5386300" cy="4354881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3E52E2-D0F2-4FB1-AC62-1507DF1ED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70" y="1734834"/>
            <a:ext cx="5381082" cy="2714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98CAF-F9CB-4BE6-AB6A-66021F0376BE}"/>
              </a:ext>
            </a:extLst>
          </p:cNvPr>
          <p:cNvSpPr txBox="1"/>
          <p:nvPr/>
        </p:nvSpPr>
        <p:spPr>
          <a:xfrm>
            <a:off x="2771300" y="61557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20F70-6149-4921-840E-97FDAE662269}"/>
              </a:ext>
            </a:extLst>
          </p:cNvPr>
          <p:cNvSpPr txBox="1"/>
          <p:nvPr/>
        </p:nvSpPr>
        <p:spPr>
          <a:xfrm>
            <a:off x="9018598" y="461913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90506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AA78-E68F-4400-828C-41DD8666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Elements for other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50CC-6606-47E5-9C40-EAD75644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&lt;set&gt; for Set and </a:t>
            </a:r>
            <a:r>
              <a:rPr lang="en-US" dirty="0" err="1"/>
              <a:t>SortedSet</a:t>
            </a:r>
            <a:endParaRPr lang="en-US" dirty="0"/>
          </a:p>
          <a:p>
            <a:r>
              <a:rPr lang="en-US" dirty="0"/>
              <a:t>&lt;map&gt; for Map and </a:t>
            </a:r>
            <a:r>
              <a:rPr lang="en-US" dirty="0" err="1"/>
              <a:t>SortedMap</a:t>
            </a:r>
            <a:endParaRPr lang="en-US" dirty="0"/>
          </a:p>
          <a:p>
            <a:r>
              <a:rPr lang="en-US" dirty="0"/>
              <a:t>&lt;bag&gt; for Collection</a:t>
            </a:r>
          </a:p>
        </p:txBody>
      </p:sp>
    </p:spTree>
    <p:extLst>
      <p:ext uri="{BB962C8B-B14F-4D97-AF65-F5344CB8AC3E}">
        <p14:creationId xmlns:p14="http://schemas.microsoft.com/office/powerpoint/2010/main" val="366870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22EA398-4374-4CF8-8C8E-B9D080968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94FCAD-3B63-47CA-BA7E-CFC913279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9F0A52-8CBD-446F-8787-23B80892C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ECB0E24-4227-4584-B815-0193BB1CC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D8A9069-A21C-476A-AE7F-3A344652F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E47517-FD96-4654-B110-EF68FF53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F56B4-45B2-4A38-965A-1CE20053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0" y="988098"/>
            <a:ext cx="3844605" cy="43284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 dirty="0"/>
              <a:t>Many to One Relationship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179BFAC-0A13-4B67-98FD-9B37CD54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D0A6CBB-8EE9-4E88-8DE3-397EDB6FB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8" y="1610125"/>
            <a:ext cx="3687168" cy="1773782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503E8D-B5B0-4383-A134-1BE363AF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8" y="3886382"/>
            <a:ext cx="3687168" cy="17318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5939C58-6095-4B41-8E0C-A48CF70B7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85C105-7C7A-4FD2-B682-7EDCE446C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B31FC02-3FE0-4936-987E-B25820CAD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99" y="163313"/>
            <a:ext cx="5933610" cy="64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1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7FCF53-82FF-4E9B-A121-ADDD81F8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9" y="2868001"/>
            <a:ext cx="6241321" cy="2979678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E33082-FAFE-4C9C-B7B5-F2A9F4D96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30" y="215873"/>
            <a:ext cx="5216399" cy="6426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E1215-264C-4BD4-8DD1-6EF69E2A450C}"/>
              </a:ext>
            </a:extLst>
          </p:cNvPr>
          <p:cNvSpPr txBox="1"/>
          <p:nvPr/>
        </p:nvSpPr>
        <p:spPr>
          <a:xfrm>
            <a:off x="817122" y="1079769"/>
            <a:ext cx="521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to 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82008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9DDF-DB8F-448E-A265-7C5018DB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1CBD-8687-4972-9CB8-19BC507E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1630837"/>
            <a:ext cx="10007681" cy="3835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5119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0A1C9-0A55-44F5-9F39-6EDA5AA4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57" y="721188"/>
            <a:ext cx="4495380" cy="675332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Many to Manny XML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5BB623-40EB-4CFD-B4A7-281806697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4" y="4883820"/>
            <a:ext cx="3680779" cy="10668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9AF9636-5F0B-4329-B90B-4027179D7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4" y="3590694"/>
            <a:ext cx="3680779" cy="1066892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02AA66B1-4C37-4504-A3A4-FD0768319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4" y="2023411"/>
            <a:ext cx="3238781" cy="1402202"/>
          </a:xfrm>
          <a:prstGeom prst="rect">
            <a:avLst/>
          </a:prstGeom>
        </p:spPr>
      </p:pic>
      <p:pic>
        <p:nvPicPr>
          <p:cNvPr id="28" name="Content Placeholder 27" descr="Text, letter&#10;&#10;Description automatically generated">
            <a:extLst>
              <a:ext uri="{FF2B5EF4-FFF2-40B4-BE49-F238E27FC236}">
                <a16:creationId xmlns:a16="http://schemas.microsoft.com/office/drawing/2014/main" id="{0C79E39A-C1B6-4F82-9AE4-4962C430D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62" y="141183"/>
            <a:ext cx="5189228" cy="6265631"/>
          </a:xfrm>
        </p:spPr>
      </p:pic>
    </p:spTree>
    <p:extLst>
      <p:ext uri="{BB962C8B-B14F-4D97-AF65-F5344CB8AC3E}">
        <p14:creationId xmlns:p14="http://schemas.microsoft.com/office/powerpoint/2010/main" val="891034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22EA398-4374-4CF8-8C8E-B9D080968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94FCAD-3B63-47CA-BA7E-CFC913279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9F0A52-8CBD-446F-8787-23B80892C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ECB0E24-4227-4584-B815-0193BB1CC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D8A9069-A21C-476A-AE7F-3A344652F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E47517-FD96-4654-B110-EF68FF53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9FCEF-8A52-40C3-A28A-E31937F3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9" y="988098"/>
            <a:ext cx="4982743" cy="4613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Component mapping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79BFAC-0A13-4B67-98FD-9B37CD54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D28926-8F28-4DD0-B1B5-6FAC5A0EE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13" y="85137"/>
            <a:ext cx="5469884" cy="27285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5939C58-6095-4B41-8E0C-A48CF70B7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85C105-7C7A-4FD2-B682-7EDCE446C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8CB22E7-9147-4797-A638-7BA51764A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5" y="1696003"/>
            <a:ext cx="6390274" cy="488855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0BABC53-044C-4AF9-A318-24008BFE2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27" y="3385017"/>
            <a:ext cx="3687168" cy="231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1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E3B5-0270-47AD-B717-A7D28B72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 for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7FE7-2B80-4F37-9998-936C8490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file as &lt;</a:t>
            </a:r>
            <a:r>
              <a:rPr lang="en-US" dirty="0" err="1"/>
              <a:t>classname</a:t>
            </a:r>
            <a:r>
              <a:rPr lang="en-US" dirty="0"/>
              <a:t>&gt;.hbm.xml</a:t>
            </a:r>
          </a:p>
          <a:p>
            <a:r>
              <a:rPr lang="en-US" dirty="0"/>
              <a:t>Same directory as Configuration file</a:t>
            </a:r>
          </a:p>
          <a:p>
            <a:r>
              <a:rPr lang="en-US" dirty="0"/>
              <a:t>Generate XML with </a:t>
            </a:r>
            <a:r>
              <a:rPr lang="en-US" dirty="0" err="1"/>
              <a:t>XDoclet</a:t>
            </a:r>
            <a:r>
              <a:rPr lang="en-US" dirty="0"/>
              <a:t>, </a:t>
            </a:r>
            <a:r>
              <a:rPr lang="en-US" dirty="0" err="1"/>
              <a:t>Middlegen</a:t>
            </a:r>
            <a:r>
              <a:rPr lang="en-US" dirty="0"/>
              <a:t> and </a:t>
            </a:r>
            <a:r>
              <a:rPr lang="en-US" dirty="0" err="1"/>
              <a:t>AndroMDA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2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7021-AE33-4C6D-AC70-9041C008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4A0B-4A9F-44BD-A4D6-C8AB16F7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91093"/>
            <a:ext cx="9603275" cy="3675252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Main Goal</a:t>
            </a:r>
          </a:p>
          <a:p>
            <a:r>
              <a:rPr lang="en-GB" dirty="0"/>
              <a:t>No XML required</a:t>
            </a:r>
          </a:p>
          <a:p>
            <a:pPr marL="0" indent="0">
              <a:buNone/>
            </a:pPr>
            <a:r>
              <a:rPr lang="en-GB" u="sng" dirty="0"/>
              <a:t>Cons</a:t>
            </a:r>
          </a:p>
          <a:p>
            <a:r>
              <a:rPr lang="en-GB" dirty="0"/>
              <a:t>Less Flexibility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CCC79DF-68B7-4D5A-B7F3-1E4167C51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2" y="3952307"/>
            <a:ext cx="4142737" cy="1565419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81610F6-2650-4346-8C9B-DAE46C8B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16" y="897329"/>
            <a:ext cx="3384889" cy="5960671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4AAD9E6F-BB92-467C-A8DC-5007559C2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89" y="2105321"/>
            <a:ext cx="3349082" cy="18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0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9040-9BD9-46C2-B959-F4D8A9E5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77513"/>
          </a:xfrm>
        </p:spPr>
        <p:txBody>
          <a:bodyPr/>
          <a:lstStyle/>
          <a:p>
            <a:r>
              <a:rPr lang="en-GB" dirty="0"/>
              <a:t>One-One ( Example)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B1BF0A-6CEE-47A2-B343-D85BEF56D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75" y="2018269"/>
            <a:ext cx="4317219" cy="134302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8B5B461-1269-41A7-A1AC-048A58EC6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5" y="3625532"/>
            <a:ext cx="3581400" cy="1581150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854D1FED-883E-4E4E-8671-D272E57F2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410">
            <a:off x="5063601" y="3092200"/>
            <a:ext cx="1210544" cy="83605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779C071-8C9C-40D3-A83B-A2B575084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17" y="2227634"/>
            <a:ext cx="4263676" cy="121479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4DAA024-A415-4661-9554-2160BC4E9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17" y="1091517"/>
            <a:ext cx="4965108" cy="11361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28A0D4-2144-4719-9F84-6A866F9504A9}"/>
              </a:ext>
            </a:extLst>
          </p:cNvPr>
          <p:cNvSpPr/>
          <p:nvPr/>
        </p:nvSpPr>
        <p:spPr>
          <a:xfrm>
            <a:off x="6904017" y="1091517"/>
            <a:ext cx="5269318" cy="248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9114484-360B-4725-ACB2-541019914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90" y="4548380"/>
            <a:ext cx="6405521" cy="1222163"/>
          </a:xfrm>
          <a:prstGeom prst="rect">
            <a:avLst/>
          </a:prstGeom>
        </p:spPr>
      </p:pic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7D99D9E4-E6EA-4481-AFD6-D2A3C6E76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9566" y="3835695"/>
            <a:ext cx="755659" cy="5218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F86BBA-D4A9-4EC0-9CE7-EE1629C6574B}"/>
              </a:ext>
            </a:extLst>
          </p:cNvPr>
          <p:cNvSpPr/>
          <p:nvPr/>
        </p:nvSpPr>
        <p:spPr>
          <a:xfrm>
            <a:off x="6904017" y="2227634"/>
            <a:ext cx="4263676" cy="13430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4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87E37-9234-4B5E-A95F-82BE1E28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n-GB" dirty="0"/>
              <a:t>Configuration object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1112-EDE5-4222-AA34-31B8E69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900" dirty="0"/>
              <a:t>Usually the first hibernate object you create in the Hibernate application.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900" dirty="0"/>
              <a:t>Created only once.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900" dirty="0"/>
              <a:t>Contains configuration or properties file required by Hibernate.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900" dirty="0"/>
              <a:t>Has 2 key components: (Kahoot)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Database connection (Explain)</a:t>
            </a:r>
          </a:p>
          <a:p>
            <a:pPr>
              <a:lnSpc>
                <a:spcPct val="110000"/>
              </a:lnSpc>
            </a:pPr>
            <a:r>
              <a:rPr lang="en-GB" sz="1900" dirty="0"/>
              <a:t>Class Mapping Setup (Explain)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24F7ED-0019-442A-8F48-4FE71E69D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91" y="1515441"/>
            <a:ext cx="5652058" cy="41260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75C5CF8-60A3-4F7F-922F-41CC71095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40" y="2167151"/>
            <a:ext cx="6560525" cy="19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7990-3313-41A0-A274-AF088254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4E62-E6B0-445E-BFDD-0FC9092E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4965730" cy="3559728"/>
          </a:xfrm>
        </p:spPr>
        <p:txBody>
          <a:bodyPr/>
          <a:lstStyle/>
          <a:p>
            <a:r>
              <a:rPr lang="en-US" dirty="0"/>
              <a:t>Used to connect to the database</a:t>
            </a:r>
          </a:p>
          <a:p>
            <a:r>
              <a:rPr lang="en-US" dirty="0"/>
              <a:t>Main Session methods:</a:t>
            </a:r>
          </a:p>
          <a:p>
            <a:pPr lvl="1"/>
            <a:r>
              <a:rPr lang="en-US" dirty="0" err="1"/>
              <a:t>beginTransaction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save(Object object)</a:t>
            </a:r>
          </a:p>
          <a:p>
            <a:pPr lvl="1"/>
            <a:r>
              <a:rPr lang="en-US" dirty="0"/>
              <a:t>get()</a:t>
            </a:r>
          </a:p>
          <a:p>
            <a:pPr lvl="1"/>
            <a:r>
              <a:rPr lang="en-US" dirty="0"/>
              <a:t>update()</a:t>
            </a:r>
          </a:p>
          <a:p>
            <a:pPr lvl="1"/>
            <a:r>
              <a:rPr lang="en-US" dirty="0"/>
              <a:t>delete()</a:t>
            </a:r>
          </a:p>
          <a:p>
            <a:pPr lvl="1"/>
            <a:r>
              <a:rPr lang="en-US" dirty="0"/>
              <a:t>close()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AE245E1-8DB9-47D1-96FD-493A2441B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30" y="1379984"/>
            <a:ext cx="4881047" cy="44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14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37F0-DB6B-470E-B7BE-B07665D7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HQL -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79F1-A511-4E89-B5A0-921F9A36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72239"/>
            <a:ext cx="9603275" cy="369410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database independent (explain)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supports polymorphic queries (explain)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Fast learning curve (explain)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E62B0F7-8B96-43E7-B03B-AE607DABE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02" y="3706238"/>
            <a:ext cx="7514158" cy="948062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13E0538-6A1F-463A-9D51-725163C75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02" y="4715054"/>
            <a:ext cx="5586595" cy="1152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5FDCC8-524D-47BF-AA76-94A4CF097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02" y="6007369"/>
            <a:ext cx="7484455" cy="7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3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9E1B-535F-4CD2-8BAB-59AFD9B5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1017865"/>
            <a:ext cx="9603275" cy="1049235"/>
          </a:xfrm>
        </p:spPr>
        <p:txBody>
          <a:bodyPr/>
          <a:lstStyle/>
          <a:p>
            <a:r>
              <a:rPr lang="en-GB" dirty="0"/>
              <a:t>SQL Query &amp; Criteria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3C04-DEAD-4B86-8E64-B5FF1C6AA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47654"/>
            <a:ext cx="9603275" cy="361869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You can use native SQL querying with Hibernate (Create, Update, Delete and Fetch)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</a:rPr>
              <a:t>The Hibernate Criteria Query Language (HCQL) is used to fetch the records based on the specific criteria. PROS: The HCQL provides methods to add criteria.</a:t>
            </a:r>
            <a:endParaRPr lang="en-GB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9243EB-D946-4EC2-BA9C-C44FC3D8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9" y="3059769"/>
            <a:ext cx="4472482" cy="1134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CA94B-6103-4590-8DA7-E32FFD2AC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9" y="2656089"/>
            <a:ext cx="7026249" cy="266723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B5977AC0-C52C-4714-BFD2-BDD79BFD2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9213">
            <a:off x="5612612" y="3034406"/>
            <a:ext cx="755659" cy="521891"/>
          </a:xfrm>
          <a:prstGeom prst="rect">
            <a:avLst/>
          </a:prstGeom>
        </p:spPr>
      </p:pic>
      <p:pic>
        <p:nvPicPr>
          <p:cNvPr id="11" name="Picture 10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F511A2B9-7362-4426-B00E-50E9CA16D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9" y="5466345"/>
            <a:ext cx="6703781" cy="113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06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4A36-655A-40A8-A30B-12246C8F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1F7304-D43D-4EDF-80D9-A602B16AB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14" y="2002559"/>
            <a:ext cx="4533900" cy="3457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1AD65-EA12-4C44-A405-DB0C4504444F}"/>
              </a:ext>
            </a:extLst>
          </p:cNvPr>
          <p:cNvSpPr txBox="1"/>
          <p:nvPr/>
        </p:nvSpPr>
        <p:spPr>
          <a:xfrm>
            <a:off x="977738" y="2002558"/>
            <a:ext cx="5545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Caching used to improve performance. (Explain the figure)</a:t>
            </a:r>
          </a:p>
          <a:p>
            <a:endParaRPr lang="en-GB" dirty="0"/>
          </a:p>
          <a:p>
            <a:r>
              <a:rPr lang="en-GB" u="sng" dirty="0">
                <a:solidFill>
                  <a:srgbClr val="000000"/>
                </a:solidFill>
              </a:rPr>
              <a:t>C</a:t>
            </a:r>
            <a:r>
              <a:rPr lang="en-GB" b="0" i="0" u="sng" dirty="0">
                <a:solidFill>
                  <a:srgbClr val="000000"/>
                </a:solidFill>
                <a:effectLst/>
              </a:rPr>
              <a:t>oncurrency</a:t>
            </a:r>
            <a:r>
              <a:rPr lang="en-GB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u="sng" dirty="0"/>
              <a:t>Strategies </a:t>
            </a:r>
            <a:r>
              <a:rPr lang="en-GB" dirty="0"/>
              <a:t>(Explain):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</a:rPr>
              <a:t>Transactional (Explain)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</a:rPr>
              <a:t>Read-write (Explain)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 err="1">
                <a:solidFill>
                  <a:srgbClr val="000000"/>
                </a:solidFill>
                <a:effectLst/>
              </a:rPr>
              <a:t>Nonstrict</a:t>
            </a:r>
            <a:r>
              <a:rPr lang="en-GB" i="0" dirty="0">
                <a:solidFill>
                  <a:srgbClr val="000000"/>
                </a:solidFill>
                <a:effectLst/>
              </a:rPr>
              <a:t>-read-write (Explain)</a:t>
            </a:r>
            <a:endParaRPr lang="en-GB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</a:rPr>
              <a:t>Read-only (Explain)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54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F20B-7D2B-4E37-82EB-2ACCBBBB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Hibernate?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26F1-FAA4-4428-B8C8-34904E92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 tool created for Java</a:t>
            </a:r>
          </a:p>
          <a:p>
            <a:r>
              <a:rPr lang="en-US" dirty="0"/>
              <a:t>Maps Java classes to database tables</a:t>
            </a:r>
          </a:p>
          <a:p>
            <a:r>
              <a:rPr lang="en-US" dirty="0"/>
              <a:t>Provides data query and data retrieval</a:t>
            </a:r>
          </a:p>
        </p:txBody>
      </p:sp>
    </p:spTree>
    <p:extLst>
      <p:ext uri="{BB962C8B-B14F-4D97-AF65-F5344CB8AC3E}">
        <p14:creationId xmlns:p14="http://schemas.microsoft.com/office/powerpoint/2010/main" val="280816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CC17B-7F32-4217-991F-0800D2C1603E}"/>
              </a:ext>
            </a:extLst>
          </p:cNvPr>
          <p:cNvSpPr txBox="1"/>
          <p:nvPr/>
        </p:nvSpPr>
        <p:spPr>
          <a:xfrm>
            <a:off x="491764" y="2693958"/>
            <a:ext cx="112084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200" dirty="0"/>
              <a:t>Thank you for your attention</a:t>
            </a:r>
            <a:r>
              <a:rPr lang="en-GB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769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1B560-7CD7-4E4C-90CF-559E07CB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n-GB" dirty="0"/>
              <a:t>What it is good for 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9788-3F9F-4979-82DE-65F0BD25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29" y="1740826"/>
            <a:ext cx="5713403" cy="4168468"/>
          </a:xfrm>
        </p:spPr>
        <p:txBody>
          <a:bodyPr>
            <a:normAutofit fontScale="85000" lnSpcReduction="20000"/>
          </a:bodyPr>
          <a:lstStyle/>
          <a:p>
            <a:r>
              <a:rPr lang="en-GB" sz="1900" dirty="0"/>
              <a:t>JPA &amp; Hibernate (Explain JPA) </a:t>
            </a:r>
          </a:p>
          <a:p>
            <a:r>
              <a:rPr lang="en-GB" sz="1900" dirty="0"/>
              <a:t>Hibernate vs </a:t>
            </a:r>
            <a:r>
              <a:rPr lang="en-GB" sz="1900" dirty="0" err="1"/>
              <a:t>EclipseLink</a:t>
            </a:r>
            <a:r>
              <a:rPr lang="en-GB" sz="1900" dirty="0"/>
              <a:t> (other JPA frameworks)</a:t>
            </a:r>
          </a:p>
          <a:p>
            <a:pPr marL="0" indent="0">
              <a:buNone/>
            </a:pPr>
            <a:r>
              <a:rPr lang="en-GB" sz="1900" u="sng" dirty="0">
                <a:latin typeface="Arial" panose="020B0604020202020204" pitchFamily="34" charset="0"/>
                <a:cs typeface="Arial" panose="020B0604020202020204" pitchFamily="34" charset="0"/>
              </a:rPr>
              <a:t>JPA features</a:t>
            </a:r>
          </a:p>
          <a:p>
            <a:r>
              <a:rPr lang="en-GB" sz="1900" b="0" i="0" dirty="0">
                <a:effectLst/>
                <a:latin typeface="+mj-lt"/>
              </a:rPr>
              <a:t> </a:t>
            </a:r>
            <a:r>
              <a:rPr lang="en-GB" sz="1900" b="0" i="0" dirty="0">
                <a:effectLst/>
              </a:rPr>
              <a:t>ORM (Explanation given by </a:t>
            </a:r>
            <a:r>
              <a:rPr lang="en-GB" sz="1900" b="0" i="0" dirty="0" err="1">
                <a:effectLst/>
              </a:rPr>
              <a:t>Yordan</a:t>
            </a:r>
            <a:r>
              <a:rPr lang="en-GB" sz="1900" b="0" i="0" dirty="0">
                <a:effectLst/>
              </a:rPr>
              <a:t>)</a:t>
            </a:r>
          </a:p>
          <a:p>
            <a:r>
              <a:rPr lang="en-GB" sz="1900" b="0" i="0" dirty="0">
                <a:effectLst/>
              </a:rPr>
              <a:t> JPQL (Explain)</a:t>
            </a:r>
          </a:p>
          <a:p>
            <a:r>
              <a:rPr lang="en-GB" sz="1900" dirty="0"/>
              <a:t> E</a:t>
            </a:r>
            <a:r>
              <a:rPr lang="en-GB" sz="1900" b="0" i="0" dirty="0">
                <a:effectLst/>
              </a:rPr>
              <a:t>ntity relations mapping (Explain)</a:t>
            </a:r>
          </a:p>
          <a:p>
            <a:pPr marL="0" indent="0">
              <a:buNone/>
            </a:pPr>
            <a:r>
              <a:rPr lang="en-GB" sz="1900" u="sng" dirty="0">
                <a:latin typeface="Arial" panose="020B0604020202020204" pitchFamily="34" charset="0"/>
              </a:rPr>
              <a:t>Main benefits of Hibernate</a:t>
            </a:r>
          </a:p>
          <a:p>
            <a:r>
              <a:rPr lang="en-GB" sz="1900" dirty="0"/>
              <a:t>Open source &amp; Lightweight (Explain)</a:t>
            </a:r>
          </a:p>
          <a:p>
            <a:r>
              <a:rPr lang="en-GB" sz="1900" dirty="0"/>
              <a:t>Fast performance (Explain)</a:t>
            </a:r>
          </a:p>
          <a:p>
            <a:r>
              <a:rPr lang="en-GB" sz="1900" dirty="0"/>
              <a:t>Object-oriented SQL language (Explain)</a:t>
            </a:r>
          </a:p>
          <a:p>
            <a:r>
              <a:rPr lang="en-GB" sz="1900" dirty="0"/>
              <a:t>Automatic table creation &amp; Simplifies join (Explain)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E38B7C8-2DCE-41D2-8596-B7AB7C323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4" r="-1" b="29501"/>
          <a:stretch/>
        </p:blipFill>
        <p:spPr>
          <a:xfrm>
            <a:off x="6655324" y="2111324"/>
            <a:ext cx="4503353" cy="25331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CA287-7946-4FAF-A92F-B658B357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67" y="1389157"/>
            <a:ext cx="9603275" cy="701659"/>
          </a:xfrm>
        </p:spPr>
        <p:txBody>
          <a:bodyPr>
            <a:normAutofit/>
          </a:bodyPr>
          <a:lstStyle/>
          <a:p>
            <a:r>
              <a:rPr lang="en-GB" dirty="0"/>
              <a:t>Hibernate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0822E9-F261-4476-BA89-E9897947A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324049"/>
              </p:ext>
            </p:extLst>
          </p:nvPr>
        </p:nvGraphicFramePr>
        <p:xfrm>
          <a:off x="894600" y="2426661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6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FA86-FBA1-4E3C-A97D-25FB4FA9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282045"/>
            <a:ext cx="9603275" cy="720514"/>
          </a:xfrm>
        </p:spPr>
        <p:txBody>
          <a:bodyPr>
            <a:normAutofit/>
          </a:bodyPr>
          <a:lstStyle/>
          <a:p>
            <a:r>
              <a:rPr lang="en-GB" dirty="0" err="1"/>
              <a:t>EclipseLink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0D57-001F-480A-BA45-CEB27271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8" y="2167151"/>
            <a:ext cx="6533723" cy="329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 err="1">
                <a:effectLst/>
                <a:latin typeface="Lora"/>
              </a:rPr>
              <a:t>EclipseLink</a:t>
            </a:r>
            <a:r>
              <a:rPr lang="en-GB" b="0" i="0" dirty="0">
                <a:effectLst/>
                <a:latin typeface="Lora"/>
              </a:rPr>
              <a:t> also offers several proprietary features,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Lora"/>
              </a:rPr>
              <a:t>Handling of database change events (Explain)</a:t>
            </a:r>
          </a:p>
          <a:p>
            <a:r>
              <a:rPr lang="en-GB" dirty="0">
                <a:latin typeface="Lora"/>
              </a:rPr>
              <a:t>Support for multi-tenancy (Explain, Already for Hibernate)</a:t>
            </a:r>
            <a:endParaRPr lang="en-GB" b="0" i="0" dirty="0">
              <a:effectLst/>
              <a:latin typeface="Lor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Lora"/>
              </a:rPr>
              <a:t>Composite persistence units ( to map entities to tables in multiple databases, further explain)</a:t>
            </a:r>
          </a:p>
          <a:p>
            <a:pPr marL="0" indent="0">
              <a:buNone/>
            </a:pPr>
            <a:endParaRPr lang="en-GB" b="0" i="0" dirty="0">
              <a:effectLst/>
              <a:latin typeface="Lora"/>
            </a:endParaRP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10BAF6A2-A22E-4774-BCAB-C21B730E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80" y="3103001"/>
            <a:ext cx="2921649" cy="8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61CE-2353-46C8-8DB2-50A5EEBF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EclipseLink</a:t>
            </a:r>
            <a:r>
              <a:rPr lang="en-GB" dirty="0"/>
              <a:t> Vs Hibernate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990B4C2-BBCD-4932-A56C-F67B79DBF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657044"/>
            <a:ext cx="10145660" cy="3543911"/>
          </a:xfr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9749F1A-357C-469D-A976-A3FA555EC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2151737"/>
            <a:ext cx="10997593" cy="3853939"/>
          </a:xfrm>
          <a:prstGeom prst="rect">
            <a:avLst/>
          </a:prstGeom>
        </p:spPr>
      </p:pic>
      <p:pic>
        <p:nvPicPr>
          <p:cNvPr id="7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4E06FA8-72BE-459A-99AB-3640FD727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2790021"/>
            <a:ext cx="10031446" cy="32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2C672-F694-4C6A-8B05-360C5C7E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90" y="948706"/>
            <a:ext cx="5291847" cy="1049235"/>
          </a:xfrm>
        </p:spPr>
        <p:txBody>
          <a:bodyPr>
            <a:normAutofit/>
          </a:bodyPr>
          <a:lstStyle/>
          <a:p>
            <a:r>
              <a:rPr lang="en-GB" dirty="0"/>
              <a:t>Overview of the architecture (Basic) </a:t>
            </a:r>
          </a:p>
        </p:txBody>
      </p:sp>
      <p:pic>
        <p:nvPicPr>
          <p:cNvPr id="45" name="Picture 32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7F86A5-12E0-409C-8006-09B30CA0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77" y="2167150"/>
            <a:ext cx="5437760" cy="3339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Java Application </a:t>
            </a:r>
          </a:p>
          <a:p>
            <a:pPr marL="0" indent="0">
              <a:buNone/>
            </a:pPr>
            <a:r>
              <a:rPr lang="en-US" dirty="0"/>
              <a:t>2. Persistent Object = Row/Rows that interact within the database table</a:t>
            </a:r>
          </a:p>
          <a:p>
            <a:pPr marL="0" indent="0">
              <a:buNone/>
            </a:pPr>
            <a:r>
              <a:rPr lang="en-US" dirty="0"/>
              <a:t>3. Hibernate Properties = A file used that contains connection criteria of a chosen database</a:t>
            </a:r>
          </a:p>
          <a:p>
            <a:pPr marL="0" indent="0">
              <a:buNone/>
            </a:pPr>
            <a:r>
              <a:rPr lang="en-US" dirty="0"/>
              <a:t>4. Hibernate Mappings = ??</a:t>
            </a:r>
          </a:p>
          <a:p>
            <a:pPr marL="0" indent="0">
              <a:buNone/>
            </a:pPr>
            <a:r>
              <a:rPr lang="en-US" dirty="0"/>
              <a:t>5. Database </a:t>
            </a:r>
          </a:p>
        </p:txBody>
      </p:sp>
      <p:pic>
        <p:nvPicPr>
          <p:cNvPr id="9" name="Content Placeholder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00D322-FB84-4005-948A-33495A2A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65" y="1633579"/>
            <a:ext cx="4960442" cy="4033055"/>
          </a:xfrm>
          <a:prstGeom prst="rect">
            <a:avLst/>
          </a:prstGeom>
        </p:spPr>
      </p:pic>
      <p:pic>
        <p:nvPicPr>
          <p:cNvPr id="46" name="Picture 34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43EA-CCB7-4B40-826C-A814CA4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5B19-55C2-4C97-9C4D-433CC6D1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objects into database</a:t>
            </a:r>
          </a:p>
          <a:p>
            <a:r>
              <a:rPr lang="en-US" dirty="0"/>
              <a:t>Rules for persistence: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Default constructor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 attribute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Getter/setter methods</a:t>
            </a:r>
          </a:p>
          <a:p>
            <a:r>
              <a:rPr lang="en-US" dirty="0"/>
              <a:t>POJO (Plain Old Java Object)</a:t>
            </a:r>
          </a:p>
        </p:txBody>
      </p:sp>
    </p:spTree>
    <p:extLst>
      <p:ext uri="{BB962C8B-B14F-4D97-AF65-F5344CB8AC3E}">
        <p14:creationId xmlns:p14="http://schemas.microsoft.com/office/powerpoint/2010/main" val="2746107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635</Words>
  <Application>Microsoft Office PowerPoint</Application>
  <PresentationFormat>Widescreen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Lora</vt:lpstr>
      <vt:lpstr>verdana</vt:lpstr>
      <vt:lpstr>Gallery</vt:lpstr>
      <vt:lpstr>Hibernate</vt:lpstr>
      <vt:lpstr>Agenda</vt:lpstr>
      <vt:lpstr>What is Hibernate?</vt:lpstr>
      <vt:lpstr>What it is good for ?</vt:lpstr>
      <vt:lpstr>Hibernate features</vt:lpstr>
      <vt:lpstr>EclipseLink</vt:lpstr>
      <vt:lpstr>EclipseLink Vs Hibernate</vt:lpstr>
      <vt:lpstr>Overview of the architecture (Basic) </vt:lpstr>
      <vt:lpstr>Object Persistence</vt:lpstr>
      <vt:lpstr>Example of Persistable POJO Class</vt:lpstr>
      <vt:lpstr>Object Mapping</vt:lpstr>
      <vt:lpstr>PowerPoint Presentation</vt:lpstr>
      <vt:lpstr>XML Elements</vt:lpstr>
      <vt:lpstr>Complex Use Cases</vt:lpstr>
      <vt:lpstr>PowerPoint Presentation</vt:lpstr>
      <vt:lpstr>XML file for List</vt:lpstr>
      <vt:lpstr>XML Elements for other Collections</vt:lpstr>
      <vt:lpstr>Many to One Relationship</vt:lpstr>
      <vt:lpstr>PowerPoint Presentation</vt:lpstr>
      <vt:lpstr>Many to Manny XML</vt:lpstr>
      <vt:lpstr>Component mapping</vt:lpstr>
      <vt:lpstr>Final Notes for XML</vt:lpstr>
      <vt:lpstr>Annotation </vt:lpstr>
      <vt:lpstr>One-One ( Example)</vt:lpstr>
      <vt:lpstr>Configuration object</vt:lpstr>
      <vt:lpstr>Session</vt:lpstr>
      <vt:lpstr>HQL - Query</vt:lpstr>
      <vt:lpstr>SQL Query &amp; Criteria Query</vt:lpstr>
      <vt:lpstr>Cache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Baynov,Yordan Y.I.</dc:creator>
  <cp:lastModifiedBy>Baynov,Yordan Y.I.</cp:lastModifiedBy>
  <cp:revision>20</cp:revision>
  <dcterms:created xsi:type="dcterms:W3CDTF">2020-11-16T14:56:17Z</dcterms:created>
  <dcterms:modified xsi:type="dcterms:W3CDTF">2020-11-17T01:52:03Z</dcterms:modified>
</cp:coreProperties>
</file>