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D085D0-9BCB-46E9-B45E-95E52D65DDFC}">
  <a:tblStyle styleId="{D4D085D0-9BCB-46E9-B45E-95E52D65D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b593676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b593676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b593676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b593676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b5936763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b5936763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b5936763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b5936763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b5936763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b5936763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b5936763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b5936763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b593676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5b593676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b593676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5b593676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5b5936763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5b5936763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b788407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5b788407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b593676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b5936763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5b788407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5b788407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b788407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5b788407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5b788407c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5b788407c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5b78840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5b78840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5b78840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5b78840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5b788407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5b788407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5b788407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5b788407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5b788407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5b788407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5b788407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5b788407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5b788407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5b788407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b5936763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b5936763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b788407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b788407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b5936763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b5936763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b5936763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b5936763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593676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b593676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5936763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b5936763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b5936763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b5936763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399077" y="151455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Welcome to the Kafka workshop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5D07381-9DFB-4673-8172-54DAC23D5C0E}"/>
              </a:ext>
            </a:extLst>
          </p:cNvPr>
          <p:cNvSpPr txBox="1"/>
          <p:nvPr/>
        </p:nvSpPr>
        <p:spPr>
          <a:xfrm>
            <a:off x="1399077" y="2971950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Workshop by Bader </a:t>
            </a:r>
            <a:r>
              <a:rPr lang="en-US" sz="1200" dirty="0" err="1"/>
              <a:t>Ammoun</a:t>
            </a:r>
            <a:r>
              <a:rPr lang="en-US" sz="1200" dirty="0"/>
              <a:t> and Ian Sultanis</a:t>
            </a: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9353966A-C378-488C-A25A-E6449F4C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33" y="2478993"/>
            <a:ext cx="225742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Broker</a:t>
            </a:r>
            <a:endParaRPr dirty="0"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Kafka server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96725" y="18299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  <p:sp>
        <p:nvSpPr>
          <p:cNvPr id="156" name="Google Shape;156;p22"/>
          <p:cNvSpPr/>
          <p:nvPr/>
        </p:nvSpPr>
        <p:spPr>
          <a:xfrm>
            <a:off x="51375" y="33706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157" name="Google Shape;157;p22"/>
          <p:cNvSpPr/>
          <p:nvPr/>
        </p:nvSpPr>
        <p:spPr>
          <a:xfrm>
            <a:off x="3256500" y="1934775"/>
            <a:ext cx="2683200" cy="224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Kafka server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(Broker)</a:t>
            </a:r>
            <a:endParaRPr dirty="0"/>
          </a:p>
        </p:txBody>
      </p:sp>
      <p:sp>
        <p:nvSpPr>
          <p:cNvPr id="158" name="Google Shape;158;p22"/>
          <p:cNvSpPr/>
          <p:nvPr/>
        </p:nvSpPr>
        <p:spPr>
          <a:xfrm>
            <a:off x="7033800" y="1998250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1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103350" y="417997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2</a:t>
            </a:r>
            <a:endParaRPr/>
          </a:p>
        </p:txBody>
      </p:sp>
      <p:cxnSp>
        <p:nvCxnSpPr>
          <p:cNvPr id="160" name="Google Shape;160;p22"/>
          <p:cNvCxnSpPr>
            <a:stCxn id="155" idx="3"/>
          </p:cNvCxnSpPr>
          <p:nvPr/>
        </p:nvCxnSpPr>
        <p:spPr>
          <a:xfrm>
            <a:off x="2174825" y="2133825"/>
            <a:ext cx="1081800" cy="5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2"/>
          <p:cNvCxnSpPr>
            <a:stCxn id="156" idx="3"/>
            <a:endCxn id="157" idx="1"/>
          </p:cNvCxnSpPr>
          <p:nvPr/>
        </p:nvCxnSpPr>
        <p:spPr>
          <a:xfrm rot="10800000" flipH="1">
            <a:off x="2129475" y="3057425"/>
            <a:ext cx="112710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2"/>
          <p:cNvCxnSpPr>
            <a:endCxn id="158" idx="1"/>
          </p:cNvCxnSpPr>
          <p:nvPr/>
        </p:nvCxnSpPr>
        <p:spPr>
          <a:xfrm rot="10800000" flipH="1">
            <a:off x="5955600" y="2302150"/>
            <a:ext cx="1078200" cy="29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2"/>
          <p:cNvCxnSpPr>
            <a:endCxn id="159" idx="1"/>
          </p:cNvCxnSpPr>
          <p:nvPr/>
        </p:nvCxnSpPr>
        <p:spPr>
          <a:xfrm>
            <a:off x="5931850" y="3579375"/>
            <a:ext cx="1171500" cy="9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Cluster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 Group of brokers that work together for a common purpose </a:t>
            </a:r>
            <a:endParaRPr dirty="0"/>
          </a:p>
        </p:txBody>
      </p:sp>
      <p:sp>
        <p:nvSpPr>
          <p:cNvPr id="170" name="Google Shape;170;p23"/>
          <p:cNvSpPr/>
          <p:nvPr/>
        </p:nvSpPr>
        <p:spPr>
          <a:xfrm>
            <a:off x="96725" y="18299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  <p:sp>
        <p:nvSpPr>
          <p:cNvPr id="171" name="Google Shape;171;p23"/>
          <p:cNvSpPr/>
          <p:nvPr/>
        </p:nvSpPr>
        <p:spPr>
          <a:xfrm>
            <a:off x="51375" y="33706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172" name="Google Shape;172;p23"/>
          <p:cNvSpPr/>
          <p:nvPr/>
        </p:nvSpPr>
        <p:spPr>
          <a:xfrm>
            <a:off x="3256500" y="1934775"/>
            <a:ext cx="2683200" cy="224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7033800" y="1998250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1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7103350" y="417997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2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3431650" y="2138325"/>
            <a:ext cx="16560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391900" y="2169363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 1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391900" y="3786975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 4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391900" y="2741675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 2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391900" y="3264325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 3</a:t>
            </a:r>
            <a:endParaRPr/>
          </a:p>
        </p:txBody>
      </p:sp>
      <p:cxnSp>
        <p:nvCxnSpPr>
          <p:cNvPr id="180" name="Google Shape;180;p23"/>
          <p:cNvCxnSpPr>
            <a:stCxn id="170" idx="3"/>
            <a:endCxn id="176" idx="1"/>
          </p:cNvCxnSpPr>
          <p:nvPr/>
        </p:nvCxnSpPr>
        <p:spPr>
          <a:xfrm>
            <a:off x="2174825" y="2133825"/>
            <a:ext cx="121710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3"/>
          <p:cNvCxnSpPr>
            <a:stCxn id="171" idx="3"/>
            <a:endCxn id="178" idx="1"/>
          </p:cNvCxnSpPr>
          <p:nvPr/>
        </p:nvCxnSpPr>
        <p:spPr>
          <a:xfrm rot="10800000" flipH="1">
            <a:off x="2129475" y="2927225"/>
            <a:ext cx="1262400" cy="7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3"/>
          <p:cNvCxnSpPr>
            <a:endCxn id="173" idx="1"/>
          </p:cNvCxnSpPr>
          <p:nvPr/>
        </p:nvCxnSpPr>
        <p:spPr>
          <a:xfrm>
            <a:off x="5939700" y="2102050"/>
            <a:ext cx="10941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3"/>
          <p:cNvCxnSpPr/>
          <p:nvPr/>
        </p:nvCxnSpPr>
        <p:spPr>
          <a:xfrm>
            <a:off x="5915825" y="3893450"/>
            <a:ext cx="1337700" cy="6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0" y="128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 Topic</a:t>
            </a:r>
            <a:endParaRPr dirty="0"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160425" y="10706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Consumer</a:t>
            </a:r>
            <a:endParaRPr dirty="0"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6300"/>
            <a:ext cx="1743075" cy="1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200" y="2519725"/>
            <a:ext cx="1743075" cy="2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5963600" y="2281625"/>
            <a:ext cx="117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Broker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5878425" y="864088"/>
            <a:ext cx="2802600" cy="1289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I’m collecting data from different producers which data do you want?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4"/>
          <p:cNvSpPr/>
          <p:nvPr/>
        </p:nvSpPr>
        <p:spPr>
          <a:xfrm>
            <a:off x="1600375" y="1007700"/>
            <a:ext cx="1704000" cy="607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Can you give me the data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0" y="128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 Topic</a:t>
            </a:r>
            <a:endParaRPr dirty="0"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160425" y="10706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Consumer</a:t>
            </a:r>
            <a:endParaRPr dirty="0"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6300"/>
            <a:ext cx="1743075" cy="1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200" y="2519725"/>
            <a:ext cx="1743075" cy="2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5963600" y="2281625"/>
            <a:ext cx="117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Broker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5878425" y="864088"/>
            <a:ext cx="2802600" cy="1289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 produces different type of records which one do you want ?</a:t>
            </a:r>
            <a:endParaRPr dirty="0"/>
          </a:p>
        </p:txBody>
      </p:sp>
      <p:sp>
        <p:nvSpPr>
          <p:cNvPr id="205" name="Google Shape;205;p25"/>
          <p:cNvSpPr/>
          <p:nvPr/>
        </p:nvSpPr>
        <p:spPr>
          <a:xfrm>
            <a:off x="1600375" y="1007700"/>
            <a:ext cx="1704000" cy="607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want the data from producer Ab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0" y="128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Topic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160425" y="10706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Consumer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6300"/>
            <a:ext cx="1743075" cy="1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200" y="2519725"/>
            <a:ext cx="1743075" cy="2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5963600" y="2281625"/>
            <a:ext cx="117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Broker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5878425" y="864088"/>
            <a:ext cx="2802600" cy="1289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Okay, you want marketing data from producer ab. But there are two other producers producing marketing data </a:t>
            </a:r>
            <a:endParaRPr dirty="0"/>
          </a:p>
        </p:txBody>
      </p:sp>
      <p:sp>
        <p:nvSpPr>
          <p:cNvPr id="216" name="Google Shape;216;p26"/>
          <p:cNvSpPr/>
          <p:nvPr/>
        </p:nvSpPr>
        <p:spPr>
          <a:xfrm>
            <a:off x="1600375" y="1007700"/>
            <a:ext cx="1704000" cy="607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me marketing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Topic </a:t>
            </a:r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271900" y="12139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                                    Is an unique name for a Kafka stream</a:t>
            </a:r>
            <a:endParaRPr dirty="0"/>
          </a:p>
        </p:txBody>
      </p:sp>
      <p:sp>
        <p:nvSpPr>
          <p:cNvPr id="223" name="Google Shape;223;p27"/>
          <p:cNvSpPr/>
          <p:nvPr/>
        </p:nvSpPr>
        <p:spPr>
          <a:xfrm>
            <a:off x="26850" y="2093825"/>
            <a:ext cx="2078100" cy="3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  <p:sp>
        <p:nvSpPr>
          <p:cNvPr id="224" name="Google Shape;224;p27"/>
          <p:cNvSpPr/>
          <p:nvPr/>
        </p:nvSpPr>
        <p:spPr>
          <a:xfrm>
            <a:off x="26850" y="2665575"/>
            <a:ext cx="2078100" cy="3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225" name="Google Shape;225;p27"/>
          <p:cNvSpPr/>
          <p:nvPr/>
        </p:nvSpPr>
        <p:spPr>
          <a:xfrm>
            <a:off x="3227775" y="1934775"/>
            <a:ext cx="2683200" cy="224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7033800" y="1998250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1</a:t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7103350" y="417997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2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3391900" y="2169401"/>
            <a:ext cx="1735500" cy="10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Topic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3391900" y="3537875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Marketing topic</a:t>
            </a:r>
            <a:endParaRPr/>
          </a:p>
        </p:txBody>
      </p:sp>
      <p:cxnSp>
        <p:nvCxnSpPr>
          <p:cNvPr id="230" name="Google Shape;230;p27"/>
          <p:cNvCxnSpPr>
            <a:stCxn id="223" idx="3"/>
          </p:cNvCxnSpPr>
          <p:nvPr/>
        </p:nvCxnSpPr>
        <p:spPr>
          <a:xfrm>
            <a:off x="2104950" y="2244275"/>
            <a:ext cx="1151700" cy="3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27"/>
          <p:cNvCxnSpPr/>
          <p:nvPr/>
        </p:nvCxnSpPr>
        <p:spPr>
          <a:xfrm rot="10800000" flipH="1">
            <a:off x="2097600" y="2661550"/>
            <a:ext cx="1166400" cy="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7"/>
          <p:cNvCxnSpPr/>
          <p:nvPr/>
        </p:nvCxnSpPr>
        <p:spPr>
          <a:xfrm rot="10800000" flipH="1">
            <a:off x="2104950" y="2846850"/>
            <a:ext cx="1119600" cy="5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27"/>
          <p:cNvSpPr/>
          <p:nvPr/>
        </p:nvSpPr>
        <p:spPr>
          <a:xfrm>
            <a:off x="26850" y="3237325"/>
            <a:ext cx="2078100" cy="3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3</a:t>
            </a:r>
            <a:endParaRPr dirty="0"/>
          </a:p>
        </p:txBody>
      </p:sp>
      <p:cxnSp>
        <p:nvCxnSpPr>
          <p:cNvPr id="234" name="Google Shape;234;p27"/>
          <p:cNvCxnSpPr>
            <a:stCxn id="228" idx="3"/>
            <a:endCxn id="226" idx="1"/>
          </p:cNvCxnSpPr>
          <p:nvPr/>
        </p:nvCxnSpPr>
        <p:spPr>
          <a:xfrm rot="10800000" flipH="1">
            <a:off x="5127400" y="2302001"/>
            <a:ext cx="1906500" cy="39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7"/>
          <p:cNvCxnSpPr/>
          <p:nvPr/>
        </p:nvCxnSpPr>
        <p:spPr>
          <a:xfrm>
            <a:off x="5127400" y="3723425"/>
            <a:ext cx="2133900" cy="6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248000" y="465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What is Partition                                            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275"/>
            <a:ext cx="8832300" cy="37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What is offset ?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                             A Sequence id given to messages as they arrive in a partition.</a:t>
            </a:r>
            <a:endParaRPr dirty="0"/>
          </a:p>
        </p:txBody>
      </p:sp>
      <p:sp>
        <p:nvSpPr>
          <p:cNvPr id="249" name="Google Shape;249;p29"/>
          <p:cNvSpPr/>
          <p:nvPr/>
        </p:nvSpPr>
        <p:spPr>
          <a:xfrm>
            <a:off x="7484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M1	</a:t>
            </a:r>
            <a:endParaRPr dirty="0"/>
          </a:p>
        </p:txBody>
      </p:sp>
      <p:sp>
        <p:nvSpPr>
          <p:cNvPr id="250" name="Google Shape;250;p29"/>
          <p:cNvSpPr/>
          <p:nvPr/>
        </p:nvSpPr>
        <p:spPr>
          <a:xfrm>
            <a:off x="15128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M2</a:t>
            </a:r>
            <a:endParaRPr dirty="0"/>
          </a:p>
        </p:txBody>
      </p:sp>
      <p:sp>
        <p:nvSpPr>
          <p:cNvPr id="251" name="Google Shape;251;p29"/>
          <p:cNvSpPr/>
          <p:nvPr/>
        </p:nvSpPr>
        <p:spPr>
          <a:xfrm>
            <a:off x="22772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M3</a:t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30416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M4</a:t>
            </a:r>
            <a:endParaRPr dirty="0"/>
          </a:p>
        </p:txBody>
      </p:sp>
      <p:sp>
        <p:nvSpPr>
          <p:cNvPr id="253" name="Google Shape;253;p29"/>
          <p:cNvSpPr/>
          <p:nvPr/>
        </p:nvSpPr>
        <p:spPr>
          <a:xfrm>
            <a:off x="38060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M5</a:t>
            </a:r>
            <a:endParaRPr dirty="0"/>
          </a:p>
        </p:txBody>
      </p:sp>
      <p:sp>
        <p:nvSpPr>
          <p:cNvPr id="254" name="Google Shape;254;p29"/>
          <p:cNvSpPr/>
          <p:nvPr/>
        </p:nvSpPr>
        <p:spPr>
          <a:xfrm>
            <a:off x="45704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M6</a:t>
            </a:r>
            <a:endParaRPr dirty="0"/>
          </a:p>
        </p:txBody>
      </p:sp>
      <p:sp>
        <p:nvSpPr>
          <p:cNvPr id="255" name="Google Shape;255;p29"/>
          <p:cNvSpPr/>
          <p:nvPr/>
        </p:nvSpPr>
        <p:spPr>
          <a:xfrm>
            <a:off x="53348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60992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68636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788250" y="1735725"/>
            <a:ext cx="23967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Partition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17398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9754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25042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32686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0330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7974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29"/>
          <p:cNvCxnSpPr>
            <a:stCxn id="266" idx="0"/>
          </p:cNvCxnSpPr>
          <p:nvPr/>
        </p:nvCxnSpPr>
        <p:spPr>
          <a:xfrm rot="10800000">
            <a:off x="5430000" y="2700375"/>
            <a:ext cx="1425300" cy="5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29"/>
          <p:cNvSpPr txBox="1"/>
          <p:nvPr/>
        </p:nvSpPr>
        <p:spPr>
          <a:xfrm>
            <a:off x="6337800" y="3216675"/>
            <a:ext cx="10350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Message writes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29"/>
          <p:cNvCxnSpPr>
            <a:endCxn id="259" idx="2"/>
          </p:cNvCxnSpPr>
          <p:nvPr/>
        </p:nvCxnSpPr>
        <p:spPr>
          <a:xfrm rot="10800000">
            <a:off x="1895050" y="2988300"/>
            <a:ext cx="3822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endCxn id="263" idx="1"/>
          </p:cNvCxnSpPr>
          <p:nvPr/>
        </p:nvCxnSpPr>
        <p:spPr>
          <a:xfrm rot="10800000" flipH="1">
            <a:off x="2500000" y="2837100"/>
            <a:ext cx="1533000" cy="6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29"/>
          <p:cNvSpPr txBox="1"/>
          <p:nvPr/>
        </p:nvSpPr>
        <p:spPr>
          <a:xfrm>
            <a:off x="2030325" y="3511275"/>
            <a:ext cx="7644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Offset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-39800" y="410000"/>
            <a:ext cx="8871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</a:t>
            </a:r>
            <a:r>
              <a:rPr lang="en-GB" sz="2400" dirty="0"/>
              <a:t>Global Unique identifier of a message</a:t>
            </a:r>
            <a:endParaRPr sz="2400" dirty="0"/>
          </a:p>
        </p:txBody>
      </p:sp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             Topic Name                        Partition Number                        Offset</a:t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850425" y="2484175"/>
            <a:ext cx="1154400" cy="1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5963600" y="2512050"/>
            <a:ext cx="1186500" cy="1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229725" y="4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Group of  Consumers</a:t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975" y="1715825"/>
            <a:ext cx="1815351" cy="19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7176300" y="1345600"/>
            <a:ext cx="16560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95550" y="1011175"/>
            <a:ext cx="1958700" cy="374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00" y="1070837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00" y="185111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00" y="2687137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00" y="352316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/>
        </p:nvSpPr>
        <p:spPr>
          <a:xfrm>
            <a:off x="95550" y="613075"/>
            <a:ext cx="2014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Retail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31"/>
          <p:cNvCxnSpPr/>
          <p:nvPr/>
        </p:nvCxnSpPr>
        <p:spPr>
          <a:xfrm rot="10800000" flipH="1">
            <a:off x="2070150" y="2531825"/>
            <a:ext cx="4824900" cy="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Workshop planning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Theory Session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        Theory about Kafka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Practical and demo session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Set up the Development Environment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Some theory about Kafka API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Exercise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Show the solution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650" y="1683975"/>
            <a:ext cx="1815351" cy="19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7488000" y="1345600"/>
            <a:ext cx="16560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95550" y="939525"/>
            <a:ext cx="2826600" cy="381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183326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267821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345946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95550" y="613075"/>
            <a:ext cx="2014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Retail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32"/>
          <p:cNvCxnSpPr/>
          <p:nvPr/>
        </p:nvCxnSpPr>
        <p:spPr>
          <a:xfrm>
            <a:off x="2923063" y="2332875"/>
            <a:ext cx="12411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32"/>
          <p:cNvSpPr/>
          <p:nvPr/>
        </p:nvSpPr>
        <p:spPr>
          <a:xfrm>
            <a:off x="1695925" y="202237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305" name="Google Shape;305;p32"/>
          <p:cNvSpPr/>
          <p:nvPr/>
        </p:nvSpPr>
        <p:spPr>
          <a:xfrm>
            <a:off x="1695463" y="2790750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3</a:t>
            </a:r>
            <a:endParaRPr dirty="0"/>
          </a:p>
        </p:txBody>
      </p:sp>
      <p:sp>
        <p:nvSpPr>
          <p:cNvPr id="306" name="Google Shape;306;p32"/>
          <p:cNvSpPr/>
          <p:nvPr/>
        </p:nvSpPr>
        <p:spPr>
          <a:xfrm>
            <a:off x="1695475" y="375162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4</a:t>
            </a:r>
            <a:endParaRPr dirty="0"/>
          </a:p>
        </p:txBody>
      </p:sp>
      <p:cxnSp>
        <p:nvCxnSpPr>
          <p:cNvPr id="307" name="Google Shape;307;p32"/>
          <p:cNvCxnSpPr/>
          <p:nvPr/>
        </p:nvCxnSpPr>
        <p:spPr>
          <a:xfrm rot="10800000" flipH="1">
            <a:off x="2850313" y="2778875"/>
            <a:ext cx="12582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32"/>
          <p:cNvCxnSpPr/>
          <p:nvPr/>
        </p:nvCxnSpPr>
        <p:spPr>
          <a:xfrm rot="10800000" flipH="1">
            <a:off x="2838625" y="2778875"/>
            <a:ext cx="1281600" cy="11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9" name="Google Shape;30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100" y="1417025"/>
            <a:ext cx="1105800" cy="272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2"/>
          <p:cNvCxnSpPr/>
          <p:nvPr/>
        </p:nvCxnSpPr>
        <p:spPr>
          <a:xfrm rot="10800000" flipH="1">
            <a:off x="5169525" y="277700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32"/>
          <p:cNvSpPr/>
          <p:nvPr/>
        </p:nvSpPr>
        <p:spPr>
          <a:xfrm>
            <a:off x="5651225" y="2599575"/>
            <a:ext cx="12411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cxnSp>
        <p:nvCxnSpPr>
          <p:cNvPr id="312" name="Google Shape;312;p32"/>
          <p:cNvCxnSpPr/>
          <p:nvPr/>
        </p:nvCxnSpPr>
        <p:spPr>
          <a:xfrm rot="10800000" flipH="1">
            <a:off x="6993975" y="279075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3" name="Google Shape;3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98831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/>
          <p:nvPr/>
        </p:nvSpPr>
        <p:spPr>
          <a:xfrm>
            <a:off x="1695475" y="1159413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650" y="1683975"/>
            <a:ext cx="1815351" cy="19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7488000" y="1345600"/>
            <a:ext cx="16560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95550" y="939525"/>
            <a:ext cx="2826600" cy="381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183326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267821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345946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3"/>
          <p:cNvSpPr txBox="1"/>
          <p:nvPr/>
        </p:nvSpPr>
        <p:spPr>
          <a:xfrm>
            <a:off x="95550" y="613075"/>
            <a:ext cx="2014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Retail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33"/>
          <p:cNvCxnSpPr/>
          <p:nvPr/>
        </p:nvCxnSpPr>
        <p:spPr>
          <a:xfrm>
            <a:off x="2923063" y="2332875"/>
            <a:ext cx="12411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33"/>
          <p:cNvSpPr/>
          <p:nvPr/>
        </p:nvSpPr>
        <p:spPr>
          <a:xfrm>
            <a:off x="1695925" y="202237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2</a:t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1695463" y="2790750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3</a:t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1695475" y="375162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4</a:t>
            </a:r>
            <a:endParaRPr/>
          </a:p>
        </p:txBody>
      </p:sp>
      <p:cxnSp>
        <p:nvCxnSpPr>
          <p:cNvPr id="330" name="Google Shape;330;p33"/>
          <p:cNvCxnSpPr/>
          <p:nvPr/>
        </p:nvCxnSpPr>
        <p:spPr>
          <a:xfrm rot="10800000" flipH="1">
            <a:off x="2850313" y="2778875"/>
            <a:ext cx="12582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33"/>
          <p:cNvCxnSpPr/>
          <p:nvPr/>
        </p:nvCxnSpPr>
        <p:spPr>
          <a:xfrm rot="10800000" flipH="1">
            <a:off x="2838625" y="2778875"/>
            <a:ext cx="1281600" cy="11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33"/>
          <p:cNvCxnSpPr/>
          <p:nvPr/>
        </p:nvCxnSpPr>
        <p:spPr>
          <a:xfrm rot="10800000" flipH="1">
            <a:off x="5169525" y="277700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Google Shape;333;p33"/>
          <p:cNvSpPr/>
          <p:nvPr/>
        </p:nvSpPr>
        <p:spPr>
          <a:xfrm>
            <a:off x="5651225" y="2599575"/>
            <a:ext cx="12411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cxnSp>
        <p:nvCxnSpPr>
          <p:cNvPr id="334" name="Google Shape;334;p33"/>
          <p:cNvCxnSpPr/>
          <p:nvPr/>
        </p:nvCxnSpPr>
        <p:spPr>
          <a:xfrm rot="10800000" flipH="1">
            <a:off x="6993975" y="279075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98831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1695475" y="1159413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1</a:t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4108975" y="979375"/>
            <a:ext cx="1281600" cy="3420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dash"/>
            <a:bevel/>
            <a:headEnd type="none" w="sm" len="sm"/>
            <a:tailEnd type="none" w="sm" len="sm"/>
          </a:ln>
        </p:spPr>
        <p:txBody>
          <a:bodyPr spcFirstLastPara="1" wrap="square" lIns="91425" tIns="91425" rIns="270000" bIns="2394000" anchor="ctr" anchorCtr="0">
            <a:noAutofit/>
          </a:bodyPr>
          <a:lstStyle/>
          <a:p>
            <a:pPr marL="107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CLUSTER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</a:t>
            </a:r>
            <a:endParaRPr sz="1100"/>
          </a:p>
        </p:txBody>
      </p:sp>
      <p:sp>
        <p:nvSpPr>
          <p:cNvPr id="338" name="Google Shape;338;p33"/>
          <p:cNvSpPr/>
          <p:nvPr/>
        </p:nvSpPr>
        <p:spPr>
          <a:xfrm>
            <a:off x="4285800" y="1683050"/>
            <a:ext cx="929100" cy="21921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4423375" y="23328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 2</a:t>
            </a:r>
            <a:endParaRPr sz="900"/>
          </a:p>
        </p:txBody>
      </p:sp>
      <p:sp>
        <p:nvSpPr>
          <p:cNvPr id="340" name="Google Shape;340;p33"/>
          <p:cNvSpPr/>
          <p:nvPr/>
        </p:nvSpPr>
        <p:spPr>
          <a:xfrm>
            <a:off x="4423375" y="28777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Broker3</a:t>
            </a:r>
            <a:endParaRPr sz="900"/>
          </a:p>
        </p:txBody>
      </p:sp>
      <p:sp>
        <p:nvSpPr>
          <p:cNvPr id="341" name="Google Shape;341;p33"/>
          <p:cNvSpPr/>
          <p:nvPr/>
        </p:nvSpPr>
        <p:spPr>
          <a:xfrm>
            <a:off x="4423375" y="17879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Broker1</a:t>
            </a:r>
            <a:endParaRPr sz="900"/>
          </a:p>
        </p:txBody>
      </p:sp>
      <p:sp>
        <p:nvSpPr>
          <p:cNvPr id="342" name="Google Shape;342;p33"/>
          <p:cNvSpPr txBox="1"/>
          <p:nvPr/>
        </p:nvSpPr>
        <p:spPr>
          <a:xfrm>
            <a:off x="4251750" y="3921825"/>
            <a:ext cx="10989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ZooKeeper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125" y="1683975"/>
            <a:ext cx="1404874" cy="19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 txBox="1"/>
          <p:nvPr/>
        </p:nvSpPr>
        <p:spPr>
          <a:xfrm>
            <a:off x="7739125" y="1293825"/>
            <a:ext cx="16560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95550" y="939525"/>
            <a:ext cx="2826600" cy="381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" name="Google Shape;3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183326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267821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345946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4"/>
          <p:cNvSpPr txBox="1"/>
          <p:nvPr/>
        </p:nvSpPr>
        <p:spPr>
          <a:xfrm>
            <a:off x="95550" y="613075"/>
            <a:ext cx="2014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Retail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34"/>
          <p:cNvCxnSpPr/>
          <p:nvPr/>
        </p:nvCxnSpPr>
        <p:spPr>
          <a:xfrm>
            <a:off x="2923063" y="2332875"/>
            <a:ext cx="12411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34"/>
          <p:cNvSpPr/>
          <p:nvPr/>
        </p:nvSpPr>
        <p:spPr>
          <a:xfrm>
            <a:off x="1695925" y="202237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2</a:t>
            </a:r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1695463" y="2790750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3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1695475" y="375162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4</a:t>
            </a:r>
            <a:endParaRPr/>
          </a:p>
        </p:txBody>
      </p:sp>
      <p:cxnSp>
        <p:nvCxnSpPr>
          <p:cNvPr id="358" name="Google Shape;358;p34"/>
          <p:cNvCxnSpPr/>
          <p:nvPr/>
        </p:nvCxnSpPr>
        <p:spPr>
          <a:xfrm rot="10800000" flipH="1">
            <a:off x="2850313" y="2778875"/>
            <a:ext cx="12582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34"/>
          <p:cNvCxnSpPr/>
          <p:nvPr/>
        </p:nvCxnSpPr>
        <p:spPr>
          <a:xfrm rot="10800000" flipH="1">
            <a:off x="2838625" y="2778875"/>
            <a:ext cx="1281600" cy="11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34"/>
          <p:cNvCxnSpPr/>
          <p:nvPr/>
        </p:nvCxnSpPr>
        <p:spPr>
          <a:xfrm rot="10800000" flipH="1">
            <a:off x="6993975" y="279075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1" name="Google Shape;3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98831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4"/>
          <p:cNvSpPr/>
          <p:nvPr/>
        </p:nvSpPr>
        <p:spPr>
          <a:xfrm>
            <a:off x="1695475" y="1159413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1</a:t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3887925" y="988300"/>
            <a:ext cx="1281600" cy="3420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270000" bIns="2394000" anchor="ctr" anchorCtr="0">
            <a:noAutofit/>
          </a:bodyPr>
          <a:lstStyle/>
          <a:p>
            <a:pPr marL="107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CLUSTER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</a:t>
            </a:r>
            <a:endParaRPr sz="1100"/>
          </a:p>
        </p:txBody>
      </p:sp>
      <p:sp>
        <p:nvSpPr>
          <p:cNvPr id="364" name="Google Shape;364;p34"/>
          <p:cNvSpPr/>
          <p:nvPr/>
        </p:nvSpPr>
        <p:spPr>
          <a:xfrm>
            <a:off x="4064175" y="1678850"/>
            <a:ext cx="929100" cy="2181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4197213" y="23328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/>
              <a:t>Broker 2</a:t>
            </a:r>
            <a:endParaRPr sz="900" dirty="0"/>
          </a:p>
        </p:txBody>
      </p:sp>
      <p:sp>
        <p:nvSpPr>
          <p:cNvPr id="366" name="Google Shape;366;p34"/>
          <p:cNvSpPr/>
          <p:nvPr/>
        </p:nvSpPr>
        <p:spPr>
          <a:xfrm>
            <a:off x="4197213" y="2854900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Broker3</a:t>
            </a:r>
            <a:endParaRPr sz="900"/>
          </a:p>
        </p:txBody>
      </p:sp>
      <p:sp>
        <p:nvSpPr>
          <p:cNvPr id="367" name="Google Shape;367;p34"/>
          <p:cNvSpPr/>
          <p:nvPr/>
        </p:nvSpPr>
        <p:spPr>
          <a:xfrm>
            <a:off x="4202325" y="17879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Broker1</a:t>
            </a:r>
            <a:endParaRPr sz="900"/>
          </a:p>
        </p:txBody>
      </p:sp>
      <p:sp>
        <p:nvSpPr>
          <p:cNvPr id="368" name="Google Shape;368;p34"/>
          <p:cNvSpPr txBox="1"/>
          <p:nvPr/>
        </p:nvSpPr>
        <p:spPr>
          <a:xfrm>
            <a:off x="4022550" y="3921825"/>
            <a:ext cx="10989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ZooKeeper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5614275" y="466200"/>
            <a:ext cx="1870800" cy="347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5730900" y="1190175"/>
            <a:ext cx="16023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5739050" y="1839075"/>
            <a:ext cx="16023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sp>
        <p:nvSpPr>
          <p:cNvPr id="372" name="Google Shape;372;p34"/>
          <p:cNvSpPr/>
          <p:nvPr/>
        </p:nvSpPr>
        <p:spPr>
          <a:xfrm>
            <a:off x="5765900" y="2487975"/>
            <a:ext cx="15672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5760375" y="3141400"/>
            <a:ext cx="16023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5703650" y="326575"/>
            <a:ext cx="1726800" cy="28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Consumer Group</a:t>
            </a:r>
            <a:endParaRPr/>
          </a:p>
        </p:txBody>
      </p:sp>
      <p:cxnSp>
        <p:nvCxnSpPr>
          <p:cNvPr id="375" name="Google Shape;375;p34"/>
          <p:cNvCxnSpPr/>
          <p:nvPr/>
        </p:nvCxnSpPr>
        <p:spPr>
          <a:xfrm rot="10800000" flipH="1">
            <a:off x="5183300" y="1413875"/>
            <a:ext cx="422100" cy="3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34"/>
          <p:cNvCxnSpPr/>
          <p:nvPr/>
        </p:nvCxnSpPr>
        <p:spPr>
          <a:xfrm>
            <a:off x="5167375" y="2090550"/>
            <a:ext cx="4380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4"/>
          <p:cNvCxnSpPr>
            <a:endCxn id="372" idx="1"/>
          </p:cNvCxnSpPr>
          <p:nvPr/>
        </p:nvCxnSpPr>
        <p:spPr>
          <a:xfrm>
            <a:off x="5186300" y="2334375"/>
            <a:ext cx="579600" cy="4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34"/>
          <p:cNvCxnSpPr>
            <a:endCxn id="373" idx="1"/>
          </p:cNvCxnSpPr>
          <p:nvPr/>
        </p:nvCxnSpPr>
        <p:spPr>
          <a:xfrm>
            <a:off x="5228475" y="3064900"/>
            <a:ext cx="5319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4"/>
          <p:cNvCxnSpPr/>
          <p:nvPr/>
        </p:nvCxnSpPr>
        <p:spPr>
          <a:xfrm>
            <a:off x="7484350" y="1453575"/>
            <a:ext cx="318600" cy="5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4"/>
          <p:cNvCxnSpPr>
            <a:stCxn id="371" idx="3"/>
          </p:cNvCxnSpPr>
          <p:nvPr/>
        </p:nvCxnSpPr>
        <p:spPr>
          <a:xfrm>
            <a:off x="7341350" y="2085975"/>
            <a:ext cx="461400" cy="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4"/>
          <p:cNvCxnSpPr/>
          <p:nvPr/>
        </p:nvCxnSpPr>
        <p:spPr>
          <a:xfrm rot="10800000" flipH="1">
            <a:off x="7333100" y="2456775"/>
            <a:ext cx="42180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4"/>
          <p:cNvCxnSpPr>
            <a:stCxn id="373" idx="3"/>
          </p:cNvCxnSpPr>
          <p:nvPr/>
        </p:nvCxnSpPr>
        <p:spPr>
          <a:xfrm rot="10800000" flipH="1">
            <a:off x="7362675" y="3093700"/>
            <a:ext cx="44010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>
            <a:spLocks noGrp="1"/>
          </p:cNvSpPr>
          <p:nvPr>
            <p:ph type="title"/>
          </p:nvPr>
        </p:nvSpPr>
        <p:spPr>
          <a:xfrm>
            <a:off x="311700" y="59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Fault Tolerance</a:t>
            </a:r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body" idx="1"/>
          </p:nvPr>
        </p:nvSpPr>
        <p:spPr>
          <a:xfrm>
            <a:off x="80825" y="11267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</a:t>
            </a:r>
            <a:endParaRPr/>
          </a:p>
        </p:txBody>
      </p:sp>
      <p:pic>
        <p:nvPicPr>
          <p:cNvPr id="389" name="Google Shape;3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75" y="608850"/>
            <a:ext cx="4801123" cy="10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00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17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97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7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72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42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00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6425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975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575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900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250" y="3391875"/>
            <a:ext cx="509550" cy="5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5"/>
          <p:cNvSpPr txBox="1"/>
          <p:nvPr/>
        </p:nvSpPr>
        <p:spPr>
          <a:xfrm>
            <a:off x="643177" y="3758075"/>
            <a:ext cx="638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1548925" y="3758075"/>
            <a:ext cx="5652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2675688" y="3746075"/>
            <a:ext cx="50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3686550" y="3746075"/>
            <a:ext cx="39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835725" y="3768575"/>
            <a:ext cx="509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6015225" y="3785975"/>
            <a:ext cx="3996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35"/>
          <p:cNvCxnSpPr/>
          <p:nvPr/>
        </p:nvCxnSpPr>
        <p:spPr>
          <a:xfrm flipH="1">
            <a:off x="820200" y="1695925"/>
            <a:ext cx="2643300" cy="192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35"/>
          <p:cNvCxnSpPr/>
          <p:nvPr/>
        </p:nvCxnSpPr>
        <p:spPr>
          <a:xfrm flipH="1">
            <a:off x="1799275" y="1665000"/>
            <a:ext cx="1672200" cy="19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35"/>
          <p:cNvCxnSpPr/>
          <p:nvPr/>
        </p:nvCxnSpPr>
        <p:spPr>
          <a:xfrm flipH="1">
            <a:off x="2884650" y="1672050"/>
            <a:ext cx="570900" cy="21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3463500" y="1687950"/>
            <a:ext cx="336000" cy="19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35"/>
          <p:cNvCxnSpPr/>
          <p:nvPr/>
        </p:nvCxnSpPr>
        <p:spPr>
          <a:xfrm>
            <a:off x="3471475" y="1672025"/>
            <a:ext cx="1525200" cy="20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35"/>
          <p:cNvCxnSpPr/>
          <p:nvPr/>
        </p:nvCxnSpPr>
        <p:spPr>
          <a:xfrm>
            <a:off x="3471475" y="1687950"/>
            <a:ext cx="2730900" cy="19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14" name="Google Shape;41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3750" y="4400329"/>
            <a:ext cx="565201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4700" y="4400329"/>
            <a:ext cx="565201" cy="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What is the fault tolerance?</a:t>
            </a:r>
            <a:endParaRPr dirty="0"/>
          </a:p>
        </p:txBody>
      </p:sp>
      <p:sp>
        <p:nvSpPr>
          <p:cNvPr id="421" name="Google Shape;421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Enabling the system to continue work properly even  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in the event of failure of some of its components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>
            <a:spLocks noGrp="1"/>
          </p:cNvSpPr>
          <p:nvPr>
            <p:ph type="title"/>
          </p:nvPr>
        </p:nvSpPr>
        <p:spPr>
          <a:xfrm>
            <a:off x="255950" y="-134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One Sample Solution </a:t>
            </a:r>
            <a:endParaRPr/>
          </a:p>
        </p:txBody>
      </p:sp>
      <p:sp>
        <p:nvSpPr>
          <p:cNvPr id="427" name="Google Shape;427;p37"/>
          <p:cNvSpPr txBox="1">
            <a:spLocks noGrp="1"/>
          </p:cNvSpPr>
          <p:nvPr>
            <p:ph type="body" idx="1"/>
          </p:nvPr>
        </p:nvSpPr>
        <p:spPr>
          <a:xfrm>
            <a:off x="80825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</a:t>
            </a:r>
            <a:endParaRPr/>
          </a:p>
        </p:txBody>
      </p:sp>
      <p:pic>
        <p:nvPicPr>
          <p:cNvPr id="428" name="Google Shape;4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75" y="344025"/>
            <a:ext cx="4801123" cy="10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25" y="3600425"/>
            <a:ext cx="638700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875" y="3583725"/>
            <a:ext cx="638725" cy="2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600" y="3646625"/>
            <a:ext cx="638700" cy="2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775" y="3723000"/>
            <a:ext cx="638700" cy="2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25" y="3644578"/>
            <a:ext cx="638725" cy="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250" y="3481325"/>
            <a:ext cx="638700" cy="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63" y="2755950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5563" y="2900713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238" y="3006400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763" y="3094450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8413" y="30367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250" y="2988825"/>
            <a:ext cx="509550" cy="5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7"/>
          <p:cNvSpPr txBox="1"/>
          <p:nvPr/>
        </p:nvSpPr>
        <p:spPr>
          <a:xfrm>
            <a:off x="498527" y="3147050"/>
            <a:ext cx="638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647925" y="3229225"/>
            <a:ext cx="5652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2579163" y="3332200"/>
            <a:ext cx="50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3448750" y="3336825"/>
            <a:ext cx="39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4768350" y="3363738"/>
            <a:ext cx="509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015225" y="3174950"/>
            <a:ext cx="3996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37"/>
          <p:cNvCxnSpPr/>
          <p:nvPr/>
        </p:nvCxnSpPr>
        <p:spPr>
          <a:xfrm flipH="1">
            <a:off x="915637" y="1230813"/>
            <a:ext cx="2460300" cy="16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37"/>
          <p:cNvCxnSpPr/>
          <p:nvPr/>
        </p:nvCxnSpPr>
        <p:spPr>
          <a:xfrm flipH="1">
            <a:off x="1958725" y="1257675"/>
            <a:ext cx="1417200" cy="17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37"/>
          <p:cNvCxnSpPr/>
          <p:nvPr/>
        </p:nvCxnSpPr>
        <p:spPr>
          <a:xfrm flipH="1">
            <a:off x="2826625" y="1230825"/>
            <a:ext cx="549300" cy="19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7"/>
          <p:cNvCxnSpPr/>
          <p:nvPr/>
        </p:nvCxnSpPr>
        <p:spPr>
          <a:xfrm>
            <a:off x="3375925" y="1220500"/>
            <a:ext cx="248700" cy="20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7"/>
          <p:cNvCxnSpPr/>
          <p:nvPr/>
        </p:nvCxnSpPr>
        <p:spPr>
          <a:xfrm>
            <a:off x="3375925" y="1225588"/>
            <a:ext cx="1589100" cy="20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7"/>
          <p:cNvCxnSpPr/>
          <p:nvPr/>
        </p:nvCxnSpPr>
        <p:spPr>
          <a:xfrm>
            <a:off x="3375925" y="1259938"/>
            <a:ext cx="2739000" cy="19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3" name="Google Shape;45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0525" y="4099004"/>
            <a:ext cx="565201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875" y="4107954"/>
            <a:ext cx="565201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325" y="3961075"/>
            <a:ext cx="509574" cy="60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7"/>
          <p:cNvSpPr txBox="1"/>
          <p:nvPr/>
        </p:nvSpPr>
        <p:spPr>
          <a:xfrm>
            <a:off x="4869325" y="4754525"/>
            <a:ext cx="39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4731325" y="4374438"/>
            <a:ext cx="39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088" y="4009550"/>
            <a:ext cx="509574" cy="60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7"/>
          <p:cNvSpPr txBox="1"/>
          <p:nvPr/>
        </p:nvSpPr>
        <p:spPr>
          <a:xfrm>
            <a:off x="1449013" y="4335350"/>
            <a:ext cx="50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What is Replication Factor?</a:t>
            </a:r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  The number of replication copies </a:t>
            </a:r>
            <a:endParaRPr/>
          </a:p>
        </p:txBody>
      </p:sp>
      <p:pic>
        <p:nvPicPr>
          <p:cNvPr id="466" name="Google Shape;4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50" y="2675250"/>
            <a:ext cx="1728700" cy="116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425" y="2675250"/>
            <a:ext cx="1728700" cy="116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400" y="2675250"/>
            <a:ext cx="1728700" cy="116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700" y="1687951"/>
            <a:ext cx="1535950" cy="8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600" y="4165225"/>
            <a:ext cx="1535950" cy="6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800" y="1720901"/>
            <a:ext cx="1535950" cy="8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8"/>
          <p:cNvSpPr txBox="1"/>
          <p:nvPr/>
        </p:nvSpPr>
        <p:spPr>
          <a:xfrm>
            <a:off x="1751650" y="2388600"/>
            <a:ext cx="89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3886625" y="3877225"/>
            <a:ext cx="89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8"/>
          <p:cNvSpPr txBox="1"/>
          <p:nvPr/>
        </p:nvSpPr>
        <p:spPr>
          <a:xfrm>
            <a:off x="6021600" y="2388600"/>
            <a:ext cx="89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>
            <a:spLocks noGrp="1"/>
          </p:cNvSpPr>
          <p:nvPr>
            <p:ph type="title"/>
          </p:nvPr>
        </p:nvSpPr>
        <p:spPr>
          <a:xfrm>
            <a:off x="279850" y="171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How does it work?</a:t>
            </a:r>
            <a:endParaRPr/>
          </a:p>
        </p:txBody>
      </p:sp>
      <p:pic>
        <p:nvPicPr>
          <p:cNvPr id="480" name="Google Shape;480;p39"/>
          <p:cNvPicPr preferRelativeResize="0"/>
          <p:nvPr/>
        </p:nvPicPr>
        <p:blipFill rotWithShape="1">
          <a:blip r:embed="rId3">
            <a:alphaModFix/>
          </a:blip>
          <a:srcRect r="3260" b="4580"/>
          <a:stretch/>
        </p:blipFill>
        <p:spPr>
          <a:xfrm>
            <a:off x="883800" y="778925"/>
            <a:ext cx="7916650" cy="310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Apache Kafka library</a:t>
            </a:r>
            <a:endParaRPr dirty="0"/>
          </a:p>
        </p:txBody>
      </p:sp>
      <p:sp>
        <p:nvSpPr>
          <p:cNvPr id="486" name="Google Shape;486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nl-NL" dirty="0"/>
              <a:t>Producer/Consumer </a:t>
            </a:r>
            <a:r>
              <a:rPr lang="nl-NL" dirty="0" err="1"/>
              <a:t>config</a:t>
            </a:r>
            <a:r>
              <a:rPr lang="nl-NL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nl-NL" dirty="0"/>
              <a:t>Polling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consumer</a:t>
            </a:r>
            <a:r>
              <a:rPr lang="nl-NL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nl-NL" dirty="0"/>
              <a:t>Record -&gt; </a:t>
            </a:r>
            <a:r>
              <a:rPr lang="nl-NL" dirty="0" err="1"/>
              <a:t>Key</a:t>
            </a:r>
            <a:r>
              <a:rPr lang="nl-NL" dirty="0"/>
              <a:t>, </a:t>
            </a:r>
            <a:r>
              <a:rPr lang="nl-NL" dirty="0" err="1"/>
              <a:t>value</a:t>
            </a:r>
            <a:r>
              <a:rPr lang="nl-NL" dirty="0"/>
              <a:t>, topic.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8BC52F-511B-45AE-9F98-AF47EC46F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600"/>
              </a:spcAft>
            </a:pPr>
            <a:r>
              <a:rPr lang="nl-NL" dirty="0"/>
              <a:t>Producer/Consumer </a:t>
            </a:r>
            <a:r>
              <a:rPr lang="nl-NL" dirty="0" err="1"/>
              <a:t>config</a:t>
            </a:r>
            <a:r>
              <a:rPr lang="nl-NL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nl-NL" dirty="0" err="1"/>
              <a:t>Autowiring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KafkaTemplate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as </a:t>
            </a:r>
            <a:r>
              <a:rPr lang="nl-NL"/>
              <a:t>a producer.</a:t>
            </a:r>
            <a:endParaRPr lang="nl-NL" dirty="0"/>
          </a:p>
          <a:p>
            <a:pPr marL="285750" indent="-285750">
              <a:spcAft>
                <a:spcPts val="1600"/>
              </a:spcAft>
            </a:pPr>
            <a:r>
              <a:rPr lang="nl-NL" dirty="0" err="1"/>
              <a:t>Creating</a:t>
            </a:r>
            <a:r>
              <a:rPr lang="nl-NL" dirty="0"/>
              <a:t> a </a:t>
            </a:r>
            <a:r>
              <a:rPr lang="nl-NL" dirty="0" err="1"/>
              <a:t>KafkaListener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consumer</a:t>
            </a:r>
            <a:r>
              <a:rPr lang="nl-NL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nl-NL" dirty="0"/>
              <a:t>Record -&gt; Value, topic. The </a:t>
            </a:r>
            <a:r>
              <a:rPr lang="nl-NL" dirty="0" err="1"/>
              <a:t>key</a:t>
            </a:r>
            <a:r>
              <a:rPr lang="nl-NL" dirty="0"/>
              <a:t> is </a:t>
            </a:r>
            <a:r>
              <a:rPr lang="nl-NL" dirty="0" err="1"/>
              <a:t>handled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Spring </a:t>
            </a:r>
            <a:r>
              <a:rPr lang="nl-NL" dirty="0" err="1"/>
              <a:t>itself</a:t>
            </a:r>
            <a:r>
              <a:rPr lang="nl-NL" dirty="0"/>
              <a:t>.</a:t>
            </a:r>
          </a:p>
          <a:p>
            <a:endParaRPr lang="en-US" dirty="0"/>
          </a:p>
        </p:txBody>
      </p:sp>
      <p:sp>
        <p:nvSpPr>
          <p:cNvPr id="4" name="Google Shape;485;p40">
            <a:extLst>
              <a:ext uri="{FF2B5EF4-FFF2-40B4-BE49-F238E27FC236}">
                <a16:creationId xmlns:a16="http://schemas.microsoft.com/office/drawing/2014/main" id="{DBD365E3-EE4F-4E7B-BF10-C37C327239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Spring Kafka library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04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Kafka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Distributed streaming platform  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175" y="162875"/>
            <a:ext cx="5317824" cy="471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</a:t>
            </a:r>
            <a:r>
              <a:rPr lang="en-GB" sz="2400" dirty="0">
                <a:solidFill>
                  <a:schemeClr val="dk2"/>
                </a:solidFill>
              </a:rPr>
              <a:t>Practical session </a:t>
            </a:r>
            <a:endParaRPr dirty="0"/>
          </a:p>
        </p:txBody>
      </p:sp>
      <p:sp>
        <p:nvSpPr>
          <p:cNvPr id="492" name="Google Shape;492;p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Setup the development environment</a:t>
            </a:r>
          </a:p>
          <a:p>
            <a:pPr marL="285750" indent="-285750"/>
            <a:r>
              <a:rPr lang="en-GB" dirty="0"/>
              <a:t>Follow the installation instructions on the README file in the repository</a:t>
            </a:r>
          </a:p>
          <a:p>
            <a:pPr marL="285750" indent="-285750"/>
            <a:r>
              <a:rPr lang="en-GB" dirty="0"/>
              <a:t>Choose the assignment you are more interested in, so using either the Apache Kafka library or using Spring Kafka.</a:t>
            </a:r>
          </a:p>
          <a:p>
            <a:pPr marL="285750" indent="-285750"/>
            <a:r>
              <a:rPr lang="en-GB" dirty="0"/>
              <a:t>Don’t be afraid to ask for help if you are stuck!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Benefits of using Kafka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Core Concept                                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nl-NL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</a:t>
            </a:r>
            <a:r>
              <a:rPr lang="nl-NL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918" y="1017800"/>
            <a:ext cx="5355400" cy="25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What is a Producer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An Application/ part of an application that send messages to the Kafka server.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What is the message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441850" y="1244163"/>
            <a:ext cx="670215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us it could be any meaningful schema.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But for </a:t>
            </a:r>
            <a:r>
              <a:rPr lang="en-GB" dirty="0" err="1"/>
              <a:t>kafka</a:t>
            </a:r>
            <a:r>
              <a:rPr lang="en-GB" dirty="0"/>
              <a:t> it is a pure sequence of bytes.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Message Example</a:t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100525" y="1232772"/>
          <a:ext cx="4906125" cy="1584840"/>
        </p:xfrm>
        <a:graphic>
          <a:graphicData uri="http://schemas.openxmlformats.org/drawingml/2006/table">
            <a:tbl>
              <a:tblPr>
                <a:noFill/>
                <a:tableStyleId>{D4D085D0-9BCB-46E9-B45E-95E52D65DDFC}</a:tableStyleId>
              </a:tblPr>
              <a:tblGrid>
                <a:gridCol w="6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Address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Address 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Address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20"/>
          <p:cNvSpPr/>
          <p:nvPr/>
        </p:nvSpPr>
        <p:spPr>
          <a:xfrm>
            <a:off x="5006650" y="1943000"/>
            <a:ext cx="22071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006650" y="2332950"/>
            <a:ext cx="22071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006650" y="2722900"/>
            <a:ext cx="22707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7380850" y="1834725"/>
            <a:ext cx="1687800" cy="1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Message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Message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Message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Consumer</a:t>
            </a:r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 Application that reads messages from the Kafka server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0" name="Google Shape;140;p21"/>
          <p:cNvSpPr/>
          <p:nvPr/>
        </p:nvSpPr>
        <p:spPr>
          <a:xfrm>
            <a:off x="96725" y="18299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  <p:sp>
        <p:nvSpPr>
          <p:cNvPr id="141" name="Google Shape;141;p21"/>
          <p:cNvSpPr/>
          <p:nvPr/>
        </p:nvSpPr>
        <p:spPr>
          <a:xfrm>
            <a:off x="51375" y="33706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142" name="Google Shape;142;p21"/>
          <p:cNvSpPr/>
          <p:nvPr/>
        </p:nvSpPr>
        <p:spPr>
          <a:xfrm>
            <a:off x="3256500" y="1934775"/>
            <a:ext cx="2683200" cy="224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Kafka server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033800" y="1998250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1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103350" y="417997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2</a:t>
            </a:r>
            <a:endParaRPr/>
          </a:p>
        </p:txBody>
      </p:sp>
      <p:cxnSp>
        <p:nvCxnSpPr>
          <p:cNvPr id="145" name="Google Shape;145;p21"/>
          <p:cNvCxnSpPr>
            <a:stCxn id="140" idx="3"/>
          </p:cNvCxnSpPr>
          <p:nvPr/>
        </p:nvCxnSpPr>
        <p:spPr>
          <a:xfrm>
            <a:off x="2174825" y="2133825"/>
            <a:ext cx="1057800" cy="6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endCxn id="142" idx="1"/>
          </p:cNvCxnSpPr>
          <p:nvPr/>
        </p:nvCxnSpPr>
        <p:spPr>
          <a:xfrm rot="10800000" flipH="1">
            <a:off x="2129400" y="3057375"/>
            <a:ext cx="112710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1"/>
          <p:cNvCxnSpPr>
            <a:endCxn id="143" idx="1"/>
          </p:cNvCxnSpPr>
          <p:nvPr/>
        </p:nvCxnSpPr>
        <p:spPr>
          <a:xfrm rot="10800000" flipH="1">
            <a:off x="5947800" y="2302150"/>
            <a:ext cx="1086000" cy="1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5955625" y="3391850"/>
            <a:ext cx="1138500" cy="9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619</Words>
  <Application>Microsoft Office PowerPoint</Application>
  <PresentationFormat>Diavoorstelling (16:9)</PresentationFormat>
  <Paragraphs>201</Paragraphs>
  <Slides>30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3" baseType="lpstr">
      <vt:lpstr>Roboto</vt:lpstr>
      <vt:lpstr>Arial</vt:lpstr>
      <vt:lpstr>Geometric</vt:lpstr>
      <vt:lpstr>Welcome to the Kafka workshop</vt:lpstr>
      <vt:lpstr>Workshop planning</vt:lpstr>
      <vt:lpstr>What is Kafka</vt:lpstr>
      <vt:lpstr>                       Benefits of using Kafka</vt:lpstr>
      <vt:lpstr>                               Core Concept                                </vt:lpstr>
      <vt:lpstr>                          What is a Producer</vt:lpstr>
      <vt:lpstr>                        What is the message</vt:lpstr>
      <vt:lpstr>                            Message Example</vt:lpstr>
      <vt:lpstr>                                 Consumer</vt:lpstr>
      <vt:lpstr>                                       Broker</vt:lpstr>
      <vt:lpstr>                                        Cluster</vt:lpstr>
      <vt:lpstr>                                        Topic</vt:lpstr>
      <vt:lpstr>                                        Topic</vt:lpstr>
      <vt:lpstr>                                        Topic</vt:lpstr>
      <vt:lpstr>                                   Topic </vt:lpstr>
      <vt:lpstr>                            What is Partition                                            </vt:lpstr>
      <vt:lpstr>                           What is offset ?</vt:lpstr>
      <vt:lpstr>                     Global Unique identifier of a message</vt:lpstr>
      <vt:lpstr>                             Group of  Consumers</vt:lpstr>
      <vt:lpstr>PowerPoint-presentatie</vt:lpstr>
      <vt:lpstr>PowerPoint-presentatie</vt:lpstr>
      <vt:lpstr>PowerPoint-presentatie</vt:lpstr>
      <vt:lpstr>                            Fault Tolerance</vt:lpstr>
      <vt:lpstr>                   What is the fault tolerance?</vt:lpstr>
      <vt:lpstr> One Sample Solution </vt:lpstr>
      <vt:lpstr>                          What is Replication Factor?</vt:lpstr>
      <vt:lpstr>                           How does it work?</vt:lpstr>
      <vt:lpstr>                           Apache Kafka library</vt:lpstr>
      <vt:lpstr>                           Spring Kafka library</vt:lpstr>
      <vt:lpstr>                                Practical session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Kafka workshop</dc:title>
  <dc:creator>Ian Sultanis</dc:creator>
  <cp:lastModifiedBy>Ian Sultanis</cp:lastModifiedBy>
  <cp:revision>4</cp:revision>
  <dcterms:modified xsi:type="dcterms:W3CDTF">2019-12-06T13:01:14Z</dcterms:modified>
</cp:coreProperties>
</file>