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4" r:id="rId6"/>
    <p:sldId id="263" r:id="rId7"/>
    <p:sldId id="265" r:id="rId8"/>
    <p:sldId id="259" r:id="rId9"/>
    <p:sldId id="260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90C6F-9496-460A-B8EB-B5F7944C5D1D}" type="datetimeFigureOut">
              <a:rPr lang="nl-NL" smtClean="0"/>
              <a:t>12-12-2017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A8A2D-D590-43A9-B0DE-F38AEFCAAD0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1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4704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8638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7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627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Herm </a:t>
            </a:r>
            <a:r>
              <a:rPr lang="en-US" dirty="0" err="1"/>
              <a:t>tekenen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191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067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21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 </a:t>
            </a:r>
            <a:r>
              <a:rPr lang="en-US" dirty="0" err="1"/>
              <a:t>Tekenen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5541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73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215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A8A2D-D590-43A9-B0DE-F38AEFCAAD0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465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squitto.org/downloa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8571C-A69F-4435-B1D4-7C1F143F2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 Workshop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74AF491-AE24-465A-B0DB-46C3258C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Herm </a:t>
            </a:r>
            <a:r>
              <a:rPr lang="en-US" dirty="0" err="1"/>
              <a:t>lecluse</a:t>
            </a:r>
            <a:r>
              <a:rPr lang="en-US" dirty="0"/>
              <a:t> &amp; tom </a:t>
            </a:r>
            <a:r>
              <a:rPr lang="en-US" dirty="0" err="1"/>
              <a:t>verstraten</a:t>
            </a:r>
            <a:endParaRPr lang="nl-NL" dirty="0"/>
          </a:p>
        </p:txBody>
      </p:sp>
      <p:pic>
        <p:nvPicPr>
          <p:cNvPr id="1026" name="Picture 2" descr="Afbeeldingsresultaat voor mqtt">
            <a:extLst>
              <a:ext uri="{FF2B5EF4-FFF2-40B4-BE49-F238E27FC236}">
                <a16:creationId xmlns:a16="http://schemas.microsoft.com/office/drawing/2014/main" id="{AD77C0AF-50E2-47FA-9AB2-2092055D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2343662"/>
            <a:ext cx="3881279" cy="9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4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4F8F9-D69C-4966-AD68-D1905968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Subscribing to a Topic / Publishing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D1F35-4E1E-4691-84EC-BBD0E1691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ChatCallback</a:t>
            </a:r>
            <a:endParaRPr lang="en-US" dirty="0"/>
          </a:p>
          <a:p>
            <a:r>
              <a:rPr lang="en-US" dirty="0"/>
              <a:t>Subscribe to a topic and include the </a:t>
            </a:r>
            <a:r>
              <a:rPr lang="en-US" dirty="0" err="1"/>
              <a:t>ChatCallback</a:t>
            </a:r>
            <a:endParaRPr lang="en-US" dirty="0"/>
          </a:p>
          <a:p>
            <a:r>
              <a:rPr lang="en-US" dirty="0"/>
              <a:t>Add the object as listener to receive message events.</a:t>
            </a:r>
          </a:p>
          <a:p>
            <a:endParaRPr lang="en-US" dirty="0"/>
          </a:p>
          <a:p>
            <a:r>
              <a:rPr lang="en-US" dirty="0"/>
              <a:t>Simply call the Publish method with a Topic and a Message to send a message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0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B2879-894C-4F9D-BAAA-00A6DC87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088FA8-3B19-4145-83AD-3BAF75B9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the exercise using GitHub</a:t>
            </a:r>
          </a:p>
          <a:p>
            <a:r>
              <a:rPr lang="en-US" dirty="0"/>
              <a:t>Use classmates and experiment using the client.</a:t>
            </a:r>
          </a:p>
          <a:p>
            <a:endParaRPr lang="en-US" dirty="0"/>
          </a:p>
          <a:p>
            <a:r>
              <a:rPr lang="en-US" dirty="0" err="1"/>
              <a:t>MQTTLens</a:t>
            </a:r>
            <a:r>
              <a:rPr lang="en-US" dirty="0"/>
              <a:t> is a really cool Chrome plug-in to check if your implementation functions as requested.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also set up your own mosquito broker.</a:t>
            </a:r>
          </a:p>
          <a:p>
            <a:r>
              <a:rPr lang="en-US" dirty="0"/>
              <a:t>Follow the guide for your OS at :  </a:t>
            </a:r>
            <a:r>
              <a:rPr lang="en-US" dirty="0">
                <a:hlinkClick r:id="rId3"/>
              </a:rPr>
              <a:t>https://mosquitto.org/download/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956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4BC0DF-9482-4542-9BAA-7656A41D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728CC2-27C5-4B22-8B52-1F9023BA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participating in this workshop.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0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1BF30-ED4A-4291-9536-471B29E4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4FA90C-0B87-4AF2-A1AA-9F21FED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Message Queue </a:t>
            </a:r>
            <a:r>
              <a:rPr lang="nl-NL" dirty="0" err="1"/>
              <a:t>Telemetry</a:t>
            </a:r>
            <a:r>
              <a:rPr lang="nl-NL" dirty="0"/>
              <a:t> Transport</a:t>
            </a:r>
          </a:p>
          <a:p>
            <a:r>
              <a:rPr lang="en-US" dirty="0"/>
              <a:t>IoT</a:t>
            </a:r>
          </a:p>
          <a:p>
            <a:r>
              <a:rPr lang="en-US" dirty="0"/>
              <a:t>Ideal for m2m</a:t>
            </a:r>
          </a:p>
          <a:p>
            <a:r>
              <a:rPr lang="en-US" dirty="0"/>
              <a:t>Protocol	</a:t>
            </a:r>
          </a:p>
          <a:p>
            <a:r>
              <a:rPr lang="en-US" dirty="0"/>
              <a:t>TCP based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237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7228-E223-4373-B451-C65CF487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specifics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3C4E7D-53BD-4F3A-8451-DA61298BA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  <a:p>
            <a:r>
              <a:rPr lang="en-US" dirty="0"/>
              <a:t>Publish/Subscribe based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Broker/client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939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0FB1F-B2EE-4B0F-89B1-D4EB71CC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Publish/ Subscribe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4D39D7-A54F-42B2-9FFB-286051CDE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subscribes to a topic on the broker</a:t>
            </a:r>
          </a:p>
          <a:p>
            <a:r>
              <a:rPr lang="en-US" dirty="0"/>
              <a:t>Can be any given name</a:t>
            </a:r>
          </a:p>
          <a:p>
            <a:r>
              <a:rPr lang="en-US" dirty="0"/>
              <a:t>Paths are recommended</a:t>
            </a:r>
          </a:p>
          <a:p>
            <a:pPr lvl="1"/>
            <a:r>
              <a:rPr lang="en-US" dirty="0"/>
              <a:t>Using paths, wildcards can be used (</a:t>
            </a:r>
            <a:r>
              <a:rPr lang="nl-NL" b="1" i="1" dirty="0"/>
              <a:t>#)</a:t>
            </a:r>
            <a:endParaRPr lang="en-US" dirty="0"/>
          </a:p>
          <a:p>
            <a:r>
              <a:rPr lang="en-US" dirty="0"/>
              <a:t>Client will receive any message sent in one of the subscribed topics.</a:t>
            </a:r>
          </a:p>
          <a:p>
            <a:r>
              <a:rPr lang="en-US" dirty="0"/>
              <a:t>Publish will send a message to all subscribers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226E17C-0903-4E2A-9EF4-2D779A15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83" y="3554070"/>
            <a:ext cx="2200275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9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84A74-D875-4C80-8C06-F5D5E96F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MQTT?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2E7A4F-DF70-4D87-B942-61150F4A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to implement</a:t>
            </a:r>
          </a:p>
          <a:p>
            <a:r>
              <a:rPr lang="en-US" dirty="0"/>
              <a:t>Central broker</a:t>
            </a:r>
          </a:p>
          <a:p>
            <a:r>
              <a:rPr lang="en-US" dirty="0" err="1"/>
              <a:t>QoS</a:t>
            </a:r>
            <a:r>
              <a:rPr lang="en-US" dirty="0"/>
              <a:t>, More on that in the next slide</a:t>
            </a:r>
          </a:p>
          <a:p>
            <a:r>
              <a:rPr lang="en-US" dirty="0"/>
              <a:t>Subscription Pattern for easy filtering</a:t>
            </a:r>
          </a:p>
          <a:p>
            <a:r>
              <a:rPr lang="en-US" dirty="0"/>
              <a:t>Extremely Lightweight</a:t>
            </a:r>
          </a:p>
          <a:p>
            <a:r>
              <a:rPr lang="en-US" dirty="0"/>
              <a:t>Ideal for low bandwidth/high latency networks</a:t>
            </a:r>
          </a:p>
          <a:p>
            <a:r>
              <a:rPr lang="nl-NL" dirty="0" err="1"/>
              <a:t>Continuous</a:t>
            </a:r>
            <a:r>
              <a:rPr lang="nl-NL" dirty="0"/>
              <a:t> </a:t>
            </a:r>
            <a:r>
              <a:rPr lang="nl-NL" dirty="0" err="1"/>
              <a:t>Session</a:t>
            </a:r>
            <a:r>
              <a:rPr lang="nl-NL" dirty="0"/>
              <a:t> Awareness</a:t>
            </a:r>
          </a:p>
          <a:p>
            <a:r>
              <a:rPr lang="en-US" dirty="0"/>
              <a:t>Can be encrypted using SSL/TLS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670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2E03-B9A1-4FDC-83C0-6B56AFF5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Qos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82A10E-7B02-479A-B23B-85696FDA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QoS</a:t>
            </a:r>
            <a:r>
              <a:rPr lang="en-US" dirty="0"/>
              <a:t> 0 – at most once							PUBLISH</a:t>
            </a:r>
          </a:p>
          <a:p>
            <a:pPr lvl="1"/>
            <a:r>
              <a:rPr lang="en-US" dirty="0"/>
              <a:t>Fire and forget</a:t>
            </a:r>
          </a:p>
          <a:p>
            <a:r>
              <a:rPr lang="en-US" dirty="0" err="1"/>
              <a:t>QoS</a:t>
            </a:r>
            <a:r>
              <a:rPr lang="en-US" dirty="0"/>
              <a:t> 1 – at least once							PUBLISH </a:t>
            </a:r>
            <a:r>
              <a:rPr lang="en-US" dirty="0">
                <a:sym typeface="Wingdings" panose="05000000000000000000" pitchFamily="2" charset="2"/>
              </a:rPr>
              <a:t> PUBACK</a:t>
            </a:r>
            <a:endParaRPr lang="en-US" dirty="0"/>
          </a:p>
          <a:p>
            <a:pPr lvl="1"/>
            <a:r>
              <a:rPr lang="en-US" dirty="0"/>
              <a:t>Message delivery is confirmed by receiver.</a:t>
            </a:r>
          </a:p>
          <a:p>
            <a:pPr lvl="1"/>
            <a:r>
              <a:rPr lang="en-US" dirty="0"/>
              <a:t>After given time broker will retry sending</a:t>
            </a:r>
          </a:p>
          <a:p>
            <a:r>
              <a:rPr lang="nl-NL" dirty="0" err="1"/>
              <a:t>QoS</a:t>
            </a:r>
            <a:r>
              <a:rPr lang="nl-NL" dirty="0"/>
              <a:t> 2										PUBLISH </a:t>
            </a:r>
            <a:r>
              <a:rPr lang="nl-NL" dirty="0">
                <a:sym typeface="Wingdings" panose="05000000000000000000" pitchFamily="2" charset="2"/>
              </a:rPr>
              <a:t> PUBREC														PUBREL  PUBCOMP</a:t>
            </a:r>
            <a:endParaRPr lang="nl-NL" dirty="0"/>
          </a:p>
          <a:p>
            <a:pPr lvl="1"/>
            <a:r>
              <a:rPr lang="en-US" dirty="0"/>
              <a:t>Safest and slowest</a:t>
            </a:r>
          </a:p>
          <a:p>
            <a:pPr lvl="1"/>
            <a:r>
              <a:rPr lang="en-US" dirty="0"/>
              <a:t>Message will only be delivered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8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E29C5-F1CB-430D-B543-67E5B081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5DE5E0-D40E-4A7C-854C-6CF42A63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Persistent sessions </a:t>
            </a:r>
            <a:r>
              <a:rPr lang="en-US" dirty="0">
                <a:sym typeface="Wingdings" panose="05000000000000000000" pitchFamily="2" charset="2"/>
              </a:rPr>
              <a:t> subscribed topics and queued messages will be stored on reconnect</a:t>
            </a:r>
          </a:p>
          <a:p>
            <a:r>
              <a:rPr lang="en-US" dirty="0">
                <a:sym typeface="Wingdings" panose="05000000000000000000" pitchFamily="2" charset="2"/>
              </a:rPr>
              <a:t>Last Will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Notify other devices </a:t>
            </a:r>
          </a:p>
          <a:p>
            <a:r>
              <a:rPr lang="en-US" dirty="0">
                <a:sym typeface="Wingdings" panose="05000000000000000000" pitchFamily="2" charset="2"/>
              </a:rPr>
              <a:t>Keep Alive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892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AD505-1591-4BEA-8DBC-55C59A90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4A90A-7185-4DE1-8EFD-DF0755A7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PAHO eclipse – client</a:t>
            </a:r>
          </a:p>
          <a:p>
            <a:pPr lvl="1"/>
            <a:r>
              <a:rPr lang="en-US" dirty="0"/>
              <a:t>Open Source client implementation</a:t>
            </a:r>
          </a:p>
          <a:p>
            <a:r>
              <a:rPr lang="en-US" dirty="0" err="1"/>
              <a:t>Mosquitto</a:t>
            </a:r>
            <a:r>
              <a:rPr lang="en-US" dirty="0"/>
              <a:t> – broker</a:t>
            </a:r>
          </a:p>
          <a:p>
            <a:pPr lvl="1"/>
            <a:r>
              <a:rPr lang="en-US" dirty="0"/>
              <a:t>Open source broker implementation</a:t>
            </a:r>
          </a:p>
          <a:p>
            <a:pPr lvl="1"/>
            <a:r>
              <a:rPr lang="en-US" dirty="0"/>
              <a:t>Also provides a Raspberry implementation!</a:t>
            </a:r>
          </a:p>
          <a:p>
            <a:pPr lvl="1"/>
            <a:r>
              <a:rPr lang="en-US" dirty="0"/>
              <a:t>Low power devices</a:t>
            </a:r>
          </a:p>
          <a:p>
            <a:r>
              <a:rPr lang="en-US" dirty="0"/>
              <a:t>Pre-implemented MQTT protocol.</a:t>
            </a:r>
          </a:p>
          <a:p>
            <a:pPr lvl="1"/>
            <a:endParaRPr lang="en-US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A8E2933-8D14-4F82-BDB7-DF4AED021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447" y="2331506"/>
            <a:ext cx="2057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2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3253-65DB-42A6-8283-813CD91B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a client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DA1F93-6558-498B-B393-81B5DBE5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PAHOClient</a:t>
            </a:r>
            <a:r>
              <a:rPr lang="en-US" dirty="0"/>
              <a:t> and connect this to a broker address.</a:t>
            </a:r>
          </a:p>
          <a:p>
            <a:r>
              <a:rPr lang="en-US" dirty="0"/>
              <a:t>Call the connect method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6463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2165</TotalTime>
  <Words>331</Words>
  <Application>Microsoft Office PowerPoint</Application>
  <PresentationFormat>Breedbeeld</PresentationFormat>
  <Paragraphs>93</Paragraphs>
  <Slides>12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Ion-directiekamer</vt:lpstr>
      <vt:lpstr>MQTT Workshop</vt:lpstr>
      <vt:lpstr>MQTT</vt:lpstr>
      <vt:lpstr>Some specifics</vt:lpstr>
      <vt:lpstr>Publish/ Subscribe</vt:lpstr>
      <vt:lpstr>Why MQTT?</vt:lpstr>
      <vt:lpstr>Qos</vt:lpstr>
      <vt:lpstr>Other features</vt:lpstr>
      <vt:lpstr>frameworks</vt:lpstr>
      <vt:lpstr>Connecting a client</vt:lpstr>
      <vt:lpstr>Subscribing to a Topic / Publishing</vt:lpstr>
      <vt:lpstr>Exercise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Workshop</dc:title>
  <dc:creator>Tom Verstraten</dc:creator>
  <cp:lastModifiedBy>Tom Verstraten</cp:lastModifiedBy>
  <cp:revision>15</cp:revision>
  <dcterms:created xsi:type="dcterms:W3CDTF">2017-12-06T12:16:31Z</dcterms:created>
  <dcterms:modified xsi:type="dcterms:W3CDTF">2017-12-13T10:26:19Z</dcterms:modified>
</cp:coreProperties>
</file>