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62" r:id="rId19"/>
    <p:sldId id="261" r:id="rId20"/>
    <p:sldId id="263"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43713" autoAdjust="0"/>
  </p:normalViewPr>
  <p:slideViewPr>
    <p:cSldViewPr snapToGrid="0">
      <p:cViewPr varScale="1">
        <p:scale>
          <a:sx n="50" d="100"/>
          <a:sy n="50" d="100"/>
        </p:scale>
        <p:origin x="2796" y="36"/>
      </p:cViewPr>
      <p:guideLst/>
    </p:cSldViewPr>
  </p:slideViewPr>
  <p:notesTextViewPr>
    <p:cViewPr>
      <p:scale>
        <a:sx n="1" d="1"/>
        <a:sy n="1" d="1"/>
      </p:scale>
      <p:origin x="0" y="-16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146E225-7318-4D30-AEB5-254FE316E549}"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41C4731F-B262-4F89-B0E1-1EB5EAF73405}">
      <dgm:prSet/>
      <dgm:spPr/>
      <dgm:t>
        <a:bodyPr/>
        <a:lstStyle/>
        <a:p>
          <a:r>
            <a:rPr lang="en-US" dirty="0"/>
            <a:t>Analyze</a:t>
          </a:r>
        </a:p>
      </dgm:t>
    </dgm:pt>
    <dgm:pt modelId="{F755732C-9256-49BE-97A5-79421CED2BBB}" type="parTrans" cxnId="{5524C74F-5466-477E-B7F0-493745614D1C}">
      <dgm:prSet/>
      <dgm:spPr/>
      <dgm:t>
        <a:bodyPr/>
        <a:lstStyle/>
        <a:p>
          <a:endParaRPr lang="en-US"/>
        </a:p>
      </dgm:t>
    </dgm:pt>
    <dgm:pt modelId="{4C879762-E3E5-4C21-9738-18B47CA6CC45}" type="sibTrans" cxnId="{5524C74F-5466-477E-B7F0-493745614D1C}">
      <dgm:prSet phldrT="1"/>
      <dgm:spPr/>
      <dgm:t>
        <a:bodyPr/>
        <a:lstStyle/>
        <a:p>
          <a:r>
            <a:rPr lang="en-US"/>
            <a:t>1</a:t>
          </a:r>
        </a:p>
      </dgm:t>
    </dgm:pt>
    <dgm:pt modelId="{260146E0-B83C-488D-BD00-59B49C071267}">
      <dgm:prSet/>
      <dgm:spPr/>
      <dgm:t>
        <a:bodyPr/>
        <a:lstStyle/>
        <a:p>
          <a:r>
            <a:rPr lang="en-US" dirty="0"/>
            <a:t>Design</a:t>
          </a:r>
        </a:p>
      </dgm:t>
    </dgm:pt>
    <dgm:pt modelId="{D889FA59-6AE9-4977-B783-72A52939BDF4}" type="parTrans" cxnId="{DE5DD840-87E2-4DB3-9E99-23D90C130D22}">
      <dgm:prSet/>
      <dgm:spPr/>
      <dgm:t>
        <a:bodyPr/>
        <a:lstStyle/>
        <a:p>
          <a:endParaRPr lang="en-US"/>
        </a:p>
      </dgm:t>
    </dgm:pt>
    <dgm:pt modelId="{D89B2DD5-71AB-4165-9949-F13D88C90A1E}" type="sibTrans" cxnId="{DE5DD840-87E2-4DB3-9E99-23D90C130D22}">
      <dgm:prSet phldrT="2"/>
      <dgm:spPr/>
      <dgm:t>
        <a:bodyPr/>
        <a:lstStyle/>
        <a:p>
          <a:r>
            <a:rPr lang="en-US"/>
            <a:t>2</a:t>
          </a:r>
        </a:p>
      </dgm:t>
    </dgm:pt>
    <dgm:pt modelId="{A57ED9F8-913E-46D7-ACB1-8D74EA08E34B}">
      <dgm:prSet/>
      <dgm:spPr/>
      <dgm:t>
        <a:bodyPr/>
        <a:lstStyle/>
        <a:p>
          <a:r>
            <a:rPr lang="en-US" strike="noStrike" dirty="0"/>
            <a:t>Advise</a:t>
          </a:r>
        </a:p>
      </dgm:t>
    </dgm:pt>
    <dgm:pt modelId="{F486FF47-2E48-4D11-9863-4DACEFA11891}" type="parTrans" cxnId="{65E35F77-2F57-4397-BE3B-75A4A436E917}">
      <dgm:prSet/>
      <dgm:spPr/>
      <dgm:t>
        <a:bodyPr/>
        <a:lstStyle/>
        <a:p>
          <a:endParaRPr lang="en-US"/>
        </a:p>
      </dgm:t>
    </dgm:pt>
    <dgm:pt modelId="{108138C5-1A0B-44F9-80F8-8C0EBD65C433}" type="sibTrans" cxnId="{65E35F77-2F57-4397-BE3B-75A4A436E917}">
      <dgm:prSet phldrT="3"/>
      <dgm:spPr/>
      <dgm:t>
        <a:bodyPr/>
        <a:lstStyle/>
        <a:p>
          <a:r>
            <a:rPr lang="en-US"/>
            <a:t>3</a:t>
          </a:r>
        </a:p>
      </dgm:t>
    </dgm:pt>
    <dgm:pt modelId="{117FB5D1-7990-4AF9-86FA-1ADA5BD0C462}" type="pres">
      <dgm:prSet presAssocID="{1146E225-7318-4D30-AEB5-254FE316E549}" presName="Name0" presStyleCnt="0">
        <dgm:presLayoutVars>
          <dgm:animLvl val="lvl"/>
          <dgm:resizeHandles val="exact"/>
        </dgm:presLayoutVars>
      </dgm:prSet>
      <dgm:spPr/>
    </dgm:pt>
    <dgm:pt modelId="{67240979-2913-4A32-A8AE-67A55DBAAA8A}" type="pres">
      <dgm:prSet presAssocID="{41C4731F-B262-4F89-B0E1-1EB5EAF73405}" presName="compositeNode" presStyleCnt="0">
        <dgm:presLayoutVars>
          <dgm:bulletEnabled val="1"/>
        </dgm:presLayoutVars>
      </dgm:prSet>
      <dgm:spPr/>
    </dgm:pt>
    <dgm:pt modelId="{5EA0E0A6-9E18-46CE-8C52-ABB90232E8F3}" type="pres">
      <dgm:prSet presAssocID="{41C4731F-B262-4F89-B0E1-1EB5EAF73405}" presName="bgRect" presStyleLbl="bgAccFollowNode1" presStyleIdx="0" presStyleCnt="3"/>
      <dgm:spPr/>
    </dgm:pt>
    <dgm:pt modelId="{2BF891EC-4AE0-4DC6-B06F-6D07E0371B23}" type="pres">
      <dgm:prSet presAssocID="{4C879762-E3E5-4C21-9738-18B47CA6CC45}" presName="sibTransNodeCircle" presStyleLbl="alignNode1" presStyleIdx="0" presStyleCnt="6">
        <dgm:presLayoutVars>
          <dgm:chMax val="0"/>
          <dgm:bulletEnabled/>
        </dgm:presLayoutVars>
      </dgm:prSet>
      <dgm:spPr/>
    </dgm:pt>
    <dgm:pt modelId="{79D454F8-0094-4726-BF97-1B0227C4D8D6}" type="pres">
      <dgm:prSet presAssocID="{41C4731F-B262-4F89-B0E1-1EB5EAF73405}" presName="bottomLine" presStyleLbl="alignNode1" presStyleIdx="1" presStyleCnt="6">
        <dgm:presLayoutVars/>
      </dgm:prSet>
      <dgm:spPr/>
    </dgm:pt>
    <dgm:pt modelId="{134164D8-25FC-411B-BADA-DF72D92A2673}" type="pres">
      <dgm:prSet presAssocID="{41C4731F-B262-4F89-B0E1-1EB5EAF73405}" presName="nodeText" presStyleLbl="bgAccFollowNode1" presStyleIdx="0" presStyleCnt="3">
        <dgm:presLayoutVars>
          <dgm:bulletEnabled val="1"/>
        </dgm:presLayoutVars>
      </dgm:prSet>
      <dgm:spPr/>
    </dgm:pt>
    <dgm:pt modelId="{98187A47-1A46-4D37-8B81-B29175CABA24}" type="pres">
      <dgm:prSet presAssocID="{4C879762-E3E5-4C21-9738-18B47CA6CC45}" presName="sibTrans" presStyleCnt="0"/>
      <dgm:spPr/>
    </dgm:pt>
    <dgm:pt modelId="{51E29069-42FE-4C93-9F53-C6C47AC6A59A}" type="pres">
      <dgm:prSet presAssocID="{260146E0-B83C-488D-BD00-59B49C071267}" presName="compositeNode" presStyleCnt="0">
        <dgm:presLayoutVars>
          <dgm:bulletEnabled val="1"/>
        </dgm:presLayoutVars>
      </dgm:prSet>
      <dgm:spPr/>
    </dgm:pt>
    <dgm:pt modelId="{8CAD998B-FF3E-4AEF-B0A9-F1DC2BB67857}" type="pres">
      <dgm:prSet presAssocID="{260146E0-B83C-488D-BD00-59B49C071267}" presName="bgRect" presStyleLbl="bgAccFollowNode1" presStyleIdx="1" presStyleCnt="3"/>
      <dgm:spPr/>
    </dgm:pt>
    <dgm:pt modelId="{A6F83B1D-4787-4C63-9CD9-2EA21293E6BA}" type="pres">
      <dgm:prSet presAssocID="{D89B2DD5-71AB-4165-9949-F13D88C90A1E}" presName="sibTransNodeCircle" presStyleLbl="alignNode1" presStyleIdx="2" presStyleCnt="6">
        <dgm:presLayoutVars>
          <dgm:chMax val="0"/>
          <dgm:bulletEnabled/>
        </dgm:presLayoutVars>
      </dgm:prSet>
      <dgm:spPr/>
    </dgm:pt>
    <dgm:pt modelId="{EE1E39FB-F3E2-4993-ADFF-54D7BB69999A}" type="pres">
      <dgm:prSet presAssocID="{260146E0-B83C-488D-BD00-59B49C071267}" presName="bottomLine" presStyleLbl="alignNode1" presStyleIdx="3" presStyleCnt="6">
        <dgm:presLayoutVars/>
      </dgm:prSet>
      <dgm:spPr/>
    </dgm:pt>
    <dgm:pt modelId="{B1980603-3A4E-465B-A25E-9A58BCFD3509}" type="pres">
      <dgm:prSet presAssocID="{260146E0-B83C-488D-BD00-59B49C071267}" presName="nodeText" presStyleLbl="bgAccFollowNode1" presStyleIdx="1" presStyleCnt="3">
        <dgm:presLayoutVars>
          <dgm:bulletEnabled val="1"/>
        </dgm:presLayoutVars>
      </dgm:prSet>
      <dgm:spPr/>
    </dgm:pt>
    <dgm:pt modelId="{55A3F97B-1A32-465A-BE94-D348F6D2F576}" type="pres">
      <dgm:prSet presAssocID="{D89B2DD5-71AB-4165-9949-F13D88C90A1E}" presName="sibTrans" presStyleCnt="0"/>
      <dgm:spPr/>
    </dgm:pt>
    <dgm:pt modelId="{20D8769B-6647-496E-8DA1-76E0288D0AB7}" type="pres">
      <dgm:prSet presAssocID="{A57ED9F8-913E-46D7-ACB1-8D74EA08E34B}" presName="compositeNode" presStyleCnt="0">
        <dgm:presLayoutVars>
          <dgm:bulletEnabled val="1"/>
        </dgm:presLayoutVars>
      </dgm:prSet>
      <dgm:spPr/>
    </dgm:pt>
    <dgm:pt modelId="{5439D997-F598-488A-B570-D45539F1B345}" type="pres">
      <dgm:prSet presAssocID="{A57ED9F8-913E-46D7-ACB1-8D74EA08E34B}" presName="bgRect" presStyleLbl="bgAccFollowNode1" presStyleIdx="2" presStyleCnt="3"/>
      <dgm:spPr/>
    </dgm:pt>
    <dgm:pt modelId="{89E2525F-1396-4970-9050-FD7CD1C08D2F}" type="pres">
      <dgm:prSet presAssocID="{108138C5-1A0B-44F9-80F8-8C0EBD65C433}" presName="sibTransNodeCircle" presStyleLbl="alignNode1" presStyleIdx="4" presStyleCnt="6">
        <dgm:presLayoutVars>
          <dgm:chMax val="0"/>
          <dgm:bulletEnabled/>
        </dgm:presLayoutVars>
      </dgm:prSet>
      <dgm:spPr/>
    </dgm:pt>
    <dgm:pt modelId="{DD2652C7-12C1-4590-A755-FD8298E701EF}" type="pres">
      <dgm:prSet presAssocID="{A57ED9F8-913E-46D7-ACB1-8D74EA08E34B}" presName="bottomLine" presStyleLbl="alignNode1" presStyleIdx="5" presStyleCnt="6">
        <dgm:presLayoutVars/>
      </dgm:prSet>
      <dgm:spPr/>
    </dgm:pt>
    <dgm:pt modelId="{D5B5DA16-A5CF-4A6B-AD30-28683B1A026D}" type="pres">
      <dgm:prSet presAssocID="{A57ED9F8-913E-46D7-ACB1-8D74EA08E34B}" presName="nodeText" presStyleLbl="bgAccFollowNode1" presStyleIdx="2" presStyleCnt="3">
        <dgm:presLayoutVars>
          <dgm:bulletEnabled val="1"/>
        </dgm:presLayoutVars>
      </dgm:prSet>
      <dgm:spPr/>
    </dgm:pt>
  </dgm:ptLst>
  <dgm:cxnLst>
    <dgm:cxn modelId="{39603001-9DF1-4F5C-89AA-D4C8BB6ECAB2}" type="presOf" srcId="{A57ED9F8-913E-46D7-ACB1-8D74EA08E34B}" destId="{D5B5DA16-A5CF-4A6B-AD30-28683B1A026D}" srcOrd="1" destOrd="0" presId="urn:microsoft.com/office/officeart/2016/7/layout/BasicLinearProcessNumbered"/>
    <dgm:cxn modelId="{3106D203-1100-49AF-82C7-2A26A7E135BC}" type="presOf" srcId="{D89B2DD5-71AB-4165-9949-F13D88C90A1E}" destId="{A6F83B1D-4787-4C63-9CD9-2EA21293E6BA}" srcOrd="0" destOrd="0" presId="urn:microsoft.com/office/officeart/2016/7/layout/BasicLinearProcessNumbered"/>
    <dgm:cxn modelId="{D714482B-612E-41A4-A9E6-149EBB4E12ED}" type="presOf" srcId="{260146E0-B83C-488D-BD00-59B49C071267}" destId="{8CAD998B-FF3E-4AEF-B0A9-F1DC2BB67857}" srcOrd="0" destOrd="0" presId="urn:microsoft.com/office/officeart/2016/7/layout/BasicLinearProcessNumbered"/>
    <dgm:cxn modelId="{B9AC032C-0C97-49EE-8414-FE9EA2EDDC64}" type="presOf" srcId="{1146E225-7318-4D30-AEB5-254FE316E549}" destId="{117FB5D1-7990-4AF9-86FA-1ADA5BD0C462}" srcOrd="0" destOrd="0" presId="urn:microsoft.com/office/officeart/2016/7/layout/BasicLinearProcessNumbered"/>
    <dgm:cxn modelId="{72384933-1AED-42C3-B684-316954FDFDFE}" type="presOf" srcId="{4C879762-E3E5-4C21-9738-18B47CA6CC45}" destId="{2BF891EC-4AE0-4DC6-B06F-6D07E0371B23}" srcOrd="0" destOrd="0" presId="urn:microsoft.com/office/officeart/2016/7/layout/BasicLinearProcessNumbered"/>
    <dgm:cxn modelId="{DE5DD840-87E2-4DB3-9E99-23D90C130D22}" srcId="{1146E225-7318-4D30-AEB5-254FE316E549}" destId="{260146E0-B83C-488D-BD00-59B49C071267}" srcOrd="1" destOrd="0" parTransId="{D889FA59-6AE9-4977-B783-72A52939BDF4}" sibTransId="{D89B2DD5-71AB-4165-9949-F13D88C90A1E}"/>
    <dgm:cxn modelId="{128FEB5B-418A-433D-AECB-66175BBE4D76}" type="presOf" srcId="{41C4731F-B262-4F89-B0E1-1EB5EAF73405}" destId="{134164D8-25FC-411B-BADA-DF72D92A2673}" srcOrd="1" destOrd="0" presId="urn:microsoft.com/office/officeart/2016/7/layout/BasicLinearProcessNumbered"/>
    <dgm:cxn modelId="{5524C74F-5466-477E-B7F0-493745614D1C}" srcId="{1146E225-7318-4D30-AEB5-254FE316E549}" destId="{41C4731F-B262-4F89-B0E1-1EB5EAF73405}" srcOrd="0" destOrd="0" parTransId="{F755732C-9256-49BE-97A5-79421CED2BBB}" sibTransId="{4C879762-E3E5-4C21-9738-18B47CA6CC45}"/>
    <dgm:cxn modelId="{61B83B50-21F9-466C-B83A-41626EEADE6E}" type="presOf" srcId="{41C4731F-B262-4F89-B0E1-1EB5EAF73405}" destId="{5EA0E0A6-9E18-46CE-8C52-ABB90232E8F3}" srcOrd="0" destOrd="0" presId="urn:microsoft.com/office/officeart/2016/7/layout/BasicLinearProcessNumbered"/>
    <dgm:cxn modelId="{65E35F77-2F57-4397-BE3B-75A4A436E917}" srcId="{1146E225-7318-4D30-AEB5-254FE316E549}" destId="{A57ED9F8-913E-46D7-ACB1-8D74EA08E34B}" srcOrd="2" destOrd="0" parTransId="{F486FF47-2E48-4D11-9863-4DACEFA11891}" sibTransId="{108138C5-1A0B-44F9-80F8-8C0EBD65C433}"/>
    <dgm:cxn modelId="{D3B97492-4C20-4FB4-84C2-E292FA91BE3A}" type="presOf" srcId="{A57ED9F8-913E-46D7-ACB1-8D74EA08E34B}" destId="{5439D997-F598-488A-B570-D45539F1B345}" srcOrd="0" destOrd="0" presId="urn:microsoft.com/office/officeart/2016/7/layout/BasicLinearProcessNumbered"/>
    <dgm:cxn modelId="{5EE237C5-157D-4286-AC18-414459388615}" type="presOf" srcId="{108138C5-1A0B-44F9-80F8-8C0EBD65C433}" destId="{89E2525F-1396-4970-9050-FD7CD1C08D2F}" srcOrd="0" destOrd="0" presId="urn:microsoft.com/office/officeart/2016/7/layout/BasicLinearProcessNumbered"/>
    <dgm:cxn modelId="{C1D999E5-678D-4C53-80B5-2C3FE9910041}" type="presOf" srcId="{260146E0-B83C-488D-BD00-59B49C071267}" destId="{B1980603-3A4E-465B-A25E-9A58BCFD3509}" srcOrd="1" destOrd="0" presId="urn:microsoft.com/office/officeart/2016/7/layout/BasicLinearProcessNumbered"/>
    <dgm:cxn modelId="{18CAD799-5237-4589-807F-ED84F54E31EB}" type="presParOf" srcId="{117FB5D1-7990-4AF9-86FA-1ADA5BD0C462}" destId="{67240979-2913-4A32-A8AE-67A55DBAAA8A}" srcOrd="0" destOrd="0" presId="urn:microsoft.com/office/officeart/2016/7/layout/BasicLinearProcessNumbered"/>
    <dgm:cxn modelId="{915E9D75-C02D-44D9-905F-F7A0B409A395}" type="presParOf" srcId="{67240979-2913-4A32-A8AE-67A55DBAAA8A}" destId="{5EA0E0A6-9E18-46CE-8C52-ABB90232E8F3}" srcOrd="0" destOrd="0" presId="urn:microsoft.com/office/officeart/2016/7/layout/BasicLinearProcessNumbered"/>
    <dgm:cxn modelId="{A83F5AD3-0BF2-4091-A043-1C2D137596A3}" type="presParOf" srcId="{67240979-2913-4A32-A8AE-67A55DBAAA8A}" destId="{2BF891EC-4AE0-4DC6-B06F-6D07E0371B23}" srcOrd="1" destOrd="0" presId="urn:microsoft.com/office/officeart/2016/7/layout/BasicLinearProcessNumbered"/>
    <dgm:cxn modelId="{BDC2335E-B781-4174-A3F9-B5BEE717C632}" type="presParOf" srcId="{67240979-2913-4A32-A8AE-67A55DBAAA8A}" destId="{79D454F8-0094-4726-BF97-1B0227C4D8D6}" srcOrd="2" destOrd="0" presId="urn:microsoft.com/office/officeart/2016/7/layout/BasicLinearProcessNumbered"/>
    <dgm:cxn modelId="{EFCF0F45-A110-4F06-B7F6-7B9AC0941DF2}" type="presParOf" srcId="{67240979-2913-4A32-A8AE-67A55DBAAA8A}" destId="{134164D8-25FC-411B-BADA-DF72D92A2673}" srcOrd="3" destOrd="0" presId="urn:microsoft.com/office/officeart/2016/7/layout/BasicLinearProcessNumbered"/>
    <dgm:cxn modelId="{C55DFA9E-BB5B-44F1-A91D-656302588459}" type="presParOf" srcId="{117FB5D1-7990-4AF9-86FA-1ADA5BD0C462}" destId="{98187A47-1A46-4D37-8B81-B29175CABA24}" srcOrd="1" destOrd="0" presId="urn:microsoft.com/office/officeart/2016/7/layout/BasicLinearProcessNumbered"/>
    <dgm:cxn modelId="{33442921-020B-435D-84EB-4CE92E9AEAF3}" type="presParOf" srcId="{117FB5D1-7990-4AF9-86FA-1ADA5BD0C462}" destId="{51E29069-42FE-4C93-9F53-C6C47AC6A59A}" srcOrd="2" destOrd="0" presId="urn:microsoft.com/office/officeart/2016/7/layout/BasicLinearProcessNumbered"/>
    <dgm:cxn modelId="{A380A65B-984D-4700-9EDE-C374503B662B}" type="presParOf" srcId="{51E29069-42FE-4C93-9F53-C6C47AC6A59A}" destId="{8CAD998B-FF3E-4AEF-B0A9-F1DC2BB67857}" srcOrd="0" destOrd="0" presId="urn:microsoft.com/office/officeart/2016/7/layout/BasicLinearProcessNumbered"/>
    <dgm:cxn modelId="{3FB45E32-DFA3-4BC1-8748-0D606E618CA8}" type="presParOf" srcId="{51E29069-42FE-4C93-9F53-C6C47AC6A59A}" destId="{A6F83B1D-4787-4C63-9CD9-2EA21293E6BA}" srcOrd="1" destOrd="0" presId="urn:microsoft.com/office/officeart/2016/7/layout/BasicLinearProcessNumbered"/>
    <dgm:cxn modelId="{52E4D330-0A9E-4138-821C-F0AB6AA8B537}" type="presParOf" srcId="{51E29069-42FE-4C93-9F53-C6C47AC6A59A}" destId="{EE1E39FB-F3E2-4993-ADFF-54D7BB69999A}" srcOrd="2" destOrd="0" presId="urn:microsoft.com/office/officeart/2016/7/layout/BasicLinearProcessNumbered"/>
    <dgm:cxn modelId="{1672B390-8C9B-4186-A481-261074CD7A8E}" type="presParOf" srcId="{51E29069-42FE-4C93-9F53-C6C47AC6A59A}" destId="{B1980603-3A4E-465B-A25E-9A58BCFD3509}" srcOrd="3" destOrd="0" presId="urn:microsoft.com/office/officeart/2016/7/layout/BasicLinearProcessNumbered"/>
    <dgm:cxn modelId="{C1473E47-C815-4CF4-AFC6-9C4601BC2823}" type="presParOf" srcId="{117FB5D1-7990-4AF9-86FA-1ADA5BD0C462}" destId="{55A3F97B-1A32-465A-BE94-D348F6D2F576}" srcOrd="3" destOrd="0" presId="urn:microsoft.com/office/officeart/2016/7/layout/BasicLinearProcessNumbered"/>
    <dgm:cxn modelId="{0A8892CE-6AA0-4B0D-8651-B6721676DEF0}" type="presParOf" srcId="{117FB5D1-7990-4AF9-86FA-1ADA5BD0C462}" destId="{20D8769B-6647-496E-8DA1-76E0288D0AB7}" srcOrd="4" destOrd="0" presId="urn:microsoft.com/office/officeart/2016/7/layout/BasicLinearProcessNumbered"/>
    <dgm:cxn modelId="{5FE45C73-B15A-4A34-BF11-24146FC837DC}" type="presParOf" srcId="{20D8769B-6647-496E-8DA1-76E0288D0AB7}" destId="{5439D997-F598-488A-B570-D45539F1B345}" srcOrd="0" destOrd="0" presId="urn:microsoft.com/office/officeart/2016/7/layout/BasicLinearProcessNumbered"/>
    <dgm:cxn modelId="{CE80C377-B96A-4ED7-8259-04760FC4B967}" type="presParOf" srcId="{20D8769B-6647-496E-8DA1-76E0288D0AB7}" destId="{89E2525F-1396-4970-9050-FD7CD1C08D2F}" srcOrd="1" destOrd="0" presId="urn:microsoft.com/office/officeart/2016/7/layout/BasicLinearProcessNumbered"/>
    <dgm:cxn modelId="{701F54AB-90D1-4F82-9895-3AF73D7F75BD}" type="presParOf" srcId="{20D8769B-6647-496E-8DA1-76E0288D0AB7}" destId="{DD2652C7-12C1-4590-A755-FD8298E701EF}" srcOrd="2" destOrd="0" presId="urn:microsoft.com/office/officeart/2016/7/layout/BasicLinearProcessNumbered"/>
    <dgm:cxn modelId="{AB4B6AD9-2B11-455D-8335-CED89C6B15B6}" type="presParOf" srcId="{20D8769B-6647-496E-8DA1-76E0288D0AB7}" destId="{D5B5DA16-A5CF-4A6B-AD30-28683B1A026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19D3A-144B-43AB-AAE9-08A4402C412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16A926-3433-47C8-A8EB-A68371BFCD92}">
      <dgm:prSet/>
      <dgm:spPr/>
      <dgm:t>
        <a:bodyPr/>
        <a:lstStyle/>
        <a:p>
          <a:r>
            <a:rPr lang="en-US" b="1" dirty="0"/>
            <a:t>GitHub Actions and Classrooms</a:t>
          </a:r>
          <a:endParaRPr lang="en-US" dirty="0"/>
        </a:p>
      </dgm:t>
    </dgm:pt>
    <dgm:pt modelId="{3D3E7B44-9C95-46F0-AD01-1C2B3615B29B}" type="parTrans" cxnId="{8B0AE748-C84A-4CDE-B779-8DF06BA72715}">
      <dgm:prSet/>
      <dgm:spPr/>
      <dgm:t>
        <a:bodyPr/>
        <a:lstStyle/>
        <a:p>
          <a:endParaRPr lang="en-US"/>
        </a:p>
      </dgm:t>
    </dgm:pt>
    <dgm:pt modelId="{E2166ECD-147C-42A9-8490-D1440C1D4F12}" type="sibTrans" cxnId="{8B0AE748-C84A-4CDE-B779-8DF06BA72715}">
      <dgm:prSet/>
      <dgm:spPr/>
      <dgm:t>
        <a:bodyPr/>
        <a:lstStyle/>
        <a:p>
          <a:endParaRPr lang="en-US"/>
        </a:p>
      </dgm:t>
    </dgm:pt>
    <dgm:pt modelId="{2D878CE7-D579-47F9-AFF5-692A85C65C15}">
      <dgm:prSet/>
      <dgm:spPr/>
      <dgm:t>
        <a:bodyPr/>
        <a:lstStyle/>
        <a:p>
          <a:r>
            <a:rPr lang="en-US" b="1" dirty="0"/>
            <a:t>GitHub vs </a:t>
          </a:r>
          <a:r>
            <a:rPr lang="en-US" b="1" dirty="0" err="1"/>
            <a:t>CodeGrade</a:t>
          </a:r>
          <a:r>
            <a:rPr lang="en-US" b="1" dirty="0"/>
            <a:t> </a:t>
          </a:r>
        </a:p>
      </dgm:t>
    </dgm:pt>
    <dgm:pt modelId="{8F553B7F-DA61-4CE3-8469-D577EB2EDB29}" type="parTrans" cxnId="{F77F5C29-A58D-442A-8C1E-445E036D8379}">
      <dgm:prSet/>
      <dgm:spPr/>
      <dgm:t>
        <a:bodyPr/>
        <a:lstStyle/>
        <a:p>
          <a:endParaRPr lang="en-US"/>
        </a:p>
      </dgm:t>
    </dgm:pt>
    <dgm:pt modelId="{A8797D2A-8E69-4F86-BB94-49BDAD0AF3F7}" type="sibTrans" cxnId="{F77F5C29-A58D-442A-8C1E-445E036D8379}">
      <dgm:prSet/>
      <dgm:spPr/>
      <dgm:t>
        <a:bodyPr/>
        <a:lstStyle/>
        <a:p>
          <a:endParaRPr lang="en-US"/>
        </a:p>
      </dgm:t>
    </dgm:pt>
    <dgm:pt modelId="{C74B943A-7938-485B-9357-083636A1D9AC}">
      <dgm:prSet/>
      <dgm:spPr/>
      <dgm:t>
        <a:bodyPr/>
        <a:lstStyle/>
        <a:p>
          <a:r>
            <a:rPr lang="en-US" b="1" dirty="0"/>
            <a:t>Possible vulnerability</a:t>
          </a:r>
          <a:endParaRPr lang="en-US" dirty="0"/>
        </a:p>
      </dgm:t>
    </dgm:pt>
    <dgm:pt modelId="{6F7553BC-C900-4304-A741-D292BBC900E3}" type="parTrans" cxnId="{CCDBE8B5-A013-4AA5-89E4-36606E18E582}">
      <dgm:prSet/>
      <dgm:spPr/>
      <dgm:t>
        <a:bodyPr/>
        <a:lstStyle/>
        <a:p>
          <a:endParaRPr lang="en-US"/>
        </a:p>
      </dgm:t>
    </dgm:pt>
    <dgm:pt modelId="{6DEAC533-9B92-4A70-9AF4-29125DD13713}" type="sibTrans" cxnId="{CCDBE8B5-A013-4AA5-89E4-36606E18E582}">
      <dgm:prSet/>
      <dgm:spPr/>
      <dgm:t>
        <a:bodyPr/>
        <a:lstStyle/>
        <a:p>
          <a:endParaRPr lang="en-US"/>
        </a:p>
      </dgm:t>
    </dgm:pt>
    <dgm:pt modelId="{40C35D7D-7B5E-432A-A197-23FA7B22B1A4}">
      <dgm:prSet/>
      <dgm:spPr/>
      <dgm:t>
        <a:bodyPr/>
        <a:lstStyle/>
        <a:p>
          <a:r>
            <a:rPr lang="en-US" b="1" dirty="0"/>
            <a:t>Next iteration</a:t>
          </a:r>
          <a:endParaRPr lang="en-US" dirty="0"/>
        </a:p>
      </dgm:t>
    </dgm:pt>
    <dgm:pt modelId="{BB978B2C-27C2-4796-8E26-15D53A038290}" type="parTrans" cxnId="{804265F9-64FF-4E3C-9ABD-66D93A4044A8}">
      <dgm:prSet/>
      <dgm:spPr/>
      <dgm:t>
        <a:bodyPr/>
        <a:lstStyle/>
        <a:p>
          <a:endParaRPr lang="en-US"/>
        </a:p>
      </dgm:t>
    </dgm:pt>
    <dgm:pt modelId="{E79D32EC-856C-4D4D-B04D-B4E9EAA786D3}" type="sibTrans" cxnId="{804265F9-64FF-4E3C-9ABD-66D93A4044A8}">
      <dgm:prSet/>
      <dgm:spPr/>
      <dgm:t>
        <a:bodyPr/>
        <a:lstStyle/>
        <a:p>
          <a:endParaRPr lang="en-US"/>
        </a:p>
      </dgm:t>
    </dgm:pt>
    <dgm:pt modelId="{AF5C4FAF-2FE3-4FE6-900D-B7F501A841B8}" type="pres">
      <dgm:prSet presAssocID="{F5519D3A-144B-43AB-AAE9-08A4402C4127}" presName="root" presStyleCnt="0">
        <dgm:presLayoutVars>
          <dgm:dir/>
          <dgm:resizeHandles val="exact"/>
        </dgm:presLayoutVars>
      </dgm:prSet>
      <dgm:spPr/>
    </dgm:pt>
    <dgm:pt modelId="{35C06021-6E96-4D28-B263-1308CE1C8BBF}" type="pres">
      <dgm:prSet presAssocID="{0816A926-3433-47C8-A8EB-A68371BFCD92}" presName="compNode" presStyleCnt="0"/>
      <dgm:spPr/>
    </dgm:pt>
    <dgm:pt modelId="{AB2E6C3C-54E3-41AC-9FFE-68CB60ED2E2F}" type="pres">
      <dgm:prSet presAssocID="{0816A926-3433-47C8-A8EB-A68371BFCD92}" presName="bgRect" presStyleLbl="bgShp" presStyleIdx="0" presStyleCnt="4" custLinFactNeighborX="534" custLinFactNeighborY="2402"/>
      <dgm:spPr/>
    </dgm:pt>
    <dgm:pt modelId="{39BDA132-176A-4599-BBDE-66342CC954A5}" type="pres">
      <dgm:prSet presAssocID="{0816A926-3433-47C8-A8EB-A68371BFCD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nkje"/>
        </a:ext>
      </dgm:extLst>
    </dgm:pt>
    <dgm:pt modelId="{320FBD06-0EC6-4A1D-A934-3103FAF77BA2}" type="pres">
      <dgm:prSet presAssocID="{0816A926-3433-47C8-A8EB-A68371BFCD92}" presName="spaceRect" presStyleCnt="0"/>
      <dgm:spPr/>
    </dgm:pt>
    <dgm:pt modelId="{1CD3689E-03DA-4A38-96CE-F766A366C5FE}" type="pres">
      <dgm:prSet presAssocID="{0816A926-3433-47C8-A8EB-A68371BFCD92}" presName="parTx" presStyleLbl="revTx" presStyleIdx="0" presStyleCnt="4">
        <dgm:presLayoutVars>
          <dgm:chMax val="0"/>
          <dgm:chPref val="0"/>
        </dgm:presLayoutVars>
      </dgm:prSet>
      <dgm:spPr/>
    </dgm:pt>
    <dgm:pt modelId="{AFB0A6B0-8441-46DD-8E8D-88C930C24172}" type="pres">
      <dgm:prSet presAssocID="{E2166ECD-147C-42A9-8490-D1440C1D4F12}" presName="sibTrans" presStyleCnt="0"/>
      <dgm:spPr/>
    </dgm:pt>
    <dgm:pt modelId="{2C908C23-F3CC-4D53-92C9-B8C13AB38BB8}" type="pres">
      <dgm:prSet presAssocID="{2D878CE7-D579-47F9-AFF5-692A85C65C15}" presName="compNode" presStyleCnt="0"/>
      <dgm:spPr/>
    </dgm:pt>
    <dgm:pt modelId="{9A2BB2D2-3E53-415A-BC50-39168A3BEA3F}" type="pres">
      <dgm:prSet presAssocID="{2D878CE7-D579-47F9-AFF5-692A85C65C15}" presName="bgRect" presStyleLbl="bgShp" presStyleIdx="1" presStyleCnt="4" custLinFactNeighborX="-79295" custLinFactNeighborY="-11804"/>
      <dgm:spPr/>
    </dgm:pt>
    <dgm:pt modelId="{9782DEC5-DF29-4E2D-9738-741B8F440C4F}" type="pres">
      <dgm:prSet presAssocID="{2D878CE7-D579-47F9-AFF5-692A85C65C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ent"/>
        </a:ext>
      </dgm:extLst>
    </dgm:pt>
    <dgm:pt modelId="{E4E76F13-AE13-49E7-B05F-61A5784AFB2C}" type="pres">
      <dgm:prSet presAssocID="{2D878CE7-D579-47F9-AFF5-692A85C65C15}" presName="spaceRect" presStyleCnt="0"/>
      <dgm:spPr/>
    </dgm:pt>
    <dgm:pt modelId="{7A13DB07-7B4F-4C5C-AFFC-CBCBF35B33AF}" type="pres">
      <dgm:prSet presAssocID="{2D878CE7-D579-47F9-AFF5-692A85C65C15}" presName="parTx" presStyleLbl="revTx" presStyleIdx="1" presStyleCnt="4">
        <dgm:presLayoutVars>
          <dgm:chMax val="0"/>
          <dgm:chPref val="0"/>
        </dgm:presLayoutVars>
      </dgm:prSet>
      <dgm:spPr/>
    </dgm:pt>
    <dgm:pt modelId="{EBD0A608-87CB-4460-8328-767FEB859B11}" type="pres">
      <dgm:prSet presAssocID="{A8797D2A-8E69-4F86-BB94-49BDAD0AF3F7}" presName="sibTrans" presStyleCnt="0"/>
      <dgm:spPr/>
    </dgm:pt>
    <dgm:pt modelId="{5EF042BA-B4DA-4924-9167-3CB7A9AE6B7B}" type="pres">
      <dgm:prSet presAssocID="{C74B943A-7938-485B-9357-083636A1D9AC}" presName="compNode" presStyleCnt="0"/>
      <dgm:spPr/>
    </dgm:pt>
    <dgm:pt modelId="{6DC4FB0A-5617-4459-9DD8-99438D9471C0}" type="pres">
      <dgm:prSet presAssocID="{C74B943A-7938-485B-9357-083636A1D9AC}" presName="bgRect" presStyleLbl="bgShp" presStyleIdx="2" presStyleCnt="4"/>
      <dgm:spPr/>
    </dgm:pt>
    <dgm:pt modelId="{A0EA41F0-DD08-4D50-8E61-E03F814D489B}" type="pres">
      <dgm:prSet presAssocID="{C74B943A-7938-485B-9357-083636A1D9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E0395EF-15D6-41AC-BF40-FCD9BFFFE37A}" type="pres">
      <dgm:prSet presAssocID="{C74B943A-7938-485B-9357-083636A1D9AC}" presName="spaceRect" presStyleCnt="0"/>
      <dgm:spPr/>
    </dgm:pt>
    <dgm:pt modelId="{2FB2CAC2-74E4-4BE3-AA61-07FBDDEE6C92}" type="pres">
      <dgm:prSet presAssocID="{C74B943A-7938-485B-9357-083636A1D9AC}" presName="parTx" presStyleLbl="revTx" presStyleIdx="2" presStyleCnt="4">
        <dgm:presLayoutVars>
          <dgm:chMax val="0"/>
          <dgm:chPref val="0"/>
        </dgm:presLayoutVars>
      </dgm:prSet>
      <dgm:spPr/>
    </dgm:pt>
    <dgm:pt modelId="{0A6DF256-5514-48AF-A941-B0E3C0431472}" type="pres">
      <dgm:prSet presAssocID="{6DEAC533-9B92-4A70-9AF4-29125DD13713}" presName="sibTrans" presStyleCnt="0"/>
      <dgm:spPr/>
    </dgm:pt>
    <dgm:pt modelId="{40DC1705-8A5E-4F51-9BB8-DBD766E769B1}" type="pres">
      <dgm:prSet presAssocID="{40C35D7D-7B5E-432A-A197-23FA7B22B1A4}" presName="compNode" presStyleCnt="0"/>
      <dgm:spPr/>
    </dgm:pt>
    <dgm:pt modelId="{749F74EE-7AF3-4105-B283-844032B927B0}" type="pres">
      <dgm:prSet presAssocID="{40C35D7D-7B5E-432A-A197-23FA7B22B1A4}" presName="bgRect" presStyleLbl="bgShp" presStyleIdx="3" presStyleCnt="4"/>
      <dgm:spPr/>
    </dgm:pt>
    <dgm:pt modelId="{60CAD67F-3817-4E27-94A9-9A6DA31C593D}" type="pres">
      <dgm:prSet presAssocID="{40C35D7D-7B5E-432A-A197-23FA7B22B1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rkstroom"/>
        </a:ext>
      </dgm:extLst>
    </dgm:pt>
    <dgm:pt modelId="{94D1DF75-CCD1-45A8-9A0D-86080AE697C5}" type="pres">
      <dgm:prSet presAssocID="{40C35D7D-7B5E-432A-A197-23FA7B22B1A4}" presName="spaceRect" presStyleCnt="0"/>
      <dgm:spPr/>
    </dgm:pt>
    <dgm:pt modelId="{3A5DA641-8393-4DA6-82FA-C5FDA148BFDA}" type="pres">
      <dgm:prSet presAssocID="{40C35D7D-7B5E-432A-A197-23FA7B22B1A4}" presName="parTx" presStyleLbl="revTx" presStyleIdx="3" presStyleCnt="4">
        <dgm:presLayoutVars>
          <dgm:chMax val="0"/>
          <dgm:chPref val="0"/>
        </dgm:presLayoutVars>
      </dgm:prSet>
      <dgm:spPr/>
    </dgm:pt>
  </dgm:ptLst>
  <dgm:cxnLst>
    <dgm:cxn modelId="{DDDB5316-E8AD-46BC-BA05-035FFDC68C26}" type="presOf" srcId="{C74B943A-7938-485B-9357-083636A1D9AC}" destId="{2FB2CAC2-74E4-4BE3-AA61-07FBDDEE6C92}" srcOrd="0" destOrd="0" presId="urn:microsoft.com/office/officeart/2018/2/layout/IconVerticalSolidList"/>
    <dgm:cxn modelId="{F77F5C29-A58D-442A-8C1E-445E036D8379}" srcId="{F5519D3A-144B-43AB-AAE9-08A4402C4127}" destId="{2D878CE7-D579-47F9-AFF5-692A85C65C15}" srcOrd="1" destOrd="0" parTransId="{8F553B7F-DA61-4CE3-8469-D577EB2EDB29}" sibTransId="{A8797D2A-8E69-4F86-BB94-49BDAD0AF3F7}"/>
    <dgm:cxn modelId="{8B0AE748-C84A-4CDE-B779-8DF06BA72715}" srcId="{F5519D3A-144B-43AB-AAE9-08A4402C4127}" destId="{0816A926-3433-47C8-A8EB-A68371BFCD92}" srcOrd="0" destOrd="0" parTransId="{3D3E7B44-9C95-46F0-AD01-1C2B3615B29B}" sibTransId="{E2166ECD-147C-42A9-8490-D1440C1D4F12}"/>
    <dgm:cxn modelId="{54CB1D4B-DB06-4B04-97F1-CDABA5F689B5}" type="presOf" srcId="{40C35D7D-7B5E-432A-A197-23FA7B22B1A4}" destId="{3A5DA641-8393-4DA6-82FA-C5FDA148BFDA}" srcOrd="0" destOrd="0" presId="urn:microsoft.com/office/officeart/2018/2/layout/IconVerticalSolidList"/>
    <dgm:cxn modelId="{42CE089A-EB43-41AB-B5B8-A568B5A1CD26}" type="presOf" srcId="{F5519D3A-144B-43AB-AAE9-08A4402C4127}" destId="{AF5C4FAF-2FE3-4FE6-900D-B7F501A841B8}" srcOrd="0" destOrd="0" presId="urn:microsoft.com/office/officeart/2018/2/layout/IconVerticalSolidList"/>
    <dgm:cxn modelId="{CCDBE8B5-A013-4AA5-89E4-36606E18E582}" srcId="{F5519D3A-144B-43AB-AAE9-08A4402C4127}" destId="{C74B943A-7938-485B-9357-083636A1D9AC}" srcOrd="2" destOrd="0" parTransId="{6F7553BC-C900-4304-A741-D292BBC900E3}" sibTransId="{6DEAC533-9B92-4A70-9AF4-29125DD13713}"/>
    <dgm:cxn modelId="{C7B484E4-E1A1-41D8-A10A-C149067FB4A9}" type="presOf" srcId="{0816A926-3433-47C8-A8EB-A68371BFCD92}" destId="{1CD3689E-03DA-4A38-96CE-F766A366C5FE}" srcOrd="0" destOrd="0" presId="urn:microsoft.com/office/officeart/2018/2/layout/IconVerticalSolidList"/>
    <dgm:cxn modelId="{FBB4FFE6-DDAD-41F6-8D44-3C561937A345}" type="presOf" srcId="{2D878CE7-D579-47F9-AFF5-692A85C65C15}" destId="{7A13DB07-7B4F-4C5C-AFFC-CBCBF35B33AF}" srcOrd="0" destOrd="0" presId="urn:microsoft.com/office/officeart/2018/2/layout/IconVerticalSolidList"/>
    <dgm:cxn modelId="{804265F9-64FF-4E3C-9ABD-66D93A4044A8}" srcId="{F5519D3A-144B-43AB-AAE9-08A4402C4127}" destId="{40C35D7D-7B5E-432A-A197-23FA7B22B1A4}" srcOrd="3" destOrd="0" parTransId="{BB978B2C-27C2-4796-8E26-15D53A038290}" sibTransId="{E79D32EC-856C-4D4D-B04D-B4E9EAA786D3}"/>
    <dgm:cxn modelId="{CE9443D8-51BF-4B7F-9A73-298AA9EA807A}" type="presParOf" srcId="{AF5C4FAF-2FE3-4FE6-900D-B7F501A841B8}" destId="{35C06021-6E96-4D28-B263-1308CE1C8BBF}" srcOrd="0" destOrd="0" presId="urn:microsoft.com/office/officeart/2018/2/layout/IconVerticalSolidList"/>
    <dgm:cxn modelId="{E0F308D5-CC3E-4F96-B1AC-7980BEFC1BC3}" type="presParOf" srcId="{35C06021-6E96-4D28-B263-1308CE1C8BBF}" destId="{AB2E6C3C-54E3-41AC-9FFE-68CB60ED2E2F}" srcOrd="0" destOrd="0" presId="urn:microsoft.com/office/officeart/2018/2/layout/IconVerticalSolidList"/>
    <dgm:cxn modelId="{F5EB5212-F448-4434-9FE7-FD67CAD27127}" type="presParOf" srcId="{35C06021-6E96-4D28-B263-1308CE1C8BBF}" destId="{39BDA132-176A-4599-BBDE-66342CC954A5}" srcOrd="1" destOrd="0" presId="urn:microsoft.com/office/officeart/2018/2/layout/IconVerticalSolidList"/>
    <dgm:cxn modelId="{900C7193-EF5E-4BFB-A1CA-75061CF96AFC}" type="presParOf" srcId="{35C06021-6E96-4D28-B263-1308CE1C8BBF}" destId="{320FBD06-0EC6-4A1D-A934-3103FAF77BA2}" srcOrd="2" destOrd="0" presId="urn:microsoft.com/office/officeart/2018/2/layout/IconVerticalSolidList"/>
    <dgm:cxn modelId="{A984E599-FF7C-4752-80A8-0C73A2D2F0D0}" type="presParOf" srcId="{35C06021-6E96-4D28-B263-1308CE1C8BBF}" destId="{1CD3689E-03DA-4A38-96CE-F766A366C5FE}" srcOrd="3" destOrd="0" presId="urn:microsoft.com/office/officeart/2018/2/layout/IconVerticalSolidList"/>
    <dgm:cxn modelId="{0B6C0778-699D-452C-8786-47991B79A5CA}" type="presParOf" srcId="{AF5C4FAF-2FE3-4FE6-900D-B7F501A841B8}" destId="{AFB0A6B0-8441-46DD-8E8D-88C930C24172}" srcOrd="1" destOrd="0" presId="urn:microsoft.com/office/officeart/2018/2/layout/IconVerticalSolidList"/>
    <dgm:cxn modelId="{FDC51EB2-9E87-4F2F-8D3F-29F6D85F2C5B}" type="presParOf" srcId="{AF5C4FAF-2FE3-4FE6-900D-B7F501A841B8}" destId="{2C908C23-F3CC-4D53-92C9-B8C13AB38BB8}" srcOrd="2" destOrd="0" presId="urn:microsoft.com/office/officeart/2018/2/layout/IconVerticalSolidList"/>
    <dgm:cxn modelId="{120F1E93-5C40-4A3D-9064-EB3AAE0C669D}" type="presParOf" srcId="{2C908C23-F3CC-4D53-92C9-B8C13AB38BB8}" destId="{9A2BB2D2-3E53-415A-BC50-39168A3BEA3F}" srcOrd="0" destOrd="0" presId="urn:microsoft.com/office/officeart/2018/2/layout/IconVerticalSolidList"/>
    <dgm:cxn modelId="{5573DB90-E166-4DCA-9362-E72A08DEB970}" type="presParOf" srcId="{2C908C23-F3CC-4D53-92C9-B8C13AB38BB8}" destId="{9782DEC5-DF29-4E2D-9738-741B8F440C4F}" srcOrd="1" destOrd="0" presId="urn:microsoft.com/office/officeart/2018/2/layout/IconVerticalSolidList"/>
    <dgm:cxn modelId="{71C2E0FF-AA90-47BA-B6BE-6F6BC8A480D6}" type="presParOf" srcId="{2C908C23-F3CC-4D53-92C9-B8C13AB38BB8}" destId="{E4E76F13-AE13-49E7-B05F-61A5784AFB2C}" srcOrd="2" destOrd="0" presId="urn:microsoft.com/office/officeart/2018/2/layout/IconVerticalSolidList"/>
    <dgm:cxn modelId="{BBD85A9A-14CB-4D6A-AFB5-20A9B6293C77}" type="presParOf" srcId="{2C908C23-F3CC-4D53-92C9-B8C13AB38BB8}" destId="{7A13DB07-7B4F-4C5C-AFFC-CBCBF35B33AF}" srcOrd="3" destOrd="0" presId="urn:microsoft.com/office/officeart/2018/2/layout/IconVerticalSolidList"/>
    <dgm:cxn modelId="{FC7E399D-7768-48AA-A125-31D814CD07A3}" type="presParOf" srcId="{AF5C4FAF-2FE3-4FE6-900D-B7F501A841B8}" destId="{EBD0A608-87CB-4460-8328-767FEB859B11}" srcOrd="3" destOrd="0" presId="urn:microsoft.com/office/officeart/2018/2/layout/IconVerticalSolidList"/>
    <dgm:cxn modelId="{1FD2B520-894F-4FA6-8038-0C5D5D4D184A}" type="presParOf" srcId="{AF5C4FAF-2FE3-4FE6-900D-B7F501A841B8}" destId="{5EF042BA-B4DA-4924-9167-3CB7A9AE6B7B}" srcOrd="4" destOrd="0" presId="urn:microsoft.com/office/officeart/2018/2/layout/IconVerticalSolidList"/>
    <dgm:cxn modelId="{1CB46002-366A-4B43-90AE-49A7C60B621A}" type="presParOf" srcId="{5EF042BA-B4DA-4924-9167-3CB7A9AE6B7B}" destId="{6DC4FB0A-5617-4459-9DD8-99438D9471C0}" srcOrd="0" destOrd="0" presId="urn:microsoft.com/office/officeart/2018/2/layout/IconVerticalSolidList"/>
    <dgm:cxn modelId="{A108EDAC-56CA-408E-91BB-2498D06B3BAD}" type="presParOf" srcId="{5EF042BA-B4DA-4924-9167-3CB7A9AE6B7B}" destId="{A0EA41F0-DD08-4D50-8E61-E03F814D489B}" srcOrd="1" destOrd="0" presId="urn:microsoft.com/office/officeart/2018/2/layout/IconVerticalSolidList"/>
    <dgm:cxn modelId="{707D715B-C799-4925-942D-36C5CFAB90B9}" type="presParOf" srcId="{5EF042BA-B4DA-4924-9167-3CB7A9AE6B7B}" destId="{BE0395EF-15D6-41AC-BF40-FCD9BFFFE37A}" srcOrd="2" destOrd="0" presId="urn:microsoft.com/office/officeart/2018/2/layout/IconVerticalSolidList"/>
    <dgm:cxn modelId="{AF1D80F4-F9C8-4011-8DAB-982F79774CB8}" type="presParOf" srcId="{5EF042BA-B4DA-4924-9167-3CB7A9AE6B7B}" destId="{2FB2CAC2-74E4-4BE3-AA61-07FBDDEE6C92}" srcOrd="3" destOrd="0" presId="urn:microsoft.com/office/officeart/2018/2/layout/IconVerticalSolidList"/>
    <dgm:cxn modelId="{C0AEBB05-7B60-4535-9660-FB0E6F60C299}" type="presParOf" srcId="{AF5C4FAF-2FE3-4FE6-900D-B7F501A841B8}" destId="{0A6DF256-5514-48AF-A941-B0E3C0431472}" srcOrd="5" destOrd="0" presId="urn:microsoft.com/office/officeart/2018/2/layout/IconVerticalSolidList"/>
    <dgm:cxn modelId="{643661D9-AC66-4ED6-B99E-286570A0E523}" type="presParOf" srcId="{AF5C4FAF-2FE3-4FE6-900D-B7F501A841B8}" destId="{40DC1705-8A5E-4F51-9BB8-DBD766E769B1}" srcOrd="6" destOrd="0" presId="urn:microsoft.com/office/officeart/2018/2/layout/IconVerticalSolidList"/>
    <dgm:cxn modelId="{B1E10117-7CB5-40E6-B686-0BF23EA92C3E}" type="presParOf" srcId="{40DC1705-8A5E-4F51-9BB8-DBD766E769B1}" destId="{749F74EE-7AF3-4105-B283-844032B927B0}" srcOrd="0" destOrd="0" presId="urn:microsoft.com/office/officeart/2018/2/layout/IconVerticalSolidList"/>
    <dgm:cxn modelId="{71EF92AD-5098-4AEE-9020-1BCFF875AEA8}" type="presParOf" srcId="{40DC1705-8A5E-4F51-9BB8-DBD766E769B1}" destId="{60CAD67F-3817-4E27-94A9-9A6DA31C593D}" srcOrd="1" destOrd="0" presId="urn:microsoft.com/office/officeart/2018/2/layout/IconVerticalSolidList"/>
    <dgm:cxn modelId="{C1330B9E-B1E8-43E0-83B1-EC1DF216E352}" type="presParOf" srcId="{40DC1705-8A5E-4F51-9BB8-DBD766E769B1}" destId="{94D1DF75-CCD1-45A8-9A0D-86080AE697C5}" srcOrd="2" destOrd="0" presId="urn:microsoft.com/office/officeart/2018/2/layout/IconVerticalSolidList"/>
    <dgm:cxn modelId="{1836CA5B-796C-4C9C-A1F4-A8EC79C0B63B}" type="presParOf" srcId="{40DC1705-8A5E-4F51-9BB8-DBD766E769B1}" destId="{3A5DA641-8393-4DA6-82FA-C5FDA148BF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E0A6-9E18-46CE-8C52-ABB90232E8F3}">
      <dsp:nvSpPr>
        <dsp:cNvPr id="0" name=""/>
        <dsp:cNvSpPr/>
      </dsp:nvSpPr>
      <dsp:spPr>
        <a:xfrm>
          <a:off x="0" y="0"/>
          <a:ext cx="3447821" cy="41892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kern="1200" dirty="0"/>
            <a:t>Analyze</a:t>
          </a:r>
        </a:p>
      </dsp:txBody>
      <dsp:txXfrm>
        <a:off x="0" y="1591907"/>
        <a:ext cx="3447821" cy="2513537"/>
      </dsp:txXfrm>
    </dsp:sp>
    <dsp:sp modelId="{2BF891EC-4AE0-4DC6-B06F-6D07E0371B23}">
      <dsp:nvSpPr>
        <dsp:cNvPr id="0" name=""/>
        <dsp:cNvSpPr/>
      </dsp:nvSpPr>
      <dsp:spPr>
        <a:xfrm>
          <a:off x="1095526" y="418922"/>
          <a:ext cx="1256768" cy="125676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79575" y="602971"/>
        <a:ext cx="888670" cy="888670"/>
      </dsp:txXfrm>
    </dsp:sp>
    <dsp:sp modelId="{79D454F8-0094-4726-BF97-1B0227C4D8D6}">
      <dsp:nvSpPr>
        <dsp:cNvPr id="0" name=""/>
        <dsp:cNvSpPr/>
      </dsp:nvSpPr>
      <dsp:spPr>
        <a:xfrm>
          <a:off x="0" y="4189157"/>
          <a:ext cx="3447821" cy="72"/>
        </a:xfrm>
        <a:prstGeom prst="rect">
          <a:avLst/>
        </a:prstGeom>
        <a:solidFill>
          <a:schemeClr val="accent2">
            <a:hueOff val="-296975"/>
            <a:satOff val="567"/>
            <a:lumOff val="1176"/>
            <a:alphaOff val="0"/>
          </a:schemeClr>
        </a:solidFill>
        <a:ln w="12700" cap="flat" cmpd="sng" algn="ctr">
          <a:solidFill>
            <a:schemeClr val="accent2">
              <a:hueOff val="-296975"/>
              <a:satOff val="567"/>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D998B-FF3E-4AEF-B0A9-F1DC2BB67857}">
      <dsp:nvSpPr>
        <dsp:cNvPr id="0" name=""/>
        <dsp:cNvSpPr/>
      </dsp:nvSpPr>
      <dsp:spPr>
        <a:xfrm>
          <a:off x="3792603" y="0"/>
          <a:ext cx="3447821" cy="4189229"/>
        </a:xfrm>
        <a:prstGeom prst="rect">
          <a:avLst/>
        </a:prstGeom>
        <a:solidFill>
          <a:schemeClr val="accent2">
            <a:tint val="40000"/>
            <a:alpha val="90000"/>
            <a:hueOff val="-534510"/>
            <a:satOff val="6444"/>
            <a:lumOff val="651"/>
            <a:alphaOff val="0"/>
          </a:schemeClr>
        </a:solidFill>
        <a:ln w="12700" cap="flat" cmpd="sng" algn="ctr">
          <a:solidFill>
            <a:schemeClr val="accent2">
              <a:tint val="40000"/>
              <a:alpha val="90000"/>
              <a:hueOff val="-534510"/>
              <a:satOff val="6444"/>
              <a:lumOff val="6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kern="1200" dirty="0"/>
            <a:t>Design</a:t>
          </a:r>
        </a:p>
      </dsp:txBody>
      <dsp:txXfrm>
        <a:off x="3792603" y="1591907"/>
        <a:ext cx="3447821" cy="2513537"/>
      </dsp:txXfrm>
    </dsp:sp>
    <dsp:sp modelId="{A6F83B1D-4787-4C63-9CD9-2EA21293E6BA}">
      <dsp:nvSpPr>
        <dsp:cNvPr id="0" name=""/>
        <dsp:cNvSpPr/>
      </dsp:nvSpPr>
      <dsp:spPr>
        <a:xfrm>
          <a:off x="4888130" y="418922"/>
          <a:ext cx="1256768" cy="1256768"/>
        </a:xfrm>
        <a:prstGeom prst="ellipse">
          <a:avLst/>
        </a:prstGeom>
        <a:solidFill>
          <a:schemeClr val="accent2">
            <a:hueOff val="-593950"/>
            <a:satOff val="1133"/>
            <a:lumOff val="2353"/>
            <a:alphaOff val="0"/>
          </a:schemeClr>
        </a:solidFill>
        <a:ln w="12700" cap="flat" cmpd="sng" algn="ctr">
          <a:solidFill>
            <a:schemeClr val="accent2">
              <a:hueOff val="-593950"/>
              <a:satOff val="1133"/>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72179" y="602971"/>
        <a:ext cx="888670" cy="888670"/>
      </dsp:txXfrm>
    </dsp:sp>
    <dsp:sp modelId="{EE1E39FB-F3E2-4993-ADFF-54D7BB69999A}">
      <dsp:nvSpPr>
        <dsp:cNvPr id="0" name=""/>
        <dsp:cNvSpPr/>
      </dsp:nvSpPr>
      <dsp:spPr>
        <a:xfrm>
          <a:off x="3792603" y="4189157"/>
          <a:ext cx="3447821" cy="72"/>
        </a:xfrm>
        <a:prstGeom prst="rect">
          <a:avLst/>
        </a:prstGeom>
        <a:solidFill>
          <a:schemeClr val="accent2">
            <a:hueOff val="-890925"/>
            <a:satOff val="1700"/>
            <a:lumOff val="3529"/>
            <a:alphaOff val="0"/>
          </a:schemeClr>
        </a:solidFill>
        <a:ln w="12700" cap="flat" cmpd="sng" algn="ctr">
          <a:solidFill>
            <a:schemeClr val="accent2">
              <a:hueOff val="-890925"/>
              <a:satOff val="1700"/>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9D997-F598-488A-B570-D45539F1B345}">
      <dsp:nvSpPr>
        <dsp:cNvPr id="0" name=""/>
        <dsp:cNvSpPr/>
      </dsp:nvSpPr>
      <dsp:spPr>
        <a:xfrm>
          <a:off x="7585207" y="0"/>
          <a:ext cx="3447821" cy="4189229"/>
        </a:xfrm>
        <a:prstGeom prst="rect">
          <a:avLst/>
        </a:prstGeom>
        <a:solidFill>
          <a:schemeClr val="accent2">
            <a:tint val="40000"/>
            <a:alpha val="90000"/>
            <a:hueOff val="-1069020"/>
            <a:satOff val="12889"/>
            <a:lumOff val="1302"/>
            <a:alphaOff val="0"/>
          </a:schemeClr>
        </a:solidFill>
        <a:ln w="12700" cap="flat" cmpd="sng" algn="ctr">
          <a:solidFill>
            <a:schemeClr val="accent2">
              <a:tint val="40000"/>
              <a:alpha val="90000"/>
              <a:hueOff val="-1069020"/>
              <a:satOff val="12889"/>
              <a:lumOff val="1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strike="noStrike" kern="1200" dirty="0"/>
            <a:t>Advise</a:t>
          </a:r>
        </a:p>
      </dsp:txBody>
      <dsp:txXfrm>
        <a:off x="7585207" y="1591907"/>
        <a:ext cx="3447821" cy="2513537"/>
      </dsp:txXfrm>
    </dsp:sp>
    <dsp:sp modelId="{89E2525F-1396-4970-9050-FD7CD1C08D2F}">
      <dsp:nvSpPr>
        <dsp:cNvPr id="0" name=""/>
        <dsp:cNvSpPr/>
      </dsp:nvSpPr>
      <dsp:spPr>
        <a:xfrm>
          <a:off x="8680733" y="418922"/>
          <a:ext cx="1256768" cy="1256768"/>
        </a:xfrm>
        <a:prstGeom prst="ellipse">
          <a:avLst/>
        </a:prstGeom>
        <a:solidFill>
          <a:schemeClr val="accent2">
            <a:hueOff val="-1187900"/>
            <a:satOff val="2266"/>
            <a:lumOff val="4706"/>
            <a:alphaOff val="0"/>
          </a:schemeClr>
        </a:solidFill>
        <a:ln w="12700" cap="flat" cmpd="sng" algn="ctr">
          <a:solidFill>
            <a:schemeClr val="accent2">
              <a:hueOff val="-1187900"/>
              <a:satOff val="2266"/>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64782" y="602971"/>
        <a:ext cx="888670" cy="888670"/>
      </dsp:txXfrm>
    </dsp:sp>
    <dsp:sp modelId="{DD2652C7-12C1-4590-A755-FD8298E701EF}">
      <dsp:nvSpPr>
        <dsp:cNvPr id="0" name=""/>
        <dsp:cNvSpPr/>
      </dsp:nvSpPr>
      <dsp:spPr>
        <a:xfrm>
          <a:off x="7585207" y="4189157"/>
          <a:ext cx="3447821" cy="72"/>
        </a:xfrm>
        <a:prstGeom prst="rect">
          <a:avLst/>
        </a:prstGeom>
        <a:solidFill>
          <a:schemeClr val="accent2">
            <a:hueOff val="-1484875"/>
            <a:satOff val="2833"/>
            <a:lumOff val="5882"/>
            <a:alphaOff val="0"/>
          </a:schemeClr>
        </a:solidFill>
        <a:ln w="12700" cap="flat" cmpd="sng" algn="ctr">
          <a:solidFill>
            <a:schemeClr val="accent2">
              <a:hueOff val="-1484875"/>
              <a:satOff val="2833"/>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E6C3C-54E3-41AC-9FFE-68CB60ED2E2F}">
      <dsp:nvSpPr>
        <dsp:cNvPr id="0" name=""/>
        <dsp:cNvSpPr/>
      </dsp:nvSpPr>
      <dsp:spPr>
        <a:xfrm>
          <a:off x="0" y="32497"/>
          <a:ext cx="7240146" cy="12502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DA132-176A-4599-BBDE-66342CC954A5}">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D3689E-03DA-4A38-96CE-F766A366C5FE}">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b="1" kern="1200" dirty="0"/>
            <a:t>GitHub Actions and Classrooms</a:t>
          </a:r>
          <a:endParaRPr lang="en-US" sz="2200" kern="1200" dirty="0"/>
        </a:p>
      </dsp:txBody>
      <dsp:txXfrm>
        <a:off x="1444033" y="2466"/>
        <a:ext cx="5796112" cy="1250245"/>
      </dsp:txXfrm>
    </dsp:sp>
    <dsp:sp modelId="{9A2BB2D2-3E53-415A-BC50-39168A3BEA3F}">
      <dsp:nvSpPr>
        <dsp:cNvPr id="0" name=""/>
        <dsp:cNvSpPr/>
      </dsp:nvSpPr>
      <dsp:spPr>
        <a:xfrm>
          <a:off x="0" y="1417694"/>
          <a:ext cx="7240146" cy="12502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2DEC5-DF29-4E2D-9738-741B8F440C4F}">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3DB07-7B4F-4C5C-AFFC-CBCBF35B33AF}">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b="1" kern="1200" dirty="0"/>
            <a:t>GitHub vs </a:t>
          </a:r>
          <a:r>
            <a:rPr lang="en-US" sz="2200" b="1" kern="1200" dirty="0" err="1"/>
            <a:t>CodeGrade</a:t>
          </a:r>
          <a:r>
            <a:rPr lang="en-US" sz="2200" b="1" kern="1200" dirty="0"/>
            <a:t> </a:t>
          </a:r>
        </a:p>
      </dsp:txBody>
      <dsp:txXfrm>
        <a:off x="1444033" y="1565273"/>
        <a:ext cx="5796112" cy="1250245"/>
      </dsp:txXfrm>
    </dsp:sp>
    <dsp:sp modelId="{6DC4FB0A-5617-4459-9DD8-99438D9471C0}">
      <dsp:nvSpPr>
        <dsp:cNvPr id="0" name=""/>
        <dsp:cNvSpPr/>
      </dsp:nvSpPr>
      <dsp:spPr>
        <a:xfrm>
          <a:off x="0" y="3128080"/>
          <a:ext cx="7240146" cy="125024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A41F0-DD08-4D50-8E61-E03F814D489B}">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2CAC2-74E4-4BE3-AA61-07FBDDEE6C92}">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b="1" kern="1200" dirty="0"/>
            <a:t>Possible vulnerability</a:t>
          </a:r>
          <a:endParaRPr lang="en-US" sz="2200" kern="1200" dirty="0"/>
        </a:p>
      </dsp:txBody>
      <dsp:txXfrm>
        <a:off x="1444033" y="3128080"/>
        <a:ext cx="5796112" cy="1250245"/>
      </dsp:txXfrm>
    </dsp:sp>
    <dsp:sp modelId="{749F74EE-7AF3-4105-B283-844032B927B0}">
      <dsp:nvSpPr>
        <dsp:cNvPr id="0" name=""/>
        <dsp:cNvSpPr/>
      </dsp:nvSpPr>
      <dsp:spPr>
        <a:xfrm>
          <a:off x="0" y="4690887"/>
          <a:ext cx="7240146" cy="125024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AD67F-3817-4E27-94A9-9A6DA31C593D}">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5DA641-8393-4DA6-82FA-C5FDA148BFDA}">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b="1" kern="1200" dirty="0"/>
            <a:t>Next iteration</a:t>
          </a:r>
          <a:endParaRPr lang="en-US" sz="2200" kern="1200" dirty="0"/>
        </a:p>
      </dsp:txBody>
      <dsp:txXfrm>
        <a:off x="1444033" y="4690887"/>
        <a:ext cx="5796112" cy="125024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B2E61-4299-4E7C-8C07-FD7F8099B820}" type="datetimeFigureOut">
              <a:rPr lang="en-US" smtClean="0"/>
              <a:t>7/13/2021</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FDCE8-2EAF-4B5B-BA3A-69DD76906778}" type="slidenum">
              <a:rPr lang="en-US" smtClean="0"/>
              <a:t>‹nr.›</a:t>
            </a:fld>
            <a:endParaRPr lang="en-US"/>
          </a:p>
        </p:txBody>
      </p:sp>
    </p:spTree>
    <p:extLst>
      <p:ext uri="{BB962C8B-B14F-4D97-AF65-F5344CB8AC3E}">
        <p14:creationId xmlns:p14="http://schemas.microsoft.com/office/powerpoint/2010/main" val="84567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Welkom </a:t>
            </a:r>
            <a:r>
              <a:rPr lang="en-US" dirty="0" err="1"/>
              <a:t>allemaal</a:t>
            </a:r>
            <a:r>
              <a:rPr lang="en-US" dirty="0"/>
              <a:t> </a:t>
            </a:r>
            <a:r>
              <a:rPr lang="en-US" dirty="0" err="1"/>
              <a:t>bij</a:t>
            </a:r>
            <a:r>
              <a:rPr lang="en-US" dirty="0"/>
              <a:t> </a:t>
            </a:r>
            <a:r>
              <a:rPr lang="en-US" dirty="0" err="1"/>
              <a:t>mijn</a:t>
            </a:r>
            <a:r>
              <a:rPr lang="en-US" dirty="0"/>
              <a:t> presentative over het ALDA RUNNER project</a:t>
            </a: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a:t>
            </a:fld>
            <a:endParaRPr lang="en-US"/>
          </a:p>
        </p:txBody>
      </p:sp>
    </p:spTree>
    <p:extLst>
      <p:ext uri="{BB962C8B-B14F-4D97-AF65-F5344CB8AC3E}">
        <p14:creationId xmlns:p14="http://schemas.microsoft.com/office/powerpoint/2010/main" val="20390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NL</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run van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Surfire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zonder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gefaalde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tests,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geval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krijg</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rapport,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gewoon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regel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waarin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staat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alles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gelukt</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a:t>
            </a:r>
          </a:p>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EN</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This is a run from Surefire without failed tests, if that’s the case you will receive no report at all, just a line saying every test passed.</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11</a:t>
            </a:fld>
            <a:endParaRPr lang="en-US"/>
          </a:p>
        </p:txBody>
      </p:sp>
    </p:spTree>
    <p:extLst>
      <p:ext uri="{BB962C8B-B14F-4D97-AF65-F5344CB8AC3E}">
        <p14:creationId xmlns:p14="http://schemas.microsoft.com/office/powerpoint/2010/main" val="2138381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5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NL</a:t>
            </a:r>
          </a:p>
          <a:p>
            <a:pPr>
              <a:lnSpc>
                <a:spcPct val="105000"/>
              </a:lnSpc>
              <a:spcAft>
                <a:spcPts val="800"/>
              </a:spcAft>
            </a:pPr>
            <a:r>
              <a:rPr lang="en-GB" sz="1800" b="0" dirty="0">
                <a:effectLst/>
                <a:latin typeface="Calibri" panose="020F0502020204030204" pitchFamily="34" charset="0"/>
                <a:ea typeface="Calibri" panose="020F0502020204030204" pitchFamily="34" charset="0"/>
                <a:cs typeface="Calibri" panose="020F0502020204030204" pitchFamily="34" charset="0"/>
              </a:rPr>
              <a:t>Als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testen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echter</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wel</a:t>
            </a:r>
            <a:r>
              <a:rPr lang="en-GB" sz="1800" b="0" dirty="0">
                <a:effectLst/>
                <a:latin typeface="Calibri" panose="020F0502020204030204" pitchFamily="34" charset="0"/>
                <a:ea typeface="Calibri" panose="020F0502020204030204" pitchFamily="34" charset="0"/>
                <a:cs typeface="Calibri" panose="020F0502020204030204" pitchFamily="34" charset="0"/>
              </a:rPr>
              <a:t> fails </a:t>
            </a:r>
            <a:r>
              <a:rPr lang="en-GB" sz="1800" b="0" dirty="0" err="1">
                <a:effectLst/>
                <a:latin typeface="Calibri" panose="020F0502020204030204" pitchFamily="34" charset="0"/>
                <a:ea typeface="Calibri" panose="020F0502020204030204" pitchFamily="34" charset="0"/>
                <a:cs typeface="Calibri" panose="020F0502020204030204" pitchFamily="34" charset="0"/>
              </a:rPr>
              <a:t>produceren</a:t>
            </a:r>
            <a:r>
              <a:rPr lang="en-GB" sz="1800" b="0" dirty="0">
                <a:effectLst/>
                <a:latin typeface="Calibri" panose="020F0502020204030204" pitchFamily="34" charset="0"/>
                <a:ea typeface="Calibri" panose="020F0502020204030204" pitchFamily="34" charset="0"/>
                <a:cs typeface="Calibri" panose="020F0502020204030204" pitchFamily="34" charset="0"/>
              </a:rPr>
              <a:t>, is er </a:t>
            </a:r>
            <a:r>
              <a:rPr lang="en-GB" sz="1800" b="0" dirty="0" err="1">
                <a:effectLst/>
                <a:latin typeface="Calibri" panose="020F0502020204030204" pitchFamily="34" charset="0"/>
                <a:ea typeface="Calibri" panose="020F0502020204030204" pitchFamily="34" charset="0"/>
                <a:cs typeface="Calibri" panose="020F0502020204030204" pitchFamily="34" charset="0"/>
              </a:rPr>
              <a:t>een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stuk</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meer</a:t>
            </a:r>
            <a:r>
              <a:rPr lang="en-GB" sz="1800" b="0" dirty="0">
                <a:effectLst/>
                <a:latin typeface="Calibri" panose="020F0502020204030204" pitchFamily="34" charset="0"/>
                <a:ea typeface="Calibri" panose="020F0502020204030204" pitchFamily="34" charset="0"/>
                <a:cs typeface="Calibri" panose="020F0502020204030204" pitchFamily="34" charset="0"/>
              </a:rPr>
              <a:t> detail </a:t>
            </a:r>
            <a:r>
              <a:rPr lang="en-GB" sz="1800" b="0" dirty="0" err="1">
                <a:effectLst/>
                <a:latin typeface="Calibri" panose="020F0502020204030204" pitchFamily="34" charset="0"/>
                <a:ea typeface="Calibri" panose="020F0502020204030204" pitchFamily="34" charset="0"/>
                <a:cs typeface="Calibri" panose="020F0502020204030204" pitchFamily="34" charset="0"/>
              </a:rPr>
              <a:t>te</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waaronder</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welke</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testen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gefaald</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zijn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waarom</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ze</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gefaald</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zijn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en</a:t>
            </a:r>
            <a:r>
              <a:rPr lang="en-GB" sz="1800" b="0" dirty="0">
                <a:effectLst/>
                <a:latin typeface="Calibri" panose="020F0502020204030204" pitchFamily="34" charset="0"/>
                <a:ea typeface="Calibri" panose="020F0502020204030204" pitchFamily="34" charset="0"/>
                <a:cs typeface="Calibri" panose="020F0502020204030204" pitchFamily="34" charset="0"/>
              </a:rPr>
              <a:t> wat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testoutput</a:t>
            </a:r>
            <a:r>
              <a:rPr lang="en-GB" sz="1800" b="0" dirty="0">
                <a:effectLst/>
                <a:latin typeface="Calibri" panose="020F0502020204030204" pitchFamily="34" charset="0"/>
                <a:ea typeface="Calibri" panose="020F0502020204030204" pitchFamily="34" charset="0"/>
                <a:cs typeface="Calibri" panose="020F0502020204030204" pitchFamily="34" charset="0"/>
              </a:rPr>
              <a:t> was. </a:t>
            </a:r>
            <a:r>
              <a:rPr lang="en-GB" sz="1800" b="0" dirty="0" err="1">
                <a:effectLst/>
                <a:latin typeface="Calibri" panose="020F0502020204030204" pitchFamily="34" charset="0"/>
                <a:ea typeface="Calibri" panose="020F0502020204030204" pitchFamily="34" charset="0"/>
                <a:cs typeface="Calibri" panose="020F0502020204030204" pitchFamily="34" charset="0"/>
              </a:rPr>
              <a:t>Daarnaast</a:t>
            </a:r>
            <a:r>
              <a:rPr lang="en-GB" sz="1800" b="0" dirty="0">
                <a:effectLst/>
                <a:latin typeface="Calibri" panose="020F0502020204030204" pitchFamily="34" charset="0"/>
                <a:ea typeface="Calibri" panose="020F0502020204030204" pitchFamily="34" charset="0"/>
                <a:cs typeface="Calibri" panose="020F0502020204030204" pitchFamily="34" charset="0"/>
              </a:rPr>
              <a:t> is er </a:t>
            </a:r>
            <a:r>
              <a:rPr lang="en-GB" sz="1800" b="0" dirty="0" err="1">
                <a:effectLst/>
                <a:latin typeface="Calibri" panose="020F0502020204030204" pitchFamily="34" charset="0"/>
                <a:ea typeface="Calibri" panose="020F0502020204030204" pitchFamily="34" charset="0"/>
                <a:cs typeface="Calibri" panose="020F0502020204030204" pitchFamily="34" charset="0"/>
              </a:rPr>
              <a:t>ook</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te</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dat</a:t>
            </a:r>
            <a:r>
              <a:rPr lang="en-GB" sz="1800" b="0" dirty="0">
                <a:effectLst/>
                <a:latin typeface="Calibri" panose="020F0502020204030204" pitchFamily="34" charset="0"/>
                <a:ea typeface="Calibri" panose="020F0502020204030204" pitchFamily="34" charset="0"/>
                <a:cs typeface="Calibri" panose="020F0502020204030204" pitchFamily="34" charset="0"/>
              </a:rPr>
              <a:t> Maven </a:t>
            </a:r>
            <a:r>
              <a:rPr lang="en-GB" sz="1800" b="0" dirty="0" err="1">
                <a:effectLst/>
                <a:latin typeface="Calibri" panose="020F0502020204030204" pitchFamily="34" charset="0"/>
                <a:ea typeface="Calibri" panose="020F0502020204030204" pitchFamily="34" charset="0"/>
                <a:cs typeface="Calibri" panose="020F0502020204030204" pitchFamily="34" charset="0"/>
              </a:rPr>
              <a:t>niet</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gelukt</a:t>
            </a:r>
            <a:r>
              <a:rPr lang="en-GB" sz="1800" b="0" dirty="0">
                <a:effectLst/>
                <a:latin typeface="Calibri" panose="020F0502020204030204" pitchFamily="34" charset="0"/>
                <a:ea typeface="Calibri" panose="020F0502020204030204" pitchFamily="34" charset="0"/>
                <a:cs typeface="Calibri" panose="020F0502020204030204" pitchFamily="34" charset="0"/>
              </a:rPr>
              <a:t> is </a:t>
            </a:r>
            <a:r>
              <a:rPr lang="en-GB" sz="1800" b="0" dirty="0" err="1">
                <a:effectLst/>
                <a:latin typeface="Calibri" panose="020F0502020204030204" pitchFamily="34" charset="0"/>
                <a:ea typeface="Calibri" panose="020F0502020204030204" pitchFamily="34" charset="0"/>
                <a:cs typeface="Calibri" panose="020F0502020204030204" pitchFamily="34" charset="0"/>
              </a:rPr>
              <a:t>omdat</a:t>
            </a:r>
            <a:r>
              <a:rPr lang="en-GB" sz="1800" b="0" dirty="0">
                <a:effectLst/>
                <a:latin typeface="Calibri" panose="020F0502020204030204" pitchFamily="34" charset="0"/>
                <a:ea typeface="Calibri" panose="020F0502020204030204" pitchFamily="34" charset="0"/>
                <a:cs typeface="Calibri" panose="020F0502020204030204" pitchFamily="34" charset="0"/>
              </a:rPr>
              <a:t>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testen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gefaald</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zijn</a:t>
            </a:r>
            <a:r>
              <a:rPr lang="en-GB" sz="1800" b="0" dirty="0">
                <a:effectLst/>
                <a:latin typeface="Calibri" panose="020F05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EN</a:t>
            </a:r>
          </a:p>
          <a:p>
            <a:pPr>
              <a:lnSpc>
                <a:spcPct val="105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When you do fail tests however, you will see a lot of detail, including: what tests failed, why they failed and what the test output was. Also do note that if the tests fail that, Maven does not bother building the solution since the tests did not pass.</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12</a:t>
            </a:fld>
            <a:endParaRPr lang="en-US"/>
          </a:p>
        </p:txBody>
      </p:sp>
    </p:spTree>
    <p:extLst>
      <p:ext uri="{BB962C8B-B14F-4D97-AF65-F5344CB8AC3E}">
        <p14:creationId xmlns:p14="http://schemas.microsoft.com/office/powerpoint/2010/main" val="564285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b="1" dirty="0">
                <a:effectLst/>
                <a:latin typeface="Calibri Light" panose="020F0302020204030204" pitchFamily="34" charset="0"/>
                <a:ea typeface="Calibri" panose="020F0502020204030204" pitchFamily="34" charset="0"/>
              </a:rPr>
              <a:t>NL</a:t>
            </a:r>
          </a:p>
          <a:p>
            <a:r>
              <a:rPr lang="en-GB" sz="1800" b="0" dirty="0" err="1">
                <a:effectLst/>
                <a:latin typeface="Calibri Light" panose="020F0302020204030204" pitchFamily="34" charset="0"/>
                <a:ea typeface="Calibri" panose="020F0502020204030204" pitchFamily="34" charset="0"/>
              </a:rPr>
              <a:t>Hier</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wordt</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getoond</a:t>
            </a:r>
            <a:r>
              <a:rPr lang="en-GB" sz="1800" b="0" dirty="0">
                <a:effectLst/>
                <a:latin typeface="Calibri Light" panose="020F0302020204030204" pitchFamily="34" charset="0"/>
                <a:ea typeface="Calibri" panose="020F0502020204030204" pitchFamily="34" charset="0"/>
              </a:rPr>
              <a:t> hoe </a:t>
            </a:r>
            <a:r>
              <a:rPr lang="en-GB" sz="1800" b="0" dirty="0" err="1">
                <a:effectLst/>
                <a:latin typeface="Calibri Light" panose="020F0302020204030204" pitchFamily="34" charset="0"/>
                <a:ea typeface="Calibri" panose="020F0502020204030204" pitchFamily="34" charset="0"/>
              </a:rPr>
              <a:t>een</a:t>
            </a:r>
            <a:r>
              <a:rPr lang="en-GB" sz="1800" b="0" dirty="0">
                <a:effectLst/>
                <a:latin typeface="Calibri Light" panose="020F0302020204030204" pitchFamily="34" charset="0"/>
                <a:ea typeface="Calibri" panose="020F0502020204030204" pitchFamily="34" charset="0"/>
              </a:rPr>
              <a:t> JaCoCo action is </a:t>
            </a:r>
            <a:r>
              <a:rPr lang="en-GB" sz="1800" b="0" dirty="0" err="1">
                <a:effectLst/>
                <a:latin typeface="Calibri Light" panose="020F0302020204030204" pitchFamily="34" charset="0"/>
                <a:ea typeface="Calibri" panose="020F0502020204030204" pitchFamily="34" charset="0"/>
              </a:rPr>
              <a:t>gedefinieerd</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naast</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dat</a:t>
            </a:r>
            <a:r>
              <a:rPr lang="en-GB" sz="1800" b="0" dirty="0">
                <a:effectLst/>
                <a:latin typeface="Calibri Light" panose="020F0302020204030204" pitchFamily="34" charset="0"/>
                <a:ea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rPr>
              <a:t>hier</a:t>
            </a:r>
            <a:r>
              <a:rPr lang="en-GB" sz="1800" b="0" dirty="0">
                <a:effectLst/>
                <a:latin typeface="Calibri Light" panose="020F0302020204030204" pitchFamily="34" charset="0"/>
                <a:ea typeface="Calibri" panose="020F0502020204030204" pitchFamily="34" charset="0"/>
              </a:rPr>
              <a:t> de target directory </a:t>
            </a:r>
            <a:r>
              <a:rPr lang="en-GB" sz="1800" b="0" dirty="0" err="1">
                <a:effectLst/>
                <a:latin typeface="Calibri Light" panose="020F0302020204030204" pitchFamily="34" charset="0"/>
                <a:ea typeface="Calibri" panose="020F0502020204030204" pitchFamily="34" charset="0"/>
              </a:rPr>
              <a:t>kan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specificeren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kun</a:t>
            </a:r>
            <a:r>
              <a:rPr lang="en-GB" sz="1800" b="0" dirty="0">
                <a:effectLst/>
                <a:latin typeface="Calibri Light" panose="020F0302020204030204" pitchFamily="34" charset="0"/>
                <a:ea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rPr>
              <a:t>ook</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een</a:t>
            </a:r>
            <a:r>
              <a:rPr lang="en-GB" sz="1800" b="0" dirty="0">
                <a:effectLst/>
                <a:latin typeface="Calibri Light" panose="020F0302020204030204" pitchFamily="34" charset="0"/>
                <a:ea typeface="Calibri" panose="020F0502020204030204" pitchFamily="34" charset="0"/>
              </a:rPr>
              <a:t> user </a:t>
            </a:r>
            <a:r>
              <a:rPr lang="en-GB" sz="1800" b="0" dirty="0" err="1">
                <a:effectLst/>
                <a:latin typeface="Calibri Light" panose="020F0302020204030204" pitchFamily="34" charset="0"/>
                <a:ea typeface="Calibri" panose="020F0502020204030204" pitchFamily="34" charset="0"/>
              </a:rPr>
              <a:t>uitkiezen</a:t>
            </a:r>
            <a:r>
              <a:rPr lang="en-GB" sz="1800" b="0" dirty="0">
                <a:effectLst/>
                <a:latin typeface="Calibri Light" panose="020F0302020204030204" pitchFamily="34" charset="0"/>
                <a:ea typeface="Calibri" panose="020F0502020204030204" pitchFamily="34" charset="0"/>
              </a:rPr>
              <a:t> om de </a:t>
            </a:r>
            <a:r>
              <a:rPr lang="en-GB" sz="1800" b="0" dirty="0" err="1">
                <a:effectLst/>
                <a:latin typeface="Calibri Light" panose="020F0302020204030204" pitchFamily="34" charset="0"/>
                <a:ea typeface="Calibri" panose="020F0502020204030204" pitchFamily="34" charset="0"/>
              </a:rPr>
              <a:t>resultaten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naar</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te</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forwarden</a:t>
            </a:r>
            <a:endParaRPr lang="en-GB" sz="1800" b="0" dirty="0">
              <a:effectLst/>
              <a:latin typeface="Calibri Light" panose="020F0302020204030204" pitchFamily="34" charset="0"/>
              <a:ea typeface="Calibri" panose="020F0502020204030204" pitchFamily="34" charset="0"/>
            </a:endParaRPr>
          </a:p>
          <a:p>
            <a:r>
              <a:rPr lang="en-GB" sz="1800" b="1" dirty="0">
                <a:effectLst/>
                <a:latin typeface="Calibri Light" panose="020F0302020204030204" pitchFamily="34" charset="0"/>
                <a:ea typeface="Calibri" panose="020F0502020204030204" pitchFamily="34" charset="0"/>
              </a:rPr>
              <a:t>EN</a:t>
            </a:r>
          </a:p>
          <a:p>
            <a:r>
              <a:rPr lang="en-GB" sz="1800" dirty="0">
                <a:effectLst/>
                <a:latin typeface="Calibri Light" panose="020F0302020204030204" pitchFamily="34" charset="0"/>
                <a:ea typeface="Calibri" panose="020F0502020204030204" pitchFamily="34" charset="0"/>
              </a:rPr>
              <a:t>Here we can see how the JaCoCo action is defined, note that you can specify that the target directory for output and even can list and user to forward the result to</a:t>
            </a:r>
          </a:p>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13</a:t>
            </a:fld>
            <a:endParaRPr lang="en-US"/>
          </a:p>
        </p:txBody>
      </p:sp>
    </p:spTree>
    <p:extLst>
      <p:ext uri="{BB962C8B-B14F-4D97-AF65-F5344CB8AC3E}">
        <p14:creationId xmlns:p14="http://schemas.microsoft.com/office/powerpoint/2010/main" val="42629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NL</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JaCoCo coverage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raport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deeze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laat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zien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welk percentage van de code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gecoverd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wordt</a:t>
            </a:r>
            <a:r>
              <a:rPr lang="en-GB" sz="1800" b="0" dirty="0">
                <a:effectLst/>
                <a:latin typeface="Calibri Light" panose="020F0302020204030204" pitchFamily="34" charset="0"/>
                <a:ea typeface="Calibri" panose="020F0502020204030204" pitchFamily="34" charset="0"/>
                <a:cs typeface="Calibri" panose="020F0502020204030204" pitchFamily="34" charset="0"/>
              </a:rPr>
              <a:t> door de test,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mede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aantal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classes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methods</a:t>
            </a:r>
          </a:p>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EN</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This JaCoCo coverage report show the percentage of code covered as well as the number of methods and classes</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14</a:t>
            </a:fld>
            <a:endParaRPr lang="en-US"/>
          </a:p>
        </p:txBody>
      </p:sp>
    </p:spTree>
    <p:extLst>
      <p:ext uri="{BB962C8B-B14F-4D97-AF65-F5344CB8AC3E}">
        <p14:creationId xmlns:p14="http://schemas.microsoft.com/office/powerpoint/2010/main" val="384226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b="1" dirty="0">
                <a:effectLst/>
                <a:latin typeface="Calibri Light" panose="020F0302020204030204" pitchFamily="34" charset="0"/>
                <a:ea typeface="Calibri" panose="020F0502020204030204" pitchFamily="34" charset="0"/>
              </a:rPr>
              <a:t>NL</a:t>
            </a:r>
          </a:p>
          <a:p>
            <a:r>
              <a:rPr lang="en-GB" sz="1800" b="0" dirty="0" err="1">
                <a:effectLst/>
                <a:latin typeface="Calibri Light" panose="020F0302020204030204" pitchFamily="34" charset="0"/>
                <a:ea typeface="Calibri" panose="020F0502020204030204" pitchFamily="34" charset="0"/>
              </a:rPr>
              <a:t>Dit</a:t>
            </a:r>
            <a:r>
              <a:rPr lang="en-GB" sz="1800" b="0" dirty="0">
                <a:effectLst/>
                <a:latin typeface="Calibri Light" panose="020F0302020204030204" pitchFamily="34" charset="0"/>
                <a:ea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rPr>
              <a:t>een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overzicht</a:t>
            </a:r>
            <a:r>
              <a:rPr lang="en-GB" sz="1800" b="0" dirty="0">
                <a:effectLst/>
                <a:latin typeface="Calibri Light" panose="020F0302020204030204" pitchFamily="34" charset="0"/>
                <a:ea typeface="Calibri" panose="020F0502020204030204" pitchFamily="34" charset="0"/>
              </a:rPr>
              <a:t> van je action Job run, </a:t>
            </a:r>
            <a:r>
              <a:rPr lang="en-GB" sz="1800" b="0" dirty="0" err="1">
                <a:effectLst/>
                <a:latin typeface="Calibri Light" panose="020F0302020204030204" pitchFamily="34" charset="0"/>
                <a:ea typeface="Calibri" panose="020F0502020204030204" pitchFamily="34" charset="0"/>
              </a:rPr>
              <a:t>hier</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kun</a:t>
            </a:r>
            <a:r>
              <a:rPr lang="en-GB" sz="1800" b="0" dirty="0">
                <a:effectLst/>
                <a:latin typeface="Calibri Light" panose="020F0302020204030204" pitchFamily="34" charset="0"/>
                <a:ea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rPr>
              <a:t>zien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welke</a:t>
            </a:r>
            <a:r>
              <a:rPr lang="en-GB" sz="1800" b="0" dirty="0">
                <a:effectLst/>
                <a:latin typeface="Calibri Light" panose="020F0302020204030204" pitchFamily="34" charset="0"/>
                <a:ea typeface="Calibri" panose="020F0502020204030204" pitchFamily="34" charset="0"/>
              </a:rPr>
              <a:t> steps </a:t>
            </a:r>
            <a:r>
              <a:rPr lang="en-GB" sz="1800" b="0" dirty="0" err="1">
                <a:effectLst/>
                <a:latin typeface="Calibri Light" panose="020F0302020204030204" pitchFamily="34" charset="0"/>
                <a:ea typeface="Calibri" panose="020F0502020204030204" pitchFamily="34" charset="0"/>
              </a:rPr>
              <a:t>succevol</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zijn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gedraaid</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en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welke</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niet</a:t>
            </a:r>
            <a:r>
              <a:rPr lang="en-GB" sz="1800" b="0" dirty="0">
                <a:effectLst/>
                <a:latin typeface="Calibri Light" panose="020F0302020204030204" pitchFamily="34" charset="0"/>
                <a:ea typeface="Calibri" panose="020F0502020204030204" pitchFamily="34" charset="0"/>
              </a:rPr>
              <a:t>, in </a:t>
            </a:r>
            <a:r>
              <a:rPr lang="en-GB" sz="1800" b="0" dirty="0" err="1">
                <a:effectLst/>
                <a:latin typeface="Calibri Light" panose="020F0302020204030204" pitchFamily="34" charset="0"/>
                <a:ea typeface="Calibri" panose="020F0502020204030204" pitchFamily="34" charset="0"/>
              </a:rPr>
              <a:t>dit</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geval</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zijn</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ze</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allemaal</a:t>
            </a:r>
            <a:r>
              <a:rPr lang="en-GB" sz="1800" b="0" dirty="0">
                <a:effectLst/>
                <a:latin typeface="Calibri Light" panose="020F0302020204030204" pitchFamily="34" charset="0"/>
                <a:ea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rPr>
              <a:t>successvol</a:t>
            </a:r>
            <a:endParaRPr lang="en-GB" sz="1800" b="0" dirty="0">
              <a:effectLst/>
              <a:latin typeface="Calibri Light" panose="020F0302020204030204" pitchFamily="34" charset="0"/>
              <a:ea typeface="Calibri" panose="020F0502020204030204" pitchFamily="34" charset="0"/>
            </a:endParaRPr>
          </a:p>
          <a:p>
            <a:r>
              <a:rPr lang="en-GB" sz="1800" b="1" dirty="0">
                <a:effectLst/>
                <a:latin typeface="Calibri Light" panose="020F0302020204030204" pitchFamily="34" charset="0"/>
                <a:ea typeface="Calibri" panose="020F0502020204030204" pitchFamily="34" charset="0"/>
              </a:rPr>
              <a:t>EN</a:t>
            </a:r>
          </a:p>
          <a:p>
            <a:r>
              <a:rPr lang="en-GB" sz="1800" dirty="0">
                <a:effectLst/>
                <a:latin typeface="Calibri Light" panose="020F0302020204030204" pitchFamily="34" charset="0"/>
                <a:ea typeface="Calibri" panose="020F0502020204030204" pitchFamily="34" charset="0"/>
              </a:rPr>
              <a:t>This is an overview of your action Job run, here you can see which action steps went successfully and which went not successful, in this case they all were successful.</a:t>
            </a:r>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15</a:t>
            </a:fld>
            <a:endParaRPr lang="en-US"/>
          </a:p>
        </p:txBody>
      </p:sp>
    </p:spTree>
    <p:extLst>
      <p:ext uri="{BB962C8B-B14F-4D97-AF65-F5344CB8AC3E}">
        <p14:creationId xmlns:p14="http://schemas.microsoft.com/office/powerpoint/2010/main" val="364384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Calibri" panose="020F0502020204030204" pitchFamily="34" charset="0"/>
              </a:rPr>
              <a:t>NL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err="1">
                <a:effectLst/>
                <a:latin typeface="Calibri" panose="020F0502020204030204" pitchFamily="34" charset="0"/>
                <a:ea typeface="Calibri" panose="020F0502020204030204" pitchFamily="34" charset="0"/>
                <a:cs typeface="Calibri" panose="020F0502020204030204" pitchFamily="34" charset="0"/>
              </a:rPr>
              <a:t>Hier</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wordt</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getoond</a:t>
            </a:r>
            <a:r>
              <a:rPr lang="en-GB" sz="1800" b="0" dirty="0">
                <a:effectLst/>
                <a:latin typeface="Calibri" panose="020F0502020204030204" pitchFamily="34" charset="0"/>
                <a:ea typeface="Calibri" panose="020F0502020204030204" pitchFamily="34" charset="0"/>
                <a:cs typeface="Calibri" panose="020F0502020204030204" pitchFamily="34" charset="0"/>
              </a:rPr>
              <a:t> hoe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pittest</a:t>
            </a:r>
            <a:r>
              <a:rPr lang="en-GB" sz="1800" b="0" dirty="0">
                <a:effectLst/>
                <a:latin typeface="Calibri" panose="020F0502020204030204" pitchFamily="34" charset="0"/>
                <a:ea typeface="Calibri" panose="020F0502020204030204" pitchFamily="34" charset="0"/>
                <a:cs typeface="Calibri" panose="020F0502020204030204" pitchFamily="34" charset="0"/>
              </a:rPr>
              <a:t> action </a:t>
            </a:r>
            <a:r>
              <a:rPr lang="en-GB" sz="1800" b="0" dirty="0" err="1">
                <a:effectLst/>
                <a:latin typeface="Calibri" panose="020F0502020204030204" pitchFamily="34" charset="0"/>
                <a:ea typeface="Calibri" panose="020F0502020204030204" pitchFamily="34" charset="0"/>
                <a:cs typeface="Calibri" panose="020F0502020204030204" pitchFamily="34" charset="0"/>
              </a:rPr>
              <a:t>gedefinieerd</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wordt</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en</a:t>
            </a:r>
            <a:r>
              <a:rPr lang="en-GB" sz="1800" b="0" dirty="0">
                <a:effectLst/>
                <a:latin typeface="Calibri" panose="020F0502020204030204" pitchFamily="34" charset="0"/>
                <a:ea typeface="Calibri" panose="020F0502020204030204" pitchFamily="34" charset="0"/>
                <a:cs typeface="Calibri" panose="020F0502020204030204" pitchFamily="34" charset="0"/>
              </a:rPr>
              <a:t> hoe je de target directory </a:t>
            </a:r>
            <a:r>
              <a:rPr lang="en-GB" sz="1800" b="0" dirty="0" err="1">
                <a:effectLst/>
                <a:latin typeface="Calibri" panose="020F0502020204030204" pitchFamily="34" charset="0"/>
                <a:ea typeface="Calibri" panose="020F0502020204030204" pitchFamily="34" charset="0"/>
                <a:cs typeface="Calibri" panose="020F0502020204030204" pitchFamily="34" charset="0"/>
              </a:rPr>
              <a:t>kan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specificeren</a:t>
            </a:r>
            <a:endParaRPr lang="en-GB" sz="1800" b="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err="1">
                <a:effectLst/>
                <a:latin typeface="Calibri" panose="020F0502020204030204" pitchFamily="34" charset="0"/>
                <a:ea typeface="Calibri" panose="020F0502020204030204" pitchFamily="34" charset="0"/>
                <a:cs typeface="Calibri" panose="020F0502020204030204" pitchFamily="34" charset="0"/>
              </a:rPr>
              <a:t>Verder</a:t>
            </a:r>
            <a:r>
              <a:rPr lang="en-GB" sz="1800" b="0" dirty="0">
                <a:effectLst/>
                <a:latin typeface="Calibri" panose="020F0502020204030204" pitchFamily="34" charset="0"/>
                <a:ea typeface="Calibri" panose="020F0502020204030204" pitchFamily="34" charset="0"/>
                <a:cs typeface="Calibri" panose="020F0502020204030204" pitchFamily="34" charset="0"/>
              </a:rPr>
              <a:t> specificities </a:t>
            </a:r>
            <a:r>
              <a:rPr lang="en-GB" sz="1800" b="0" dirty="0" err="1">
                <a:effectLst/>
                <a:latin typeface="Calibri" panose="020F0502020204030204" pitchFamily="34" charset="0"/>
                <a:ea typeface="Calibri" panose="020F0502020204030204" pitchFamily="34" charset="0"/>
                <a:cs typeface="Calibri" panose="020F0502020204030204" pitchFamily="34" charset="0"/>
              </a:rPr>
              <a:t>hiervan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kun</a:t>
            </a:r>
            <a:r>
              <a:rPr lang="en-GB" sz="1800" b="0" dirty="0">
                <a:effectLst/>
                <a:latin typeface="Calibri" panose="020F0502020204030204" pitchFamily="34" charset="0"/>
                <a:ea typeface="Calibri" panose="020F0502020204030204" pitchFamily="34" charset="0"/>
                <a:cs typeface="Calibri" panose="020F0502020204030204" pitchFamily="34" charset="0"/>
              </a:rPr>
              <a:t> je </a:t>
            </a:r>
            <a:r>
              <a:rPr lang="en-GB" sz="1800" b="0" dirty="0" err="1">
                <a:effectLst/>
                <a:latin typeface="Calibri" panose="020F0502020204030204" pitchFamily="34" charset="0"/>
                <a:ea typeface="Calibri" panose="020F0502020204030204" pitchFamily="34" charset="0"/>
                <a:cs typeface="Calibri" panose="020F0502020204030204" pitchFamily="34" charset="0"/>
              </a:rPr>
              <a:t>vinden</a:t>
            </a:r>
            <a:r>
              <a:rPr lang="en-GB" sz="1800" b="0" dirty="0">
                <a:effectLst/>
                <a:latin typeface="Calibri" panose="020F0502020204030204" pitchFamily="34" charset="0"/>
                <a:ea typeface="Calibri" panose="020F0502020204030204" pitchFamily="34" charset="0"/>
                <a:cs typeface="Calibri" panose="020F0502020204030204" pitchFamily="34" charset="0"/>
              </a:rPr>
              <a:t> op pitest.org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Calibri" panose="020F0502020204030204" pitchFamily="34" charset="0"/>
              </a:rPr>
              <a:t>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Calibri" panose="020F0502020204030204" pitchFamily="34" charset="0"/>
              </a:rPr>
              <a:t>Here </a:t>
            </a:r>
            <a:r>
              <a:rPr lang="nl-NL" sz="1800" dirty="0" err="1">
                <a:effectLst/>
                <a:latin typeface="Calibri" panose="020F0502020204030204" pitchFamily="34" charset="0"/>
                <a:ea typeface="Calibri" panose="020F0502020204030204" pitchFamily="34" charset="0"/>
                <a:cs typeface="Calibri" panose="020F0502020204030204" pitchFamily="34" charset="0"/>
              </a:rPr>
              <a:t>it</a:t>
            </a:r>
            <a:r>
              <a:rPr lang="nl-NL" sz="1800" dirty="0">
                <a:effectLst/>
                <a:latin typeface="Calibri" panose="020F0502020204030204" pitchFamily="34" charset="0"/>
                <a:ea typeface="Calibri" panose="020F0502020204030204" pitchFamily="34" charset="0"/>
                <a:cs typeface="Calibri" panose="020F0502020204030204" pitchFamily="34" charset="0"/>
              </a:rPr>
              <a:t> is </a:t>
            </a:r>
            <a:r>
              <a:rPr lang="nl-NL" sz="1800" dirty="0" err="1">
                <a:effectLst/>
                <a:latin typeface="Calibri" panose="020F0502020204030204" pitchFamily="34" charset="0"/>
                <a:ea typeface="Calibri" panose="020F0502020204030204" pitchFamily="34" charset="0"/>
                <a:cs typeface="Calibri" panose="020F0502020204030204" pitchFamily="34" charset="0"/>
              </a:rPr>
              <a:t>shown</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how</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the</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pittest</a:t>
            </a:r>
            <a:r>
              <a:rPr lang="nl-NL" sz="1800" dirty="0">
                <a:effectLst/>
                <a:latin typeface="Calibri" panose="020F0502020204030204" pitchFamily="34" charset="0"/>
                <a:ea typeface="Calibri" panose="020F0502020204030204" pitchFamily="34" charset="0"/>
                <a:cs typeface="Calibri" panose="020F0502020204030204" pitchFamily="34" charset="0"/>
              </a:rPr>
              <a:t> action is </a:t>
            </a:r>
            <a:r>
              <a:rPr lang="nl-NL" sz="1800" dirty="0" err="1">
                <a:effectLst/>
                <a:latin typeface="Calibri" panose="020F0502020204030204" pitchFamily="34" charset="0"/>
                <a:ea typeface="Calibri" panose="020F0502020204030204" pitchFamily="34" charset="0"/>
                <a:cs typeface="Calibri" panose="020F0502020204030204" pitchFamily="34" charset="0"/>
              </a:rPr>
              <a:t>defined</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and</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how</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to</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specify</a:t>
            </a:r>
            <a:r>
              <a:rPr lang="nl-NL" sz="1800" dirty="0">
                <a:effectLst/>
                <a:latin typeface="Calibri" panose="020F0502020204030204" pitchFamily="34" charset="0"/>
                <a:ea typeface="Calibri" panose="020F0502020204030204" pitchFamily="34" charset="0"/>
                <a:cs typeface="Calibri" panose="020F0502020204030204" pitchFamily="34" charset="0"/>
              </a:rPr>
              <a:t> </a:t>
            </a:r>
            <a:r>
              <a:rPr lang="nl-NL" sz="1800" dirty="0" err="1">
                <a:effectLst/>
                <a:latin typeface="Calibri" panose="020F0502020204030204" pitchFamily="34" charset="0"/>
                <a:ea typeface="Calibri" panose="020F0502020204030204" pitchFamily="34" charset="0"/>
                <a:cs typeface="Calibri" panose="020F0502020204030204" pitchFamily="34" charset="0"/>
              </a:rPr>
              <a:t>its</a:t>
            </a:r>
            <a:r>
              <a:rPr lang="nl-NL" sz="1800" dirty="0">
                <a:effectLst/>
                <a:latin typeface="Calibri" panose="020F0502020204030204" pitchFamily="34" charset="0"/>
                <a:ea typeface="Calibri" panose="020F0502020204030204" pitchFamily="34" charset="0"/>
                <a:cs typeface="Calibri" panose="020F0502020204030204" pitchFamily="34" charset="0"/>
              </a:rPr>
              <a:t> target directory</a:t>
            </a:r>
          </a:p>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16</a:t>
            </a:fld>
            <a:endParaRPr lang="en-US"/>
          </a:p>
        </p:txBody>
      </p:sp>
    </p:spTree>
    <p:extLst>
      <p:ext uri="{BB962C8B-B14F-4D97-AF65-F5344CB8AC3E}">
        <p14:creationId xmlns:p14="http://schemas.microsoft.com/office/powerpoint/2010/main" val="45766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Calibri" panose="020F0502020204030204" pitchFamily="34" charset="0"/>
              </a:rPr>
              <a:t>NL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err="1">
                <a:effectLst/>
                <a:latin typeface="Calibri" panose="020F0502020204030204" pitchFamily="34" charset="0"/>
                <a:ea typeface="Calibri" panose="020F0502020204030204" pitchFamily="34" charset="0"/>
                <a:cs typeface="Calibri" panose="020F0502020204030204" pitchFamily="34" charset="0"/>
              </a:rPr>
              <a:t>Dit</a:t>
            </a:r>
            <a:r>
              <a:rPr lang="en-GB" sz="1800" b="0" dirty="0">
                <a:effectLst/>
                <a:latin typeface="Calibri" panose="020F0502020204030204" pitchFamily="34" charset="0"/>
                <a:ea typeface="Calibri" panose="020F0502020204030204" pitchFamily="34" charset="0"/>
                <a:cs typeface="Calibri" panose="020F0502020204030204" pitchFamily="34" charset="0"/>
              </a:rPr>
              <a:t> is het </a:t>
            </a:r>
            <a:r>
              <a:rPr lang="en-GB" sz="1800" b="0" dirty="0" err="1">
                <a:effectLst/>
                <a:latin typeface="Calibri" panose="020F0502020204030204" pitchFamily="34" charset="0"/>
                <a:ea typeface="Calibri" panose="020F0502020204030204" pitchFamily="34" charset="0"/>
                <a:cs typeface="Calibri" panose="020F0502020204030204" pitchFamily="34" charset="0"/>
              </a:rPr>
              <a:t>resultaat</a:t>
            </a:r>
            <a:r>
              <a:rPr lang="en-GB" sz="1800" b="0" dirty="0">
                <a:effectLst/>
                <a:latin typeface="Calibri" panose="020F0502020204030204" pitchFamily="34" charset="0"/>
                <a:ea typeface="Calibri" panose="020F0502020204030204" pitchFamily="34" charset="0"/>
                <a:cs typeface="Calibri" panose="020F0502020204030204" pitchFamily="34" charset="0"/>
              </a:rPr>
              <a:t> van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Pittest</a:t>
            </a:r>
            <a:r>
              <a:rPr lang="en-GB" sz="1800" b="0" dirty="0">
                <a:effectLst/>
                <a:latin typeface="Calibri" panose="020F0502020204030204" pitchFamily="34" charset="0"/>
                <a:ea typeface="Calibri" panose="020F0502020204030204" pitchFamily="34" charset="0"/>
                <a:cs typeface="Calibri" panose="020F0502020204030204" pitchFamily="34" charset="0"/>
              </a:rPr>
              <a:t> run, </a:t>
            </a:r>
            <a:r>
              <a:rPr lang="en-GB" sz="1800" b="0" dirty="0" err="1">
                <a:effectLst/>
                <a:latin typeface="Calibri" panose="020F0502020204030204" pitchFamily="34" charset="0"/>
                <a:ea typeface="Calibri" panose="020F0502020204030204" pitchFamily="34" charset="0"/>
                <a:cs typeface="Calibri" panose="020F0502020204030204" pitchFamily="34" charset="0"/>
              </a:rPr>
              <a:t>naast</a:t>
            </a:r>
            <a:r>
              <a:rPr lang="en-GB" sz="1800" b="0" dirty="0">
                <a:effectLst/>
                <a:latin typeface="Calibri" panose="020F0502020204030204" pitchFamily="34" charset="0"/>
                <a:ea typeface="Calibri" panose="020F0502020204030204" pitchFamily="34" charset="0"/>
                <a:cs typeface="Calibri" panose="020F0502020204030204" pitchFamily="34" charset="0"/>
              </a:rPr>
              <a:t>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normale</a:t>
            </a:r>
            <a:r>
              <a:rPr lang="en-GB" sz="1800" b="0" dirty="0">
                <a:effectLst/>
                <a:latin typeface="Calibri" panose="020F0502020204030204" pitchFamily="34" charset="0"/>
                <a:ea typeface="Calibri" panose="020F0502020204030204" pitchFamily="34" charset="0"/>
                <a:cs typeface="Calibri" panose="020F0502020204030204" pitchFamily="34" charset="0"/>
              </a:rPr>
              <a:t> coverage </a:t>
            </a:r>
            <a:r>
              <a:rPr lang="en-GB" sz="1800" b="0" dirty="0" err="1">
                <a:effectLst/>
                <a:latin typeface="Calibri" panose="020F0502020204030204" pitchFamily="34" charset="0"/>
                <a:ea typeface="Calibri" panose="020F0502020204030204" pitchFamily="34" charset="0"/>
                <a:cs typeface="Calibri" panose="020F0502020204030204" pitchFamily="34" charset="0"/>
              </a:rPr>
              <a:t>wordt</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hier</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ook</a:t>
            </a:r>
            <a:r>
              <a:rPr lang="en-GB" sz="1800" b="0" dirty="0">
                <a:effectLst/>
                <a:latin typeface="Calibri" panose="020F0502020204030204" pitchFamily="34" charset="0"/>
                <a:ea typeface="Calibri" panose="020F0502020204030204" pitchFamily="34" charset="0"/>
                <a:cs typeface="Calibri" panose="020F0502020204030204" pitchFamily="34" charset="0"/>
              </a:rPr>
              <a:t> de mutation </a:t>
            </a:r>
            <a:r>
              <a:rPr lang="en-GB" sz="1800" b="0" dirty="0" err="1">
                <a:effectLst/>
                <a:latin typeface="Calibri" panose="020F0502020204030204" pitchFamily="34" charset="0"/>
                <a:ea typeface="Calibri" panose="020F0502020204030204" pitchFamily="34" charset="0"/>
                <a:cs typeface="Calibri" panose="020F0502020204030204" pitchFamily="34" charset="0"/>
              </a:rPr>
              <a:t>getoont</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en</a:t>
            </a:r>
            <a:r>
              <a:rPr lang="en-GB" sz="1800" b="0" dirty="0">
                <a:effectLst/>
                <a:latin typeface="Calibri" panose="020F0502020204030204" pitchFamily="34" charset="0"/>
                <a:ea typeface="Calibri" panose="020F0502020204030204" pitchFamily="34" charset="0"/>
                <a:cs typeface="Calibri" panose="020F0502020204030204" pitchFamily="34" charset="0"/>
              </a:rPr>
              <a:t> hoe </a:t>
            </a:r>
            <a:r>
              <a:rPr lang="en-GB" sz="1800" b="0" dirty="0" err="1">
                <a:effectLst/>
                <a:latin typeface="Calibri" panose="020F0502020204030204" pitchFamily="34" charset="0"/>
                <a:ea typeface="Calibri" panose="020F0502020204030204" pitchFamily="34" charset="0"/>
                <a:cs typeface="Calibri" panose="020F0502020204030204" pitchFamily="34" charset="0"/>
              </a:rPr>
              <a:t>goed</a:t>
            </a:r>
            <a:r>
              <a:rPr lang="en-GB" sz="1800" b="0" dirty="0">
                <a:effectLst/>
                <a:latin typeface="Calibri" panose="020F0502020204030204" pitchFamily="34" charset="0"/>
                <a:ea typeface="Calibri" panose="020F0502020204030204" pitchFamily="34" charset="0"/>
                <a:cs typeface="Calibri" panose="020F0502020204030204" pitchFamily="34" charset="0"/>
              </a:rPr>
              <a:t> de </a:t>
            </a:r>
            <a:r>
              <a:rPr lang="en-GB" sz="1800" b="0" dirty="0" err="1">
                <a:effectLst/>
                <a:latin typeface="Calibri" panose="020F0502020204030204" pitchFamily="34" charset="0"/>
                <a:ea typeface="Calibri" panose="020F0502020204030204" pitchFamily="34" charset="0"/>
                <a:cs typeface="Calibri" panose="020F0502020204030204" pitchFamily="34" charset="0"/>
              </a:rPr>
              <a:t>testen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zijn</a:t>
            </a:r>
            <a:r>
              <a:rPr lang="en-GB" sz="1800" b="0" dirty="0">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effectLst/>
                <a:latin typeface="Calibri" panose="020F0502020204030204" pitchFamily="34" charset="0"/>
                <a:ea typeface="Calibri" panose="020F0502020204030204" pitchFamily="34" charset="0"/>
                <a:cs typeface="Calibri" panose="020F0502020204030204" pitchFamily="34" charset="0"/>
              </a:rPr>
              <a:t>Na al </a:t>
            </a:r>
            <a:r>
              <a:rPr lang="en-GB" sz="1800" b="0" dirty="0" err="1">
                <a:effectLst/>
                <a:latin typeface="Calibri" panose="020F0502020204030204" pitchFamily="34" charset="0"/>
                <a:ea typeface="Calibri" panose="020F0502020204030204" pitchFamily="34" charset="0"/>
                <a:cs typeface="Calibri" panose="020F0502020204030204" pitchFamily="34" charset="0"/>
              </a:rPr>
              <a:t>deze</a:t>
            </a:r>
            <a:r>
              <a:rPr lang="en-GB" sz="1800" b="0" dirty="0">
                <a:effectLst/>
                <a:latin typeface="Calibri" panose="020F0502020204030204" pitchFamily="34" charset="0"/>
                <a:ea typeface="Calibri" panose="020F0502020204030204" pitchFamily="34" charset="0"/>
                <a:cs typeface="Calibri" panose="020F0502020204030204" pitchFamily="34" charset="0"/>
              </a:rPr>
              <a:t> Maven actions </a:t>
            </a:r>
            <a:r>
              <a:rPr lang="en-GB" sz="1800" b="0" dirty="0" err="1">
                <a:effectLst/>
                <a:latin typeface="Calibri" panose="020F0502020204030204" pitchFamily="34" charset="0"/>
                <a:ea typeface="Calibri" panose="020F0502020204030204" pitchFamily="34" charset="0"/>
                <a:cs typeface="Calibri" panose="020F0502020204030204" pitchFamily="34" charset="0"/>
              </a:rPr>
              <a:t>uitgevoerd</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te</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hebben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hebben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wel</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een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gedeelte</a:t>
            </a:r>
            <a:r>
              <a:rPr lang="en-GB" sz="1800" b="0" dirty="0">
                <a:effectLst/>
                <a:latin typeface="Calibri" panose="020F0502020204030204" pitchFamily="34" charset="0"/>
                <a:ea typeface="Calibri" panose="020F0502020204030204" pitchFamily="34" charset="0"/>
                <a:cs typeface="Calibri" panose="020F0502020204030204" pitchFamily="34" charset="0"/>
              </a:rPr>
              <a:t> van de core functionality van het </a:t>
            </a:r>
            <a:r>
              <a:rPr lang="en-GB" sz="1800" b="0" dirty="0" err="1">
                <a:effectLst/>
                <a:latin typeface="Calibri" panose="020F0502020204030204" pitchFamily="34" charset="0"/>
                <a:ea typeface="Calibri" panose="020F0502020204030204" pitchFamily="34" charset="0"/>
                <a:cs typeface="Calibri" panose="020F0502020204030204" pitchFamily="34" charset="0"/>
              </a:rPr>
              <a:t>geautomatiseerde</a:t>
            </a:r>
            <a:r>
              <a:rPr lang="en-GB" sz="1800" b="0" dirty="0">
                <a:effectLst/>
                <a:latin typeface="Calibri" panose="020F0502020204030204" pitchFamily="34" charset="0"/>
                <a:ea typeface="Calibri" panose="020F0502020204030204" pitchFamily="34" charset="0"/>
                <a:cs typeface="Calibri" panose="020F0502020204030204" pitchFamily="34" charset="0"/>
              </a:rPr>
              <a:t> test </a:t>
            </a:r>
            <a:r>
              <a:rPr lang="en-GB" sz="1800" b="0" dirty="0" err="1">
                <a:effectLst/>
                <a:latin typeface="Calibri" panose="020F0502020204030204" pitchFamily="34" charset="0"/>
                <a:ea typeface="Calibri" panose="020F0502020204030204" pitchFamily="34" charset="0"/>
                <a:cs typeface="Calibri" panose="020F0502020204030204" pitchFamily="34" charset="0"/>
              </a:rPr>
              <a:t>en</a:t>
            </a:r>
            <a:r>
              <a:rPr lang="en-GB" sz="1800" b="0" dirty="0">
                <a:effectLst/>
                <a:latin typeface="Calibri" panose="020F0502020204030204" pitchFamily="34" charset="0"/>
                <a:ea typeface="Calibri" panose="020F0502020204030204" pitchFamily="34" charset="0"/>
                <a:cs typeface="Calibri" panose="020F0502020204030204" pitchFamily="34" charset="0"/>
              </a:rPr>
              <a:t> </a:t>
            </a:r>
            <a:r>
              <a:rPr lang="en-GB" sz="1800" b="0" dirty="0" err="1">
                <a:effectLst/>
                <a:latin typeface="Calibri" panose="020F0502020204030204" pitchFamily="34" charset="0"/>
                <a:ea typeface="Calibri" panose="020F0502020204030204" pitchFamily="34" charset="0"/>
                <a:cs typeface="Calibri" panose="020F0502020204030204" pitchFamily="34" charset="0"/>
              </a:rPr>
              <a:t>beoordelings</a:t>
            </a:r>
            <a:r>
              <a:rPr lang="en-GB" sz="1800" b="0" dirty="0">
                <a:effectLst/>
                <a:latin typeface="Calibri" panose="020F0502020204030204" pitchFamily="34" charset="0"/>
                <a:ea typeface="Calibri" panose="020F0502020204030204" pitchFamily="34" charset="0"/>
                <a:cs typeface="Calibri" panose="020F0502020204030204" pitchFamily="34" charset="0"/>
              </a:rPr>
              <a:t> system </a:t>
            </a:r>
            <a:r>
              <a:rPr lang="en-GB" sz="1800" b="0" dirty="0" err="1">
                <a:effectLst/>
                <a:latin typeface="Calibri" panose="020F0502020204030204" pitchFamily="34" charset="0"/>
                <a:ea typeface="Calibri" panose="020F0502020204030204" pitchFamily="34" charset="0"/>
                <a:cs typeface="Calibri" panose="020F0502020204030204" pitchFamily="34" charset="0"/>
              </a:rPr>
              <a:t>gerepliceerd</a:t>
            </a:r>
            <a:r>
              <a:rPr lang="en-GB" sz="1800" b="0" dirty="0">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Calibri" panose="020F0502020204030204" pitchFamily="34" charset="0"/>
              </a:rPr>
              <a: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This is the result of the Pit test run, here you can see not only the normal coverage, but also how much changed, and how strong the test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After running </a:t>
            </a:r>
            <a:r>
              <a:rPr lang="en-GB" sz="1800" dirty="0" err="1">
                <a:effectLst/>
                <a:latin typeface="Calibri" panose="020F0502020204030204" pitchFamily="34" charset="0"/>
                <a:ea typeface="Calibri" panose="020F0502020204030204" pitchFamily="34" charset="0"/>
                <a:cs typeface="Calibri" panose="020F0502020204030204" pitchFamily="34" charset="0"/>
              </a:rPr>
              <a:t>als</a:t>
            </a:r>
            <a:r>
              <a:rPr lang="en-GB" sz="1800" dirty="0">
                <a:effectLst/>
                <a:latin typeface="Calibri" panose="020F0502020204030204" pitchFamily="34" charset="0"/>
                <a:ea typeface="Calibri" panose="020F0502020204030204" pitchFamily="34" charset="0"/>
                <a:cs typeface="Calibri" panose="020F0502020204030204" pitchFamily="34" charset="0"/>
              </a:rPr>
              <a:t> these Maven actions </a:t>
            </a:r>
            <a:r>
              <a:rPr lang="en-GB" sz="1800" dirty="0">
                <a:effectLst/>
                <a:latin typeface="Calibri Light" panose="020F0302020204030204" pitchFamily="34" charset="0"/>
                <a:ea typeface="Calibri" panose="020F0502020204030204" pitchFamily="34" charset="0"/>
                <a:cs typeface="Calibri" panose="020F0502020204030204" pitchFamily="34" charset="0"/>
              </a:rPr>
              <a:t>we have replicated core functionality of the current automated testing and grading system.</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17</a:t>
            </a:fld>
            <a:endParaRPr lang="en-US"/>
          </a:p>
        </p:txBody>
      </p:sp>
    </p:spTree>
    <p:extLst>
      <p:ext uri="{BB962C8B-B14F-4D97-AF65-F5344CB8AC3E}">
        <p14:creationId xmlns:p14="http://schemas.microsoft.com/office/powerpoint/2010/main" val="5803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NL</a:t>
            </a:r>
          </a:p>
          <a:p>
            <a:r>
              <a:rPr lang="en-US" b="0" dirty="0"/>
              <a:t>Nu </a:t>
            </a:r>
            <a:r>
              <a:rPr lang="en-US" b="0" dirty="0" err="1"/>
              <a:t>volgt</a:t>
            </a:r>
            <a:r>
              <a:rPr lang="en-US" b="0" dirty="0"/>
              <a:t> het </a:t>
            </a:r>
            <a:r>
              <a:rPr lang="en-US" b="0" dirty="0" err="1"/>
              <a:t>slotstuk</a:t>
            </a:r>
            <a:r>
              <a:rPr lang="en-US" b="0" dirty="0"/>
              <a:t> over </a:t>
            </a:r>
            <a:r>
              <a:rPr lang="en-US" b="0" dirty="0" err="1"/>
              <a:t>mijn</a:t>
            </a:r>
            <a:r>
              <a:rPr lang="en-US" b="0" dirty="0"/>
              <a:t> advise wat </a:t>
            </a:r>
            <a:r>
              <a:rPr lang="en-US" b="0" dirty="0" err="1"/>
              <a:t>betreft</a:t>
            </a:r>
            <a:r>
              <a:rPr lang="en-US" b="0" dirty="0"/>
              <a:t> de </a:t>
            </a:r>
            <a:r>
              <a:rPr lang="en-US" b="0" dirty="0" err="1"/>
              <a:t>implementatie</a:t>
            </a:r>
            <a:r>
              <a:rPr lang="en-US" b="0" dirty="0"/>
              <a:t> van de GitHub actions </a:t>
            </a:r>
            <a:r>
              <a:rPr lang="en-US" b="0" dirty="0" err="1"/>
              <a:t>oplossing</a:t>
            </a:r>
            <a:endParaRPr lang="en-US" b="0" dirty="0"/>
          </a:p>
          <a:p>
            <a:r>
              <a:rPr lang="en-US" b="1" dirty="0"/>
              <a:t>EN</a:t>
            </a:r>
          </a:p>
          <a:p>
            <a:r>
              <a:rPr lang="en-US" dirty="0"/>
              <a:t>Now I will elaborate on my advice regarding implementation of the GitHub actions solution</a:t>
            </a: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18</a:t>
            </a:fld>
            <a:endParaRPr lang="en-US"/>
          </a:p>
        </p:txBody>
      </p:sp>
    </p:spTree>
    <p:extLst>
      <p:ext uri="{BB962C8B-B14F-4D97-AF65-F5344CB8AC3E}">
        <p14:creationId xmlns:p14="http://schemas.microsoft.com/office/powerpoint/2010/main" val="3768761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GitHub Actions and Classrooms: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t>
            </a:r>
            <a:r>
              <a:rPr lang="en-US" b="0" dirty="0" err="1"/>
              <a:t>deze</a:t>
            </a:r>
            <a:r>
              <a:rPr lang="en-US" b="0" dirty="0"/>
              <a:t> </a:t>
            </a:r>
            <a:r>
              <a:rPr lang="en-US" b="0" dirty="0" err="1"/>
              <a:t>sectie</a:t>
            </a:r>
            <a:r>
              <a:rPr lang="en-US" b="0" dirty="0"/>
              <a:t> </a:t>
            </a:r>
            <a:r>
              <a:rPr lang="en-US" b="0" dirty="0" err="1"/>
              <a:t>zal</a:t>
            </a:r>
            <a:r>
              <a:rPr lang="en-US" b="0" dirty="0"/>
              <a:t> </a:t>
            </a:r>
            <a:r>
              <a:rPr lang="en-US" b="0" dirty="0" err="1"/>
              <a:t>verklaard</a:t>
            </a:r>
            <a:r>
              <a:rPr lang="en-US" b="0" dirty="0"/>
              <a:t> </a:t>
            </a:r>
            <a:r>
              <a:rPr lang="en-US" b="0" dirty="0" err="1"/>
              <a:t>worden</a:t>
            </a:r>
            <a:r>
              <a:rPr lang="en-US" b="0" dirty="0"/>
              <a:t> </a:t>
            </a:r>
            <a:r>
              <a:rPr lang="en-US" b="0" dirty="0" err="1"/>
              <a:t>waarom</a:t>
            </a:r>
            <a:r>
              <a:rPr lang="en-US" b="0" dirty="0"/>
              <a:t> </a:t>
            </a:r>
            <a:r>
              <a:rPr lang="en-US" b="0" dirty="0" err="1"/>
              <a:t>bepaalde</a:t>
            </a:r>
            <a:r>
              <a:rPr lang="en-US" b="0" dirty="0"/>
              <a:t> automation service </a:t>
            </a:r>
            <a:r>
              <a:rPr lang="en-US" b="0" dirty="0" err="1"/>
              <a:t>beter</a:t>
            </a:r>
            <a:r>
              <a:rPr lang="en-US" b="0" dirty="0"/>
              <a:t> </a:t>
            </a:r>
            <a:r>
              <a:rPr lang="en-US" b="0" dirty="0" err="1"/>
              <a:t>zijn</a:t>
            </a:r>
            <a:r>
              <a:rPr lang="en-US" b="0" dirty="0"/>
              <a:t> in </a:t>
            </a:r>
            <a:r>
              <a:rPr lang="en-US" b="0" dirty="0" err="1"/>
              <a:t>dit</a:t>
            </a:r>
            <a:r>
              <a:rPr lang="en-US" b="0" dirty="0"/>
              <a:t> </a:t>
            </a:r>
            <a:r>
              <a:rPr lang="en-US" b="0" dirty="0" err="1"/>
              <a:t>geval</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Teneerste</a:t>
            </a:r>
            <a:r>
              <a:rPr lang="en-US" b="0" dirty="0"/>
              <a:t>, </a:t>
            </a:r>
            <a:r>
              <a:rPr lang="en-US" b="0" dirty="0" err="1"/>
              <a:t>zijn</a:t>
            </a:r>
            <a:r>
              <a:rPr lang="en-US" b="0" dirty="0"/>
              <a:t> de Services die door GitHub </a:t>
            </a:r>
            <a:r>
              <a:rPr lang="en-US" b="0" dirty="0" err="1"/>
              <a:t>worden</a:t>
            </a:r>
            <a:r>
              <a:rPr lang="en-US" b="0" dirty="0"/>
              <a:t> </a:t>
            </a:r>
            <a:r>
              <a:rPr lang="en-US" b="0" dirty="0" err="1"/>
              <a:t>voorzien</a:t>
            </a:r>
            <a:r>
              <a:rPr lang="en-US" b="0" dirty="0"/>
              <a:t> </a:t>
            </a:r>
            <a:r>
              <a:rPr lang="en-US" b="0" dirty="0" err="1"/>
              <a:t>een</a:t>
            </a:r>
            <a:r>
              <a:rPr lang="en-US" b="0" dirty="0"/>
              <a:t> </a:t>
            </a:r>
            <a:r>
              <a:rPr lang="en-US" b="0" dirty="0" err="1"/>
              <a:t>goede</a:t>
            </a:r>
            <a:r>
              <a:rPr lang="en-US" b="0" dirty="0"/>
              <a:t> </a:t>
            </a:r>
            <a:r>
              <a:rPr lang="en-US" b="0" dirty="0" err="1"/>
              <a:t>automatiserings</a:t>
            </a:r>
            <a:r>
              <a:rPr lang="en-US" b="0" dirty="0"/>
              <a:t> tool om </a:t>
            </a:r>
            <a:r>
              <a:rPr lang="en-US" b="0" dirty="0" err="1"/>
              <a:t>disitributing</a:t>
            </a:r>
            <a:r>
              <a:rPr lang="en-US" b="0" dirty="0"/>
              <a:t>, testing </a:t>
            </a:r>
            <a:r>
              <a:rPr lang="en-US" b="0" dirty="0" err="1"/>
              <a:t>en</a:t>
            </a:r>
            <a:r>
              <a:rPr lang="en-US" b="0" dirty="0"/>
              <a:t> grading van </a:t>
            </a:r>
            <a:r>
              <a:rPr lang="en-US" b="0" dirty="0" err="1"/>
              <a:t>studenten</a:t>
            </a:r>
            <a:r>
              <a:rPr lang="en-US" b="0" dirty="0"/>
              <a:t> </a:t>
            </a:r>
            <a:r>
              <a:rPr lang="en-US" b="0" dirty="0" err="1"/>
              <a:t>werk</a:t>
            </a:r>
            <a:r>
              <a:rPr lang="en-US" b="0" dirty="0"/>
              <a:t> </a:t>
            </a:r>
            <a:r>
              <a:rPr lang="en-US" b="0" dirty="0" err="1"/>
              <a:t>te</a:t>
            </a:r>
            <a:r>
              <a:rPr lang="en-US" b="0" dirty="0"/>
              <a:t> </a:t>
            </a:r>
            <a:r>
              <a:rPr lang="en-US" b="0" dirty="0" err="1"/>
              <a:t>doen</a:t>
            </a:r>
            <a:r>
              <a:rPr lang="en-US" b="0" dirty="0"/>
              <a:t>. </a:t>
            </a:r>
            <a:r>
              <a:rPr lang="en-US" b="0" dirty="0" err="1"/>
              <a:t>Vooral</a:t>
            </a:r>
            <a:r>
              <a:rPr lang="en-US" b="0" dirty="0"/>
              <a:t> met GitHub Actions </a:t>
            </a:r>
            <a:r>
              <a:rPr lang="en-US" b="0" dirty="0" err="1"/>
              <a:t>heb</a:t>
            </a:r>
            <a:r>
              <a:rPr lang="en-US" b="0" dirty="0"/>
              <a:t> je </a:t>
            </a:r>
            <a:r>
              <a:rPr lang="en-US" b="0" dirty="0" err="1"/>
              <a:t>flexibiliteit</a:t>
            </a:r>
            <a:r>
              <a:rPr lang="en-US" b="0" dirty="0"/>
              <a:t> </a:t>
            </a:r>
            <a:r>
              <a:rPr lang="en-US" b="0" dirty="0" err="1"/>
              <a:t>en</a:t>
            </a:r>
            <a:r>
              <a:rPr lang="en-US" b="0" dirty="0"/>
              <a:t> het </a:t>
            </a:r>
            <a:r>
              <a:rPr lang="en-US" b="0" dirty="0" err="1"/>
              <a:t>gemak</a:t>
            </a:r>
            <a:r>
              <a:rPr lang="en-US" b="0" dirty="0"/>
              <a:t> van continuous integration, wat </a:t>
            </a:r>
            <a:r>
              <a:rPr lang="en-US" b="0" dirty="0" err="1"/>
              <a:t>een</a:t>
            </a:r>
            <a:r>
              <a:rPr lang="en-US" b="0" dirty="0"/>
              <a:t> </a:t>
            </a:r>
            <a:r>
              <a:rPr lang="en-US" b="0" dirty="0" err="1"/>
              <a:t>goed</a:t>
            </a:r>
            <a:r>
              <a:rPr lang="en-US" b="0" dirty="0"/>
              <a:t> concept is </a:t>
            </a:r>
            <a:r>
              <a:rPr lang="en-US" b="0" dirty="0" err="1"/>
              <a:t>voor</a:t>
            </a:r>
            <a:r>
              <a:rPr lang="en-US" b="0" dirty="0"/>
              <a:t> </a:t>
            </a:r>
            <a:r>
              <a:rPr lang="en-US" b="0" dirty="0" err="1"/>
              <a:t>studenten</a:t>
            </a:r>
            <a:r>
              <a:rPr lang="en-US" b="0" dirty="0"/>
              <a:t> is om </a:t>
            </a:r>
            <a:r>
              <a:rPr lang="en-US" b="0" dirty="0" err="1"/>
              <a:t>zich</a:t>
            </a:r>
            <a:r>
              <a:rPr lang="en-US" b="0" dirty="0"/>
              <a:t> eigen mee </a:t>
            </a:r>
            <a:r>
              <a:rPr lang="en-US" b="0" dirty="0" err="1"/>
              <a:t>te</a:t>
            </a:r>
            <a:r>
              <a:rPr lang="en-US" b="0" dirty="0"/>
              <a:t> </a:t>
            </a:r>
            <a:r>
              <a:rPr lang="en-US" b="0" dirty="0" err="1"/>
              <a:t>maken</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Ten </a:t>
            </a:r>
            <a:r>
              <a:rPr lang="en-US" b="0" dirty="0" err="1"/>
              <a:t>tweede</a:t>
            </a:r>
            <a:r>
              <a:rPr lang="en-US" b="0" dirty="0"/>
              <a:t> can GitHub classrooms </a:t>
            </a:r>
            <a:r>
              <a:rPr lang="en-US" b="0" dirty="0" err="1"/>
              <a:t>goed</a:t>
            </a:r>
            <a:r>
              <a:rPr lang="en-US" b="0" dirty="0"/>
              <a:t> </a:t>
            </a:r>
            <a:r>
              <a:rPr lang="en-US" b="0" dirty="0" err="1"/>
              <a:t>samen</a:t>
            </a:r>
            <a:r>
              <a:rPr lang="en-US" b="0" dirty="0"/>
              <a:t> </a:t>
            </a:r>
            <a:r>
              <a:rPr lang="en-US" b="0" dirty="0" err="1"/>
              <a:t>werken</a:t>
            </a:r>
            <a:r>
              <a:rPr lang="en-US" b="0" dirty="0"/>
              <a:t> met GitHub actions, door </a:t>
            </a:r>
            <a:r>
              <a:rPr lang="en-US" b="0" dirty="0" err="1"/>
              <a:t>gebruik</a:t>
            </a:r>
            <a:r>
              <a:rPr lang="en-US" b="0" dirty="0"/>
              <a:t> </a:t>
            </a:r>
            <a:r>
              <a:rPr lang="en-US" b="0" dirty="0" err="1"/>
              <a:t>te</a:t>
            </a:r>
            <a:r>
              <a:rPr lang="en-US" b="0" dirty="0"/>
              <a:t> </a:t>
            </a:r>
            <a:r>
              <a:rPr lang="en-US" b="0" dirty="0" err="1"/>
              <a:t>maken</a:t>
            </a:r>
            <a:r>
              <a:rPr lang="en-US" b="0" dirty="0"/>
              <a:t> van de repositories </a:t>
            </a:r>
            <a:r>
              <a:rPr lang="en-US" b="0" dirty="0" err="1"/>
              <a:t>waar</a:t>
            </a:r>
            <a:r>
              <a:rPr lang="en-US" b="0" dirty="0"/>
              <a:t> die actions in </a:t>
            </a:r>
            <a:r>
              <a:rPr lang="en-US" b="0" dirty="0" err="1"/>
              <a:t>gedefinieerd</a:t>
            </a:r>
            <a:r>
              <a:rPr lang="en-US" b="0" dirty="0"/>
              <a:t> </a:t>
            </a:r>
            <a:r>
              <a:rPr lang="en-US" b="0" dirty="0" err="1"/>
              <a:t>zijn</a:t>
            </a:r>
            <a:r>
              <a:rPr lang="en-US" b="0" dirty="0"/>
              <a:t>, maar </a:t>
            </a:r>
            <a:r>
              <a:rPr lang="en-US" b="0" dirty="0" err="1"/>
              <a:t>ook</a:t>
            </a:r>
            <a:r>
              <a:rPr lang="en-US" b="0" dirty="0"/>
              <a:t> </a:t>
            </a:r>
            <a:r>
              <a:rPr lang="en-US" b="0" dirty="0" err="1"/>
              <a:t>zal</a:t>
            </a:r>
            <a:r>
              <a:rPr lang="en-US" b="0" dirty="0"/>
              <a:t> </a:t>
            </a:r>
            <a:r>
              <a:rPr lang="en-US" b="0" dirty="0" err="1"/>
              <a:t>een</a:t>
            </a:r>
            <a:r>
              <a:rPr lang="en-US" b="0" dirty="0"/>
              <a:t> </a:t>
            </a:r>
            <a:r>
              <a:rPr lang="en-US" b="0" dirty="0" err="1"/>
              <a:t>effectieve</a:t>
            </a:r>
            <a:r>
              <a:rPr lang="en-US" b="0" dirty="0"/>
              <a:t> </a:t>
            </a:r>
            <a:r>
              <a:rPr lang="en-US" b="0" dirty="0" err="1"/>
              <a:t>en</a:t>
            </a:r>
            <a:r>
              <a:rPr lang="en-US" b="0" dirty="0"/>
              <a:t> </a:t>
            </a:r>
            <a:r>
              <a:rPr lang="en-US" b="0" dirty="0" err="1"/>
              <a:t>automatiseerbare</a:t>
            </a:r>
            <a:r>
              <a:rPr lang="en-US" b="0" dirty="0"/>
              <a:t> </a:t>
            </a:r>
            <a:r>
              <a:rPr lang="en-US" b="0" dirty="0" err="1"/>
              <a:t>studenten</a:t>
            </a:r>
            <a:r>
              <a:rPr lang="en-US" b="0" dirty="0"/>
              <a:t> administration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a:lnSpc>
                <a:spcPct val="105000"/>
              </a:lnSpc>
              <a:spcAft>
                <a:spcPts val="800"/>
              </a:spcAft>
            </a:pPr>
            <a:r>
              <a:rPr lang="en-US" b="1" dirty="0"/>
              <a:t>GitHub vs </a:t>
            </a:r>
            <a:r>
              <a:rPr lang="en-US" b="1" dirty="0" err="1"/>
              <a:t>CodeGrade</a:t>
            </a:r>
            <a:r>
              <a:rPr lang="en-US" b="1" dirty="0"/>
              <a:t>: </a:t>
            </a:r>
          </a:p>
          <a:p>
            <a:pPr>
              <a:lnSpc>
                <a:spcPct val="105000"/>
              </a:lnSpc>
              <a:spcAft>
                <a:spcPts val="800"/>
              </a:spcAft>
            </a:pPr>
            <a:r>
              <a:rPr lang="en-US" sz="1200" b="0" dirty="0" err="1">
                <a:effectLst/>
                <a:latin typeface="Calibri Light" panose="020F0302020204030204" pitchFamily="34" charset="0"/>
                <a:ea typeface="Calibri" panose="020F0502020204030204" pitchFamily="34" charset="0"/>
                <a:cs typeface="Calibri" panose="020F0502020204030204" pitchFamily="34" charset="0"/>
              </a:rPr>
              <a:t>Codegrade</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alternatieve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oplossing</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welke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ook</a:t>
            </a:r>
            <a:r>
              <a:rPr lang="en-US" sz="1200" b="0" dirty="0">
                <a:effectLst/>
                <a:latin typeface="Calibri Light" panose="020F0302020204030204" pitchFamily="34" charset="0"/>
                <a:ea typeface="Calibri" panose="020F0502020204030204" pitchFamily="34" charset="0"/>
                <a:cs typeface="Calibri" panose="020F0502020204030204" pitchFamily="34" charset="0"/>
              </a:rPr>
              <a:t> in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staat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om assignments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geautomatiseerd</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testen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beoordelen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nadeel</a:t>
            </a:r>
            <a:r>
              <a:rPr lang="en-US" sz="1200" b="0" dirty="0">
                <a:effectLst/>
                <a:latin typeface="Calibri Light" panose="020F0302020204030204" pitchFamily="34" charset="0"/>
                <a:ea typeface="Calibri" panose="020F0502020204030204" pitchFamily="34" charset="0"/>
                <a:cs typeface="Calibri" panose="020F0502020204030204" pitchFamily="34" charset="0"/>
              </a:rPr>
              <a:t> van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deze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oplossing</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Codegrade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service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service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welke</a:t>
            </a:r>
            <a:r>
              <a:rPr lang="en-US" sz="1200" b="0" dirty="0">
                <a:effectLst/>
                <a:latin typeface="Calibri Light" panose="020F0302020204030204" pitchFamily="34" charset="0"/>
                <a:ea typeface="Calibri" panose="020F0502020204030204" pitchFamily="34" charset="0"/>
                <a:cs typeface="Calibri" panose="020F0502020204030204" pitchFamily="34" charset="0"/>
              </a:rPr>
              <a:t> per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definitie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beheerd</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wordt</a:t>
            </a:r>
            <a:r>
              <a:rPr lang="en-US" sz="1200" b="0" dirty="0">
                <a:effectLst/>
                <a:latin typeface="Calibri Light" panose="020F0302020204030204" pitchFamily="34" charset="0"/>
                <a:ea typeface="Calibri" panose="020F0502020204030204" pitchFamily="34" charset="0"/>
                <a:cs typeface="Calibri" panose="020F0502020204030204" pitchFamily="34" charset="0"/>
              </a:rPr>
              <a:t> door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derde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partij</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Naast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deze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oplossing</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kostbaarder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zal</a:t>
            </a:r>
            <a:r>
              <a:rPr lang="en-US" sz="1200" b="0" dirty="0">
                <a:effectLst/>
                <a:latin typeface="Calibri Light" panose="020F0302020204030204" pitchFamily="34" charset="0"/>
                <a:ea typeface="Calibri" panose="020F0502020204030204" pitchFamily="34" charset="0"/>
                <a:cs typeface="Calibri" panose="020F0502020204030204" pitchFamily="34" charset="0"/>
              </a:rPr>
              <a:t> er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ook</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noodzaak</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voor</a:t>
            </a:r>
            <a:r>
              <a:rPr lang="en-US" sz="1200" b="0" dirty="0">
                <a:effectLst/>
                <a:latin typeface="Calibri Light" panose="020F0302020204030204" pitchFamily="34" charset="0"/>
                <a:ea typeface="Calibri" panose="020F0502020204030204" pitchFamily="34" charset="0"/>
                <a:cs typeface="Calibri" panose="020F0502020204030204" pitchFamily="34" charset="0"/>
              </a:rPr>
              <a:t> change request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zijn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welke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kostbare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tijd</a:t>
            </a:r>
            <a:r>
              <a:rPr lang="en-US" sz="1200" b="0" dirty="0">
                <a:effectLst/>
                <a:latin typeface="Calibri Light" panose="020F0302020204030204" pitchFamily="34" charset="0"/>
                <a:ea typeface="Calibri" panose="020F0502020204030204" pitchFamily="34" charset="0"/>
                <a:cs typeface="Calibri" panose="020F0502020204030204" pitchFamily="34" charset="0"/>
              </a:rPr>
              <a:t> in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beslag</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kunnen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nemen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indien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er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iets</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veranderd</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moet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worden</a:t>
            </a:r>
            <a:r>
              <a:rPr lang="en-US" sz="12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US" sz="1200" b="0" dirty="0" err="1">
                <a:effectLst/>
                <a:latin typeface="Calibri Light" panose="020F0302020204030204" pitchFamily="34" charset="0"/>
                <a:ea typeface="Calibri" panose="020F0502020204030204" pitchFamily="34" charset="0"/>
                <a:cs typeface="Calibri" panose="020F0502020204030204" pitchFamily="34" charset="0"/>
              </a:rPr>
              <a:t>Waardat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als</a:t>
            </a:r>
            <a:r>
              <a:rPr lang="en-US" sz="1200" b="0" dirty="0">
                <a:effectLst/>
                <a:latin typeface="Calibri Light" panose="020F0302020204030204" pitchFamily="34" charset="0"/>
                <a:ea typeface="Calibri" panose="020F0502020204030204" pitchFamily="34" charset="0"/>
                <a:cs typeface="Calibri" panose="020F0502020204030204" pitchFamily="34" charset="0"/>
              </a:rPr>
              <a:t> je GitHub actions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gebruikt</a:t>
            </a:r>
            <a:r>
              <a:rPr lang="en-US" sz="1200" b="0" dirty="0">
                <a:effectLst/>
                <a:latin typeface="Calibri Light" panose="020F0302020204030204" pitchFamily="34" charset="0"/>
                <a:ea typeface="Calibri" panose="020F0502020204030204" pitchFamily="34" charset="0"/>
                <a:cs typeface="Calibri" panose="020F0502020204030204" pitchFamily="34" charset="0"/>
              </a:rPr>
              <a:t>, je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problem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niet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hebt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omdat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dit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gedeelte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onder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je eigen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beheer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valt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Daarnaast</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extensief</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gebruik</a:t>
            </a:r>
            <a:r>
              <a:rPr lang="en-US" sz="1200" b="0" dirty="0">
                <a:effectLst/>
                <a:latin typeface="Calibri Light" panose="020F0302020204030204" pitchFamily="34" charset="0"/>
                <a:ea typeface="Calibri" panose="020F0502020204030204" pitchFamily="34" charset="0"/>
                <a:cs typeface="Calibri" panose="020F0502020204030204" pitchFamily="34" charset="0"/>
              </a:rPr>
              <a:t> GitHub actions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goed</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omdat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het de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industrie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standaard</a:t>
            </a:r>
            <a:r>
              <a:rPr lang="en-US" sz="1200" b="0" dirty="0">
                <a:effectLst/>
                <a:latin typeface="Calibri Light" panose="020F0302020204030204" pitchFamily="34" charset="0"/>
                <a:ea typeface="Calibri" panose="020F0502020204030204" pitchFamily="34" charset="0"/>
                <a:cs typeface="Calibri" panose="020F0502020204030204" pitchFamily="34" charset="0"/>
              </a:rPr>
              <a:t> is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de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docenten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instaat</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stelt</a:t>
            </a:r>
            <a:r>
              <a:rPr lang="en-US" sz="1200" b="0" dirty="0">
                <a:effectLst/>
                <a:latin typeface="Calibri Light" panose="020F0302020204030204" pitchFamily="34" charset="0"/>
                <a:ea typeface="Calibri" panose="020F0502020204030204" pitchFamily="34" charset="0"/>
                <a:cs typeface="Calibri" panose="020F0502020204030204" pitchFamily="34" charset="0"/>
              </a:rPr>
              <a:t> om de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technologie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beter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begrijpen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de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beter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te</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bedienen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wanneer</a:t>
            </a:r>
            <a:r>
              <a:rPr lang="en-US" sz="1200" b="0" dirty="0">
                <a:effectLst/>
                <a:latin typeface="Calibri Light" panose="020F0302020204030204" pitchFamily="34" charset="0"/>
                <a:ea typeface="Calibri" panose="020F0502020204030204" pitchFamily="34" charset="0"/>
                <a:cs typeface="Calibri" panose="020F0502020204030204" pitchFamily="34" charset="0"/>
              </a:rPr>
              <a:t> er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zich</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problemen</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voor</a:t>
            </a:r>
            <a:r>
              <a:rPr lang="en-US" sz="1200" b="0" dirty="0">
                <a:effectLst/>
                <a:latin typeface="Calibri Light" panose="020F0302020204030204" pitchFamily="34" charset="0"/>
                <a:ea typeface="Calibri" panose="020F0502020204030204" pitchFamily="34" charset="0"/>
                <a:cs typeface="Calibri" panose="020F0502020204030204" pitchFamily="34" charset="0"/>
              </a:rPr>
              <a:t> </a:t>
            </a:r>
            <a:r>
              <a:rPr lang="en-US" sz="1200" b="0" dirty="0" err="1">
                <a:effectLst/>
                <a:latin typeface="Calibri Light" panose="020F0302020204030204" pitchFamily="34" charset="0"/>
                <a:ea typeface="Calibri" panose="020F0502020204030204" pitchFamily="34" charset="0"/>
                <a:cs typeface="Calibri" panose="020F0502020204030204" pitchFamily="34" charset="0"/>
              </a:rPr>
              <a:t>doen</a:t>
            </a:r>
            <a:endParaRPr lang="en-US" sz="1200" b="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endParaRPr lang="en-GB" sz="120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200" dirty="0" err="1">
                <a:effectLst/>
                <a:latin typeface="Calibri Light" panose="020F0302020204030204" pitchFamily="34" charset="0"/>
                <a:ea typeface="Calibri" panose="020F0502020204030204" pitchFamily="34" charset="0"/>
                <a:cs typeface="Calibri" panose="020F0502020204030204" pitchFamily="34" charset="0"/>
              </a:rPr>
              <a:t>Mijn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aanbeveling</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zal</a:t>
            </a:r>
            <a:r>
              <a:rPr lang="en-GB" sz="1200" dirty="0">
                <a:effectLst/>
                <a:latin typeface="Calibri Light" panose="020F0302020204030204" pitchFamily="34" charset="0"/>
                <a:ea typeface="Calibri" panose="020F0502020204030204" pitchFamily="34" charset="0"/>
                <a:cs typeface="Calibri" panose="020F0502020204030204" pitchFamily="34" charset="0"/>
              </a:rPr>
              <a:t> dan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ook</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200" dirty="0">
                <a:effectLst/>
                <a:latin typeface="Calibri Light" panose="020F0302020204030204" pitchFamily="34" charset="0"/>
                <a:ea typeface="Calibri" panose="020F0502020204030204" pitchFamily="34" charset="0"/>
                <a:cs typeface="Calibri" panose="020F0502020204030204" pitchFamily="34" charset="0"/>
              </a:rPr>
              <a:t> om met GitHub actions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Classrooms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verder</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gaan</a:t>
            </a:r>
            <a:r>
              <a:rPr lang="en-GB" sz="1200" dirty="0">
                <a:effectLst/>
                <a:latin typeface="Calibri Light" panose="020F0302020204030204" pitchFamily="34" charset="0"/>
                <a:ea typeface="Calibri" panose="020F0502020204030204" pitchFamily="34" charset="0"/>
                <a:cs typeface="Calibri" panose="020F0502020204030204" pitchFamily="34" charset="0"/>
              </a:rPr>
              <a:t>, om zo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voorzien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stabiel</a:t>
            </a:r>
            <a:r>
              <a:rPr lang="en-GB" sz="1200" dirty="0">
                <a:effectLst/>
                <a:latin typeface="Calibri Light" panose="020F0302020204030204" pitchFamily="34" charset="0"/>
                <a:ea typeface="Calibri" panose="020F0502020204030204" pitchFamily="34" charset="0"/>
                <a:cs typeface="Calibri" panose="020F0502020204030204" pitchFamily="34" charset="0"/>
              </a:rPr>
              <a:t>, modern versioning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systeem</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welke</a:t>
            </a:r>
            <a:r>
              <a:rPr lang="en-GB" sz="1200" dirty="0">
                <a:effectLst/>
                <a:latin typeface="Calibri Light" panose="020F0302020204030204" pitchFamily="34" charset="0"/>
                <a:ea typeface="Calibri" panose="020F0502020204030204" pitchFamily="34" charset="0"/>
                <a:cs typeface="Calibri" panose="020F0502020204030204" pitchFamily="34" charset="0"/>
              </a:rPr>
              <a:t> tot op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bepaalde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hoogte</a:t>
            </a:r>
            <a:r>
              <a:rPr lang="en-GB" sz="1200" dirty="0">
                <a:effectLst/>
                <a:latin typeface="Calibri Light" panose="020F0302020204030204" pitchFamily="34" charset="0"/>
                <a:ea typeface="Calibri" panose="020F0502020204030204" pitchFamily="34" charset="0"/>
                <a:cs typeface="Calibri" panose="020F0502020204030204" pitchFamily="34" charset="0"/>
              </a:rPr>
              <a:t> de requirement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haalt</a:t>
            </a:r>
            <a:r>
              <a:rPr lang="en-GB" sz="1200" dirty="0">
                <a:effectLst/>
                <a:latin typeface="Calibri Light" panose="020F0302020204030204" pitchFamily="34" charset="0"/>
                <a:ea typeface="Calibri" panose="020F0502020204030204" pitchFamily="34" charset="0"/>
                <a:cs typeface="Calibri" panose="020F0502020204030204" pitchFamily="34" charset="0"/>
              </a:rPr>
              <a:t> van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oplossingen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privé</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houden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naar</a:t>
            </a:r>
            <a:r>
              <a:rPr lang="en-GB" sz="1200" dirty="0">
                <a:effectLst/>
                <a:latin typeface="Calibri Light" panose="020F0302020204030204" pitchFamily="34" charset="0"/>
                <a:ea typeface="Calibri" panose="020F0502020204030204" pitchFamily="34" charset="0"/>
                <a:cs typeface="Calibri" panose="020F0502020204030204" pitchFamily="34" charset="0"/>
              </a:rPr>
              <a:t> de student toe,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de docent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oplossingen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geheimd</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houdt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200" dirty="0">
                <a:effectLst/>
                <a:latin typeface="Calibri Light" panose="020F0302020204030204" pitchFamily="34" charset="0"/>
                <a:ea typeface="Calibri" panose="020F0502020204030204" pitchFamily="34" charset="0"/>
                <a:cs typeface="Calibri" panose="020F0502020204030204" pitchFamily="34" charset="0"/>
              </a:rPr>
              <a:t> alle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Tot op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bepaalde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hoogte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omdat</a:t>
            </a:r>
            <a:r>
              <a:rPr lang="en-GB" sz="1200" dirty="0">
                <a:effectLst/>
                <a:latin typeface="Calibri Light" panose="020F0302020204030204" pitchFamily="34" charset="0"/>
                <a:ea typeface="Calibri" panose="020F0502020204030204" pitchFamily="34" charset="0"/>
                <a:cs typeface="Calibri" panose="020F0502020204030204" pitchFamily="34" charset="0"/>
              </a:rPr>
              <a:t>, je om GitHub Actions in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student project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gebruiken</a:t>
            </a:r>
            <a:r>
              <a:rPr lang="en-GB" sz="1200" dirty="0">
                <a:effectLst/>
                <a:latin typeface="Calibri Light" panose="020F0302020204030204" pitchFamily="34" charset="0"/>
                <a:ea typeface="Calibri" panose="020F0502020204030204" pitchFamily="34" charset="0"/>
                <a:cs typeface="Calibri" panose="020F0502020204030204" pitchFamily="34" charset="0"/>
              </a:rPr>
              <a:t> je Action in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template project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moet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definieren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waarin</a:t>
            </a:r>
            <a:r>
              <a:rPr lang="en-GB" sz="1200" dirty="0">
                <a:effectLst/>
                <a:latin typeface="Calibri Light" panose="020F0302020204030204" pitchFamily="34" charset="0"/>
                <a:ea typeface="Calibri" panose="020F0502020204030204" pitchFamily="34" charset="0"/>
                <a:cs typeface="Calibri" panose="020F0502020204030204" pitchFamily="34" charset="0"/>
              </a:rPr>
              <a:t>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individueele</a:t>
            </a:r>
            <a:r>
              <a:rPr lang="en-GB" sz="1200" dirty="0">
                <a:effectLst/>
                <a:latin typeface="Calibri Light" panose="020F0302020204030204" pitchFamily="34" charset="0"/>
                <a:ea typeface="Calibri" panose="020F0502020204030204" pitchFamily="34" charset="0"/>
                <a:cs typeface="Calibri" panose="020F0502020204030204" pitchFamily="34" charset="0"/>
              </a:rPr>
              <a:t> assignment is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gebaseerd</a:t>
            </a:r>
            <a:r>
              <a:rPr lang="en-GB" sz="120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20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betekent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zouden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zien</a:t>
            </a:r>
            <a:r>
              <a:rPr lang="en-GB" sz="1200" dirty="0">
                <a:effectLst/>
                <a:latin typeface="Calibri Light" panose="020F0302020204030204" pitchFamily="34" charset="0"/>
                <a:ea typeface="Calibri" panose="020F0502020204030204" pitchFamily="34" charset="0"/>
                <a:cs typeface="Calibri" panose="020F0502020204030204" pitchFamily="34" charset="0"/>
              </a:rPr>
              <a:t> hoe de Actions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gedefinieerd</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potentieel</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zouden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200" dirty="0">
                <a:effectLst/>
                <a:latin typeface="Calibri Light" panose="020F0302020204030204" pitchFamily="34" charset="0"/>
                <a:ea typeface="Calibri" panose="020F0502020204030204" pitchFamily="34" charset="0"/>
                <a:cs typeface="Calibri" panose="020F0502020204030204" pitchFamily="34" charset="0"/>
              </a:rPr>
              <a:t> wat de teacher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200" dirty="0">
                <a:effectLst/>
                <a:latin typeface="Calibri Light" panose="020F0302020204030204" pitchFamily="34" charset="0"/>
                <a:ea typeface="Calibri" panose="020F0502020204030204" pitchFamily="34" charset="0"/>
                <a:cs typeface="Calibri" panose="020F0502020204030204" pitchFamily="34" charset="0"/>
              </a:rPr>
              <a:t> is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onwenselijk</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omdat</a:t>
            </a:r>
            <a:r>
              <a:rPr lang="en-GB" sz="1200" dirty="0">
                <a:effectLst/>
                <a:latin typeface="Calibri Light" panose="020F0302020204030204" pitchFamily="34" charset="0"/>
                <a:ea typeface="Calibri" panose="020F0502020204030204" pitchFamily="34" charset="0"/>
                <a:cs typeface="Calibri" panose="020F0502020204030204" pitchFamily="34" charset="0"/>
              </a:rPr>
              <a:t>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leraar</a:t>
            </a:r>
            <a:r>
              <a:rPr lang="en-GB" sz="1200" dirty="0">
                <a:effectLst/>
                <a:latin typeface="Calibri Light" panose="020F0302020204030204" pitchFamily="34" charset="0"/>
                <a:ea typeface="Calibri" panose="020F0502020204030204" pitchFamily="34" charset="0"/>
                <a:cs typeface="Calibri" panose="020F0502020204030204" pitchFamily="34" charset="0"/>
              </a:rPr>
              <a:t> de student code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willen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testen</a:t>
            </a:r>
            <a:r>
              <a:rPr lang="en-GB" sz="1200" dirty="0">
                <a:effectLst/>
                <a:latin typeface="Calibri Light" panose="020F0302020204030204" pitchFamily="34" charset="0"/>
                <a:ea typeface="Calibri" panose="020F0502020204030204" pitchFamily="34" charset="0"/>
                <a:cs typeface="Calibri" panose="020F0502020204030204" pitchFamily="34" charset="0"/>
              </a:rPr>
              <a:t> met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test(BB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welke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sowieso</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zien</a:t>
            </a:r>
            <a:r>
              <a:rPr lang="en-GB" sz="1200" dirty="0">
                <a:effectLst/>
                <a:latin typeface="Calibri Light" panose="020F0302020204030204" pitchFamily="34" charset="0"/>
                <a:ea typeface="Calibri" panose="020F0502020204030204" pitchFamily="34" charset="0"/>
                <a:cs typeface="Calibri" panose="020F0502020204030204" pitchFamily="34" charset="0"/>
              </a:rPr>
              <a:t>. Maar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studenten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ook</a:t>
            </a:r>
            <a:r>
              <a:rPr lang="en-GB" sz="1200" dirty="0">
                <a:effectLst/>
                <a:latin typeface="Calibri Light" panose="020F0302020204030204" pitchFamily="34" charset="0"/>
                <a:ea typeface="Calibri" panose="020F0502020204030204" pitchFamily="34" charset="0"/>
                <a:cs typeface="Calibri" panose="020F0502020204030204" pitchFamily="34" charset="0"/>
              </a:rPr>
              <a:t> de eigen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gedefinieerde</a:t>
            </a:r>
            <a:r>
              <a:rPr lang="en-GB" sz="1200" dirty="0">
                <a:effectLst/>
                <a:latin typeface="Calibri Light" panose="020F0302020204030204" pitchFamily="34" charset="0"/>
                <a:ea typeface="Calibri" panose="020F0502020204030204" pitchFamily="34" charset="0"/>
                <a:cs typeface="Calibri" panose="020F0502020204030204" pitchFamily="34" charset="0"/>
              </a:rPr>
              <a:t> teacher tests(AB)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zien</a:t>
            </a:r>
            <a:endParaRPr lang="en-GB" sz="120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endParaRPr lang="nl-NL" sz="12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5000"/>
              </a:lnSpc>
              <a:spcBef>
                <a:spcPts val="0"/>
              </a:spcBef>
              <a:spcAft>
                <a:spcPts val="800"/>
              </a:spcAft>
              <a:buClrTx/>
              <a:buSzTx/>
              <a:buFontTx/>
              <a:buNone/>
              <a:tabLst/>
              <a:defRPr/>
            </a:pPr>
            <a:r>
              <a:rPr lang="en-US" sz="1200" b="1" dirty="0"/>
              <a:t>Possible vulnerability:</a:t>
            </a:r>
          </a:p>
          <a:p>
            <a:pPr marL="0" marR="0" lvl="0" indent="0" algn="l" defTabSz="914400" rtl="0" eaLnBrk="1" fontAlgn="auto" latinLnBrk="0" hangingPunct="1">
              <a:lnSpc>
                <a:spcPct val="105000"/>
              </a:lnSpc>
              <a:spcBef>
                <a:spcPts val="0"/>
              </a:spcBef>
              <a:spcAft>
                <a:spcPts val="800"/>
              </a:spcAft>
              <a:buClrTx/>
              <a:buSzTx/>
              <a:buFontTx/>
              <a:buNone/>
              <a:tabLst/>
              <a:defRPr/>
            </a:pPr>
            <a:endParaRPr lang="en-US" sz="1200" b="1" dirty="0"/>
          </a:p>
          <a:p>
            <a:pPr marL="0" marR="0" lvl="0" indent="0" algn="l" defTabSz="914400" rtl="0" eaLnBrk="1" fontAlgn="auto" latinLnBrk="0" hangingPunct="1">
              <a:lnSpc>
                <a:spcPct val="105000"/>
              </a:lnSpc>
              <a:spcBef>
                <a:spcPts val="0"/>
              </a:spcBef>
              <a:spcAft>
                <a:spcPts val="800"/>
              </a:spcAft>
              <a:buClrTx/>
              <a:buSzTx/>
              <a:buFontTx/>
              <a:buNone/>
              <a:tabLst/>
              <a:defRPr/>
            </a:pPr>
            <a:r>
              <a:rPr lang="en-US" sz="1200" b="0" dirty="0" err="1"/>
              <a:t>Voor</a:t>
            </a:r>
            <a:r>
              <a:rPr lang="en-US" sz="1200" b="0" dirty="0"/>
              <a:t> het </a:t>
            </a:r>
            <a:r>
              <a:rPr lang="en-US" sz="1200" b="0" dirty="0" err="1"/>
              <a:t>probleem</a:t>
            </a:r>
            <a:r>
              <a:rPr lang="en-US" sz="1200" b="0" dirty="0"/>
              <a:t> </a:t>
            </a:r>
            <a:r>
              <a:rPr lang="en-US" sz="1200" b="0" dirty="0" err="1"/>
              <a:t>aangaande</a:t>
            </a:r>
            <a:r>
              <a:rPr lang="en-US" sz="1200" b="0" dirty="0"/>
              <a:t> </a:t>
            </a:r>
            <a:r>
              <a:rPr lang="en-US" sz="1200" b="0" dirty="0" err="1"/>
              <a:t>dat</a:t>
            </a:r>
            <a:r>
              <a:rPr lang="en-US" sz="1200" b="0" dirty="0"/>
              <a:t> de </a:t>
            </a:r>
            <a:r>
              <a:rPr lang="en-US" sz="1200" b="0" dirty="0" err="1"/>
              <a:t>studenten</a:t>
            </a:r>
            <a:r>
              <a:rPr lang="en-US" sz="1200" b="0" dirty="0"/>
              <a:t> AB test </a:t>
            </a:r>
            <a:r>
              <a:rPr lang="en-US" sz="1200" b="0" dirty="0" err="1"/>
              <a:t>kunnen</a:t>
            </a:r>
            <a:r>
              <a:rPr lang="en-US" sz="1200" b="0" dirty="0"/>
              <a:t> </a:t>
            </a:r>
            <a:r>
              <a:rPr lang="en-US" sz="1200" b="0" dirty="0" err="1"/>
              <a:t>zien</a:t>
            </a:r>
            <a:r>
              <a:rPr lang="en-US" sz="1200" b="0" dirty="0"/>
              <a:t>, </a:t>
            </a:r>
            <a:r>
              <a:rPr lang="en-US" sz="1200" b="0" dirty="0" err="1"/>
              <a:t>zijn</a:t>
            </a:r>
            <a:r>
              <a:rPr lang="en-US" sz="1200" b="0" dirty="0"/>
              <a:t> er workarounds. In de Action die je in je template project </a:t>
            </a:r>
            <a:r>
              <a:rPr lang="en-US" sz="1200" b="0" dirty="0" err="1"/>
              <a:t>hebt</a:t>
            </a:r>
            <a:r>
              <a:rPr lang="en-US" sz="1200" b="0" dirty="0"/>
              <a:t> </a:t>
            </a:r>
            <a:r>
              <a:rPr lang="en-US" sz="1200" b="0" dirty="0" err="1"/>
              <a:t>gedefinieerd</a:t>
            </a:r>
            <a:r>
              <a:rPr lang="en-US" sz="1200" b="0" dirty="0"/>
              <a:t>, </a:t>
            </a:r>
            <a:r>
              <a:rPr lang="en-US" sz="1200" b="0" dirty="0" err="1"/>
              <a:t>waar</a:t>
            </a:r>
            <a:r>
              <a:rPr lang="en-US" sz="1200" b="0" dirty="0"/>
              <a:t> de student </a:t>
            </a:r>
            <a:r>
              <a:rPr lang="en-US" sz="1200" b="0" dirty="0" err="1"/>
              <a:t>gebruik</a:t>
            </a:r>
            <a:r>
              <a:rPr lang="en-US" sz="1200" b="0" dirty="0"/>
              <a:t> van </a:t>
            </a:r>
            <a:r>
              <a:rPr lang="en-US" sz="1200" b="0" dirty="0" err="1"/>
              <a:t>maakt</a:t>
            </a:r>
            <a:r>
              <a:rPr lang="en-US" sz="1200" b="0" dirty="0"/>
              <a:t>, </a:t>
            </a:r>
            <a:r>
              <a:rPr lang="en-US" sz="1200" b="0" dirty="0" err="1"/>
              <a:t>kan</a:t>
            </a:r>
            <a:r>
              <a:rPr lang="en-US" sz="1200" b="0" dirty="0"/>
              <a:t> je </a:t>
            </a:r>
            <a:r>
              <a:rPr lang="en-US" sz="1200" b="0" dirty="0" err="1"/>
              <a:t>linken</a:t>
            </a:r>
            <a:r>
              <a:rPr lang="en-US" sz="1200" b="0" dirty="0"/>
              <a:t> </a:t>
            </a:r>
            <a:r>
              <a:rPr lang="en-US" sz="1200" b="0" dirty="0" err="1"/>
              <a:t>naar</a:t>
            </a:r>
            <a:r>
              <a:rPr lang="en-US" sz="1200" b="0" dirty="0"/>
              <a:t> Actions die elders </a:t>
            </a:r>
            <a:r>
              <a:rPr lang="en-US" sz="1200" b="0" dirty="0" err="1"/>
              <a:t>gedefinieerd</a:t>
            </a:r>
            <a:r>
              <a:rPr lang="en-US" sz="1200" b="0" dirty="0"/>
              <a:t> </a:t>
            </a:r>
            <a:r>
              <a:rPr lang="en-US" sz="1200" b="0" dirty="0" err="1"/>
              <a:t>zijn</a:t>
            </a:r>
            <a:r>
              <a:rPr lang="en-US" sz="1200" b="0" dirty="0"/>
              <a:t> </a:t>
            </a:r>
            <a:r>
              <a:rPr lang="en-US" sz="1200" b="0" dirty="0" err="1"/>
              <a:t>en</a:t>
            </a:r>
            <a:r>
              <a:rPr lang="en-US" sz="1200" b="0" dirty="0"/>
              <a:t> de </a:t>
            </a:r>
            <a:r>
              <a:rPr lang="en-US" sz="1200" b="0" dirty="0" err="1"/>
              <a:t>testen</a:t>
            </a:r>
            <a:r>
              <a:rPr lang="en-US" sz="1200" b="0" dirty="0"/>
              <a:t> </a:t>
            </a:r>
            <a:r>
              <a:rPr lang="en-US" sz="1200" b="0" dirty="0" err="1"/>
              <a:t>vanuit</a:t>
            </a:r>
            <a:r>
              <a:rPr lang="en-US" sz="1200" b="0" dirty="0"/>
              <a:t> die repository </a:t>
            </a:r>
            <a:r>
              <a:rPr lang="en-US" sz="1200" b="0" dirty="0" err="1"/>
              <a:t>aanroepen</a:t>
            </a:r>
            <a:r>
              <a:rPr lang="en-US" sz="1200" b="0" dirty="0"/>
              <a:t>. </a:t>
            </a:r>
            <a:r>
              <a:rPr lang="en-US" sz="1200" b="0" dirty="0" err="1"/>
              <a:t>Deze</a:t>
            </a:r>
            <a:r>
              <a:rPr lang="en-US" sz="1200" b="0" dirty="0"/>
              <a:t> repository </a:t>
            </a:r>
            <a:r>
              <a:rPr lang="en-US" sz="1200" b="0" dirty="0" err="1"/>
              <a:t>moet</a:t>
            </a:r>
            <a:r>
              <a:rPr lang="en-US" sz="1200" b="0" dirty="0"/>
              <a:t> </a:t>
            </a:r>
            <a:r>
              <a:rPr lang="en-US" sz="1200" b="0" dirty="0" err="1"/>
              <a:t>echter</a:t>
            </a:r>
            <a:r>
              <a:rPr lang="en-US" sz="1200" b="0" dirty="0"/>
              <a:t> </a:t>
            </a:r>
            <a:r>
              <a:rPr lang="en-US" sz="1200" b="0" dirty="0" err="1"/>
              <a:t>wel</a:t>
            </a:r>
            <a:r>
              <a:rPr lang="en-US" sz="1200" b="0" dirty="0"/>
              <a:t> </a:t>
            </a:r>
            <a:r>
              <a:rPr lang="en-US" sz="1200" b="0" dirty="0" err="1"/>
              <a:t>privé</a:t>
            </a:r>
            <a:r>
              <a:rPr lang="en-US" sz="1200" b="0" dirty="0"/>
              <a:t> </a:t>
            </a:r>
            <a:r>
              <a:rPr lang="en-US" sz="1200" b="0" dirty="0" err="1"/>
              <a:t>zijn</a:t>
            </a:r>
            <a:r>
              <a:rPr lang="en-US" sz="1200" b="0" dirty="0"/>
              <a:t>, </a:t>
            </a:r>
            <a:r>
              <a:rPr lang="en-US" sz="1200" b="0" dirty="0" err="1"/>
              <a:t>zodat</a:t>
            </a:r>
            <a:r>
              <a:rPr lang="en-US" sz="1200" b="0" dirty="0"/>
              <a:t> de </a:t>
            </a:r>
            <a:r>
              <a:rPr lang="en-US" sz="1200" b="0" dirty="0" err="1"/>
              <a:t>studenten</a:t>
            </a:r>
            <a:r>
              <a:rPr lang="en-US" sz="1200" b="0" dirty="0"/>
              <a:t> er </a:t>
            </a:r>
            <a:r>
              <a:rPr lang="en-US" sz="1200" b="0" dirty="0" err="1"/>
              <a:t>niet</a:t>
            </a:r>
            <a:r>
              <a:rPr lang="en-US" sz="1200" b="0" dirty="0"/>
              <a:t> </a:t>
            </a:r>
            <a:r>
              <a:rPr lang="en-US" sz="1200" b="0" dirty="0" err="1"/>
              <a:t>aan</a:t>
            </a:r>
            <a:r>
              <a:rPr lang="en-US" sz="1200" b="0" dirty="0"/>
              <a:t> </a:t>
            </a:r>
            <a:r>
              <a:rPr lang="en-US" sz="1200" b="0" dirty="0" err="1"/>
              <a:t>kunnen</a:t>
            </a:r>
            <a:r>
              <a:rPr lang="en-US" sz="1200" b="0" dirty="0"/>
              <a:t>. Als </a:t>
            </a:r>
            <a:r>
              <a:rPr lang="en-US" sz="1200" b="0" dirty="0" err="1"/>
              <a:t>deze</a:t>
            </a:r>
            <a:r>
              <a:rPr lang="en-US" sz="1200" b="0" dirty="0"/>
              <a:t> repository in je </a:t>
            </a:r>
            <a:r>
              <a:rPr lang="en-US" sz="1200" b="0" dirty="0" err="1"/>
              <a:t>organisatie</a:t>
            </a:r>
            <a:r>
              <a:rPr lang="en-US" sz="1200" b="0" dirty="0"/>
              <a:t> is </a:t>
            </a:r>
            <a:r>
              <a:rPr lang="en-US" sz="1200" b="0" dirty="0" err="1"/>
              <a:t>een</a:t>
            </a:r>
            <a:r>
              <a:rPr lang="en-US" sz="1200" b="0" dirty="0"/>
              <a:t> je </a:t>
            </a:r>
            <a:r>
              <a:rPr lang="en-US" sz="1200" b="0" dirty="0" err="1"/>
              <a:t>binnen</a:t>
            </a:r>
            <a:r>
              <a:rPr lang="en-US" sz="1200" b="0" dirty="0"/>
              <a:t> je </a:t>
            </a:r>
            <a:r>
              <a:rPr lang="en-US" sz="1200" b="0" dirty="0" err="1"/>
              <a:t>organisatie</a:t>
            </a:r>
            <a:r>
              <a:rPr lang="en-US" sz="1200" b="0" dirty="0"/>
              <a:t> </a:t>
            </a:r>
            <a:r>
              <a:rPr lang="en-US" sz="1200" b="0" dirty="0" err="1"/>
              <a:t>een</a:t>
            </a:r>
            <a:r>
              <a:rPr lang="en-US" sz="1200" b="0" dirty="0"/>
              <a:t> secret </a:t>
            </a:r>
            <a:r>
              <a:rPr lang="en-US" sz="1200" b="0" dirty="0" err="1"/>
              <a:t>maken</a:t>
            </a:r>
            <a:r>
              <a:rPr lang="en-US" sz="1200" b="0" dirty="0"/>
              <a:t> om </a:t>
            </a:r>
            <a:r>
              <a:rPr lang="en-US" sz="1200" b="0" dirty="0" err="1"/>
              <a:t>toegang</a:t>
            </a:r>
            <a:r>
              <a:rPr lang="en-US" sz="1200" b="0" dirty="0"/>
              <a:t> </a:t>
            </a:r>
            <a:r>
              <a:rPr lang="en-US" sz="1200" b="0" dirty="0" err="1"/>
              <a:t>te</a:t>
            </a:r>
            <a:r>
              <a:rPr lang="en-US" sz="1200" b="0" dirty="0"/>
              <a:t> </a:t>
            </a:r>
            <a:r>
              <a:rPr lang="en-US" sz="1200" b="0" dirty="0" err="1"/>
              <a:t>hebben</a:t>
            </a:r>
            <a:r>
              <a:rPr lang="en-US" sz="1200" b="0" dirty="0"/>
              <a:t> tot </a:t>
            </a:r>
            <a:r>
              <a:rPr lang="en-US" sz="1200" b="0" dirty="0" err="1"/>
              <a:t>deze</a:t>
            </a:r>
            <a:r>
              <a:rPr lang="en-US" sz="1200" b="0" dirty="0"/>
              <a:t> Action. Je </a:t>
            </a:r>
            <a:r>
              <a:rPr lang="en-US" sz="1200" b="0" dirty="0" err="1"/>
              <a:t>kunt</a:t>
            </a:r>
            <a:r>
              <a:rPr lang="en-US" sz="1200" b="0" dirty="0"/>
              <a:t> dan je artefacts </a:t>
            </a:r>
            <a:r>
              <a:rPr lang="en-US" sz="1200" b="0" dirty="0" err="1"/>
              <a:t>ophalen</a:t>
            </a:r>
            <a:r>
              <a:rPr lang="en-US" sz="1200" b="0" dirty="0"/>
              <a:t> die je </a:t>
            </a:r>
            <a:r>
              <a:rPr lang="en-US" sz="1200" b="0" dirty="0" err="1"/>
              <a:t>nodig</a:t>
            </a:r>
            <a:r>
              <a:rPr lang="en-US" sz="1200" b="0" dirty="0"/>
              <a:t> </a:t>
            </a:r>
            <a:r>
              <a:rPr lang="en-US" sz="1200" b="0" dirty="0" err="1"/>
              <a:t>hebt</a:t>
            </a:r>
            <a:r>
              <a:rPr lang="en-US" sz="1200" b="0" dirty="0"/>
              <a:t> </a:t>
            </a:r>
            <a:r>
              <a:rPr lang="en-US" sz="1200" b="0" dirty="0" err="1"/>
              <a:t>en</a:t>
            </a:r>
            <a:r>
              <a:rPr lang="en-US" sz="1200" b="0" dirty="0"/>
              <a:t> die </a:t>
            </a:r>
            <a:r>
              <a:rPr lang="en-US" sz="1200" b="0" dirty="0" err="1"/>
              <a:t>gebruiken</a:t>
            </a:r>
            <a:r>
              <a:rPr lang="en-US" sz="1200" b="0" dirty="0"/>
              <a:t> </a:t>
            </a:r>
            <a:r>
              <a:rPr lang="en-US" sz="1200" b="0" dirty="0" err="1"/>
              <a:t>voor</a:t>
            </a:r>
            <a:r>
              <a:rPr lang="en-US" sz="1200" b="0" dirty="0"/>
              <a:t> de teacher tests. De student </a:t>
            </a:r>
            <a:r>
              <a:rPr lang="en-US" sz="1200" b="0" dirty="0" err="1"/>
              <a:t>kan</a:t>
            </a:r>
            <a:r>
              <a:rPr lang="en-US" sz="1200" b="0" dirty="0"/>
              <a:t> dan </a:t>
            </a:r>
            <a:r>
              <a:rPr lang="en-US" sz="1200" b="0" dirty="0" err="1"/>
              <a:t>zien</a:t>
            </a:r>
            <a:r>
              <a:rPr lang="en-US" sz="1200" b="0" dirty="0"/>
              <a:t> </a:t>
            </a:r>
            <a:r>
              <a:rPr lang="en-US" sz="1200" b="0" dirty="0" err="1"/>
              <a:t>dat</a:t>
            </a:r>
            <a:r>
              <a:rPr lang="en-US" sz="1200" b="0" dirty="0"/>
              <a:t> er secrets </a:t>
            </a:r>
            <a:r>
              <a:rPr lang="en-US" sz="1200" b="0" dirty="0" err="1"/>
              <a:t>gebruikt</a:t>
            </a:r>
            <a:r>
              <a:rPr lang="en-US" sz="1200" b="0" dirty="0"/>
              <a:t> </a:t>
            </a:r>
            <a:r>
              <a:rPr lang="en-US" sz="1200" b="0" dirty="0" err="1"/>
              <a:t>worden</a:t>
            </a:r>
            <a:r>
              <a:rPr lang="en-US" sz="1200" b="0" dirty="0"/>
              <a:t>, maar </a:t>
            </a:r>
            <a:r>
              <a:rPr lang="en-US" sz="1200" b="0" dirty="0" err="1"/>
              <a:t>niet</a:t>
            </a:r>
            <a:r>
              <a:rPr lang="en-US" sz="1200" b="0" dirty="0"/>
              <a:t> wat de secrets </a:t>
            </a:r>
            <a:r>
              <a:rPr lang="en-US" sz="1200" b="0" dirty="0" err="1"/>
              <a:t>zijn</a:t>
            </a:r>
            <a:r>
              <a:rPr lang="en-US" sz="1200" b="0" dirty="0"/>
              <a:t>.</a:t>
            </a:r>
          </a:p>
          <a:p>
            <a:pPr marL="0" marR="0" lvl="0" indent="0" algn="l" defTabSz="914400" rtl="0" eaLnBrk="1" fontAlgn="auto" latinLnBrk="0" hangingPunct="1">
              <a:lnSpc>
                <a:spcPct val="105000"/>
              </a:lnSpc>
              <a:spcBef>
                <a:spcPts val="0"/>
              </a:spcBef>
              <a:spcAft>
                <a:spcPts val="800"/>
              </a:spcAft>
              <a:buClrTx/>
              <a:buSzTx/>
              <a:buFontTx/>
              <a:buNone/>
              <a:tabLst/>
              <a:defRPr/>
            </a:pPr>
            <a:endParaRPr lang="en-US" sz="1200" b="1" dirty="0"/>
          </a:p>
          <a:p>
            <a:pPr>
              <a:lnSpc>
                <a:spcPct val="105000"/>
              </a:lnSpc>
              <a:spcAft>
                <a:spcPts val="800"/>
              </a:spcAft>
            </a:pPr>
            <a:r>
              <a:rPr lang="nl-NL" sz="1200" dirty="0">
                <a:effectLst/>
                <a:latin typeface="Calibri" panose="020F0502020204030204" pitchFamily="34" charset="0"/>
                <a:ea typeface="Calibri" panose="020F0502020204030204" pitchFamily="34" charset="0"/>
                <a:cs typeface="Calibri" panose="020F0502020204030204" pitchFamily="34" charset="0"/>
              </a:rPr>
              <a:t>Daarnaast ondersteund GitHub test </a:t>
            </a:r>
            <a:r>
              <a:rPr lang="nl-NL" sz="1200" dirty="0" err="1">
                <a:effectLst/>
                <a:latin typeface="Calibri" panose="020F0502020204030204" pitchFamily="34" charset="0"/>
                <a:ea typeface="Calibri" panose="020F0502020204030204" pitchFamily="34" charset="0"/>
                <a:cs typeface="Calibri" panose="020F0502020204030204" pitchFamily="34" charset="0"/>
              </a:rPr>
              <a:t>tampering</a:t>
            </a:r>
            <a:r>
              <a:rPr lang="nl-NL" sz="1200" dirty="0">
                <a:effectLst/>
                <a:latin typeface="Calibri" panose="020F0502020204030204" pitchFamily="34" charset="0"/>
                <a:ea typeface="Calibri" panose="020F0502020204030204" pitchFamily="34" charset="0"/>
                <a:cs typeface="Calibri" panose="020F0502020204030204" pitchFamily="34" charset="0"/>
              </a:rPr>
              <a:t> detectie, welke een notificatie stuurt als een student een test veranderd, dit werkt echter alleen in samenspel met GitHub classrooms met autograding aan.</a:t>
            </a:r>
          </a:p>
          <a:p>
            <a:pPr>
              <a:lnSpc>
                <a:spcPct val="105000"/>
              </a:lnSpc>
              <a:spcAft>
                <a:spcPts val="800"/>
              </a:spcAft>
            </a:pPr>
            <a:endParaRPr lang="nl-NL"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ander</a:t>
            </a:r>
            <a:r>
              <a:rPr lang="en-GB" sz="1200" dirty="0">
                <a:effectLst/>
                <a:latin typeface="Calibri Light" panose="020F0302020204030204" pitchFamily="34" charset="0"/>
                <a:ea typeface="Calibri" panose="020F0502020204030204" pitchFamily="34" charset="0"/>
                <a:cs typeface="Calibri" panose="020F0502020204030204" pitchFamily="34" charset="0"/>
              </a:rPr>
              <a:t> pad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kan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200" dirty="0">
                <a:effectLst/>
                <a:latin typeface="Calibri Light" panose="020F0302020204030204" pitchFamily="34" charset="0"/>
                <a:ea typeface="Calibri" panose="020F0502020204030204" pitchFamily="34" charset="0"/>
                <a:cs typeface="Calibri" panose="020F0502020204030204" pitchFamily="34" charset="0"/>
              </a:rPr>
              <a:t> om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technologie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lenen</a:t>
            </a:r>
            <a:r>
              <a:rPr lang="en-GB" sz="1200" dirty="0">
                <a:effectLst/>
                <a:latin typeface="Calibri Light" panose="020F0302020204030204" pitchFamily="34" charset="0"/>
                <a:ea typeface="Calibri" panose="020F0502020204030204" pitchFamily="34" charset="0"/>
                <a:cs typeface="Calibri" panose="020F0502020204030204" pitchFamily="34" charset="0"/>
              </a:rPr>
              <a:t> die al in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plaats</a:t>
            </a:r>
            <a:r>
              <a:rPr lang="en-GB" sz="1200" dirty="0">
                <a:effectLst/>
                <a:latin typeface="Calibri Light" panose="020F0302020204030204" pitchFamily="34" charset="0"/>
                <a:ea typeface="Calibri" panose="020F0502020204030204" pitchFamily="34" charset="0"/>
                <a:cs typeface="Calibri" panose="020F0502020204030204" pitchFamily="34" charset="0"/>
              </a:rPr>
              <a:t> is. In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huidige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situtatie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voordat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testen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gedraaiden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bij</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zowel</a:t>
            </a:r>
            <a:r>
              <a:rPr lang="en-GB" sz="1200" dirty="0">
                <a:effectLst/>
                <a:latin typeface="Calibri Light" panose="020F0302020204030204" pitchFamily="34" charset="0"/>
                <a:ea typeface="Calibri" panose="020F0502020204030204" pitchFamily="34" charset="0"/>
                <a:cs typeface="Calibri" panose="020F0502020204030204" pitchFamily="34" charset="0"/>
              </a:rPr>
              <a:t> A of B tests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zowel</a:t>
            </a:r>
            <a:r>
              <a:rPr lang="en-GB" sz="1200" dirty="0">
                <a:effectLst/>
                <a:latin typeface="Calibri Light" panose="020F0302020204030204" pitchFamily="34" charset="0"/>
                <a:ea typeface="Calibri" panose="020F0502020204030204" pitchFamily="34" charset="0"/>
                <a:cs typeface="Calibri" panose="020F0502020204030204" pitchFamily="34" charset="0"/>
              </a:rPr>
              <a:t> A of B business code. </a:t>
            </a:r>
          </a:p>
          <a:p>
            <a:pPr>
              <a:lnSpc>
                <a:spcPct val="105000"/>
              </a:lnSpc>
              <a:spcAft>
                <a:spcPts val="800"/>
              </a:spcAft>
            </a:pPr>
            <a:r>
              <a:rPr lang="en-GB" sz="1200" dirty="0" err="1">
                <a:effectLst/>
                <a:latin typeface="Calibri Light" panose="020F0302020204030204" pitchFamily="34" charset="0"/>
                <a:ea typeface="Calibri" panose="020F0502020204030204" pitchFamily="34" charset="0"/>
                <a:cs typeface="Calibri" panose="020F0502020204030204" pitchFamily="34" charset="0"/>
              </a:rPr>
              <a:t>Wordt</a:t>
            </a:r>
            <a:r>
              <a:rPr lang="en-GB" sz="1200" dirty="0">
                <a:effectLst/>
                <a:latin typeface="Calibri Light" panose="020F0302020204030204" pitchFamily="34" charset="0"/>
                <a:ea typeface="Calibri" panose="020F0502020204030204" pitchFamily="34" charset="0"/>
                <a:cs typeface="Calibri" panose="020F0502020204030204" pitchFamily="34" charset="0"/>
              </a:rPr>
              <a:t> het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gecopieerd</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naar</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RAM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schijf</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omgeving</a:t>
            </a:r>
            <a:r>
              <a:rPr lang="en-GB" sz="1200" dirty="0">
                <a:effectLst/>
                <a:latin typeface="Calibri Light" panose="020F0302020204030204" pitchFamily="34" charset="0"/>
                <a:ea typeface="Calibri" panose="020F0502020204030204" pitchFamily="34" charset="0"/>
                <a:cs typeface="Calibri" panose="020F0502020204030204" pitchFamily="34" charset="0"/>
              </a:rPr>
              <a:t> om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schijf</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slijtage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verminderen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het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testen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versnellen</a:t>
            </a:r>
            <a:r>
              <a:rPr lang="en-GB" sz="1200" dirty="0">
                <a:effectLst/>
                <a:latin typeface="Calibri Light" panose="020F0302020204030204" pitchFamily="34" charset="0"/>
                <a:ea typeface="Calibri" panose="020F0502020204030204" pitchFamily="34" charset="0"/>
                <a:cs typeface="Calibri" panose="020F0502020204030204" pitchFamily="34" charset="0"/>
              </a:rPr>
              <a:t>. Laten we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200" dirty="0">
                <a:effectLst/>
                <a:latin typeface="Calibri Light" panose="020F0302020204030204" pitchFamily="34" charset="0"/>
                <a:ea typeface="Calibri" panose="020F0502020204030204" pitchFamily="34" charset="0"/>
                <a:cs typeface="Calibri" panose="020F0502020204030204" pitchFamily="34" charset="0"/>
              </a:rPr>
              <a:t> process composing the test environment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noemen</a:t>
            </a:r>
            <a:r>
              <a:rPr lang="en-GB" sz="1200" dirty="0">
                <a:effectLst/>
                <a:latin typeface="Calibri Light" panose="020F0302020204030204" pitchFamily="34" charset="0"/>
                <a:ea typeface="Calibri" panose="020F0502020204030204" pitchFamily="34" charset="0"/>
                <a:cs typeface="Calibri" panose="020F0502020204030204" pitchFamily="34" charset="0"/>
              </a:rPr>
              <a:t>. Na de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omgeving</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gecomposed</a:t>
            </a:r>
            <a:r>
              <a:rPr lang="en-GB" sz="1200" dirty="0">
                <a:effectLst/>
                <a:latin typeface="Calibri Light" panose="020F0302020204030204" pitchFamily="34" charset="0"/>
                <a:ea typeface="Calibri" panose="020F0502020204030204" pitchFamily="34" charset="0"/>
                <a:cs typeface="Calibri" panose="020F0502020204030204" pitchFamily="34" charset="0"/>
              </a:rPr>
              <a:t> is,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200" dirty="0">
                <a:effectLst/>
                <a:latin typeface="Calibri Light" panose="020F0302020204030204" pitchFamily="34" charset="0"/>
                <a:ea typeface="Calibri" panose="020F0502020204030204" pitchFamily="34" charset="0"/>
                <a:cs typeface="Calibri" panose="020F0502020204030204" pitchFamily="34" charset="0"/>
              </a:rPr>
              <a:t> de subversion secrets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niet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meer</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nodig</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200" dirty="0">
                <a:effectLst/>
                <a:latin typeface="Calibri Light" panose="020F0302020204030204" pitchFamily="34" charset="0"/>
                <a:ea typeface="Calibri" panose="020F0502020204030204" pitchFamily="34" charset="0"/>
                <a:cs typeface="Calibri" panose="020F0502020204030204" pitchFamily="34" charset="0"/>
              </a:rPr>
              <a:t> de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duratie</a:t>
            </a:r>
            <a:r>
              <a:rPr lang="en-GB" sz="1200" dirty="0">
                <a:effectLst/>
                <a:latin typeface="Calibri Light" panose="020F0302020204030204" pitchFamily="34" charset="0"/>
                <a:ea typeface="Calibri" panose="020F0502020204030204" pitchFamily="34" charset="0"/>
                <a:cs typeface="Calibri" panose="020F0502020204030204" pitchFamily="34" charset="0"/>
              </a:rPr>
              <a:t> van de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ook</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onzichtbaar</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gehouden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200" dirty="0">
                <a:effectLst/>
                <a:latin typeface="Calibri Light" panose="020F0302020204030204" pitchFamily="34" charset="0"/>
                <a:ea typeface="Calibri" panose="020F0502020204030204" pitchFamily="34" charset="0"/>
                <a:cs typeface="Calibri" panose="020F0502020204030204" pitchFamily="34" charset="0"/>
              </a:rPr>
              <a:t> de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bijvoorbeeld</a:t>
            </a:r>
            <a:r>
              <a:rPr lang="en-GB" sz="1200" dirty="0">
                <a:effectLst/>
                <a:latin typeface="Calibri Light" panose="020F0302020204030204" pitchFamily="34" charset="0"/>
                <a:ea typeface="Calibri" panose="020F0502020204030204" pitchFamily="34" charset="0"/>
                <a:cs typeface="Calibri" panose="020F0502020204030204" pitchFamily="34" charset="0"/>
              </a:rPr>
              <a:t> door de test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te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draaien</a:t>
            </a:r>
            <a:r>
              <a:rPr lang="en-GB" sz="1200" dirty="0">
                <a:effectLst/>
                <a:latin typeface="Calibri Light" panose="020F0302020204030204" pitchFamily="34" charset="0"/>
                <a:ea typeface="Calibri" panose="020F0502020204030204" pitchFamily="34" charset="0"/>
                <a:cs typeface="Calibri" panose="020F0502020204030204" pitchFamily="34" charset="0"/>
              </a:rPr>
              <a:t> in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aparte</a:t>
            </a:r>
            <a:r>
              <a:rPr lang="en-GB" sz="1200" dirty="0">
                <a:effectLst/>
                <a:latin typeface="Calibri Light" panose="020F0302020204030204" pitchFamily="34" charset="0"/>
                <a:ea typeface="Calibri" panose="020F0502020204030204" pitchFamily="34" charset="0"/>
                <a:cs typeface="Calibri" panose="020F0502020204030204" pitchFamily="34" charset="0"/>
              </a:rPr>
              <a:t> (docker)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containter</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welke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geen</a:t>
            </a:r>
            <a:r>
              <a:rPr lang="en-GB" sz="1200" dirty="0">
                <a:effectLst/>
                <a:latin typeface="Calibri Light" panose="020F0302020204030204" pitchFamily="34" charset="0"/>
                <a:ea typeface="Calibri" panose="020F0502020204030204" pitchFamily="34" charset="0"/>
                <a:cs typeface="Calibri" panose="020F0502020204030204" pitchFamily="34" charset="0"/>
              </a:rPr>
              <a:t> network of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schijf</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verbindingen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heeft</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p>
          <a:p>
            <a:pPr>
              <a:lnSpc>
                <a:spcPct val="105000"/>
              </a:lnSpc>
              <a:spcAft>
                <a:spcPts val="800"/>
              </a:spcAft>
            </a:pPr>
            <a:r>
              <a:rPr lang="en-GB" sz="1200" dirty="0" err="1">
                <a:effectLst/>
                <a:latin typeface="Calibri Light" panose="020F0302020204030204" pitchFamily="34" charset="0"/>
                <a:ea typeface="Calibri" panose="020F0502020204030204" pitchFamily="34" charset="0"/>
                <a:cs typeface="Calibri" panose="020F0502020204030204" pitchFamily="34" charset="0"/>
              </a:rPr>
              <a:t>Deze</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aanpak</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zou</a:t>
            </a:r>
            <a:r>
              <a:rPr lang="en-GB" sz="1200" dirty="0">
                <a:effectLst/>
                <a:latin typeface="Calibri Light" panose="020F0302020204030204" pitchFamily="34" charset="0"/>
                <a:ea typeface="Calibri" panose="020F0502020204030204" pitchFamily="34" charset="0"/>
                <a:cs typeface="Calibri" panose="020F0502020204030204" pitchFamily="34" charset="0"/>
              </a:rPr>
              <a:t> secret leakage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voorkomen</a:t>
            </a:r>
            <a:r>
              <a:rPr lang="en-GB" sz="1200" dirty="0">
                <a:effectLst/>
                <a:latin typeface="Calibri Light" panose="020F0302020204030204" pitchFamily="34" charset="0"/>
                <a:ea typeface="Calibri" panose="020F0502020204030204" pitchFamily="34" charset="0"/>
                <a:cs typeface="Calibri" panose="020F0502020204030204" pitchFamily="34" charset="0"/>
              </a:rPr>
              <a: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En</a:t>
            </a:r>
            <a:r>
              <a:rPr lang="en-GB" sz="1200" dirty="0">
                <a:effectLst/>
                <a:latin typeface="Calibri Light" panose="020F0302020204030204" pitchFamily="34" charset="0"/>
                <a:ea typeface="Calibri" panose="020F0502020204030204" pitchFamily="34" charset="0"/>
                <a:cs typeface="Calibri" panose="020F0502020204030204" pitchFamily="34" charset="0"/>
              </a:rPr>
              <a:t> decoupled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daarma</a:t>
            </a:r>
            <a:r>
              <a:rPr lang="en-GB" sz="1200" dirty="0">
                <a:effectLst/>
                <a:latin typeface="Calibri Light" panose="020F0302020204030204" pitchFamily="34" charset="0"/>
                <a:ea typeface="Calibri" panose="020F0502020204030204" pitchFamily="34" charset="0"/>
                <a:cs typeface="Calibri" panose="020F0502020204030204" pitchFamily="34" charset="0"/>
              </a:rPr>
              <a:t> de version system checkout met het </a:t>
            </a:r>
            <a:r>
              <a:rPr lang="en-GB" sz="1200" dirty="0" err="1">
                <a:effectLst/>
                <a:latin typeface="Calibri Light" panose="020F0302020204030204" pitchFamily="34" charset="0"/>
                <a:ea typeface="Calibri" panose="020F0502020204030204" pitchFamily="34" charset="0"/>
                <a:cs typeface="Calibri" panose="020F0502020204030204" pitchFamily="34" charset="0"/>
              </a:rPr>
              <a:t>runnen</a:t>
            </a:r>
            <a:r>
              <a:rPr lang="en-GB" sz="1200" dirty="0">
                <a:effectLst/>
                <a:latin typeface="Calibri Light" panose="020F0302020204030204" pitchFamily="34" charset="0"/>
                <a:ea typeface="Calibri" panose="020F0502020204030204" pitchFamily="34" charset="0"/>
                <a:cs typeface="Calibri" panose="020F0502020204030204" pitchFamily="34" charset="0"/>
              </a:rPr>
              <a:t> van de tests</a:t>
            </a:r>
          </a:p>
          <a:p>
            <a:pPr marL="0" marR="0" lvl="0" indent="0" algn="l" defTabSz="914400" rtl="0" eaLnBrk="1" fontAlgn="auto" latinLnBrk="0" hangingPunct="1">
              <a:lnSpc>
                <a:spcPct val="105000"/>
              </a:lnSpc>
              <a:spcBef>
                <a:spcPts val="0"/>
              </a:spcBef>
              <a:spcAft>
                <a:spcPts val="800"/>
              </a:spcAft>
              <a:buClrTx/>
              <a:buSzTx/>
              <a:buFontTx/>
              <a:buNone/>
              <a:tabLst/>
              <a:defRPr/>
            </a:pPr>
            <a:endParaRPr lang="nl-NL" sz="12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Next iteration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Deze</a:t>
            </a:r>
            <a:r>
              <a:rPr lang="en-US" b="0" dirty="0"/>
              <a:t> project sequence </a:t>
            </a:r>
            <a:r>
              <a:rPr lang="en-US" b="0" dirty="0" err="1"/>
              <a:t>heeft</a:t>
            </a:r>
            <a:r>
              <a:rPr lang="en-US" b="0" dirty="0"/>
              <a:t> </a:t>
            </a:r>
            <a:r>
              <a:rPr lang="en-US" b="0" dirty="0" err="1"/>
              <a:t>een</a:t>
            </a:r>
            <a:r>
              <a:rPr lang="en-US" b="0" dirty="0"/>
              <a:t> </a:t>
            </a:r>
            <a:r>
              <a:rPr lang="en-US" b="0" dirty="0" err="1"/>
              <a:t>advies</a:t>
            </a:r>
            <a:r>
              <a:rPr lang="en-US" b="0" dirty="0"/>
              <a:t> maar </a:t>
            </a:r>
            <a:r>
              <a:rPr lang="en-US" b="0" dirty="0" err="1"/>
              <a:t>ook</a:t>
            </a:r>
            <a:r>
              <a:rPr lang="en-US" b="0" dirty="0"/>
              <a:t> </a:t>
            </a:r>
            <a:r>
              <a:rPr lang="en-US" b="0" dirty="0" err="1"/>
              <a:t>een</a:t>
            </a:r>
            <a:r>
              <a:rPr lang="en-US" b="0" dirty="0"/>
              <a:t> prototype van </a:t>
            </a:r>
            <a:r>
              <a:rPr lang="en-US" b="0" dirty="0" err="1"/>
              <a:t>dat</a:t>
            </a:r>
            <a:r>
              <a:rPr lang="en-US" b="0" dirty="0"/>
              <a:t> </a:t>
            </a:r>
            <a:r>
              <a:rPr lang="en-US" b="0" dirty="0" err="1"/>
              <a:t>advies</a:t>
            </a:r>
            <a:r>
              <a:rPr lang="en-US" b="0" dirty="0"/>
              <a:t> </a:t>
            </a:r>
            <a:r>
              <a:rPr lang="en-US" b="0" dirty="0" err="1"/>
              <a:t>opgeleverd</a:t>
            </a:r>
            <a:r>
              <a:rPr lang="en-US" b="0" dirty="0"/>
              <a:t>. </a:t>
            </a:r>
            <a:r>
              <a:rPr lang="en-US" b="0" dirty="0" err="1"/>
              <a:t>Deze</a:t>
            </a:r>
            <a:r>
              <a:rPr lang="en-US" b="0" dirty="0"/>
              <a:t> prototype is in </a:t>
            </a:r>
            <a:r>
              <a:rPr lang="en-US" b="0" dirty="0" err="1"/>
              <a:t>staat</a:t>
            </a:r>
            <a:r>
              <a:rPr lang="en-US" b="0" dirty="0"/>
              <a:t> om </a:t>
            </a:r>
            <a:r>
              <a:rPr lang="en-US" b="0" dirty="0" err="1"/>
              <a:t>geautomatiseerde</a:t>
            </a:r>
            <a:r>
              <a:rPr lang="en-US" b="0" dirty="0"/>
              <a:t> software testing </a:t>
            </a:r>
            <a:r>
              <a:rPr lang="en-US" b="0" dirty="0" err="1"/>
              <a:t>en</a:t>
            </a:r>
            <a:r>
              <a:rPr lang="en-US" b="0" dirty="0"/>
              <a:t> maven building </a:t>
            </a:r>
            <a:r>
              <a:rPr lang="en-US" b="0" dirty="0" err="1"/>
              <a:t>uit</a:t>
            </a:r>
            <a:r>
              <a:rPr lang="en-US" b="0" dirty="0"/>
              <a:t> </a:t>
            </a:r>
            <a:r>
              <a:rPr lang="en-US" b="0" dirty="0" err="1"/>
              <a:t>te</a:t>
            </a:r>
            <a:r>
              <a:rPr lang="en-US" b="0" dirty="0"/>
              <a:t> </a:t>
            </a:r>
            <a:r>
              <a:rPr lang="en-US" b="0" dirty="0" err="1"/>
              <a:t>voeren</a:t>
            </a:r>
            <a:r>
              <a:rPr lang="en-US" b="0" dirty="0"/>
              <a:t>. </a:t>
            </a:r>
            <a:r>
              <a:rPr lang="en-US" b="0" dirty="0" err="1"/>
              <a:t>Daarnaast</a:t>
            </a:r>
            <a:r>
              <a:rPr lang="en-US" b="0" dirty="0"/>
              <a:t> </a:t>
            </a:r>
            <a:r>
              <a:rPr lang="en-US" b="0" dirty="0" err="1"/>
              <a:t>werkt</a:t>
            </a:r>
            <a:r>
              <a:rPr lang="en-US" b="0" dirty="0"/>
              <a:t> het prototype </a:t>
            </a:r>
            <a:r>
              <a:rPr lang="en-US" b="0" dirty="0" err="1"/>
              <a:t>ook</a:t>
            </a:r>
            <a:r>
              <a:rPr lang="en-US" b="0" dirty="0"/>
              <a:t> </a:t>
            </a:r>
            <a:r>
              <a:rPr lang="en-US" b="0" dirty="0" err="1"/>
              <a:t>samen</a:t>
            </a:r>
            <a:r>
              <a:rPr lang="en-US" b="0" dirty="0"/>
              <a:t> met GitHub classrooms. </a:t>
            </a:r>
            <a:r>
              <a:rPr lang="en-US" b="0" dirty="0" err="1"/>
              <a:t>En</a:t>
            </a:r>
            <a:r>
              <a:rPr lang="en-US" b="0" dirty="0"/>
              <a:t> </a:t>
            </a:r>
            <a:r>
              <a:rPr lang="en-US" b="0" dirty="0" err="1"/>
              <a:t>nog</a:t>
            </a:r>
            <a:r>
              <a:rPr lang="en-US" b="0" dirty="0"/>
              <a:t> </a:t>
            </a:r>
            <a:r>
              <a:rPr lang="en-US" b="0" dirty="0" err="1"/>
              <a:t>belangrijker</a:t>
            </a:r>
            <a:r>
              <a:rPr lang="en-US" b="0" dirty="0"/>
              <a:t>, </a:t>
            </a:r>
            <a:r>
              <a:rPr lang="en-US" b="0" dirty="0" err="1"/>
              <a:t>ik</a:t>
            </a:r>
            <a:r>
              <a:rPr lang="en-US" b="0" dirty="0"/>
              <a:t> </a:t>
            </a:r>
            <a:r>
              <a:rPr lang="en-US" b="0" dirty="0" err="1"/>
              <a:t>heb</a:t>
            </a:r>
            <a:r>
              <a:rPr lang="en-US" b="0" dirty="0"/>
              <a:t> </a:t>
            </a:r>
            <a:r>
              <a:rPr lang="en-US" b="0" dirty="0" err="1"/>
              <a:t>een</a:t>
            </a:r>
            <a:r>
              <a:rPr lang="en-US" b="0" dirty="0"/>
              <a:t> start punt </a:t>
            </a:r>
            <a:r>
              <a:rPr lang="en-US" b="0" dirty="0" err="1"/>
              <a:t>bereikt</a:t>
            </a:r>
            <a:r>
              <a:rPr lang="en-US" b="0" dirty="0"/>
              <a:t> </a:t>
            </a:r>
            <a:r>
              <a:rPr lang="en-US" b="0" dirty="0" err="1"/>
              <a:t>voor</a:t>
            </a:r>
            <a:r>
              <a:rPr lang="en-US" b="0" dirty="0"/>
              <a:t> </a:t>
            </a:r>
            <a:r>
              <a:rPr lang="en-US" b="0" dirty="0" err="1"/>
              <a:t>mijn</a:t>
            </a:r>
            <a:r>
              <a:rPr lang="en-US" b="0" dirty="0"/>
              <a:t> </a:t>
            </a:r>
            <a:r>
              <a:rPr lang="en-US" b="0" dirty="0" err="1"/>
              <a:t>opvolgers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Mijn</a:t>
            </a:r>
            <a:r>
              <a:rPr lang="en-US" b="0" dirty="0"/>
              <a:t> </a:t>
            </a:r>
            <a:r>
              <a:rPr lang="en-US" b="0" dirty="0" err="1"/>
              <a:t>opvolgers</a:t>
            </a:r>
            <a:r>
              <a:rPr lang="en-US" b="0" dirty="0"/>
              <a:t> </a:t>
            </a:r>
            <a:r>
              <a:rPr lang="en-US" b="0" dirty="0" err="1"/>
              <a:t>zouden</a:t>
            </a:r>
            <a:r>
              <a:rPr lang="en-US" b="0" dirty="0"/>
              <a:t> </a:t>
            </a:r>
            <a:r>
              <a:rPr lang="en-US" b="0" dirty="0" err="1"/>
              <a:t>bijvoorbeeld</a:t>
            </a:r>
            <a:r>
              <a:rPr lang="en-US" b="0" dirty="0"/>
              <a:t> </a:t>
            </a:r>
            <a:r>
              <a:rPr lang="en-US" b="0" dirty="0" err="1"/>
              <a:t>kunnen</a:t>
            </a:r>
            <a:r>
              <a:rPr lang="en-US" b="0" dirty="0"/>
              <a:t> </a:t>
            </a:r>
            <a:r>
              <a:rPr lang="en-US" b="0" dirty="0" err="1"/>
              <a:t>onderzoeken</a:t>
            </a:r>
            <a:r>
              <a:rPr lang="en-US" b="0" dirty="0"/>
              <a:t> hoe secrets het </a:t>
            </a:r>
            <a:r>
              <a:rPr lang="en-US" b="0" dirty="0" err="1"/>
              <a:t>beste</a:t>
            </a:r>
            <a:r>
              <a:rPr lang="en-US" b="0" dirty="0"/>
              <a:t> </a:t>
            </a:r>
            <a:r>
              <a:rPr lang="en-US" b="0" dirty="0" err="1"/>
              <a:t>te</a:t>
            </a:r>
            <a:r>
              <a:rPr lang="en-US" b="0" dirty="0"/>
              <a:t> </a:t>
            </a:r>
            <a:r>
              <a:rPr lang="en-US" b="0" dirty="0" err="1"/>
              <a:t>implementeren</a:t>
            </a:r>
            <a:r>
              <a:rPr lang="en-US" b="0" dirty="0"/>
              <a:t> </a:t>
            </a:r>
            <a:r>
              <a:rPr lang="en-US" b="0" dirty="0" err="1"/>
              <a:t>zijn</a:t>
            </a:r>
            <a:r>
              <a:rPr lang="en-US" b="0" dirty="0"/>
              <a:t>, hoe autograding </a:t>
            </a:r>
            <a:r>
              <a:rPr lang="en-US" b="0" dirty="0" err="1"/>
              <a:t>precies</a:t>
            </a:r>
            <a:r>
              <a:rPr lang="en-US" b="0" dirty="0"/>
              <a:t> </a:t>
            </a:r>
            <a:r>
              <a:rPr lang="en-US" b="0" dirty="0" err="1"/>
              <a:t>werkt</a:t>
            </a:r>
            <a:r>
              <a:rPr lang="en-US" b="0" dirty="0"/>
              <a:t>, hoe GitHub Classrooms met Canvas </a:t>
            </a:r>
            <a:r>
              <a:rPr lang="en-US" b="0" dirty="0" err="1"/>
              <a:t>verbonden</a:t>
            </a:r>
            <a:r>
              <a:rPr lang="en-US" b="0" dirty="0"/>
              <a:t> </a:t>
            </a:r>
            <a:r>
              <a:rPr lang="en-US" b="0" dirty="0" err="1"/>
              <a:t>moeten</a:t>
            </a:r>
            <a:r>
              <a:rPr lang="en-US" b="0" dirty="0"/>
              <a:t> </a:t>
            </a:r>
            <a:r>
              <a:rPr lang="en-US" b="0" dirty="0" err="1"/>
              <a:t>worden</a:t>
            </a:r>
            <a:r>
              <a:rPr lang="en-US" b="0" dirty="0"/>
              <a:t>, </a:t>
            </a:r>
            <a:r>
              <a:rPr lang="en-US" b="0" dirty="0" err="1"/>
              <a:t>en</a:t>
            </a:r>
            <a:r>
              <a:rPr lang="en-US" b="0" dirty="0"/>
              <a:t> hoe je de Version checkout </a:t>
            </a:r>
            <a:r>
              <a:rPr lang="en-US" b="0" dirty="0" err="1"/>
              <a:t>kan</a:t>
            </a:r>
            <a:r>
              <a:rPr lang="en-US" b="0" dirty="0"/>
              <a:t> </a:t>
            </a:r>
            <a:r>
              <a:rPr lang="en-US" b="0" dirty="0" err="1"/>
              <a:t>decoupelen</a:t>
            </a:r>
            <a:r>
              <a:rPr lang="en-US" b="0" dirty="0"/>
              <a:t> van het </a:t>
            </a:r>
            <a:r>
              <a:rPr lang="en-US" b="0" dirty="0" err="1"/>
              <a:t>draaien</a:t>
            </a:r>
            <a:r>
              <a:rPr lang="en-US" b="0" dirty="0"/>
              <a:t> van de </a:t>
            </a:r>
            <a:r>
              <a:rPr lang="en-US" b="0" dirty="0" err="1"/>
              <a:t>testen</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GitHub Actions and Classrooms:</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In this section there will be argued why certain automation services would be better for this particular case.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Firstly, I would like to mention that the services provided by GitHub makes a good automation tool for distributing, testing and grading student work. Especially GitHub Actions will provide you with the flexibility and ease of use continuous integration, which as an excellent example for student to follow.</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Secondly GitHub classrooms can work alongside GitHub actions really well by taking advantage of the repositories where those actions are defined in, as well as being an effective and automatable Student administration tool.</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a:lnSpc>
                <a:spcPct val="105000"/>
              </a:lnSpc>
              <a:spcAft>
                <a:spcPts val="800"/>
              </a:spcAft>
            </a:pPr>
            <a:r>
              <a:rPr lang="en-US" b="1" dirty="0"/>
              <a:t>GitHub vs </a:t>
            </a:r>
            <a:r>
              <a:rPr lang="en-US" b="1" dirty="0" err="1"/>
              <a:t>CodeGrade</a:t>
            </a:r>
            <a:r>
              <a:rPr lang="en-US" b="1" dirty="0"/>
              <a:t>: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Codegrade</a:t>
            </a:r>
            <a:r>
              <a:rPr lang="en-GB" sz="1800" dirty="0">
                <a:effectLst/>
                <a:latin typeface="Calibri Light" panose="020F0302020204030204" pitchFamily="34" charset="0"/>
                <a:ea typeface="Calibri" panose="020F0502020204030204" pitchFamily="34" charset="0"/>
                <a:cs typeface="Calibri" panose="020F0502020204030204" pitchFamily="34" charset="0"/>
              </a:rPr>
              <a:t> is an alternate solution that aims to also automate testing and grading of the assignments. A drawback for this solution is that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Codegrade</a:t>
            </a:r>
            <a:r>
              <a:rPr lang="en-GB" sz="1800" dirty="0">
                <a:effectLst/>
                <a:latin typeface="Calibri Light" panose="020F0302020204030204" pitchFamily="34" charset="0"/>
                <a:ea typeface="Calibri" panose="020F0502020204030204" pitchFamily="34" charset="0"/>
                <a:cs typeface="Calibri" panose="020F0502020204030204" pitchFamily="34" charset="0"/>
              </a:rPr>
              <a:t> as a service which is per definition controlled by a third party. Aside from this solution being more costly it will also entail the need for change requests that may cost valuable time if something needs to be changed. Whereas if you would use the GitHub solution you would have this part under your own control. It would also be good that teachers use GitHub extensively so that they understand the technology better and will be able to help the students when they run into problems.</a:t>
            </a:r>
          </a:p>
          <a:p>
            <a:pPr>
              <a:lnSpc>
                <a:spcPct val="105000"/>
              </a:lnSpc>
              <a:spcAft>
                <a:spcPts val="800"/>
              </a:spcAft>
            </a:pPr>
            <a:endParaRPr lang="en-GB" sz="1800" dirty="0">
              <a:effectLst/>
              <a:latin typeface="Calibri Light" panose="020F03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5000"/>
              </a:lnSpc>
              <a:spcBef>
                <a:spcPts val="0"/>
              </a:spcBef>
              <a:spcAft>
                <a:spcPts val="800"/>
              </a:spcAft>
              <a:buClrTx/>
              <a:buSzTx/>
              <a:buFontTx/>
              <a:buNone/>
              <a:tabLst/>
              <a:defRPr/>
            </a:pPr>
            <a:r>
              <a:rPr lang="en-GB" sz="1800" dirty="0">
                <a:effectLst/>
                <a:latin typeface="Calibri Light" panose="020F0302020204030204" pitchFamily="34" charset="0"/>
                <a:ea typeface="Calibri" panose="020F0502020204030204" pitchFamily="34" charset="0"/>
                <a:cs typeface="Calibri" panose="020F0502020204030204" pitchFamily="34" charset="0"/>
              </a:rPr>
              <a:t>Finally, my recommendation would be to continue along the path of using GitHub Actions and Classrooms in order to provide a stable, modern versioning system(industry standard), which to some degree is able deal with requirement to keep the student solutions private to the student and the teacher solutions secret for all students. Some degree, because, in order to use GitHub Actions on a student project, you will need to define that Action in the template project on which the individual student assignment is based. This means that students would be able to see how these Actions are defined and could see what the teacher tests are. This is undesirable because the teachers want to be able to test the student code, with student code(called BB tests) which the students of course can see. But also, with their own defined teacher tests(called AB) tests</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5000"/>
              </a:lnSpc>
              <a:spcBef>
                <a:spcPts val="0"/>
              </a:spcBef>
              <a:spcAft>
                <a:spcPts val="800"/>
              </a:spcAft>
              <a:buClrTx/>
              <a:buSzTx/>
              <a:buFontTx/>
              <a:buNone/>
              <a:tabLst/>
              <a:defRPr/>
            </a:pPr>
            <a:r>
              <a:rPr lang="en-US" sz="1800" b="1" dirty="0"/>
              <a:t>Possible vulnerability:</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For the problem of student to able to see the AB tests, there is a work around. In the Action that you define in your template project, which the student project will make use off, you can link to Actions defined elsewhere and call the tests from a remote repository, which should be private so the student cannot access it. If this repository is within your organization, you can make a secret to access it, you will then be able to retrieve the artefacts you need and use them for the teacher tests. The student will be able to see that secrets are being used but will not be able to see what the secret is.</a:t>
            </a:r>
          </a:p>
          <a:p>
            <a:pPr>
              <a:lnSpc>
                <a:spcPct val="105000"/>
              </a:lnSpc>
              <a:spcAft>
                <a:spcPts val="800"/>
              </a:spcAft>
            </a:pP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Additionally, GitHub supports test tampering detection which will notify you when a student has altered the test, however this will only work when you are using GitHub classrooms with autograding turned on.</a:t>
            </a:r>
          </a:p>
          <a:p>
            <a:pPr>
              <a:lnSpc>
                <a:spcPct val="105000"/>
              </a:lnSpc>
              <a:spcAft>
                <a:spcPts val="800"/>
              </a:spcAft>
            </a:pPr>
            <a:endParaRPr lang="en-GB" sz="180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Another path could be to borrow some technology already in place. In the current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siuation</a:t>
            </a:r>
            <a:r>
              <a:rPr lang="en-GB" sz="1800" dirty="0">
                <a:effectLst/>
                <a:latin typeface="Calibri Light" panose="020F0302020204030204" pitchFamily="34" charset="0"/>
                <a:ea typeface="Calibri" panose="020F0502020204030204" pitchFamily="34" charset="0"/>
              </a:rPr>
              <a:t>, before test are run the sources of both tests either A or B and business code also either A or B is copied to a RAM disc environment to reduce disk wear and speed up testing. Let’s call this process composing the test environment. After composing the test environment, subversion secrets are no longer needed for the duration of the test and be kept invisible for the test, for instance by running the test in a separate container(Docker), that does not have any network or disc connections. This approach thereby could prevent secret leakage. Version system checkout can be decoupled from running the tests. </a:t>
            </a:r>
            <a:r>
              <a:rPr lang="en-GB" sz="1800" dirty="0">
                <a:effectLst/>
                <a:latin typeface="Calibri Light" panose="020F0302020204030204" pitchFamily="34" charset="0"/>
                <a:ea typeface="Calibri" panose="020F0502020204030204" pitchFamily="34" charset="0"/>
                <a:cs typeface="Calibri" panose="020F0502020204030204" pitchFamily="34" charset="0"/>
              </a:rPr>
              <a:t> </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5000"/>
              </a:lnSpc>
              <a:spcBef>
                <a:spcPts val="0"/>
              </a:spcBef>
              <a:spcAft>
                <a:spcPts val="800"/>
              </a:spcAft>
              <a:buClrTx/>
              <a:buSzTx/>
              <a:buFontTx/>
              <a:buNone/>
              <a:tabLst/>
              <a:defRPr/>
            </a:pP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Next iteration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Light" panose="020F0302020204030204" pitchFamily="34" charset="0"/>
                <a:ea typeface="Calibri" panose="020F0502020204030204" pitchFamily="34" charset="0"/>
                <a:cs typeface="Calibri" panose="020F0502020204030204" pitchFamily="34" charset="0"/>
              </a:rPr>
              <a:t>In this project sequence I managed to construct a prototype which allows for automated software testing and (maven) building. I also was able to make this work in collaboration with GitHub Classrooms. And more importantly, I provided a starting point on which my successors can build 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could research how to run how to do implement secrets, autograding, connect GitHub classrooms with Canvas and have the version checkout be decoupled from running the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19</a:t>
            </a:fld>
            <a:endParaRPr lang="en-US"/>
          </a:p>
        </p:txBody>
      </p:sp>
    </p:spTree>
    <p:extLst>
      <p:ext uri="{BB962C8B-B14F-4D97-AF65-F5344CB8AC3E}">
        <p14:creationId xmlns:p14="http://schemas.microsoft.com/office/powerpoint/2010/main" val="50659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2</a:t>
            </a:fld>
            <a:endParaRPr lang="en-US"/>
          </a:p>
        </p:txBody>
      </p:sp>
    </p:spTree>
    <p:extLst>
      <p:ext uri="{BB962C8B-B14F-4D97-AF65-F5344CB8AC3E}">
        <p14:creationId xmlns:p14="http://schemas.microsoft.com/office/powerpoint/2010/main" val="166055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Het </a:t>
            </a:r>
            <a:r>
              <a:rPr lang="en-US" dirty="0" err="1"/>
              <a:t>Analyzeren</a:t>
            </a:r>
            <a:r>
              <a:rPr lang="en-US" dirty="0"/>
              <a:t> van het </a:t>
            </a:r>
            <a:r>
              <a:rPr lang="en-US" dirty="0" err="1"/>
              <a:t>huidige</a:t>
            </a:r>
            <a:r>
              <a:rPr lang="en-US" dirty="0"/>
              <a:t> </a:t>
            </a:r>
            <a:r>
              <a:rPr lang="en-US" dirty="0" err="1"/>
              <a:t>systeem</a:t>
            </a:r>
            <a:r>
              <a:rPr lang="en-US" dirty="0"/>
              <a:t> in </a:t>
            </a:r>
            <a:r>
              <a:rPr lang="en-US" dirty="0" err="1"/>
              <a:t>plaats</a:t>
            </a:r>
            <a:r>
              <a:rPr lang="en-US" dirty="0"/>
              <a:t> </a:t>
            </a:r>
            <a:r>
              <a:rPr lang="en-US" dirty="0" err="1"/>
              <a:t>en</a:t>
            </a:r>
            <a:r>
              <a:rPr lang="en-US" dirty="0"/>
              <a:t> van de </a:t>
            </a:r>
            <a:r>
              <a:rPr lang="en-US" dirty="0" err="1"/>
              <a:t>mogelijkheden</a:t>
            </a:r>
            <a:r>
              <a:rPr lang="en-US" dirty="0"/>
              <a:t> van GitHub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Het </a:t>
            </a:r>
            <a:r>
              <a:rPr lang="en-US" dirty="0" err="1"/>
              <a:t>vervangende</a:t>
            </a:r>
            <a:r>
              <a:rPr lang="en-US" dirty="0"/>
              <a:t> </a:t>
            </a:r>
            <a:r>
              <a:rPr lang="en-US" dirty="0" err="1"/>
              <a:t>systeem</a:t>
            </a:r>
            <a:r>
              <a:rPr lang="en-US" dirty="0"/>
              <a:t> </a:t>
            </a:r>
            <a:r>
              <a:rPr lang="en-US" dirty="0" err="1"/>
              <a:t>ontwerpen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Advies</a:t>
            </a:r>
            <a:r>
              <a:rPr lang="en-US" dirty="0"/>
              <a:t> over </a:t>
            </a:r>
            <a:r>
              <a:rPr lang="en-US" dirty="0" err="1"/>
              <a:t>een</a:t>
            </a:r>
            <a:r>
              <a:rPr lang="en-US" dirty="0"/>
              <a:t> prototype wat de </a:t>
            </a:r>
            <a:r>
              <a:rPr lang="en-US" dirty="0" err="1"/>
              <a:t>mogelijkheden</a:t>
            </a:r>
            <a:r>
              <a:rPr lang="en-US" dirty="0"/>
              <a:t> van de </a:t>
            </a:r>
            <a:r>
              <a:rPr lang="en-US" dirty="0" err="1"/>
              <a:t>nieuwe</a:t>
            </a:r>
            <a:r>
              <a:rPr lang="en-US" dirty="0"/>
              <a:t> </a:t>
            </a:r>
            <a:r>
              <a:rPr lang="en-US" dirty="0" err="1"/>
              <a:t>oplossing</a:t>
            </a:r>
            <a:r>
              <a:rPr lang="en-US" dirty="0"/>
              <a:t> </a:t>
            </a:r>
            <a:r>
              <a:rPr lang="en-US" dirty="0" err="1"/>
              <a:t>moet</a:t>
            </a:r>
            <a:r>
              <a:rPr lang="en-US" dirty="0"/>
              <a:t> </a:t>
            </a:r>
            <a:r>
              <a:rPr lang="en-US" dirty="0" err="1"/>
              <a:t>tonen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current system in place, and what is possible in GitHub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new system to replace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Advise on a prototype to display the possibilities of the new solution</a:t>
            </a:r>
          </a:p>
          <a:p>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3</a:t>
            </a:fld>
            <a:endParaRPr lang="en-US"/>
          </a:p>
        </p:txBody>
      </p:sp>
    </p:spTree>
    <p:extLst>
      <p:ext uri="{BB962C8B-B14F-4D97-AF65-F5344CB8AC3E}">
        <p14:creationId xmlns:p14="http://schemas.microsoft.com/office/powerpoint/2010/main" val="316685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rPr>
              <a:t>NL </a:t>
            </a:r>
            <a:r>
              <a:rPr lang="en-GB" sz="1800" dirty="0" err="1">
                <a:effectLst/>
                <a:latin typeface="Calibri" panose="020F0502020204030204" pitchFamily="34" charset="0"/>
              </a:rPr>
              <a:t>Hier</a:t>
            </a:r>
            <a:r>
              <a:rPr lang="en-GB" sz="1800" dirty="0">
                <a:effectLst/>
                <a:latin typeface="Calibri" panose="020F0502020204030204" pitchFamily="34" charset="0"/>
              </a:rPr>
              <a:t> </a:t>
            </a:r>
            <a:r>
              <a:rPr lang="en-GB" sz="1800" dirty="0" err="1">
                <a:effectLst/>
                <a:latin typeface="Calibri" panose="020F0502020204030204" pitchFamily="34" charset="0"/>
              </a:rPr>
              <a:t>kun</a:t>
            </a:r>
            <a:r>
              <a:rPr lang="en-GB" sz="1800" dirty="0">
                <a:effectLst/>
                <a:latin typeface="Calibri" panose="020F0502020204030204" pitchFamily="34" charset="0"/>
              </a:rPr>
              <a:t> je </a:t>
            </a:r>
            <a:r>
              <a:rPr lang="en-GB" sz="1800" dirty="0" err="1">
                <a:effectLst/>
                <a:latin typeface="Calibri" panose="020F0502020204030204" pitchFamily="34" charset="0"/>
              </a:rPr>
              <a:t>zien</a:t>
            </a:r>
            <a:r>
              <a:rPr lang="en-GB" sz="1800" dirty="0">
                <a:effectLst/>
                <a:latin typeface="Calibri" panose="020F0502020204030204" pitchFamily="34" charset="0"/>
              </a:rPr>
              <a:t> </a:t>
            </a:r>
            <a:r>
              <a:rPr lang="en-GB" sz="1800" dirty="0" err="1">
                <a:effectLst/>
                <a:latin typeface="Calibri" panose="020F0502020204030204" pitchFamily="34" charset="0"/>
              </a:rPr>
              <a:t>welke</a:t>
            </a:r>
            <a:r>
              <a:rPr lang="en-GB" sz="1800" dirty="0">
                <a:effectLst/>
                <a:latin typeface="Calibri" panose="020F0502020204030204" pitchFamily="34" charset="0"/>
              </a:rPr>
              <a:t> </a:t>
            </a:r>
            <a:r>
              <a:rPr lang="en-GB" sz="1800" dirty="0" err="1">
                <a:effectLst/>
                <a:latin typeface="Calibri" panose="020F0502020204030204" pitchFamily="34" charset="0"/>
              </a:rPr>
              <a:t>usecases</a:t>
            </a:r>
            <a:r>
              <a:rPr lang="en-GB" sz="1800" dirty="0">
                <a:effectLst/>
                <a:latin typeface="Calibri" panose="020F0502020204030204" pitchFamily="34" charset="0"/>
              </a:rPr>
              <a:t> </a:t>
            </a:r>
            <a:r>
              <a:rPr lang="en-GB" sz="1800" dirty="0" err="1">
                <a:effectLst/>
                <a:latin typeface="Calibri" panose="020F0502020204030204" pitchFamily="34" charset="0"/>
              </a:rPr>
              <a:t>beschikbaar</a:t>
            </a:r>
            <a:r>
              <a:rPr lang="en-GB" sz="1800" dirty="0">
                <a:effectLst/>
                <a:latin typeface="Calibri" panose="020F0502020204030204" pitchFamily="34" charset="0"/>
              </a:rPr>
              <a:t> </a:t>
            </a:r>
            <a:r>
              <a:rPr lang="en-GB" sz="1800" dirty="0" err="1">
                <a:effectLst/>
                <a:latin typeface="Calibri" panose="020F0502020204030204" pitchFamily="34" charset="0"/>
              </a:rPr>
              <a:t>zijn</a:t>
            </a:r>
            <a:r>
              <a:rPr lang="en-GB" sz="1800" dirty="0">
                <a:effectLst/>
                <a:latin typeface="Calibri" panose="020F0502020204030204" pitchFamily="34" charset="0"/>
              </a:rPr>
              <a:t> </a:t>
            </a:r>
            <a:r>
              <a:rPr lang="en-GB" sz="1800" dirty="0" err="1">
                <a:effectLst/>
                <a:latin typeface="Calibri" panose="020F0502020204030204" pitchFamily="34" charset="0"/>
              </a:rPr>
              <a:t>voor</a:t>
            </a:r>
            <a:r>
              <a:rPr lang="en-GB" sz="1800" dirty="0">
                <a:effectLst/>
                <a:latin typeface="Calibri" panose="020F0502020204030204" pitchFamily="34" charset="0"/>
              </a:rPr>
              <a:t> </a:t>
            </a:r>
            <a:r>
              <a:rPr lang="en-GB" sz="1800" dirty="0" err="1">
                <a:effectLst/>
                <a:latin typeface="Calibri" panose="020F0502020204030204" pitchFamily="34" charset="0"/>
              </a:rPr>
              <a:t>beider</a:t>
            </a:r>
            <a:r>
              <a:rPr lang="en-GB" sz="1800" dirty="0">
                <a:effectLst/>
                <a:latin typeface="Calibri" panose="020F0502020204030204" pitchFamily="34" charset="0"/>
              </a:rPr>
              <a:t> user types, </a:t>
            </a:r>
            <a:r>
              <a:rPr lang="en-GB" sz="1800" dirty="0" err="1">
                <a:effectLst/>
                <a:latin typeface="Calibri" panose="020F0502020204030204" pitchFamily="34" charset="0"/>
              </a:rPr>
              <a:t>daarnaast</a:t>
            </a:r>
            <a:r>
              <a:rPr lang="en-GB" sz="1800" dirty="0">
                <a:effectLst/>
                <a:latin typeface="Calibri" panose="020F0502020204030204" pitchFamily="34" charset="0"/>
              </a:rPr>
              <a:t> </a:t>
            </a:r>
            <a:r>
              <a:rPr lang="en-GB" sz="1800" dirty="0" err="1">
                <a:effectLst/>
                <a:latin typeface="Calibri" panose="020F0502020204030204" pitchFamily="34" charset="0"/>
              </a:rPr>
              <a:t>valt</a:t>
            </a:r>
            <a:r>
              <a:rPr lang="en-GB" sz="1800" dirty="0">
                <a:effectLst/>
                <a:latin typeface="Calibri" panose="020F0502020204030204" pitchFamily="34" charset="0"/>
              </a:rPr>
              <a:t> </a:t>
            </a:r>
            <a:r>
              <a:rPr lang="en-GB" sz="1800" dirty="0" err="1">
                <a:effectLst/>
                <a:latin typeface="Calibri" panose="020F0502020204030204" pitchFamily="34" charset="0"/>
              </a:rPr>
              <a:t>ook</a:t>
            </a:r>
            <a:r>
              <a:rPr lang="en-GB" sz="1800" dirty="0">
                <a:effectLst/>
                <a:latin typeface="Calibri" panose="020F0502020204030204" pitchFamily="34" charset="0"/>
              </a:rPr>
              <a:t> op </a:t>
            </a:r>
            <a:r>
              <a:rPr lang="en-GB" sz="1800" dirty="0" err="1">
                <a:effectLst/>
                <a:latin typeface="Calibri" panose="020F0502020204030204" pitchFamily="34" charset="0"/>
              </a:rPr>
              <a:t>dat</a:t>
            </a:r>
            <a:r>
              <a:rPr lang="en-GB" sz="1800" dirty="0">
                <a:effectLst/>
                <a:latin typeface="Calibri" panose="020F0502020204030204" pitchFamily="34" charset="0"/>
              </a:rPr>
              <a:t> de student </a:t>
            </a:r>
            <a:r>
              <a:rPr lang="en-GB" sz="1800" dirty="0" err="1">
                <a:effectLst/>
                <a:latin typeface="Calibri" panose="020F0502020204030204" pitchFamily="34" charset="0"/>
              </a:rPr>
              <a:t>en</a:t>
            </a:r>
            <a:r>
              <a:rPr lang="en-GB" sz="1800" dirty="0">
                <a:effectLst/>
                <a:latin typeface="Calibri" panose="020F0502020204030204" pitchFamily="34" charset="0"/>
              </a:rPr>
              <a:t> </a:t>
            </a:r>
            <a:r>
              <a:rPr lang="en-GB" sz="1800" dirty="0" err="1">
                <a:effectLst/>
                <a:latin typeface="Calibri" panose="020F0502020204030204" pitchFamily="34" charset="0"/>
              </a:rPr>
              <a:t>leraar</a:t>
            </a:r>
            <a:r>
              <a:rPr lang="en-GB" sz="1800" dirty="0">
                <a:effectLst/>
                <a:latin typeface="Calibri" panose="020F0502020204030204" pitchFamily="34" charset="0"/>
              </a:rPr>
              <a:t> </a:t>
            </a:r>
            <a:r>
              <a:rPr lang="en-GB" sz="1800" dirty="0" err="1">
                <a:effectLst/>
                <a:latin typeface="Calibri" panose="020F0502020204030204" pitchFamily="34" charset="0"/>
              </a:rPr>
              <a:t>testen</a:t>
            </a:r>
            <a:r>
              <a:rPr lang="en-GB" sz="1800" dirty="0">
                <a:effectLst/>
                <a:latin typeface="Calibri" panose="020F0502020204030204" pitchFamily="34" charset="0"/>
              </a:rPr>
              <a:t> </a:t>
            </a:r>
            <a:r>
              <a:rPr lang="en-GB" sz="1800" dirty="0" err="1">
                <a:effectLst/>
                <a:latin typeface="Calibri" panose="020F0502020204030204" pitchFamily="34" charset="0"/>
              </a:rPr>
              <a:t>overlappen</a:t>
            </a:r>
            <a:r>
              <a:rPr lang="en-GB" sz="1800" dirty="0">
                <a:effectLst/>
                <a:latin typeface="Calibri" panose="020F0502020204030204" pitchFamily="34" charset="0"/>
              </a:rPr>
              <a:t> in </a:t>
            </a:r>
            <a:r>
              <a:rPr lang="en-GB" sz="1800" dirty="0" err="1">
                <a:effectLst/>
                <a:latin typeface="Calibri" panose="020F0502020204030204" pitchFamily="34" charset="0"/>
              </a:rPr>
              <a:t>sommige</a:t>
            </a:r>
            <a:r>
              <a:rPr lang="en-GB" sz="1800" dirty="0">
                <a:effectLst/>
                <a:latin typeface="Calibri" panose="020F0502020204030204" pitchFamily="34" charset="0"/>
              </a:rPr>
              <a:t> </a:t>
            </a:r>
            <a:r>
              <a:rPr lang="en-GB" sz="1800" dirty="0" err="1">
                <a:effectLst/>
                <a:latin typeface="Calibri" panose="020F0502020204030204" pitchFamily="34" charset="0"/>
              </a:rPr>
              <a:t>gevallen</a:t>
            </a:r>
            <a:r>
              <a:rPr lang="en-GB" sz="1800" dirty="0">
                <a:effectLst/>
                <a:latin typeface="Calibri" panose="020F0502020204030204" pitchFamily="34" charset="0"/>
              </a:rPr>
              <a:t>, </a:t>
            </a:r>
            <a:r>
              <a:rPr lang="en-GB" sz="1800" dirty="0" err="1">
                <a:effectLst/>
                <a:latin typeface="Calibri" panose="020F0502020204030204" pitchFamily="34" charset="0"/>
              </a:rPr>
              <a:t>zoals</a:t>
            </a:r>
            <a:r>
              <a:rPr lang="en-GB" sz="1800" dirty="0">
                <a:effectLst/>
                <a:latin typeface="Calibri" panose="020F0502020204030204" pitchFamily="34" charset="0"/>
              </a:rPr>
              <a:t> </a:t>
            </a:r>
            <a:r>
              <a:rPr lang="en-GB" sz="1800" dirty="0" err="1">
                <a:effectLst/>
                <a:latin typeface="Calibri" panose="020F0502020204030204" pitchFamily="34" charset="0"/>
              </a:rPr>
              <a:t>bij</a:t>
            </a:r>
            <a:r>
              <a:rPr lang="en-GB" sz="1800" dirty="0">
                <a:effectLst/>
                <a:latin typeface="Calibri" panose="020F0502020204030204" pitchFamily="34" charset="0"/>
              </a:rPr>
              <a:t> read test reports </a:t>
            </a:r>
            <a:r>
              <a:rPr lang="en-GB" sz="1800" dirty="0" err="1">
                <a:effectLst/>
                <a:latin typeface="Calibri" panose="020F0502020204030204" pitchFamily="34" charset="0"/>
              </a:rPr>
              <a:t>en</a:t>
            </a:r>
            <a:r>
              <a:rPr lang="en-GB" sz="1800" dirty="0">
                <a:effectLst/>
                <a:latin typeface="Calibri" panose="020F0502020204030204" pitchFamily="34" charset="0"/>
              </a:rPr>
              <a:t> grade student work. </a:t>
            </a:r>
            <a:r>
              <a:rPr lang="en-GB" sz="1800" dirty="0" err="1">
                <a:effectLst/>
                <a:latin typeface="Calibri" panose="020F0502020204030204" pitchFamily="34" charset="0"/>
              </a:rPr>
              <a:t>Dit</a:t>
            </a:r>
            <a:r>
              <a:rPr lang="en-GB" sz="1800" dirty="0">
                <a:effectLst/>
                <a:latin typeface="Calibri" panose="020F0502020204030204" pitchFamily="34" charset="0"/>
              </a:rPr>
              <a:t> </a:t>
            </a:r>
            <a:r>
              <a:rPr lang="en-GB" sz="1800" dirty="0" err="1">
                <a:effectLst/>
                <a:latin typeface="Calibri" panose="020F0502020204030204" pitchFamily="34" charset="0"/>
              </a:rPr>
              <a:t>komt</a:t>
            </a:r>
            <a:r>
              <a:rPr lang="en-GB" sz="1800" dirty="0">
                <a:effectLst/>
                <a:latin typeface="Calibri" panose="020F0502020204030204" pitchFamily="34" charset="0"/>
              </a:rPr>
              <a:t> </a:t>
            </a:r>
            <a:r>
              <a:rPr lang="en-GB" sz="1800" dirty="0" err="1">
                <a:effectLst/>
                <a:latin typeface="Calibri" panose="020F0502020204030204" pitchFamily="34" charset="0"/>
              </a:rPr>
              <a:t>omdat</a:t>
            </a:r>
            <a:r>
              <a:rPr lang="en-GB" sz="1800" dirty="0">
                <a:effectLst/>
                <a:latin typeface="Calibri" panose="020F0502020204030204" pitchFamily="34" charset="0"/>
              </a:rPr>
              <a:t> grade student work </a:t>
            </a:r>
            <a:r>
              <a:rPr lang="en-GB" sz="1800" dirty="0" err="1">
                <a:effectLst/>
                <a:latin typeface="Calibri" panose="020F0502020204030204" pitchFamily="34" charset="0"/>
              </a:rPr>
              <a:t>gebaseerd</a:t>
            </a:r>
            <a:r>
              <a:rPr lang="en-GB" sz="1800" dirty="0">
                <a:effectLst/>
                <a:latin typeface="Calibri" panose="020F0502020204030204" pitchFamily="34" charset="0"/>
              </a:rPr>
              <a:t> is op de test </a:t>
            </a:r>
            <a:r>
              <a:rPr lang="en-GB" sz="1800" dirty="0" err="1">
                <a:effectLst/>
                <a:latin typeface="Calibri" panose="020F0502020204030204" pitchFamily="34" charset="0"/>
              </a:rPr>
              <a:t>rapporten</a:t>
            </a:r>
            <a:r>
              <a:rPr lang="en-GB" sz="1800" dirty="0">
                <a:effectLst/>
                <a:latin typeface="Calibri" panose="020F0502020204030204" pitchFamily="34" charset="0"/>
              </a:rPr>
              <a:t>.</a:t>
            </a:r>
            <a:endParaRPr lang="en-US" sz="1800" dirty="0"/>
          </a:p>
          <a:p>
            <a:endParaRPr lang="en-GB" sz="1800" b="1" dirty="0">
              <a:solidFill>
                <a:srgbClr val="FF0000"/>
              </a:solidFill>
              <a:effectLst/>
              <a:latin typeface="Calibri" panose="020F0502020204030204" pitchFamily="34" charset="0"/>
              <a:ea typeface="Calibri" panose="020F0502020204030204" pitchFamily="34" charset="0"/>
            </a:endParaRPr>
          </a:p>
          <a:p>
            <a:endParaRPr lang="en-GB" sz="1800" b="1" dirty="0">
              <a:solidFill>
                <a:srgbClr val="FF0000"/>
              </a:solidFill>
              <a:effectLst/>
              <a:latin typeface="Calibri" panose="020F0502020204030204" pitchFamily="34" charset="0"/>
              <a:ea typeface="Calibri" panose="020F0502020204030204" pitchFamily="34" charset="0"/>
            </a:endParaRPr>
          </a:p>
          <a:p>
            <a:r>
              <a:rPr lang="en-GB" sz="1800" b="1" dirty="0">
                <a:solidFill>
                  <a:srgbClr val="FF0000"/>
                </a:solidFill>
                <a:effectLst/>
                <a:latin typeface="Calibri" panose="020F0502020204030204" pitchFamily="34" charset="0"/>
                <a:ea typeface="Calibri" panose="020F0502020204030204" pitchFamily="34" charset="0"/>
              </a:rPr>
              <a:t>EN</a:t>
            </a:r>
            <a:r>
              <a:rPr lang="en-GB" sz="1800" b="1" dirty="0">
                <a:effectLst/>
                <a:latin typeface="Calibri" panose="020F0502020204030204" pitchFamily="34" charset="0"/>
                <a:ea typeface="Calibri" panose="020F0502020204030204" pitchFamily="34" charset="0"/>
              </a:rPr>
              <a:t> </a:t>
            </a:r>
            <a:r>
              <a:rPr lang="en-GB" sz="1800" dirty="0">
                <a:effectLst/>
                <a:latin typeface="Calibri" panose="020F0502020204030204" pitchFamily="34" charset="0"/>
                <a:ea typeface="Calibri" panose="020F0502020204030204" pitchFamily="34" charset="0"/>
              </a:rPr>
              <a:t>Here it is displayed which use cases are available for both user types, please note that the teacher and student overlap in some cases, as is the case with read test reports and grade student work. This is because the grade of the student work is based on the test reports.</a:t>
            </a:r>
          </a:p>
          <a:p>
            <a:endParaRPr lang="en-GB" sz="1800" dirty="0">
              <a:effectLst/>
              <a:latin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5</a:t>
            </a:fld>
            <a:endParaRPr lang="en-US"/>
          </a:p>
        </p:txBody>
      </p:sp>
    </p:spTree>
    <p:extLst>
      <p:ext uri="{BB962C8B-B14F-4D97-AF65-F5344CB8AC3E}">
        <p14:creationId xmlns:p14="http://schemas.microsoft.com/office/powerpoint/2010/main" val="49849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b="1" dirty="0">
                <a:effectLst/>
                <a:highlight>
                  <a:srgbClr val="FFFF00"/>
                </a:highlight>
                <a:latin typeface="Calibri" panose="020F0502020204030204" pitchFamily="34" charset="0"/>
              </a:rPr>
              <a:t>NL</a:t>
            </a:r>
          </a:p>
          <a:p>
            <a:r>
              <a:rPr lang="en-GB" sz="1800" b="0" dirty="0" err="1">
                <a:effectLst/>
                <a:highlight>
                  <a:srgbClr val="FFFF00"/>
                </a:highlight>
                <a:latin typeface="Calibri" panose="020F0502020204030204" pitchFamily="34" charset="0"/>
              </a:rPr>
              <a:t>Dit</a:t>
            </a:r>
            <a:r>
              <a:rPr lang="en-GB" sz="1800" b="0" dirty="0">
                <a:effectLst/>
                <a:highlight>
                  <a:srgbClr val="FFFF00"/>
                </a:highlight>
                <a:latin typeface="Calibri" panose="020F0502020204030204" pitchFamily="34" charset="0"/>
              </a:rPr>
              <a:t> model </a:t>
            </a:r>
            <a:r>
              <a:rPr lang="en-GB" sz="1800" b="0" dirty="0" err="1">
                <a:effectLst/>
                <a:highlight>
                  <a:srgbClr val="FFFF00"/>
                </a:highlight>
                <a:latin typeface="Calibri" panose="020F0502020204030204" pitchFamily="34" charset="0"/>
              </a:rPr>
              <a:t>laat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zien</a:t>
            </a:r>
            <a:r>
              <a:rPr lang="en-GB" sz="1800" b="0" dirty="0">
                <a:effectLst/>
                <a:highlight>
                  <a:srgbClr val="FFFF00"/>
                </a:highlight>
                <a:latin typeface="Calibri" panose="020F0502020204030204" pitchFamily="34" charset="0"/>
              </a:rPr>
              <a:t> hoe de docent </a:t>
            </a:r>
            <a:r>
              <a:rPr lang="en-GB" sz="1800" b="0" dirty="0" err="1">
                <a:effectLst/>
                <a:highlight>
                  <a:srgbClr val="FFFF00"/>
                </a:highlight>
                <a:latin typeface="Calibri" panose="020F0502020204030204" pitchFamily="34" charset="0"/>
              </a:rPr>
              <a:t>en</a:t>
            </a:r>
            <a:r>
              <a:rPr lang="en-GB" sz="1800" b="0" dirty="0">
                <a:effectLst/>
                <a:highlight>
                  <a:srgbClr val="FFFF00"/>
                </a:highlight>
                <a:latin typeface="Calibri" panose="020F0502020204030204" pitchFamily="34" charset="0"/>
              </a:rPr>
              <a:t> student </a:t>
            </a:r>
            <a:r>
              <a:rPr lang="en-GB" sz="1800" b="0" dirty="0" err="1">
                <a:effectLst/>
                <a:highlight>
                  <a:srgbClr val="FFFF00"/>
                </a:highlight>
                <a:latin typeface="Calibri" panose="020F0502020204030204" pitchFamily="34" charset="0"/>
              </a:rPr>
              <a:t>usecases</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overlappen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dit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komt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omdat</a:t>
            </a:r>
            <a:r>
              <a:rPr lang="en-GB" sz="1800" b="0" dirty="0">
                <a:effectLst/>
                <a:highlight>
                  <a:srgbClr val="FFFF00"/>
                </a:highlight>
                <a:latin typeface="Calibri" panose="020F0502020204030204" pitchFamily="34" charset="0"/>
              </a:rPr>
              <a:t> de teacher </a:t>
            </a:r>
            <a:r>
              <a:rPr lang="en-GB" sz="1800" b="0" dirty="0" err="1">
                <a:effectLst/>
                <a:highlight>
                  <a:srgbClr val="FFFF00"/>
                </a:highlight>
                <a:latin typeface="Calibri" panose="020F0502020204030204" pitchFamily="34" charset="0"/>
              </a:rPr>
              <a:t>zijn</a:t>
            </a:r>
            <a:r>
              <a:rPr lang="en-GB" sz="1800" b="0" dirty="0">
                <a:effectLst/>
                <a:highlight>
                  <a:srgbClr val="FFFF00"/>
                </a:highlight>
                <a:latin typeface="Calibri" panose="020F0502020204030204" pitchFamily="34" charset="0"/>
              </a:rPr>
              <a:t> assignments </a:t>
            </a:r>
            <a:r>
              <a:rPr lang="en-GB" sz="1800" b="0" dirty="0" err="1">
                <a:effectLst/>
                <a:highlight>
                  <a:srgbClr val="FFFF00"/>
                </a:highlight>
                <a:latin typeface="Calibri" panose="020F0502020204030204" pitchFamily="34" charset="0"/>
              </a:rPr>
              <a:t>naar</a:t>
            </a:r>
            <a:r>
              <a:rPr lang="en-GB" sz="1800" b="0" dirty="0">
                <a:effectLst/>
                <a:highlight>
                  <a:srgbClr val="FFFF00"/>
                </a:highlight>
                <a:latin typeface="Calibri" panose="020F0502020204030204" pitchFamily="34" charset="0"/>
              </a:rPr>
              <a:t> de Subversion repository </a:t>
            </a:r>
            <a:r>
              <a:rPr lang="en-GB" sz="1800" b="0" dirty="0" err="1">
                <a:effectLst/>
                <a:highlight>
                  <a:srgbClr val="FFFF00"/>
                </a:highlight>
                <a:latin typeface="Calibri" panose="020F0502020204030204" pitchFamily="34" charset="0"/>
              </a:rPr>
              <a:t>moet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pushen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zodat</a:t>
            </a:r>
            <a:r>
              <a:rPr lang="en-GB" sz="1800" b="0" dirty="0">
                <a:effectLst/>
                <a:highlight>
                  <a:srgbClr val="FFFF00"/>
                </a:highlight>
                <a:latin typeface="Calibri" panose="020F0502020204030204" pitchFamily="34" charset="0"/>
              </a:rPr>
              <a:t> de </a:t>
            </a:r>
            <a:r>
              <a:rPr lang="en-GB" sz="1800" b="0" dirty="0" err="1">
                <a:effectLst/>
                <a:highlight>
                  <a:srgbClr val="FFFF00"/>
                </a:highlight>
                <a:latin typeface="Calibri" panose="020F0502020204030204" pitchFamily="34" charset="0"/>
              </a:rPr>
              <a:t>studenten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ze</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kan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krijgen</a:t>
            </a:r>
            <a:r>
              <a:rPr lang="en-GB" sz="1800" b="0" dirty="0">
                <a:effectLst/>
                <a:highlight>
                  <a:srgbClr val="FFFF00"/>
                </a:highlight>
                <a:latin typeface="Calibri" panose="020F0502020204030204" pitchFamily="34" charset="0"/>
              </a:rPr>
              <a:t>.</a:t>
            </a:r>
          </a:p>
          <a:p>
            <a:endParaRPr lang="en-GB" sz="1800" b="0" dirty="0">
              <a:effectLst/>
              <a:highlight>
                <a:srgbClr val="FFFF00"/>
              </a:highlight>
              <a:latin typeface="Calibri" panose="020F0502020204030204" pitchFamily="34" charset="0"/>
            </a:endParaRPr>
          </a:p>
          <a:p>
            <a:r>
              <a:rPr lang="en-GB" sz="1800" b="0" dirty="0">
                <a:effectLst/>
                <a:highlight>
                  <a:srgbClr val="FFFF00"/>
                </a:highlight>
                <a:latin typeface="Calibri" panose="020F0502020204030204" pitchFamily="34" charset="0"/>
              </a:rPr>
              <a:t>De dataflow start met de </a:t>
            </a:r>
            <a:r>
              <a:rPr lang="en-GB" sz="1800" b="0" dirty="0" err="1">
                <a:effectLst/>
                <a:highlight>
                  <a:srgbClr val="FFFF00"/>
                </a:highlight>
                <a:latin typeface="Calibri" panose="020F0502020204030204" pitchFamily="34" charset="0"/>
              </a:rPr>
              <a:t>assignement</a:t>
            </a:r>
            <a:r>
              <a:rPr lang="en-GB" sz="1800" b="0" dirty="0">
                <a:effectLst/>
                <a:highlight>
                  <a:srgbClr val="FFFF00"/>
                </a:highlight>
                <a:latin typeface="Calibri" panose="020F0502020204030204" pitchFamily="34" charset="0"/>
              </a:rPr>
              <a:t> die </a:t>
            </a:r>
            <a:r>
              <a:rPr lang="en-GB" sz="1800" b="0" dirty="0" err="1">
                <a:effectLst/>
                <a:highlight>
                  <a:srgbClr val="FFFF00"/>
                </a:highlight>
                <a:latin typeface="Calibri" panose="020F0502020204030204" pitchFamily="34" charset="0"/>
              </a:rPr>
              <a:t>gepulled</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worden</a:t>
            </a:r>
            <a:r>
              <a:rPr lang="en-GB" sz="1800" b="0" dirty="0">
                <a:effectLst/>
                <a:highlight>
                  <a:srgbClr val="FFFF00"/>
                </a:highlight>
                <a:latin typeface="Calibri" panose="020F0502020204030204" pitchFamily="34" charset="0"/>
              </a:rPr>
              <a:t> van de Osirix Service </a:t>
            </a:r>
            <a:r>
              <a:rPr lang="en-GB" sz="1800" b="0" dirty="0" err="1">
                <a:effectLst/>
                <a:highlight>
                  <a:srgbClr val="FFFF00"/>
                </a:highlight>
                <a:latin typeface="Calibri" panose="020F0502020204030204" pitchFamily="34" charset="0"/>
              </a:rPr>
              <a:t>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gepushed</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wordt</a:t>
            </a:r>
            <a:r>
              <a:rPr lang="en-GB" sz="1800" b="0" dirty="0">
                <a:effectLst/>
                <a:highlight>
                  <a:srgbClr val="FFFF00"/>
                </a:highlight>
                <a:latin typeface="Calibri" panose="020F0502020204030204" pitchFamily="34" charset="0"/>
              </a:rPr>
              <a:t> van de docent, </a:t>
            </a:r>
            <a:r>
              <a:rPr lang="en-GB" sz="1800" b="0" dirty="0" err="1">
                <a:effectLst/>
                <a:highlight>
                  <a:srgbClr val="FFFF00"/>
                </a:highlight>
                <a:latin typeface="Calibri" panose="020F0502020204030204" pitchFamily="34" charset="0"/>
              </a:rPr>
              <a:t>naar</a:t>
            </a:r>
            <a:r>
              <a:rPr lang="en-GB" sz="1800" b="0" dirty="0">
                <a:effectLst/>
                <a:highlight>
                  <a:srgbClr val="FFFF00"/>
                </a:highlight>
                <a:latin typeface="Calibri" panose="020F0502020204030204" pitchFamily="34" charset="0"/>
              </a:rPr>
              <a:t> de </a:t>
            </a:r>
            <a:r>
              <a:rPr lang="en-GB" sz="1800" b="0" dirty="0" err="1">
                <a:effectLst/>
                <a:highlight>
                  <a:srgbClr val="FFFF00"/>
                </a:highlight>
                <a:latin typeface="Calibri" panose="020F0502020204030204" pitchFamily="34" charset="0"/>
              </a:rPr>
              <a:t>studenten</a:t>
            </a:r>
            <a:r>
              <a:rPr lang="en-GB" sz="1800" b="0" dirty="0">
                <a:effectLst/>
                <a:highlight>
                  <a:srgbClr val="FFFF00"/>
                </a:highlight>
                <a:latin typeface="Calibri" panose="020F0502020204030204" pitchFamily="34" charset="0"/>
              </a:rPr>
              <a:t> repository. De student </a:t>
            </a:r>
            <a:r>
              <a:rPr lang="en-GB" sz="1800" b="0" dirty="0" err="1">
                <a:effectLst/>
                <a:highlight>
                  <a:srgbClr val="FFFF00"/>
                </a:highlight>
                <a:latin typeface="Calibri" panose="020F0502020204030204" pitchFamily="34" charset="0"/>
              </a:rPr>
              <a:t>kan</a:t>
            </a:r>
            <a:r>
              <a:rPr lang="en-GB" sz="1800" b="0" dirty="0">
                <a:effectLst/>
                <a:highlight>
                  <a:srgbClr val="FFFF00"/>
                </a:highlight>
                <a:latin typeface="Calibri" panose="020F0502020204030204" pitchFamily="34" charset="0"/>
              </a:rPr>
              <a:t> dan svn update </a:t>
            </a:r>
            <a:r>
              <a:rPr lang="en-GB" sz="1800" b="0" dirty="0" err="1">
                <a:effectLst/>
                <a:highlight>
                  <a:srgbClr val="FFFF00"/>
                </a:highlight>
                <a:latin typeface="Calibri" panose="020F0502020204030204" pitchFamily="34" charset="0"/>
              </a:rPr>
              <a:t>doen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en</a:t>
            </a:r>
            <a:r>
              <a:rPr lang="en-GB" sz="1800" b="0" dirty="0">
                <a:effectLst/>
                <a:highlight>
                  <a:srgbClr val="FFFF00"/>
                </a:highlight>
                <a:latin typeface="Calibri" panose="020F0502020204030204" pitchFamily="34" charset="0"/>
              </a:rPr>
              <a:t> de assignment </a:t>
            </a:r>
            <a:r>
              <a:rPr lang="en-GB" sz="1800" b="0" dirty="0" err="1">
                <a:effectLst/>
                <a:highlight>
                  <a:srgbClr val="FFFF00"/>
                </a:highlight>
                <a:latin typeface="Calibri" panose="020F0502020204030204" pitchFamily="34" charset="0"/>
              </a:rPr>
              <a:t>afmaken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zijn</a:t>
            </a:r>
            <a:r>
              <a:rPr lang="en-GB" sz="1800" b="0" dirty="0">
                <a:effectLst/>
                <a:highlight>
                  <a:srgbClr val="FFFF00"/>
                </a:highlight>
                <a:latin typeface="Calibri" panose="020F0502020204030204" pitchFamily="34" charset="0"/>
              </a:rPr>
              <a:t> progressive </a:t>
            </a:r>
            <a:r>
              <a:rPr lang="en-GB" sz="1800" b="0" dirty="0" err="1">
                <a:effectLst/>
                <a:highlight>
                  <a:srgbClr val="FFFF00"/>
                </a:highlight>
                <a:latin typeface="Calibri" panose="020F0502020204030204" pitchFamily="34" charset="0"/>
              </a:rPr>
              <a:t>inchecken</a:t>
            </a:r>
            <a:r>
              <a:rPr lang="en-GB" sz="1800" b="0" dirty="0">
                <a:effectLst/>
                <a:highlight>
                  <a:srgbClr val="FFFF00"/>
                </a:highlight>
                <a:latin typeface="Calibri" panose="020F0502020204030204" pitchFamily="34" charset="0"/>
              </a:rPr>
              <a:t>. Dan triggered de commit hook </a:t>
            </a:r>
            <a:r>
              <a:rPr lang="en-GB" sz="1800" b="0" dirty="0" err="1">
                <a:effectLst/>
                <a:highlight>
                  <a:srgbClr val="FFFF00"/>
                </a:highlight>
                <a:latin typeface="Calibri" panose="020F0502020204030204" pitchFamily="34" charset="0"/>
              </a:rPr>
              <a:t>een</a:t>
            </a:r>
            <a:r>
              <a:rPr lang="en-GB" sz="1800" b="0" dirty="0">
                <a:effectLst/>
                <a:highlight>
                  <a:srgbClr val="FFFF00"/>
                </a:highlight>
                <a:latin typeface="Calibri" panose="020F0502020204030204" pitchFamily="34" charset="0"/>
              </a:rPr>
              <a:t> build job in de build service, die de job </a:t>
            </a:r>
            <a:r>
              <a:rPr lang="en-GB" sz="1800" b="0" dirty="0" err="1">
                <a:effectLst/>
                <a:highlight>
                  <a:srgbClr val="FFFF00"/>
                </a:highlight>
                <a:latin typeface="Calibri" panose="020F0502020204030204" pitchFamily="34" charset="0"/>
              </a:rPr>
              <a:t>vervolgens</a:t>
            </a:r>
            <a:r>
              <a:rPr lang="en-GB" sz="1800" b="0" dirty="0">
                <a:effectLst/>
                <a:highlight>
                  <a:srgbClr val="FFFF00"/>
                </a:highlight>
                <a:latin typeface="Calibri" panose="020F0502020204030204" pitchFamily="34" charset="0"/>
              </a:rPr>
              <a:t> in </a:t>
            </a:r>
            <a:r>
              <a:rPr lang="en-GB" sz="1800" b="0" dirty="0" err="1">
                <a:effectLst/>
                <a:highlight>
                  <a:srgbClr val="FFFF00"/>
                </a:highlight>
                <a:latin typeface="Calibri" panose="020F0502020204030204" pitchFamily="34" charset="0"/>
              </a:rPr>
              <a:t>een</a:t>
            </a:r>
            <a:r>
              <a:rPr lang="en-GB" sz="1800" b="0" dirty="0">
                <a:effectLst/>
                <a:highlight>
                  <a:srgbClr val="FFFF00"/>
                </a:highlight>
                <a:latin typeface="Calibri" panose="020F0502020204030204" pitchFamily="34" charset="0"/>
              </a:rPr>
              <a:t> queue </a:t>
            </a:r>
            <a:r>
              <a:rPr lang="en-GB" sz="1800" b="0" dirty="0" err="1">
                <a:effectLst/>
                <a:highlight>
                  <a:srgbClr val="FFFF00"/>
                </a:highlight>
                <a:latin typeface="Calibri" panose="020F0502020204030204" pitchFamily="34" charset="0"/>
              </a:rPr>
              <a:t>stopt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welke</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een</a:t>
            </a:r>
            <a:r>
              <a:rPr lang="en-GB" sz="1800" b="0" dirty="0">
                <a:effectLst/>
                <a:highlight>
                  <a:srgbClr val="FFFF00"/>
                </a:highlight>
                <a:latin typeface="Calibri" panose="020F0502020204030204" pitchFamily="34" charset="0"/>
              </a:rPr>
              <a:t> zip file </a:t>
            </a:r>
            <a:r>
              <a:rPr lang="en-GB" sz="1800" b="0" dirty="0" err="1">
                <a:effectLst/>
                <a:highlight>
                  <a:srgbClr val="FFFF00"/>
                </a:highlight>
                <a:latin typeface="Calibri" panose="020F0502020204030204" pitchFamily="34" charset="0"/>
              </a:rPr>
              <a:t>produceerd</a:t>
            </a:r>
            <a:r>
              <a:rPr lang="en-GB" sz="1800" b="0" dirty="0">
                <a:effectLst/>
                <a:highlight>
                  <a:srgbClr val="FFFF00"/>
                </a:highlight>
                <a:latin typeface="Calibri" panose="020F0502020204030204" pitchFamily="34" charset="0"/>
              </a:rPr>
              <a:t>.</a:t>
            </a:r>
          </a:p>
          <a:p>
            <a:endParaRPr lang="en-GB" sz="1800" b="0" dirty="0">
              <a:effectLst/>
              <a:highlight>
                <a:srgbClr val="FFFF00"/>
              </a:highlight>
              <a:latin typeface="Calibri" panose="020F0502020204030204" pitchFamily="34" charset="0"/>
            </a:endParaRPr>
          </a:p>
          <a:p>
            <a:r>
              <a:rPr lang="en-GB" sz="1800" b="0" dirty="0" err="1">
                <a:effectLst/>
                <a:highlight>
                  <a:srgbClr val="FFFF00"/>
                </a:highlight>
                <a:latin typeface="Calibri" panose="020F0502020204030204" pitchFamily="34" charset="0"/>
              </a:rPr>
              <a:t>Dit</a:t>
            </a:r>
            <a:r>
              <a:rPr lang="en-GB" sz="1800" b="0" dirty="0">
                <a:effectLst/>
                <a:highlight>
                  <a:srgbClr val="FFFF00"/>
                </a:highlight>
                <a:latin typeface="Calibri" panose="020F0502020204030204" pitchFamily="34" charset="0"/>
              </a:rPr>
              <a:t> model </a:t>
            </a:r>
            <a:r>
              <a:rPr lang="en-GB" sz="1800" b="0" dirty="0" err="1">
                <a:effectLst/>
                <a:highlight>
                  <a:srgbClr val="FFFF00"/>
                </a:highlight>
                <a:latin typeface="Calibri" panose="020F0502020204030204" pitchFamily="34" charset="0"/>
              </a:rPr>
              <a:t>laat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daarnaast</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ook</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zien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welke</a:t>
            </a:r>
            <a:r>
              <a:rPr lang="en-GB" sz="1800" b="0" dirty="0">
                <a:effectLst/>
                <a:highlight>
                  <a:srgbClr val="FFFF00"/>
                </a:highlight>
                <a:latin typeface="Calibri" panose="020F0502020204030204" pitchFamily="34" charset="0"/>
              </a:rPr>
              <a:t> scripts er </a:t>
            </a:r>
            <a:r>
              <a:rPr lang="en-GB" sz="1800" b="0" dirty="0" err="1">
                <a:effectLst/>
                <a:highlight>
                  <a:srgbClr val="FFFF00"/>
                </a:highlight>
                <a:latin typeface="Calibri" panose="020F0502020204030204" pitchFamily="34" charset="0"/>
              </a:rPr>
              <a:t>zijn</a:t>
            </a:r>
            <a:r>
              <a:rPr lang="en-GB" sz="1800" b="0" dirty="0">
                <a:effectLst/>
                <a:highlight>
                  <a:srgbClr val="FFFF00"/>
                </a:highlight>
                <a:latin typeface="Calibri" panose="020F0502020204030204" pitchFamily="34" charset="0"/>
              </a:rPr>
              <a:t> </a:t>
            </a:r>
            <a:r>
              <a:rPr lang="en-GB" sz="1800" b="0" dirty="0" err="1">
                <a:effectLst/>
                <a:highlight>
                  <a:srgbClr val="FFFF00"/>
                </a:highlight>
                <a:latin typeface="Calibri" panose="020F0502020204030204" pitchFamily="34" charset="0"/>
              </a:rPr>
              <a:t>gebruikt</a:t>
            </a:r>
            <a:endParaRPr lang="en-US" sz="1800" b="0" dirty="0"/>
          </a:p>
          <a:p>
            <a:endParaRPr lang="en-GB" sz="1800" b="1" dirty="0">
              <a:effectLst/>
              <a:highlight>
                <a:srgbClr val="FFFF00"/>
              </a:highlight>
              <a:latin typeface="Calibri" panose="020F0502020204030204" pitchFamily="34" charset="0"/>
              <a:ea typeface="Calibri" panose="020F0502020204030204" pitchFamily="34" charset="0"/>
            </a:endParaRPr>
          </a:p>
          <a:p>
            <a:endParaRPr lang="en-GB" sz="1800" b="1" dirty="0">
              <a:effectLst/>
              <a:highlight>
                <a:srgbClr val="FFFF00"/>
              </a:highlight>
              <a:latin typeface="Calibri" panose="020F0502020204030204" pitchFamily="34" charset="0"/>
              <a:ea typeface="Calibri" panose="020F0502020204030204" pitchFamily="34" charset="0"/>
            </a:endParaRPr>
          </a:p>
          <a:p>
            <a:r>
              <a:rPr lang="en-GB" sz="1800" b="1" dirty="0">
                <a:effectLst/>
                <a:highlight>
                  <a:srgbClr val="FFFF00"/>
                </a:highlight>
                <a:latin typeface="Calibri" panose="020F0502020204030204" pitchFamily="34" charset="0"/>
                <a:ea typeface="Calibri" panose="020F0502020204030204" pitchFamily="34" charset="0"/>
              </a:rPr>
              <a:t>EN</a:t>
            </a:r>
          </a:p>
          <a:p>
            <a:r>
              <a:rPr lang="en-GB" sz="1800" dirty="0">
                <a:effectLst/>
                <a:highlight>
                  <a:srgbClr val="FFFF00"/>
                </a:highlight>
                <a:latin typeface="Calibri" panose="020F0502020204030204" pitchFamily="34" charset="0"/>
                <a:ea typeface="Calibri" panose="020F0502020204030204" pitchFamily="34" charset="0"/>
              </a:rPr>
              <a:t>Please note that also in this image you can see how the teacher and student use-cases overlap, as the teacher will need to push his assignments to the Subversion repository in order for the student to able to get them. </a:t>
            </a:r>
          </a:p>
          <a:p>
            <a:endParaRPr lang="en-GB" sz="1800" dirty="0">
              <a:effectLst/>
              <a:highlight>
                <a:srgbClr val="FFFF00"/>
              </a:highlight>
              <a:latin typeface="Calibri" panose="020F0502020204030204" pitchFamily="34" charset="0"/>
              <a:ea typeface="Calibri" panose="020F0502020204030204" pitchFamily="34" charset="0"/>
            </a:endParaRPr>
          </a:p>
          <a:p>
            <a:r>
              <a:rPr lang="en-GB" sz="1800" dirty="0">
                <a:effectLst/>
                <a:highlight>
                  <a:srgbClr val="FFFF00"/>
                </a:highlight>
                <a:latin typeface="Calibri" panose="020F0502020204030204" pitchFamily="34" charset="0"/>
                <a:ea typeface="Calibri" panose="020F0502020204030204" pitchFamily="34" charset="0"/>
              </a:rPr>
              <a:t>The data flow starts with the assignments being pulled from the Osirix  Service Server and being pushed from the teacher, to the student repository. The student is then able to do svn update to get the assignment, do some work and check-in his progress. Then the commit hook will trigger a build job on the build service, which puts the job in to a queue which produces a zip-file.</a:t>
            </a:r>
          </a:p>
          <a:p>
            <a:endParaRPr lang="en-GB" sz="1800" dirty="0">
              <a:effectLst/>
              <a:highlight>
                <a:srgbClr val="FFFF00"/>
              </a:highlight>
              <a:latin typeface="Calibri" panose="020F0502020204030204" pitchFamily="34" charset="0"/>
            </a:endParaRPr>
          </a:p>
          <a:p>
            <a:r>
              <a:rPr lang="en-GB" sz="1800" dirty="0">
                <a:effectLst/>
                <a:highlight>
                  <a:srgbClr val="FFFF00"/>
                </a:highlight>
                <a:latin typeface="Calibri" panose="020F0502020204030204" pitchFamily="34" charset="0"/>
              </a:rPr>
              <a:t>This model also shows which scripts are being used</a:t>
            </a: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6</a:t>
            </a:fld>
            <a:endParaRPr lang="en-US"/>
          </a:p>
        </p:txBody>
      </p:sp>
    </p:spTree>
    <p:extLst>
      <p:ext uri="{BB962C8B-B14F-4D97-AF65-F5344CB8AC3E}">
        <p14:creationId xmlns:p14="http://schemas.microsoft.com/office/powerpoint/2010/main" val="310597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b="1" dirty="0">
                <a:effectLst/>
                <a:highlight>
                  <a:srgbClr val="FFFF00"/>
                </a:highlight>
                <a:latin typeface="Calibri" panose="020F0502020204030204" pitchFamily="34" charset="0"/>
                <a:ea typeface="Calibri" panose="020F0502020204030204" pitchFamily="34" charset="0"/>
              </a:rPr>
              <a:t>NL</a:t>
            </a:r>
          </a:p>
          <a:p>
            <a:r>
              <a:rPr lang="en-GB" sz="1800" b="0" dirty="0" err="1">
                <a:effectLst/>
                <a:highlight>
                  <a:srgbClr val="FFFF00"/>
                </a:highlight>
                <a:latin typeface="Calibri" panose="020F0502020204030204" pitchFamily="34" charset="0"/>
                <a:ea typeface="Calibri" panose="020F0502020204030204" pitchFamily="34" charset="0"/>
              </a:rPr>
              <a:t>Hier</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wordt</a:t>
            </a:r>
            <a:r>
              <a:rPr lang="en-GB" sz="1800" b="0" dirty="0">
                <a:effectLst/>
                <a:highlight>
                  <a:srgbClr val="FFFF00"/>
                </a:highlight>
                <a:latin typeface="Calibri" panose="020F0502020204030204" pitchFamily="34" charset="0"/>
                <a:ea typeface="Calibri" panose="020F0502020204030204" pitchFamily="34" charset="0"/>
              </a:rPr>
              <a:t> de </a:t>
            </a:r>
            <a:r>
              <a:rPr lang="en-GB" sz="1800" b="0" dirty="0" err="1">
                <a:effectLst/>
                <a:highlight>
                  <a:srgbClr val="FFFF00"/>
                </a:highlight>
                <a:latin typeface="Calibri" panose="020F0502020204030204" pitchFamily="34" charset="0"/>
                <a:ea typeface="Calibri" panose="020F0502020204030204" pitchFamily="34" charset="0"/>
              </a:rPr>
              <a:t>huidige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situatie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getoont</a:t>
            </a:r>
            <a:r>
              <a:rPr lang="en-GB" sz="1800" b="0" dirty="0">
                <a:effectLst/>
                <a:highlight>
                  <a:srgbClr val="FFFF00"/>
                </a:highlight>
                <a:latin typeface="Calibri" panose="020F0502020204030204" pitchFamily="34" charset="0"/>
                <a:ea typeface="Calibri" panose="020F0502020204030204" pitchFamily="34" charset="0"/>
              </a:rPr>
              <a:t> van assignment handling. De </a:t>
            </a:r>
            <a:r>
              <a:rPr lang="en-GB" sz="1800" b="0" dirty="0" err="1">
                <a:effectLst/>
                <a:highlight>
                  <a:srgbClr val="FFFF00"/>
                </a:highlight>
                <a:latin typeface="Calibri" panose="020F0502020204030204" pitchFamily="34" charset="0"/>
                <a:ea typeface="Calibri" panose="020F0502020204030204" pitchFamily="34" charset="0"/>
              </a:rPr>
              <a:t>leraar</a:t>
            </a:r>
            <a:r>
              <a:rPr lang="en-GB" sz="1800" b="0" dirty="0">
                <a:effectLst/>
                <a:highlight>
                  <a:srgbClr val="FFFF00"/>
                </a:highlight>
                <a:latin typeface="Calibri" panose="020F0502020204030204" pitchFamily="34" charset="0"/>
                <a:ea typeface="Calibri" panose="020F0502020204030204" pitchFamily="34" charset="0"/>
              </a:rPr>
              <a:t> can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assignment </a:t>
            </a:r>
            <a:r>
              <a:rPr lang="en-GB" sz="1800" b="0" dirty="0" err="1">
                <a:effectLst/>
                <a:highlight>
                  <a:srgbClr val="FFFF00"/>
                </a:highlight>
                <a:latin typeface="Calibri" panose="020F0502020204030204" pitchFamily="34" charset="0"/>
                <a:ea typeface="Calibri" panose="020F0502020204030204" pitchFamily="34" charset="0"/>
              </a:rPr>
              <a:t>builden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welke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hij</a:t>
            </a:r>
            <a:r>
              <a:rPr lang="en-GB" sz="1800" b="0" dirty="0">
                <a:effectLst/>
                <a:highlight>
                  <a:srgbClr val="FFFF00"/>
                </a:highlight>
                <a:latin typeface="Calibri" panose="020F0502020204030204" pitchFamily="34" charset="0"/>
                <a:ea typeface="Calibri" panose="020F0502020204030204" pitchFamily="34" charset="0"/>
              </a:rPr>
              <a:t> put in de Fontys Venlo </a:t>
            </a:r>
            <a:r>
              <a:rPr lang="en-GB" sz="1800" b="0" dirty="0" err="1">
                <a:effectLst/>
                <a:highlight>
                  <a:srgbClr val="FFFF00"/>
                </a:highlight>
                <a:latin typeface="Calibri" panose="020F0502020204030204" pitchFamily="34" charset="0"/>
                <a:ea typeface="Calibri" panose="020F0502020204030204" pitchFamily="34" charset="0"/>
              </a:rPr>
              <a:t>omgeving</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de solution in de builder.</a:t>
            </a:r>
          </a:p>
          <a:p>
            <a:r>
              <a:rPr lang="en-GB" sz="1800" b="0" dirty="0">
                <a:effectLst/>
                <a:highlight>
                  <a:srgbClr val="FFFF00"/>
                </a:highlight>
                <a:latin typeface="Calibri" panose="020F0502020204030204" pitchFamily="34" charset="0"/>
                <a:ea typeface="Calibri" panose="020F0502020204030204" pitchFamily="34" charset="0"/>
              </a:rPr>
              <a:t>De student </a:t>
            </a:r>
            <a:r>
              <a:rPr lang="en-GB" sz="1800" b="0" dirty="0" err="1">
                <a:effectLst/>
                <a:highlight>
                  <a:srgbClr val="FFFF00"/>
                </a:highlight>
                <a:latin typeface="Calibri" panose="020F0502020204030204" pitchFamily="34" charset="0"/>
                <a:ea typeface="Calibri" panose="020F0502020204030204" pitchFamily="34" charset="0"/>
              </a:rPr>
              <a:t>kan</a:t>
            </a:r>
            <a:r>
              <a:rPr lang="en-GB" sz="1800" b="0" dirty="0">
                <a:effectLst/>
                <a:highlight>
                  <a:srgbClr val="FFFF00"/>
                </a:highlight>
                <a:latin typeface="Calibri" panose="020F0502020204030204" pitchFamily="34" charset="0"/>
                <a:ea typeface="Calibri" panose="020F0502020204030204" pitchFamily="34" charset="0"/>
              </a:rPr>
              <a:t> dan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ccheckout</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doen</a:t>
            </a:r>
            <a:r>
              <a:rPr lang="en-GB" sz="1800" b="0" dirty="0">
                <a:effectLst/>
                <a:highlight>
                  <a:srgbClr val="FFFF00"/>
                </a:highlight>
                <a:latin typeface="Calibri" panose="020F0502020204030204" pitchFamily="34" charset="0"/>
                <a:ea typeface="Calibri" panose="020F0502020204030204" pitchFamily="34" charset="0"/>
              </a:rPr>
              <a:t> op het project, het project </a:t>
            </a:r>
            <a:r>
              <a:rPr lang="en-GB" sz="1800" b="0" dirty="0" err="1">
                <a:effectLst/>
                <a:highlight>
                  <a:srgbClr val="FFFF00"/>
                </a:highlight>
                <a:latin typeface="Calibri" panose="020F0502020204030204" pitchFamily="34" charset="0"/>
                <a:ea typeface="Calibri" panose="020F0502020204030204" pitchFamily="34" charset="0"/>
              </a:rPr>
              <a:t>oplossen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het project </a:t>
            </a:r>
            <a:r>
              <a:rPr lang="en-GB" sz="1800" b="0" dirty="0" err="1">
                <a:effectLst/>
                <a:highlight>
                  <a:srgbClr val="FFFF00"/>
                </a:highlight>
                <a:latin typeface="Calibri" panose="020F0502020204030204" pitchFamily="34" charset="0"/>
                <a:ea typeface="Calibri" panose="020F0502020204030204" pitchFamily="34" charset="0"/>
              </a:rPr>
              <a:t>committen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Dit</a:t>
            </a:r>
            <a:r>
              <a:rPr lang="en-GB" sz="1800" b="0" dirty="0">
                <a:effectLst/>
                <a:highlight>
                  <a:srgbClr val="FFFF00"/>
                </a:highlight>
                <a:latin typeface="Calibri" panose="020F0502020204030204" pitchFamily="34" charset="0"/>
                <a:ea typeface="Calibri" panose="020F0502020204030204" pitchFamily="34" charset="0"/>
              </a:rPr>
              <a:t> triggered dan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building job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zet</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ook</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building flag in de publishing </a:t>
            </a:r>
            <a:r>
              <a:rPr lang="en-GB" sz="1800" b="0" dirty="0" err="1">
                <a:effectLst/>
                <a:highlight>
                  <a:srgbClr val="FFFF00"/>
                </a:highlight>
                <a:latin typeface="Calibri" panose="020F0502020204030204" pitchFamily="34" charset="0"/>
                <a:ea typeface="Calibri" panose="020F0502020204030204" pitchFamily="34" charset="0"/>
              </a:rPr>
              <a:t>omgeving</a:t>
            </a:r>
            <a:r>
              <a:rPr lang="en-GB" sz="1800" b="0" dirty="0">
                <a:effectLst/>
                <a:highlight>
                  <a:srgbClr val="FFFF00"/>
                </a:highlight>
                <a:latin typeface="Calibri" panose="020F0502020204030204" pitchFamily="34" charset="0"/>
                <a:ea typeface="Calibri" panose="020F0502020204030204" pitchFamily="34" charset="0"/>
              </a:rPr>
              <a:t>, de building flag </a:t>
            </a:r>
            <a:r>
              <a:rPr lang="en-GB" sz="1800" b="0" dirty="0" err="1">
                <a:effectLst/>
                <a:highlight>
                  <a:srgbClr val="FFFF00"/>
                </a:highlight>
                <a:latin typeface="Calibri" panose="020F0502020204030204" pitchFamily="34" charset="0"/>
                <a:ea typeface="Calibri" panose="020F0502020204030204" pitchFamily="34" charset="0"/>
              </a:rPr>
              <a:t>krijgt</a:t>
            </a:r>
            <a:r>
              <a:rPr lang="en-GB" sz="1800" b="0" dirty="0">
                <a:effectLst/>
                <a:highlight>
                  <a:srgbClr val="FFFF00"/>
                </a:highlight>
                <a:latin typeface="Calibri" panose="020F0502020204030204" pitchFamily="34" charset="0"/>
                <a:ea typeface="Calibri" panose="020F0502020204030204" pitchFamily="34" charset="0"/>
              </a:rPr>
              <a:t> dan de </a:t>
            </a:r>
            <a:r>
              <a:rPr lang="en-GB" sz="1800" b="0" dirty="0" err="1">
                <a:effectLst/>
                <a:highlight>
                  <a:srgbClr val="FFFF00"/>
                </a:highlight>
                <a:latin typeface="Calibri" panose="020F0502020204030204" pitchFamily="34" charset="0"/>
                <a:ea typeface="Calibri" panose="020F0502020204030204" pitchFamily="34" charset="0"/>
              </a:rPr>
              <a:t>vorm</a:t>
            </a:r>
            <a:r>
              <a:rPr lang="en-GB" sz="1800" b="0" dirty="0">
                <a:effectLst/>
                <a:highlight>
                  <a:srgbClr val="FFFF00"/>
                </a:highlight>
                <a:latin typeface="Calibri" panose="020F0502020204030204" pitchFamily="34" charset="0"/>
                <a:ea typeface="Calibri" panose="020F0502020204030204" pitchFamily="34" charset="0"/>
              </a:rPr>
              <a:t> van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animation op het Fontys Venlo  dashboard. De building Job word </a:t>
            </a:r>
            <a:r>
              <a:rPr lang="en-GB" sz="1800" b="0" dirty="0" err="1">
                <a:effectLst/>
                <a:highlight>
                  <a:srgbClr val="FFFF00"/>
                </a:highlight>
                <a:latin typeface="Calibri" panose="020F0502020204030204" pitchFamily="34" charset="0"/>
                <a:ea typeface="Calibri" panose="020F0502020204030204" pitchFamily="34" charset="0"/>
              </a:rPr>
              <a:t>echter</a:t>
            </a:r>
            <a:r>
              <a:rPr lang="en-GB" sz="1800" b="0" dirty="0">
                <a:effectLst/>
                <a:highlight>
                  <a:srgbClr val="FFFF00"/>
                </a:highlight>
                <a:latin typeface="Calibri" panose="020F0502020204030204" pitchFamily="34" charset="0"/>
                <a:ea typeface="Calibri" panose="020F0502020204030204" pitchFamily="34" charset="0"/>
              </a:rPr>
              <a:t> in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queue </a:t>
            </a:r>
            <a:r>
              <a:rPr lang="en-GB" sz="1800" b="0" dirty="0" err="1">
                <a:effectLst/>
                <a:highlight>
                  <a:srgbClr val="FFFF00"/>
                </a:highlight>
                <a:latin typeface="Calibri" panose="020F0502020204030204" pitchFamily="34" charset="0"/>
                <a:ea typeface="Calibri" panose="020F0502020204030204" pitchFamily="34" charset="0"/>
              </a:rPr>
              <a:t>gestopt</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dan </a:t>
            </a:r>
            <a:r>
              <a:rPr lang="en-GB" sz="1800" b="0" dirty="0" err="1">
                <a:effectLst/>
                <a:highlight>
                  <a:srgbClr val="FFFF00"/>
                </a:highlight>
                <a:latin typeface="Calibri" panose="020F0502020204030204" pitchFamily="34" charset="0"/>
                <a:ea typeface="Calibri" panose="020F0502020204030204" pitchFamily="34" charset="0"/>
              </a:rPr>
              <a:t>vind</a:t>
            </a:r>
            <a:r>
              <a:rPr lang="en-GB" sz="1800" b="0" dirty="0">
                <a:effectLst/>
                <a:highlight>
                  <a:srgbClr val="FFFF00"/>
                </a:highlight>
                <a:latin typeface="Calibri" panose="020F0502020204030204" pitchFamily="34" charset="0"/>
                <a:ea typeface="Calibri" panose="020F0502020204030204" pitchFamily="34" charset="0"/>
              </a:rPr>
              <a:t> het building process </a:t>
            </a:r>
            <a:r>
              <a:rPr lang="en-GB" sz="1800" b="0" dirty="0" err="1">
                <a:effectLst/>
                <a:highlight>
                  <a:srgbClr val="FFFF00"/>
                </a:highlight>
                <a:latin typeface="Calibri" panose="020F0502020204030204" pitchFamily="34" charset="0"/>
                <a:ea typeface="Calibri" panose="020F0502020204030204" pitchFamily="34" charset="0"/>
              </a:rPr>
              <a:t>plaats</a:t>
            </a:r>
            <a:r>
              <a:rPr lang="en-GB" sz="1800" b="0" dirty="0">
                <a:effectLst/>
                <a:highlight>
                  <a:srgbClr val="FFFF00"/>
                </a:highlight>
                <a:latin typeface="Calibri" panose="020F0502020204030204" pitchFamily="34" charset="0"/>
                <a:ea typeface="Calibri" panose="020F0502020204030204" pitchFamily="34" charset="0"/>
              </a:rPr>
              <a:t>. Het Build process </a:t>
            </a:r>
            <a:r>
              <a:rPr lang="en-GB" sz="1800" b="0" dirty="0" err="1">
                <a:effectLst/>
                <a:highlight>
                  <a:srgbClr val="FFFF00"/>
                </a:highlight>
                <a:latin typeface="Calibri" panose="020F0502020204030204" pitchFamily="34" charset="0"/>
                <a:ea typeface="Calibri" panose="020F0502020204030204" pitchFamily="34" charset="0"/>
              </a:rPr>
              <a:t>wordt</a:t>
            </a:r>
            <a:r>
              <a:rPr lang="en-GB" sz="1800" b="0" dirty="0">
                <a:effectLst/>
                <a:highlight>
                  <a:srgbClr val="FFFF00"/>
                </a:highlight>
                <a:latin typeface="Calibri" panose="020F0502020204030204" pitchFamily="34" charset="0"/>
                <a:ea typeface="Calibri" panose="020F0502020204030204" pitchFamily="34" charset="0"/>
              </a:rPr>
              <a:t> later </a:t>
            </a:r>
            <a:r>
              <a:rPr lang="en-GB" sz="1800" b="0" dirty="0" err="1">
                <a:effectLst/>
                <a:highlight>
                  <a:srgbClr val="FFFF00"/>
                </a:highlight>
                <a:latin typeface="Calibri" panose="020F0502020204030204" pitchFamily="34" charset="0"/>
                <a:ea typeface="Calibri" panose="020F0502020204030204" pitchFamily="34" charset="0"/>
              </a:rPr>
              <a:t>nog</a:t>
            </a:r>
            <a:r>
              <a:rPr lang="en-GB" sz="1800" b="0" dirty="0">
                <a:effectLst/>
                <a:highlight>
                  <a:srgbClr val="FFFF00"/>
                </a:highlight>
                <a:latin typeface="Calibri" panose="020F0502020204030204" pitchFamily="34" charset="0"/>
                <a:ea typeface="Calibri" panose="020F0502020204030204" pitchFamily="34" charset="0"/>
              </a:rPr>
              <a:t> in </a:t>
            </a:r>
            <a:r>
              <a:rPr lang="en-GB" sz="1800" b="0" dirty="0" err="1">
                <a:effectLst/>
                <a:highlight>
                  <a:srgbClr val="FFFF00"/>
                </a:highlight>
                <a:latin typeface="Calibri" panose="020F0502020204030204" pitchFamily="34" charset="0"/>
                <a:ea typeface="Calibri" panose="020F0502020204030204" pitchFamily="34" charset="0"/>
              </a:rPr>
              <a:t>meer</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diepte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behandeld</a:t>
            </a:r>
            <a:r>
              <a:rPr lang="en-GB" sz="1800" b="0" dirty="0">
                <a:effectLst/>
                <a:highlight>
                  <a:srgbClr val="FFFF00"/>
                </a:highlight>
                <a:latin typeface="Calibri" panose="020F0502020204030204" pitchFamily="34" charset="0"/>
                <a:ea typeface="Calibri" panose="020F0502020204030204" pitchFamily="34" charset="0"/>
              </a:rPr>
              <a:t>. Het bouw process </a:t>
            </a:r>
            <a:r>
              <a:rPr lang="en-GB" sz="1800" b="0" dirty="0" err="1">
                <a:effectLst/>
                <a:highlight>
                  <a:srgbClr val="FFFF00"/>
                </a:highlight>
                <a:latin typeface="Calibri" panose="020F0502020204030204" pitchFamily="34" charset="0"/>
                <a:ea typeface="Calibri" panose="020F0502020204030204" pitchFamily="34" charset="0"/>
              </a:rPr>
              <a:t>creert</a:t>
            </a:r>
            <a:r>
              <a:rPr lang="en-GB" sz="1800" b="0" dirty="0">
                <a:effectLst/>
                <a:highlight>
                  <a:srgbClr val="FFFF00"/>
                </a:highlight>
                <a:latin typeface="Calibri" panose="020F0502020204030204" pitchFamily="34" charset="0"/>
                <a:ea typeface="Calibri" panose="020F0502020204030204" pitchFamily="34" charset="0"/>
              </a:rPr>
              <a:t> dan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zip-file </a:t>
            </a:r>
            <a:r>
              <a:rPr lang="en-GB" sz="1800" b="0" dirty="0" err="1">
                <a:effectLst/>
                <a:highlight>
                  <a:srgbClr val="FFFF00"/>
                </a:highlight>
                <a:latin typeface="Calibri" panose="020F0502020204030204" pitchFamily="34" charset="0"/>
                <a:ea typeface="Calibri" panose="020F0502020204030204" pitchFamily="34" charset="0"/>
              </a:rPr>
              <a:t>welke</a:t>
            </a:r>
            <a:r>
              <a:rPr lang="en-GB" sz="1800" b="0" dirty="0">
                <a:effectLst/>
                <a:highlight>
                  <a:srgbClr val="FFFF00"/>
                </a:highlight>
                <a:latin typeface="Calibri" panose="020F0502020204030204" pitchFamily="34" charset="0"/>
                <a:ea typeface="Calibri" panose="020F0502020204030204" pitchFamily="34" charset="0"/>
              </a:rPr>
              <a:t> de </a:t>
            </a:r>
            <a:r>
              <a:rPr lang="en-GB" sz="1800" b="0" dirty="0" err="1">
                <a:effectLst/>
                <a:highlight>
                  <a:srgbClr val="FFFF00"/>
                </a:highlight>
                <a:latin typeface="Calibri" panose="020F0502020204030204" pitchFamily="34" charset="0"/>
                <a:ea typeface="Calibri" panose="020F0502020204030204" pitchFamily="34" charset="0"/>
              </a:rPr>
              <a:t>producten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bevat</a:t>
            </a:r>
            <a:r>
              <a:rPr lang="en-GB" sz="1800" b="0" dirty="0">
                <a:effectLst/>
                <a:highlight>
                  <a:srgbClr val="FFFF00"/>
                </a:highlight>
                <a:latin typeface="Calibri" panose="020F0502020204030204" pitchFamily="34" charset="0"/>
                <a:ea typeface="Calibri" panose="020F0502020204030204" pitchFamily="34" charset="0"/>
              </a:rPr>
              <a:t>(reports) van het build processes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verplaats</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ze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naar</a:t>
            </a:r>
            <a:r>
              <a:rPr lang="en-GB" sz="1800" b="0" dirty="0">
                <a:effectLst/>
                <a:highlight>
                  <a:srgbClr val="FFFF00"/>
                </a:highlight>
                <a:latin typeface="Calibri" panose="020F0502020204030204" pitchFamily="34" charset="0"/>
                <a:ea typeface="Calibri" panose="020F0502020204030204" pitchFamily="34" charset="0"/>
              </a:rPr>
              <a:t> het Fontys Venlo </a:t>
            </a:r>
            <a:r>
              <a:rPr lang="en-GB" sz="1800" b="0" dirty="0" err="1">
                <a:effectLst/>
                <a:highlight>
                  <a:srgbClr val="FFFF00"/>
                </a:highlight>
                <a:latin typeface="Calibri" panose="020F0502020204030204" pitchFamily="34" charset="0"/>
                <a:ea typeface="Calibri" panose="020F0502020204030204" pitchFamily="34" charset="0"/>
              </a:rPr>
              <a:t>publicatie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omgeving</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waar</a:t>
            </a:r>
            <a:r>
              <a:rPr lang="en-GB" sz="1800" b="0" dirty="0">
                <a:effectLst/>
                <a:highlight>
                  <a:srgbClr val="FFFF00"/>
                </a:highlight>
                <a:latin typeface="Calibri" panose="020F0502020204030204" pitchFamily="34" charset="0"/>
                <a:ea typeface="Calibri" panose="020F0502020204030204" pitchFamily="34" charset="0"/>
              </a:rPr>
              <a:t> de student </a:t>
            </a:r>
            <a:r>
              <a:rPr lang="en-GB" sz="1800" b="0" dirty="0" err="1">
                <a:effectLst/>
                <a:highlight>
                  <a:srgbClr val="FFFF00"/>
                </a:highlight>
                <a:latin typeface="Calibri" panose="020F0502020204030204" pitchFamily="34" charset="0"/>
                <a:ea typeface="Calibri" panose="020F0502020204030204" pitchFamily="34" charset="0"/>
              </a:rPr>
              <a:t>kan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zien</a:t>
            </a:r>
            <a:r>
              <a:rPr lang="en-GB" sz="1800" b="0" dirty="0">
                <a:effectLst/>
                <a:highlight>
                  <a:srgbClr val="FFFF00"/>
                </a:highlight>
                <a:latin typeface="Calibri" panose="020F0502020204030204" pitchFamily="34" charset="0"/>
                <a:ea typeface="Calibri" panose="020F0502020204030204" pitchFamily="34" charset="0"/>
              </a:rPr>
              <a:t> hoe </a:t>
            </a:r>
            <a:r>
              <a:rPr lang="en-GB" sz="1800" b="0" dirty="0" err="1">
                <a:effectLst/>
                <a:highlight>
                  <a:srgbClr val="FFFF00"/>
                </a:highlight>
                <a:latin typeface="Calibri" panose="020F0502020204030204" pitchFamily="34" charset="0"/>
                <a:ea typeface="Calibri" panose="020F0502020204030204" pitchFamily="34" charset="0"/>
              </a:rPr>
              <a:t>hij</a:t>
            </a:r>
            <a:r>
              <a:rPr lang="en-GB" sz="1800" b="0" dirty="0">
                <a:effectLst/>
                <a:highlight>
                  <a:srgbClr val="FFFF00"/>
                </a:highlight>
                <a:latin typeface="Calibri" panose="020F0502020204030204" pitchFamily="34" charset="0"/>
                <a:ea typeface="Calibri" panose="020F0502020204030204" pitchFamily="34" charset="0"/>
              </a:rPr>
              <a:t>/</a:t>
            </a:r>
            <a:r>
              <a:rPr lang="en-GB" sz="1800" b="0" dirty="0" err="1">
                <a:effectLst/>
                <a:highlight>
                  <a:srgbClr val="FFFF00"/>
                </a:highlight>
                <a:latin typeface="Calibri" panose="020F0502020204030204" pitchFamily="34" charset="0"/>
                <a:ea typeface="Calibri" panose="020F0502020204030204" pitchFamily="34" charset="0"/>
              </a:rPr>
              <a:t>zij</a:t>
            </a:r>
            <a:r>
              <a:rPr lang="en-GB" sz="1800" b="0" dirty="0">
                <a:effectLst/>
                <a:highlight>
                  <a:srgbClr val="FFFF00"/>
                </a:highlight>
                <a:latin typeface="Calibri" panose="020F0502020204030204" pitchFamily="34" charset="0"/>
                <a:ea typeface="Calibri" panose="020F0502020204030204" pitchFamily="34" charset="0"/>
              </a:rPr>
              <a:t> het </a:t>
            </a:r>
            <a:r>
              <a:rPr lang="en-GB" sz="1800" b="0" dirty="0" err="1">
                <a:effectLst/>
                <a:highlight>
                  <a:srgbClr val="FFFF00"/>
                </a:highlight>
                <a:latin typeface="Calibri" panose="020F0502020204030204" pitchFamily="34" charset="0"/>
                <a:ea typeface="Calibri" panose="020F0502020204030204" pitchFamily="34" charset="0"/>
              </a:rPr>
              <a:t>gedaan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heeft</a:t>
            </a:r>
            <a:r>
              <a:rPr lang="en-GB" sz="1800" b="0" dirty="0">
                <a:effectLst/>
                <a:highlight>
                  <a:srgbClr val="FFFF00"/>
                </a:highlight>
                <a:latin typeface="Calibri" panose="020F0502020204030204" pitchFamily="34" charset="0"/>
                <a:ea typeface="Calibri" panose="020F0502020204030204" pitchFamily="34" charset="0"/>
              </a:rPr>
              <a:t>.</a:t>
            </a:r>
          </a:p>
          <a:p>
            <a:r>
              <a:rPr lang="en-GB" sz="1800" b="1" dirty="0">
                <a:effectLst/>
                <a:highlight>
                  <a:srgbClr val="FFFF00"/>
                </a:highlight>
                <a:latin typeface="Calibri" panose="020F0502020204030204" pitchFamily="34" charset="0"/>
                <a:ea typeface="Calibri" panose="020F0502020204030204" pitchFamily="34" charset="0"/>
              </a:rPr>
              <a:t>EN</a:t>
            </a:r>
          </a:p>
          <a:p>
            <a:r>
              <a:rPr lang="en-GB" sz="1800" dirty="0">
                <a:effectLst/>
                <a:highlight>
                  <a:srgbClr val="FFFF00"/>
                </a:highlight>
                <a:latin typeface="Calibri" panose="020F0502020204030204" pitchFamily="34" charset="0"/>
                <a:ea typeface="Calibri" panose="020F0502020204030204" pitchFamily="34" charset="0"/>
              </a:rPr>
              <a:t>Here it is shown how the current situation is in terms of handling assignments. The teacher can build an exercise, which will put the project in the Fontys Venlo environment and the solution in the builder. The student can then checkout the project, solve it and commit it, which will trigger a building job and set a building flag in the publishing environment, the building flag takes the shape of an animation on the Peerweb dashboard. The building job is firstly put into a queue and then the building process takes place. The build process itself will be discussed more in dept later. The build process then crates a zip-file which contains the products(reports) of the build process and moves them to the Peerweb publication environment where the student can see how he/she did.</a:t>
            </a:r>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7</a:t>
            </a:fld>
            <a:endParaRPr lang="en-US"/>
          </a:p>
        </p:txBody>
      </p:sp>
    </p:spTree>
    <p:extLst>
      <p:ext uri="{BB962C8B-B14F-4D97-AF65-F5344CB8AC3E}">
        <p14:creationId xmlns:p14="http://schemas.microsoft.com/office/powerpoint/2010/main" val="101202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800" b="1" dirty="0">
                <a:effectLst/>
                <a:highlight>
                  <a:srgbClr val="FFFF00"/>
                </a:highlight>
                <a:latin typeface="Calibri" panose="020F0502020204030204" pitchFamily="34" charset="0"/>
                <a:ea typeface="Calibri" panose="020F0502020204030204" pitchFamily="34" charset="0"/>
              </a:rPr>
              <a:t>NL</a:t>
            </a:r>
          </a:p>
          <a:p>
            <a:r>
              <a:rPr lang="en-GB" sz="1800" b="0" dirty="0" err="1">
                <a:effectLst/>
                <a:highlight>
                  <a:srgbClr val="FFFF00"/>
                </a:highlight>
                <a:latin typeface="Calibri" panose="020F0502020204030204" pitchFamily="34" charset="0"/>
                <a:ea typeface="Calibri" panose="020F0502020204030204" pitchFamily="34" charset="0"/>
              </a:rPr>
              <a:t>Dit</a:t>
            </a:r>
            <a:r>
              <a:rPr lang="en-GB" sz="1800" b="0" dirty="0">
                <a:effectLst/>
                <a:highlight>
                  <a:srgbClr val="FFFF00"/>
                </a:highlight>
                <a:latin typeface="Calibri" panose="020F0502020204030204" pitchFamily="34" charset="0"/>
                <a:ea typeface="Calibri" panose="020F0502020204030204" pitchFamily="34" charset="0"/>
              </a:rPr>
              <a:t> is het process van de solution to be. De student commit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pushed </a:t>
            </a:r>
            <a:r>
              <a:rPr lang="en-GB" sz="1800" b="0" dirty="0" err="1">
                <a:effectLst/>
                <a:highlight>
                  <a:srgbClr val="FFFF00"/>
                </a:highlight>
                <a:latin typeface="Calibri" panose="020F0502020204030204" pitchFamily="34" charset="0"/>
                <a:ea typeface="Calibri" panose="020F0502020204030204" pitchFamily="34" charset="0"/>
              </a:rPr>
              <a:t>zijn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werk</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naar</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GitHubm</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dit</a:t>
            </a:r>
            <a:r>
              <a:rPr lang="en-GB" sz="1800" b="0" dirty="0">
                <a:effectLst/>
                <a:highlight>
                  <a:srgbClr val="FFFF00"/>
                </a:highlight>
                <a:latin typeface="Calibri" panose="020F0502020204030204" pitchFamily="34" charset="0"/>
                <a:ea typeface="Calibri" panose="020F0502020204030204" pitchFamily="34" charset="0"/>
              </a:rPr>
              <a:t> triggered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building flag </a:t>
            </a:r>
            <a:r>
              <a:rPr lang="en-GB" sz="1800" b="0" dirty="0" err="1">
                <a:effectLst/>
                <a:highlight>
                  <a:srgbClr val="FFFF00"/>
                </a:highlight>
                <a:latin typeface="Calibri" panose="020F0502020204030204" pitchFamily="34" charset="0"/>
                <a:ea typeface="Calibri" panose="020F0502020204030204" pitchFamily="34" charset="0"/>
              </a:rPr>
              <a:t>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een</a:t>
            </a:r>
            <a:r>
              <a:rPr lang="en-GB" sz="1800" b="0" dirty="0">
                <a:effectLst/>
                <a:highlight>
                  <a:srgbClr val="FFFF00"/>
                </a:highlight>
                <a:latin typeface="Calibri" panose="020F0502020204030204" pitchFamily="34" charset="0"/>
                <a:ea typeface="Calibri" panose="020F0502020204030204" pitchFamily="34" charset="0"/>
              </a:rPr>
              <a:t> action die in de queue </a:t>
            </a:r>
            <a:r>
              <a:rPr lang="en-GB" sz="1800" b="0" dirty="0" err="1">
                <a:effectLst/>
                <a:highlight>
                  <a:srgbClr val="FFFF00"/>
                </a:highlight>
                <a:latin typeface="Calibri" panose="020F0502020204030204" pitchFamily="34" charset="0"/>
                <a:ea typeface="Calibri" panose="020F0502020204030204" pitchFamily="34" charset="0"/>
              </a:rPr>
              <a:t>gezet</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gaat</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worden</a:t>
            </a:r>
            <a:r>
              <a:rPr lang="en-GB" sz="1800" b="0" dirty="0">
                <a:effectLst/>
                <a:highlight>
                  <a:srgbClr val="FFFF00"/>
                </a:highlight>
                <a:latin typeface="Calibri" panose="020F0502020204030204" pitchFamily="34" charset="0"/>
                <a:ea typeface="Calibri" panose="020F0502020204030204" pitchFamily="34" charset="0"/>
              </a:rPr>
              <a:t>. De building flag </a:t>
            </a:r>
            <a:r>
              <a:rPr lang="en-GB" sz="1800" b="0" dirty="0" err="1">
                <a:effectLst/>
                <a:highlight>
                  <a:srgbClr val="FFFF00"/>
                </a:highlight>
                <a:latin typeface="Calibri" panose="020F0502020204030204" pitchFamily="34" charset="0"/>
                <a:ea typeface="Calibri" panose="020F0502020204030204" pitchFamily="34" charset="0"/>
              </a:rPr>
              <a:t>zal</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aangeven</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dat</a:t>
            </a:r>
            <a:r>
              <a:rPr lang="en-GB" sz="1800" b="0" dirty="0">
                <a:effectLst/>
                <a:highlight>
                  <a:srgbClr val="FFFF00"/>
                </a:highlight>
                <a:latin typeface="Calibri" panose="020F0502020204030204" pitchFamily="34" charset="0"/>
                <a:ea typeface="Calibri" panose="020F0502020204030204" pitchFamily="34" charset="0"/>
              </a:rPr>
              <a:t> de Action in execution is. </a:t>
            </a:r>
            <a:r>
              <a:rPr lang="en-GB" sz="1800" b="0" dirty="0" err="1">
                <a:effectLst/>
                <a:highlight>
                  <a:srgbClr val="FFFF00"/>
                </a:highlight>
                <a:latin typeface="Calibri" panose="020F0502020204030204" pitchFamily="34" charset="0"/>
                <a:ea typeface="Calibri" panose="020F0502020204030204" pitchFamily="34" charset="0"/>
              </a:rPr>
              <a:t>Voor</a:t>
            </a:r>
            <a:r>
              <a:rPr lang="en-GB" sz="1800" b="0" dirty="0">
                <a:effectLst/>
                <a:highlight>
                  <a:srgbClr val="FFFF00"/>
                </a:highlight>
                <a:latin typeface="Calibri" panose="020F0502020204030204" pitchFamily="34" charset="0"/>
                <a:ea typeface="Calibri" panose="020F0502020204030204" pitchFamily="34" charset="0"/>
              </a:rPr>
              <a:t> het bouw process is er </a:t>
            </a:r>
            <a:r>
              <a:rPr lang="en-GB" sz="1800" b="0" dirty="0" err="1">
                <a:effectLst/>
                <a:highlight>
                  <a:srgbClr val="FFFF00"/>
                </a:highlight>
                <a:latin typeface="Calibri" panose="020F0502020204030204" pitchFamily="34" charset="0"/>
                <a:ea typeface="Calibri" panose="020F0502020204030204" pitchFamily="34" charset="0"/>
              </a:rPr>
              <a:t>niks</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veranderd</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als</a:t>
            </a:r>
            <a:r>
              <a:rPr lang="en-GB" sz="1800" b="0" dirty="0">
                <a:effectLst/>
                <a:highlight>
                  <a:srgbClr val="FFFF00"/>
                </a:highlight>
                <a:latin typeface="Calibri" panose="020F0502020204030204" pitchFamily="34" charset="0"/>
                <a:ea typeface="Calibri" panose="020F0502020204030204" pitchFamily="34" charset="0"/>
              </a:rPr>
              <a:t> in de As Is </a:t>
            </a:r>
            <a:r>
              <a:rPr lang="en-GB" sz="1800" b="0" dirty="0" err="1">
                <a:effectLst/>
                <a:highlight>
                  <a:srgbClr val="FFFF00"/>
                </a:highlight>
                <a:latin typeface="Calibri" panose="020F0502020204030204" pitchFamily="34" charset="0"/>
                <a:ea typeface="Calibri" panose="020F0502020204030204" pitchFamily="34" charset="0"/>
              </a:rPr>
              <a:t>situatie</a:t>
            </a:r>
            <a:r>
              <a:rPr lang="en-GB" sz="1800" b="0" dirty="0">
                <a:effectLst/>
                <a:highlight>
                  <a:srgbClr val="FFFF00"/>
                </a:highlight>
                <a:latin typeface="Calibri" panose="020F0502020204030204" pitchFamily="34" charset="0"/>
                <a:ea typeface="Calibri" panose="020F0502020204030204" pitchFamily="34" charset="0"/>
              </a:rPr>
              <a:t>. Het </a:t>
            </a:r>
            <a:r>
              <a:rPr lang="en-GB" sz="1800" b="0" dirty="0" err="1">
                <a:effectLst/>
                <a:highlight>
                  <a:srgbClr val="FFFF00"/>
                </a:highlight>
                <a:latin typeface="Calibri" panose="020F0502020204030204" pitchFamily="34" charset="0"/>
                <a:ea typeface="Calibri" panose="020F0502020204030204" pitchFamily="34" charset="0"/>
              </a:rPr>
              <a:t>enige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verschil</a:t>
            </a:r>
            <a:r>
              <a:rPr lang="en-GB" sz="1800" b="0" dirty="0">
                <a:effectLst/>
                <a:highlight>
                  <a:srgbClr val="FFFF00"/>
                </a:highlight>
                <a:latin typeface="Calibri" panose="020F0502020204030204" pitchFamily="34" charset="0"/>
                <a:ea typeface="Calibri" panose="020F0502020204030204" pitchFamily="34" charset="0"/>
              </a:rPr>
              <a:t> is </a:t>
            </a:r>
            <a:r>
              <a:rPr lang="en-GB" sz="1800" b="0" dirty="0" err="1">
                <a:effectLst/>
                <a:highlight>
                  <a:srgbClr val="FFFF00"/>
                </a:highlight>
                <a:latin typeface="Calibri" panose="020F0502020204030204" pitchFamily="34" charset="0"/>
                <a:ea typeface="Calibri" panose="020F0502020204030204" pitchFamily="34" charset="0"/>
              </a:rPr>
              <a:t>dat</a:t>
            </a:r>
            <a:r>
              <a:rPr lang="en-GB" sz="1800" b="0" dirty="0">
                <a:effectLst/>
                <a:highlight>
                  <a:srgbClr val="FFFF00"/>
                </a:highlight>
                <a:latin typeface="Calibri" panose="020F0502020204030204" pitchFamily="34" charset="0"/>
                <a:ea typeface="Calibri" panose="020F0502020204030204" pitchFamily="34" charset="0"/>
              </a:rPr>
              <a:t> de </a:t>
            </a:r>
            <a:r>
              <a:rPr lang="en-GB" sz="1800" b="0" dirty="0" err="1">
                <a:effectLst/>
                <a:highlight>
                  <a:srgbClr val="FFFF00"/>
                </a:highlight>
                <a:latin typeface="Calibri" panose="020F0502020204030204" pitchFamily="34" charset="0"/>
                <a:ea typeface="Calibri" panose="020F0502020204030204" pitchFamily="34" charset="0"/>
              </a:rPr>
              <a:t>publicatie</a:t>
            </a:r>
            <a:r>
              <a:rPr lang="en-GB" sz="1800" b="0" dirty="0">
                <a:effectLst/>
                <a:highlight>
                  <a:srgbClr val="FFFF00"/>
                </a:highlight>
                <a:latin typeface="Calibri" panose="020F0502020204030204" pitchFamily="34" charset="0"/>
                <a:ea typeface="Calibri" panose="020F0502020204030204" pitchFamily="34" charset="0"/>
              </a:rPr>
              <a:t> </a:t>
            </a:r>
            <a:r>
              <a:rPr lang="en-GB" sz="1800" b="0" dirty="0" err="1">
                <a:effectLst/>
                <a:highlight>
                  <a:srgbClr val="FFFF00"/>
                </a:highlight>
                <a:latin typeface="Calibri" panose="020F0502020204030204" pitchFamily="34" charset="0"/>
                <a:ea typeface="Calibri" panose="020F0502020204030204" pitchFamily="34" charset="0"/>
              </a:rPr>
              <a:t>omgeving</a:t>
            </a:r>
            <a:r>
              <a:rPr lang="en-GB" sz="1800" b="0" dirty="0">
                <a:effectLst/>
                <a:highlight>
                  <a:srgbClr val="FFFF00"/>
                </a:highlight>
                <a:latin typeface="Calibri" panose="020F0502020204030204" pitchFamily="34" charset="0"/>
                <a:ea typeface="Calibri" panose="020F0502020204030204" pitchFamily="34" charset="0"/>
              </a:rPr>
              <a:t> nu </a:t>
            </a:r>
            <a:r>
              <a:rPr lang="en-GB" sz="1800" b="0" dirty="0" err="1">
                <a:effectLst/>
                <a:highlight>
                  <a:srgbClr val="FFFF00"/>
                </a:highlight>
                <a:latin typeface="Calibri" panose="020F0502020204030204" pitchFamily="34" charset="0"/>
                <a:ea typeface="Calibri" panose="020F0502020204030204" pitchFamily="34" charset="0"/>
              </a:rPr>
              <a:t>veranderd</a:t>
            </a:r>
            <a:r>
              <a:rPr lang="en-GB" sz="1800" b="0" dirty="0">
                <a:effectLst/>
                <a:highlight>
                  <a:srgbClr val="FFFF00"/>
                </a:highlight>
                <a:latin typeface="Calibri" panose="020F0502020204030204" pitchFamily="34" charset="0"/>
                <a:ea typeface="Calibri" panose="020F0502020204030204" pitchFamily="34" charset="0"/>
              </a:rPr>
              <a:t> is </a:t>
            </a:r>
            <a:r>
              <a:rPr lang="en-GB" sz="1800" b="0" dirty="0" err="1">
                <a:effectLst/>
                <a:highlight>
                  <a:srgbClr val="FFFF00"/>
                </a:highlight>
                <a:latin typeface="Calibri" panose="020F0502020204030204" pitchFamily="34" charset="0"/>
                <a:ea typeface="Calibri" panose="020F0502020204030204" pitchFamily="34" charset="0"/>
              </a:rPr>
              <a:t>naar</a:t>
            </a:r>
            <a:r>
              <a:rPr lang="en-GB" sz="1800" b="0" dirty="0">
                <a:effectLst/>
                <a:highlight>
                  <a:srgbClr val="FFFF00"/>
                </a:highlight>
                <a:latin typeface="Calibri" panose="020F0502020204030204" pitchFamily="34" charset="0"/>
                <a:ea typeface="Calibri" panose="020F0502020204030204" pitchFamily="34" charset="0"/>
              </a:rPr>
              <a:t> Fontys Venlo.</a:t>
            </a:r>
          </a:p>
          <a:p>
            <a:r>
              <a:rPr lang="en-GB" sz="1800" b="1" dirty="0">
                <a:effectLst/>
                <a:highlight>
                  <a:srgbClr val="FFFF00"/>
                </a:highlight>
                <a:latin typeface="Calibri" panose="020F0502020204030204" pitchFamily="34" charset="0"/>
                <a:ea typeface="Calibri" panose="020F0502020204030204" pitchFamily="34" charset="0"/>
              </a:rPr>
              <a:t>EN</a:t>
            </a:r>
          </a:p>
          <a:p>
            <a:r>
              <a:rPr lang="en-GB" sz="1800" dirty="0">
                <a:effectLst/>
                <a:highlight>
                  <a:srgbClr val="FFFF00"/>
                </a:highlight>
                <a:latin typeface="Calibri" panose="020F0502020204030204" pitchFamily="34" charset="0"/>
                <a:ea typeface="Calibri" panose="020F0502020204030204" pitchFamily="34" charset="0"/>
              </a:rPr>
              <a:t>Here it is shown how the solution is to be, the student will commit &amp; push his work to GitHub, which will trigger a building flag and an action that will be put in the queue. This building flag will signal that the Action is executing. For the build process the same applies to it as it does in the As Is situation. The only difference being that it publishes on GitHub instead of Peerweb.</a:t>
            </a:r>
            <a:endParaRPr lang="en-US" dirty="0"/>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8</a:t>
            </a:fld>
            <a:endParaRPr lang="en-US"/>
          </a:p>
        </p:txBody>
      </p:sp>
    </p:spTree>
    <p:extLst>
      <p:ext uri="{BB962C8B-B14F-4D97-AF65-F5344CB8AC3E}">
        <p14:creationId xmlns:p14="http://schemas.microsoft.com/office/powerpoint/2010/main" val="249559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NL</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ik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uitleg</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wil</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ik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graag</a:t>
            </a:r>
            <a:r>
              <a:rPr lang="en-GB" sz="1800" b="0" dirty="0">
                <a:effectLst/>
                <a:latin typeface="Calibri Light" panose="020F0302020204030204" pitchFamily="34" charset="0"/>
                <a:ea typeface="Calibri" panose="020F0502020204030204" pitchFamily="34" charset="0"/>
                <a:cs typeface="Calibri" panose="020F0502020204030204" pitchFamily="34" charset="0"/>
              </a:rPr>
              <a:t> even de AB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systematiek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uitleggen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die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ik</a:t>
            </a:r>
            <a:r>
              <a:rPr lang="en-GB" sz="1800" b="0" dirty="0">
                <a:effectLst/>
                <a:latin typeface="Calibri Light" panose="020F0302020204030204" pitchFamily="34" charset="0"/>
                <a:ea typeface="Calibri" panose="020F0502020204030204" pitchFamily="34" charset="0"/>
                <a:cs typeface="Calibri" panose="020F0502020204030204" pitchFamily="34" charset="0"/>
              </a:rPr>
              <a:t> nu ga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gebruiken</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Waarin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eerste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letter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staat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testcode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tweede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letter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business code,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endParaRPr lang="en-GB" sz="1800" b="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b="0" dirty="0">
                <a:effectLst/>
                <a:latin typeface="Calibri Light" panose="020F0302020204030204" pitchFamily="34" charset="0"/>
                <a:ea typeface="Calibri" panose="020F0502020204030204" pitchFamily="34" charset="0"/>
                <a:cs typeface="Calibri" panose="020F0502020204030204" pitchFamily="34" charset="0"/>
              </a:rPr>
              <a:t>De letter A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aangeeft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om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leraar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artefact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letter B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aangeeft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om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student artefact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endParaRPr lang="en-GB" sz="1800" b="1"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het Maven build process,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omdat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Maven process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mogelijk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800" b="0" dirty="0">
                <a:effectLst/>
                <a:latin typeface="Calibri Light" panose="020F0302020204030204" pitchFamily="34" charset="0"/>
                <a:ea typeface="Calibri" panose="020F0502020204030204" pitchFamily="34" charset="0"/>
                <a:cs typeface="Calibri" panose="020F0502020204030204" pitchFamily="34" charset="0"/>
              </a:rPr>
              <a:t> om het in GitHub Actions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repliceren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0" dirty="0">
                <a:effectLst/>
                <a:latin typeface="Calibri Light" panose="020F0302020204030204" pitchFamily="34" charset="0"/>
                <a:ea typeface="Calibri" panose="020F0502020204030204" pitchFamily="34" charset="0"/>
                <a:cs typeface="Calibri" panose="020F0502020204030204" pitchFamily="34" charset="0"/>
              </a:rPr>
              <a:t>Als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eerste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in het build process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wordt</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student code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gecompileerd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succesvol</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zullen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studenttests</a:t>
            </a:r>
            <a:r>
              <a:rPr lang="en-GB" sz="1800" b="0" dirty="0">
                <a:effectLst/>
                <a:latin typeface="Calibri Light" panose="020F0302020204030204" pitchFamily="34" charset="0"/>
                <a:ea typeface="Calibri" panose="020F0502020204030204" pitchFamily="34" charset="0"/>
                <a:cs typeface="Calibri" panose="020F0502020204030204" pitchFamily="34" charset="0"/>
              </a:rPr>
              <a:t>(BB) met Surefire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gedraaid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Indien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die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ook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succcesvol</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Maven met JaCoCo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coverage rapport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genereren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percetange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onder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bepaald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nummer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process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hier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uitvoering</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stoppen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bevonden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resulaten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publiceren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Uitgaande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van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successvolle</a:t>
            </a:r>
            <a:r>
              <a:rPr lang="en-GB" sz="1800" b="0" dirty="0">
                <a:effectLst/>
                <a:latin typeface="Calibri Light" panose="020F0302020204030204" pitchFamily="34" charset="0"/>
                <a:ea typeface="Calibri" panose="020F0502020204030204" pitchFamily="34" charset="0"/>
                <a:cs typeface="Calibri" panose="020F0502020204030204" pitchFamily="34" charset="0"/>
              </a:rPr>
              <a:t> case,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zal</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Maven process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nogmaals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Surefire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aanspreken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om de teacher tests(AB)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draaien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elke</a:t>
            </a:r>
            <a:r>
              <a:rPr lang="en-GB" sz="1800" b="0" dirty="0">
                <a:effectLst/>
                <a:latin typeface="Calibri Light" panose="020F0302020204030204" pitchFamily="34" charset="0"/>
                <a:ea typeface="Calibri" panose="020F0502020204030204" pitchFamily="34" charset="0"/>
                <a:cs typeface="Calibri" panose="020F0502020204030204" pitchFamily="34" charset="0"/>
              </a:rPr>
              <a:t> test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gedraaikd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heeft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zullen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die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resultaten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gepubliceerd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in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vorm</a:t>
            </a:r>
            <a:r>
              <a:rPr lang="en-GB" sz="1800" b="0" dirty="0">
                <a:effectLst/>
                <a:latin typeface="Calibri Light" panose="020F0302020204030204" pitchFamily="34" charset="0"/>
                <a:ea typeface="Calibri" panose="020F0502020204030204" pitchFamily="34" charset="0"/>
                <a:cs typeface="Calibri" panose="020F0502020204030204" pitchFamily="34" charset="0"/>
              </a:rPr>
              <a:t> van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signal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verstuurd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signal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omdat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zelf</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kan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kiezen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in wat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vorm</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wilt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doen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p>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EN</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Here the maven build process is explained, as it is a maven process, it will be possible to mimic it in GitHub Actions. First it will compile the student code, and if successful it will run the student (BB) tests with Surefire. If the BB tests are successful, the maven process will then use JaCoCo to generate a coverage report, if that coverage is below a certain number, the process will go into a fail state, publish the test runs and stop execution. Assuming a successful case, the maven process will then again use Surefire to run the teacher tests on the student code(AB). Once every test has been run it will publish those results and send a signal of some sorts. Some sorts because it can be defined for what kind of signal would be preferred.</a:t>
            </a:r>
          </a:p>
          <a:p>
            <a:pPr>
              <a:lnSpc>
                <a:spcPct val="105000"/>
              </a:lnSpc>
              <a:spcAft>
                <a:spcPts val="800"/>
              </a:spcAft>
            </a:pPr>
            <a:endParaRPr lang="en-GB" sz="180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Explain AB systems (1</a:t>
            </a:r>
            <a:r>
              <a:rPr lang="en-GB" sz="1800" baseline="30000" dirty="0">
                <a:effectLst/>
                <a:latin typeface="Calibri Light" panose="020F0302020204030204" pitchFamily="34" charset="0"/>
                <a:ea typeface="Calibri" panose="020F0502020204030204" pitchFamily="34" charset="0"/>
                <a:cs typeface="Calibri" panose="020F0502020204030204" pitchFamily="34" charset="0"/>
              </a:rPr>
              <a:t>st</a:t>
            </a:r>
            <a:r>
              <a:rPr lang="en-GB" sz="1800" dirty="0">
                <a:effectLst/>
                <a:latin typeface="Calibri Light" panose="020F0302020204030204" pitchFamily="34" charset="0"/>
                <a:ea typeface="Calibri" panose="020F0502020204030204" pitchFamily="34" charset="0"/>
                <a:cs typeface="Calibri" panose="020F0502020204030204" pitchFamily="34" charset="0"/>
              </a:rPr>
              <a:t> is the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testcode</a:t>
            </a:r>
            <a:r>
              <a:rPr lang="en-GB" sz="1800" dirty="0">
                <a:effectLst/>
                <a:latin typeface="Calibri Light" panose="020F0302020204030204" pitchFamily="34" charset="0"/>
                <a:ea typeface="Calibri" panose="020F0502020204030204" pitchFamily="34" charset="0"/>
                <a:cs typeface="Calibri" panose="020F0502020204030204" pitchFamily="34" charset="0"/>
              </a:rPr>
              <a:t>, 2</a:t>
            </a:r>
            <a:r>
              <a:rPr lang="en-GB" sz="1800" baseline="30000" dirty="0">
                <a:effectLst/>
                <a:latin typeface="Calibri Light" panose="020F0302020204030204" pitchFamily="34" charset="0"/>
                <a:ea typeface="Calibri" panose="020F0502020204030204" pitchFamily="34" charset="0"/>
                <a:cs typeface="Calibri" panose="020F0502020204030204" pitchFamily="34" charset="0"/>
              </a:rPr>
              <a:t>nd</a:t>
            </a:r>
            <a:r>
              <a:rPr lang="en-GB" sz="1800" dirty="0">
                <a:effectLst/>
                <a:latin typeface="Calibri Light" panose="020F0302020204030204" pitchFamily="34" charset="0"/>
                <a:ea typeface="Calibri" panose="020F0502020204030204" pitchFamily="34" charset="0"/>
                <a:cs typeface="Calibri" panose="020F0502020204030204" pitchFamily="34" charset="0"/>
              </a:rPr>
              <a:t> is the business code)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A means teacher, B means student. So BB is student test on student code etc.</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endParaRPr lang="nl-NL"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9</a:t>
            </a:fld>
            <a:endParaRPr lang="en-US"/>
          </a:p>
        </p:txBody>
      </p:sp>
    </p:spTree>
    <p:extLst>
      <p:ext uri="{BB962C8B-B14F-4D97-AF65-F5344CB8AC3E}">
        <p14:creationId xmlns:p14="http://schemas.microsoft.com/office/powerpoint/2010/main" val="38875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NL</a:t>
            </a:r>
          </a:p>
          <a:p>
            <a:pPr>
              <a:lnSpc>
                <a:spcPct val="105000"/>
              </a:lnSpc>
              <a:spcAft>
                <a:spcPts val="800"/>
              </a:spcAft>
            </a:pPr>
            <a:r>
              <a:rPr lang="en-GB" sz="1800" b="0" dirty="0" err="1">
                <a:effectLst/>
                <a:latin typeface="Calibri Light" panose="020F0302020204030204" pitchFamily="34" charset="0"/>
                <a:ea typeface="Calibri" panose="020F0502020204030204" pitchFamily="34" charset="0"/>
                <a:cs typeface="Calibri" panose="020F0502020204030204" pitchFamily="34" charset="0"/>
              </a:rPr>
              <a:t>Hier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zien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hoe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Maven Build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Surefire Action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gedefinieerd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kunnen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Maven action is heel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makkelijk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definieren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klikt</a:t>
            </a:r>
            <a:r>
              <a:rPr lang="en-GB" sz="1800" b="0" dirty="0">
                <a:effectLst/>
                <a:latin typeface="Calibri Light" panose="020F0302020204030204" pitchFamily="34" charset="0"/>
                <a:ea typeface="Calibri" panose="020F0502020204030204" pitchFamily="34" charset="0"/>
                <a:cs typeface="Calibri" panose="020F0502020204030204" pitchFamily="34" charset="0"/>
              </a:rPr>
              <a:t> simple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weg</a:t>
            </a:r>
            <a:r>
              <a:rPr lang="en-GB" sz="1800" b="0" dirty="0">
                <a:effectLst/>
                <a:latin typeface="Calibri Light" panose="020F0302020204030204" pitchFamily="34" charset="0"/>
                <a:ea typeface="Calibri" panose="020F0502020204030204" pitchFamily="34" charset="0"/>
                <a:cs typeface="Calibri" panose="020F0502020204030204" pitchFamily="34" charset="0"/>
              </a:rPr>
              <a:t> op add workflow,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er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nog</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hebt</a:t>
            </a:r>
            <a:r>
              <a:rPr lang="en-GB" sz="1800" b="0" dirty="0">
                <a:effectLst/>
                <a:latin typeface="Calibri Light" panose="020F0302020204030204" pitchFamily="34" charset="0"/>
                <a:ea typeface="Calibri" panose="020F0502020204030204" pitchFamily="34" charset="0"/>
                <a:cs typeface="Calibri" panose="020F0502020204030204" pitchFamily="34" charset="0"/>
              </a:rPr>
              <a:t>. Dan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simpelweg</a:t>
            </a:r>
            <a:r>
              <a:rPr lang="en-GB" sz="1800" b="0" dirty="0">
                <a:effectLst/>
                <a:latin typeface="Calibri Light" panose="020F0302020204030204" pitchFamily="34" charset="0"/>
                <a:ea typeface="Calibri" panose="020F0502020204030204" pitchFamily="34" charset="0"/>
                <a:cs typeface="Calibri" panose="020F0502020204030204" pitchFamily="34" charset="0"/>
              </a:rPr>
              <a:t> op Maven action,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welke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voorgedefinieerd</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klaar</a:t>
            </a:r>
            <a:r>
              <a:rPr lang="en-GB" sz="1800" b="0" dirty="0">
                <a:effectLst/>
                <a:latin typeface="Calibri Light" panose="020F0302020204030204" pitchFamily="34" charset="0"/>
                <a:ea typeface="Calibri" panose="020F0502020204030204" pitchFamily="34" charset="0"/>
                <a:cs typeface="Calibri" panose="020F0502020204030204" pitchFamily="34" charset="0"/>
              </a:rPr>
              <a:t> is om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aan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slag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gaaan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Voorwaarde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daarvan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wel</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zijn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je</a:t>
            </a:r>
            <a:r>
              <a:rPr lang="en-GB" sz="1800" b="0" dirty="0">
                <a:effectLst/>
                <a:latin typeface="Calibri Light" panose="020F0302020204030204" pitchFamily="34" charset="0"/>
                <a:ea typeface="Calibri" panose="020F0502020204030204" pitchFamily="34" charset="0"/>
                <a:cs typeface="Calibri" panose="020F0502020204030204" pitchFamily="34" charset="0"/>
              </a:rPr>
              <a:t> Maven dependencies correct in je repository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hebt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gezet</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0" dirty="0">
                <a:effectLst/>
                <a:latin typeface="Calibri Light" panose="020F0302020204030204" pitchFamily="34" charset="0"/>
                <a:ea typeface="Calibri" panose="020F0502020204030204" pitchFamily="34" charset="0"/>
                <a:cs typeface="Calibri" panose="020F0502020204030204" pitchFamily="34" charset="0"/>
              </a:rPr>
              <a:t>Als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werkt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kun</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naar</a:t>
            </a:r>
            <a:r>
              <a:rPr lang="en-GB" sz="1800" b="0" dirty="0">
                <a:effectLst/>
                <a:latin typeface="Calibri Light" panose="020F0302020204030204" pitchFamily="34" charset="0"/>
                <a:ea typeface="Calibri" panose="020F0502020204030204" pitchFamily="34" charset="0"/>
                <a:cs typeface="Calibri" panose="020F0502020204030204" pitchFamily="34" charset="0"/>
              </a:rPr>
              <a:t> GitHub marketplace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navigeren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800" b="0" dirty="0">
                <a:effectLst/>
                <a:latin typeface="Calibri Light" panose="020F0302020204030204" pitchFamily="34" charset="0"/>
                <a:ea typeface="Calibri" panose="020F0502020204030204" pitchFamily="34" charset="0"/>
                <a:cs typeface="Calibri" panose="020F0502020204030204" pitchFamily="34" charset="0"/>
              </a:rPr>
              <a:t>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SureFire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gedeelte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implementatie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staat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daar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klaar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voor</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Dan is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nogmaals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dependency in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pomfile</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goedzetten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dan is het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gelukt</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a:lnSpc>
                <a:spcPct val="105000"/>
              </a:lnSpc>
              <a:spcAft>
                <a:spcPts val="800"/>
              </a:spcAft>
            </a:pPr>
            <a:r>
              <a:rPr lang="en-GB" sz="1800" b="0" dirty="0">
                <a:effectLst/>
                <a:latin typeface="Calibri Light" panose="020F0302020204030204" pitchFamily="34" charset="0"/>
                <a:ea typeface="Calibri" panose="020F0502020204030204" pitchFamily="34" charset="0"/>
                <a:cs typeface="Calibri" panose="020F0502020204030204" pitchFamily="34" charset="0"/>
              </a:rPr>
              <a:t>In GitHub Maven actions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kun</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ook</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andere</a:t>
            </a:r>
            <a:r>
              <a:rPr lang="en-GB" sz="1800" b="0" dirty="0">
                <a:effectLst/>
                <a:latin typeface="Calibri Light" panose="020F0302020204030204" pitchFamily="34" charset="0"/>
                <a:ea typeface="Calibri" panose="020F0502020204030204" pitchFamily="34" charset="0"/>
                <a:cs typeface="Calibri" panose="020F0502020204030204" pitchFamily="34" charset="0"/>
              </a:rPr>
              <a:t> Maven commands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uitvoeren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je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kunt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gewoon</a:t>
            </a:r>
            <a:r>
              <a:rPr lang="en-GB" sz="1800" b="0" dirty="0">
                <a:effectLst/>
                <a:latin typeface="Calibri Light" panose="020F0302020204030204" pitchFamily="34" charset="0"/>
                <a:ea typeface="Calibri" panose="020F0502020204030204" pitchFamily="34" charset="0"/>
                <a:cs typeface="Calibri" panose="020F0502020204030204" pitchFamily="34" charset="0"/>
              </a:rPr>
              <a:t> de naam van de stap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specificeren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welk command je wilt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uitvoeren</a:t>
            </a:r>
            <a:r>
              <a:rPr lang="en-GB" sz="1800" b="0" dirty="0">
                <a:effectLst/>
                <a:latin typeface="Calibri Light" panose="020F0302020204030204" pitchFamily="34" charset="0"/>
                <a:ea typeface="Calibri" panose="020F0502020204030204" pitchFamily="34" charset="0"/>
                <a:cs typeface="Calibri" panose="020F0502020204030204" pitchFamily="34" charset="0"/>
              </a:rPr>
              <a:t> in de regel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eronder</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dit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wordt</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gedaan</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als</a:t>
            </a:r>
            <a:r>
              <a:rPr lang="en-GB" sz="1800" b="0" dirty="0">
                <a:effectLst/>
                <a:latin typeface="Calibri Light" panose="020F0302020204030204" pitchFamily="34" charset="0"/>
                <a:ea typeface="Calibri" panose="020F0502020204030204" pitchFamily="34" charset="0"/>
                <a:cs typeface="Calibri" panose="020F0502020204030204" pitchFamily="34" charset="0"/>
              </a:rPr>
              <a:t> </a:t>
            </a:r>
            <a:r>
              <a:rPr lang="en-GB" sz="1800" b="0" dirty="0" err="1">
                <a:effectLst/>
                <a:latin typeface="Calibri Light" panose="020F0302020204030204" pitchFamily="34" charset="0"/>
                <a:ea typeface="Calibri" panose="020F0502020204030204" pitchFamily="34" charset="0"/>
                <a:cs typeface="Calibri" panose="020F0502020204030204" pitchFamily="34" charset="0"/>
              </a:rPr>
              <a:t>volgt</a:t>
            </a:r>
            <a:r>
              <a:rPr lang="en-GB" sz="1800" b="0" dirty="0">
                <a:effectLst/>
                <a:latin typeface="Calibri Light" panose="020F0302020204030204" pitchFamily="34" charset="0"/>
                <a:ea typeface="Calibri" panose="020F0502020204030204" pitchFamily="34" charset="0"/>
                <a:cs typeface="Calibri" panose="020F0502020204030204" pitchFamily="34" charset="0"/>
              </a:rPr>
              <a:t>:</a:t>
            </a:r>
          </a:p>
          <a:p>
            <a:pPr marL="342900" lvl="0" indent="-342900">
              <a:lnSpc>
                <a:spcPct val="105000"/>
              </a:lnSpc>
              <a:buFont typeface="Calibri Light" panose="020F0302020204030204" pitchFamily="34" charset="0"/>
              <a:buChar char="-"/>
            </a:pPr>
            <a:r>
              <a:rPr lang="en-GB" sz="1800" dirty="0">
                <a:solidFill>
                  <a:srgbClr val="00B050"/>
                </a:solidFill>
                <a:effectLst/>
                <a:latin typeface="Calibri Light" panose="020F0302020204030204" pitchFamily="34" charset="0"/>
                <a:ea typeface="Calibri" panose="020F0502020204030204" pitchFamily="34" charset="0"/>
                <a:cs typeface="Calibri" panose="020F0502020204030204" pitchFamily="34" charset="0"/>
              </a:rPr>
              <a:t>name: </a:t>
            </a:r>
            <a:r>
              <a:rPr lang="en-GB" sz="1800" dirty="0">
                <a:effectLst/>
                <a:latin typeface="Calibri Light" panose="020F0302020204030204" pitchFamily="34" charset="0"/>
                <a:ea typeface="Calibri" panose="020F0502020204030204" pitchFamily="34" charset="0"/>
                <a:cs typeface="Calibri" panose="020F0502020204030204" pitchFamily="34" charset="0"/>
              </a:rPr>
              <a:t>Maven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Depenency</a:t>
            </a:r>
            <a:r>
              <a:rPr lang="en-GB" sz="1800" dirty="0">
                <a:effectLst/>
                <a:latin typeface="Calibri Light" panose="020F0302020204030204" pitchFamily="34" charset="0"/>
                <a:ea typeface="Calibri" panose="020F0502020204030204" pitchFamily="34" charset="0"/>
                <a:cs typeface="Calibri" panose="020F0502020204030204" pitchFamily="34" charset="0"/>
              </a:rPr>
              <a:t> Tree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5000"/>
              </a:lnSpc>
              <a:spcAft>
                <a:spcPts val="800"/>
              </a:spcAft>
            </a:pPr>
            <a:r>
              <a:rPr lang="en-GB" sz="1800" dirty="0">
                <a:solidFill>
                  <a:srgbClr val="00B050"/>
                </a:solidFill>
                <a:effectLst/>
                <a:latin typeface="Calibri Light" panose="020F0302020204030204" pitchFamily="34" charset="0"/>
                <a:ea typeface="Calibri" panose="020F0502020204030204" pitchFamily="34" charset="0"/>
                <a:cs typeface="Calibri" panose="020F0502020204030204" pitchFamily="34" charset="0"/>
              </a:rPr>
              <a:t>run: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mvn</a:t>
            </a:r>
            <a:r>
              <a:rPr lang="en-GB" sz="1800" dirty="0">
                <a:effectLst/>
                <a:latin typeface="Calibri Light" panose="020F0302020204030204" pitchFamily="34" charset="0"/>
                <a:ea typeface="Calibri" panose="020F0502020204030204" pitchFamily="34" charset="0"/>
                <a:cs typeface="Calibri" panose="020F0502020204030204" pitchFamily="34" charset="0"/>
              </a:rPr>
              <a:t>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dependency:tree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endParaRPr lang="en-GB" sz="1800" b="0" dirty="0">
              <a:effectLst/>
              <a:latin typeface="Calibri Light" panose="020F03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b="1" dirty="0">
                <a:effectLst/>
                <a:latin typeface="Calibri Light" panose="020F0302020204030204" pitchFamily="34" charset="0"/>
                <a:ea typeface="Calibri" panose="020F0502020204030204" pitchFamily="34" charset="0"/>
                <a:cs typeface="Calibri" panose="020F0502020204030204" pitchFamily="34" charset="0"/>
              </a:rPr>
              <a:t>EN</a:t>
            </a: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Here it is showed how a Maven build and Surefire Action can be defined, the Maven action is easy to define, you simply click on add work flow, if you don’t have one already, and then you’ll be able to select a Maven action which is already defined and ready to go. As long as you have your maven dependencies set correctly in your repository of course. If that works than you can simply navigate to GitHub marketplace for the Surefire part and the implementation will be listed there. Then it is simply the case of adding it’s dependency in your pom file again, and your good to go. </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GB" sz="1800" dirty="0">
                <a:effectLst/>
                <a:latin typeface="Calibri Light" panose="020F0302020204030204" pitchFamily="34" charset="0"/>
                <a:ea typeface="Calibri" panose="020F0502020204030204" pitchFamily="34" charset="0"/>
                <a:cs typeface="Calibri" panose="020F0502020204030204" pitchFamily="34" charset="0"/>
              </a:rPr>
              <a:t>Also note that in GitHub Maven actions, you can run any maven command that you like, just specify the name of your step and on the line below, which you command you want to run, this is done as follows:</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buFont typeface="Calibri Light" panose="020F0302020204030204" pitchFamily="34" charset="0"/>
              <a:buChar char="-"/>
            </a:pPr>
            <a:r>
              <a:rPr lang="en-GB" sz="1800" dirty="0">
                <a:solidFill>
                  <a:srgbClr val="00B050"/>
                </a:solidFill>
                <a:effectLst/>
                <a:latin typeface="Calibri Light" panose="020F0302020204030204" pitchFamily="34" charset="0"/>
                <a:ea typeface="Calibri" panose="020F0502020204030204" pitchFamily="34" charset="0"/>
                <a:cs typeface="Calibri" panose="020F0502020204030204" pitchFamily="34" charset="0"/>
              </a:rPr>
              <a:t>name: </a:t>
            </a:r>
            <a:r>
              <a:rPr lang="en-GB" sz="1800" dirty="0">
                <a:effectLst/>
                <a:latin typeface="Calibri Light" panose="020F0302020204030204" pitchFamily="34" charset="0"/>
                <a:ea typeface="Calibri" panose="020F0502020204030204" pitchFamily="34" charset="0"/>
                <a:cs typeface="Calibri" panose="020F0502020204030204" pitchFamily="34" charset="0"/>
              </a:rPr>
              <a:t>Maven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Depenency</a:t>
            </a:r>
            <a:r>
              <a:rPr lang="en-GB" sz="1800" dirty="0">
                <a:effectLst/>
                <a:latin typeface="Calibri Light" panose="020F0302020204030204" pitchFamily="34" charset="0"/>
                <a:ea typeface="Calibri" panose="020F0502020204030204" pitchFamily="34" charset="0"/>
                <a:cs typeface="Calibri" panose="020F0502020204030204" pitchFamily="34" charset="0"/>
              </a:rPr>
              <a:t> Tree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5000"/>
              </a:lnSpc>
              <a:spcAft>
                <a:spcPts val="800"/>
              </a:spcAft>
            </a:pPr>
            <a:r>
              <a:rPr lang="en-GB" sz="1800" dirty="0">
                <a:solidFill>
                  <a:srgbClr val="00B050"/>
                </a:solidFill>
                <a:effectLst/>
                <a:latin typeface="Calibri Light" panose="020F0302020204030204" pitchFamily="34" charset="0"/>
                <a:ea typeface="Calibri" panose="020F0502020204030204" pitchFamily="34" charset="0"/>
                <a:cs typeface="Calibri" panose="020F0502020204030204" pitchFamily="34" charset="0"/>
              </a:rPr>
              <a:t>run: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mvn</a:t>
            </a:r>
            <a:r>
              <a:rPr lang="en-GB" sz="1800" dirty="0">
                <a:effectLst/>
                <a:latin typeface="Calibri Light" panose="020F0302020204030204" pitchFamily="34" charset="0"/>
                <a:ea typeface="Calibri" panose="020F0502020204030204" pitchFamily="34" charset="0"/>
                <a:cs typeface="Calibri" panose="020F0502020204030204" pitchFamily="34" charset="0"/>
              </a:rPr>
              <a:t> </a:t>
            </a:r>
            <a:r>
              <a:rPr lang="en-GB" sz="1800" dirty="0" err="1">
                <a:effectLst/>
                <a:latin typeface="Calibri Light" panose="020F0302020204030204" pitchFamily="34" charset="0"/>
                <a:ea typeface="Calibri" panose="020F0502020204030204" pitchFamily="34" charset="0"/>
                <a:cs typeface="Calibri" panose="020F0502020204030204" pitchFamily="34" charset="0"/>
              </a:rPr>
              <a:t>dependency:tree</a:t>
            </a:r>
            <a:endParaRPr lang="nl-NL"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jdelijke aanduiding voor dianummer 3"/>
          <p:cNvSpPr>
            <a:spLocks noGrp="1"/>
          </p:cNvSpPr>
          <p:nvPr>
            <p:ph type="sldNum" sz="quarter" idx="5"/>
          </p:nvPr>
        </p:nvSpPr>
        <p:spPr/>
        <p:txBody>
          <a:bodyPr/>
          <a:lstStyle/>
          <a:p>
            <a:fld id="{6D9FDCE8-2EAF-4B5B-BA3A-69DD76906778}" type="slidenum">
              <a:rPr lang="en-US" smtClean="0"/>
              <a:t>10</a:t>
            </a:fld>
            <a:endParaRPr lang="en-US"/>
          </a:p>
        </p:txBody>
      </p:sp>
    </p:spTree>
    <p:extLst>
      <p:ext uri="{BB962C8B-B14F-4D97-AF65-F5344CB8AC3E}">
        <p14:creationId xmlns:p14="http://schemas.microsoft.com/office/powerpoint/2010/main" val="114706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July 13,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63359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July 13,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18786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July 13,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8525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July 13,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95784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July 13,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60690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July 13,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5256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July 13,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798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July 13,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94788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July 13,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26317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July 13,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58906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July 13,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01867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July 13,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22823173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92FD14A0-2EF9-42A4-BD3B-4D2592C9D245}"/>
              </a:ext>
            </a:extLst>
          </p:cNvPr>
          <p:cNvPicPr>
            <a:picLocks noChangeAspect="1"/>
          </p:cNvPicPr>
          <p:nvPr/>
        </p:nvPicPr>
        <p:blipFill rotWithShape="1">
          <a:blip r:embed="rId3"/>
          <a:srcRect t="27724" b="13732"/>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7801580-FBAD-4C05-A695-FDFF217D789B}"/>
              </a:ext>
            </a:extLst>
          </p:cNvPr>
          <p:cNvSpPr>
            <a:spLocks noGrp="1"/>
          </p:cNvSpPr>
          <p:nvPr>
            <p:ph type="ctrTitle"/>
          </p:nvPr>
        </p:nvSpPr>
        <p:spPr>
          <a:xfrm>
            <a:off x="1383807" y="4611271"/>
            <a:ext cx="9436593" cy="1171556"/>
          </a:xfrm>
        </p:spPr>
        <p:txBody>
          <a:bodyPr>
            <a:normAutofit/>
          </a:bodyPr>
          <a:lstStyle/>
          <a:p>
            <a:pPr algn="l"/>
            <a:r>
              <a:rPr lang="en-US" sz="3600" dirty="0" err="1">
                <a:solidFill>
                  <a:schemeClr val="bg1"/>
                </a:solidFill>
              </a:rPr>
              <a:t>Alda</a:t>
            </a:r>
            <a:r>
              <a:rPr lang="en-US" sz="3600" dirty="0">
                <a:solidFill>
                  <a:schemeClr val="bg1"/>
                </a:solidFill>
              </a:rPr>
              <a:t> runner project</a:t>
            </a:r>
          </a:p>
        </p:txBody>
      </p:sp>
      <p:sp>
        <p:nvSpPr>
          <p:cNvPr id="3" name="Ondertitel 2">
            <a:extLst>
              <a:ext uri="{FF2B5EF4-FFF2-40B4-BE49-F238E27FC236}">
                <a16:creationId xmlns:a16="http://schemas.microsoft.com/office/drawing/2014/main" id="{6B54579C-C11F-4621-946C-A5AF6F99F49A}"/>
              </a:ext>
            </a:extLst>
          </p:cNvPr>
          <p:cNvSpPr>
            <a:spLocks noGrp="1"/>
          </p:cNvSpPr>
          <p:nvPr>
            <p:ph type="subTitle" idx="1"/>
          </p:nvPr>
        </p:nvSpPr>
        <p:spPr>
          <a:xfrm>
            <a:off x="1371601" y="5970897"/>
            <a:ext cx="9448800" cy="429904"/>
          </a:xfrm>
        </p:spPr>
        <p:txBody>
          <a:bodyPr>
            <a:normAutofit/>
          </a:bodyPr>
          <a:lstStyle/>
          <a:p>
            <a:pPr algn="l"/>
            <a:r>
              <a:rPr lang="en-US" sz="1200" dirty="0">
                <a:solidFill>
                  <a:schemeClr val="bg1"/>
                </a:solidFill>
              </a:rPr>
              <a:t>Final presentation</a:t>
            </a:r>
          </a:p>
        </p:txBody>
      </p:sp>
    </p:spTree>
    <p:extLst>
      <p:ext uri="{BB962C8B-B14F-4D97-AF65-F5344CB8AC3E}">
        <p14:creationId xmlns:p14="http://schemas.microsoft.com/office/powerpoint/2010/main" val="14627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sp>
        <p:nvSpPr>
          <p:cNvPr id="3" name="Tijdelijke aanduiding voor inhoud 2">
            <a:extLst>
              <a:ext uri="{FF2B5EF4-FFF2-40B4-BE49-F238E27FC236}">
                <a16:creationId xmlns:a16="http://schemas.microsoft.com/office/drawing/2014/main" id="{2DA9C2EF-2BB0-4237-BA9E-E7D8FE83AE6A}"/>
              </a:ext>
            </a:extLst>
          </p:cNvPr>
          <p:cNvSpPr>
            <a:spLocks noGrp="1"/>
          </p:cNvSpPr>
          <p:nvPr>
            <p:ph idx="1"/>
          </p:nvPr>
        </p:nvSpPr>
        <p:spPr>
          <a:xfrm>
            <a:off x="9132848" y="1329180"/>
            <a:ext cx="1824240" cy="4647415"/>
          </a:xfrm>
        </p:spPr>
        <p:txBody>
          <a:bodyPr/>
          <a:lstStyle/>
          <a:p>
            <a:r>
              <a:rPr lang="en-US" dirty="0"/>
              <a:t>Complexity</a:t>
            </a:r>
          </a:p>
        </p:txBody>
      </p:sp>
      <p:pic>
        <p:nvPicPr>
          <p:cNvPr id="5" name="Afbeelding 4" descr="Afbeelding met tekst&#10;&#10;Automatisch gegenereerde beschrijving">
            <a:extLst>
              <a:ext uri="{FF2B5EF4-FFF2-40B4-BE49-F238E27FC236}">
                <a16:creationId xmlns:a16="http://schemas.microsoft.com/office/drawing/2014/main" id="{04691B8F-833F-4FFE-B95B-82843A677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468"/>
            <a:ext cx="12192000" cy="5261064"/>
          </a:xfrm>
          <a:prstGeom prst="rect">
            <a:avLst/>
          </a:prstGeom>
        </p:spPr>
      </p:pic>
    </p:spTree>
    <p:extLst>
      <p:ext uri="{BB962C8B-B14F-4D97-AF65-F5344CB8AC3E}">
        <p14:creationId xmlns:p14="http://schemas.microsoft.com/office/powerpoint/2010/main" val="423084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pic>
        <p:nvPicPr>
          <p:cNvPr id="6" name="Afbeelding 5">
            <a:extLst>
              <a:ext uri="{FF2B5EF4-FFF2-40B4-BE49-F238E27FC236}">
                <a16:creationId xmlns:a16="http://schemas.microsoft.com/office/drawing/2014/main" id="{F5616B63-7CCC-4650-87C4-146616D49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6906"/>
            <a:ext cx="12192000" cy="3384188"/>
          </a:xfrm>
          <a:prstGeom prst="rect">
            <a:avLst/>
          </a:prstGeom>
        </p:spPr>
      </p:pic>
    </p:spTree>
    <p:extLst>
      <p:ext uri="{BB962C8B-B14F-4D97-AF65-F5344CB8AC3E}">
        <p14:creationId xmlns:p14="http://schemas.microsoft.com/office/powerpoint/2010/main" val="345580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pic>
        <p:nvPicPr>
          <p:cNvPr id="6" name="Afbeelding 5">
            <a:extLst>
              <a:ext uri="{FF2B5EF4-FFF2-40B4-BE49-F238E27FC236}">
                <a16:creationId xmlns:a16="http://schemas.microsoft.com/office/drawing/2014/main" id="{F5616B63-7CCC-4650-87C4-146616D49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6906"/>
            <a:ext cx="12192000" cy="3384188"/>
          </a:xfrm>
          <a:prstGeom prst="rect">
            <a:avLst/>
          </a:prstGeom>
        </p:spPr>
      </p:pic>
      <p:pic>
        <p:nvPicPr>
          <p:cNvPr id="4" name="Afbeelding 3">
            <a:extLst>
              <a:ext uri="{FF2B5EF4-FFF2-40B4-BE49-F238E27FC236}">
                <a16:creationId xmlns:a16="http://schemas.microsoft.com/office/drawing/2014/main" id="{21812599-39BD-4DA7-BCA4-5EAF3898E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335"/>
            <a:ext cx="12192000" cy="6789330"/>
          </a:xfrm>
          <a:prstGeom prst="rect">
            <a:avLst/>
          </a:prstGeom>
        </p:spPr>
      </p:pic>
    </p:spTree>
    <p:extLst>
      <p:ext uri="{BB962C8B-B14F-4D97-AF65-F5344CB8AC3E}">
        <p14:creationId xmlns:p14="http://schemas.microsoft.com/office/powerpoint/2010/main" val="90027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pic>
        <p:nvPicPr>
          <p:cNvPr id="6" name="Afbeelding 5">
            <a:extLst>
              <a:ext uri="{FF2B5EF4-FFF2-40B4-BE49-F238E27FC236}">
                <a16:creationId xmlns:a16="http://schemas.microsoft.com/office/drawing/2014/main" id="{F5616B63-7CCC-4650-87C4-146616D49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6906"/>
            <a:ext cx="12192000" cy="3384188"/>
          </a:xfrm>
          <a:prstGeom prst="rect">
            <a:avLst/>
          </a:prstGeom>
        </p:spPr>
      </p:pic>
      <p:pic>
        <p:nvPicPr>
          <p:cNvPr id="5" name="Afbeelding 4">
            <a:extLst>
              <a:ext uri="{FF2B5EF4-FFF2-40B4-BE49-F238E27FC236}">
                <a16:creationId xmlns:a16="http://schemas.microsoft.com/office/drawing/2014/main" id="{7C685FA1-1583-477E-89C1-514680B1E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4324"/>
            <a:ext cx="12192000" cy="6069351"/>
          </a:xfrm>
          <a:prstGeom prst="rect">
            <a:avLst/>
          </a:prstGeom>
        </p:spPr>
      </p:pic>
    </p:spTree>
    <p:extLst>
      <p:ext uri="{BB962C8B-B14F-4D97-AF65-F5344CB8AC3E}">
        <p14:creationId xmlns:p14="http://schemas.microsoft.com/office/powerpoint/2010/main" val="234164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pic>
        <p:nvPicPr>
          <p:cNvPr id="4" name="Afbeelding 3">
            <a:extLst>
              <a:ext uri="{FF2B5EF4-FFF2-40B4-BE49-F238E27FC236}">
                <a16:creationId xmlns:a16="http://schemas.microsoft.com/office/drawing/2014/main" id="{8AFAEAC4-2BA3-4C3A-A6D3-BEC84D807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545" y="2733578"/>
            <a:ext cx="9916909" cy="1390844"/>
          </a:xfrm>
          <a:prstGeom prst="rect">
            <a:avLst/>
          </a:prstGeom>
        </p:spPr>
      </p:pic>
      <p:sp>
        <p:nvSpPr>
          <p:cNvPr id="8" name="Tekstvak 7">
            <a:extLst>
              <a:ext uri="{FF2B5EF4-FFF2-40B4-BE49-F238E27FC236}">
                <a16:creationId xmlns:a16="http://schemas.microsoft.com/office/drawing/2014/main" id="{6ADEE5E9-D79B-45F5-B2AE-D1291DACA376}"/>
              </a:ext>
            </a:extLst>
          </p:cNvPr>
          <p:cNvSpPr txBox="1"/>
          <p:nvPr/>
        </p:nvSpPr>
        <p:spPr>
          <a:xfrm>
            <a:off x="9132848" y="1481559"/>
            <a:ext cx="2349238" cy="646331"/>
          </a:xfrm>
          <a:prstGeom prst="rect">
            <a:avLst/>
          </a:prstGeom>
          <a:noFill/>
        </p:spPr>
        <p:txBody>
          <a:bodyPr wrap="square" rtlCol="0">
            <a:spAutoFit/>
          </a:bodyPr>
          <a:lstStyle/>
          <a:p>
            <a:r>
              <a:rPr lang="en-US" dirty="0"/>
              <a:t>JaCoCo Coverage report</a:t>
            </a:r>
          </a:p>
        </p:txBody>
      </p:sp>
    </p:spTree>
    <p:extLst>
      <p:ext uri="{BB962C8B-B14F-4D97-AF65-F5344CB8AC3E}">
        <p14:creationId xmlns:p14="http://schemas.microsoft.com/office/powerpoint/2010/main" val="124589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sp>
        <p:nvSpPr>
          <p:cNvPr id="8" name="Tekstvak 7">
            <a:extLst>
              <a:ext uri="{FF2B5EF4-FFF2-40B4-BE49-F238E27FC236}">
                <a16:creationId xmlns:a16="http://schemas.microsoft.com/office/drawing/2014/main" id="{6ADEE5E9-D79B-45F5-B2AE-D1291DACA376}"/>
              </a:ext>
            </a:extLst>
          </p:cNvPr>
          <p:cNvSpPr txBox="1"/>
          <p:nvPr/>
        </p:nvSpPr>
        <p:spPr>
          <a:xfrm>
            <a:off x="9132848" y="1481559"/>
            <a:ext cx="2349238" cy="646331"/>
          </a:xfrm>
          <a:prstGeom prst="rect">
            <a:avLst/>
          </a:prstGeom>
          <a:noFill/>
        </p:spPr>
        <p:txBody>
          <a:bodyPr wrap="square" rtlCol="0">
            <a:spAutoFit/>
          </a:bodyPr>
          <a:lstStyle/>
          <a:p>
            <a:r>
              <a:rPr lang="en-US" dirty="0"/>
              <a:t>JaCoCo Coverage report</a:t>
            </a:r>
          </a:p>
        </p:txBody>
      </p:sp>
      <p:pic>
        <p:nvPicPr>
          <p:cNvPr id="7" name="Afbeelding 6" descr="Afbeelding met tekst&#10;&#10;Automatisch gegenereerde beschrijving">
            <a:extLst>
              <a:ext uri="{FF2B5EF4-FFF2-40B4-BE49-F238E27FC236}">
                <a16:creationId xmlns:a16="http://schemas.microsoft.com/office/drawing/2014/main" id="{626E5798-31E8-4467-9256-E45515D7A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6229"/>
            <a:ext cx="12192000" cy="4565542"/>
          </a:xfrm>
          <a:prstGeom prst="rect">
            <a:avLst/>
          </a:prstGeom>
        </p:spPr>
      </p:pic>
    </p:spTree>
    <p:extLst>
      <p:ext uri="{BB962C8B-B14F-4D97-AF65-F5344CB8AC3E}">
        <p14:creationId xmlns:p14="http://schemas.microsoft.com/office/powerpoint/2010/main" val="258087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sp>
        <p:nvSpPr>
          <p:cNvPr id="8" name="Tekstvak 7">
            <a:extLst>
              <a:ext uri="{FF2B5EF4-FFF2-40B4-BE49-F238E27FC236}">
                <a16:creationId xmlns:a16="http://schemas.microsoft.com/office/drawing/2014/main" id="{6ADEE5E9-D79B-45F5-B2AE-D1291DACA376}"/>
              </a:ext>
            </a:extLst>
          </p:cNvPr>
          <p:cNvSpPr txBox="1"/>
          <p:nvPr/>
        </p:nvSpPr>
        <p:spPr>
          <a:xfrm>
            <a:off x="9132848" y="1481559"/>
            <a:ext cx="2349238" cy="369332"/>
          </a:xfrm>
          <a:prstGeom prst="rect">
            <a:avLst/>
          </a:prstGeom>
          <a:noFill/>
        </p:spPr>
        <p:txBody>
          <a:bodyPr wrap="square" rtlCol="0">
            <a:spAutoFit/>
          </a:bodyPr>
          <a:lstStyle/>
          <a:p>
            <a:r>
              <a:rPr lang="en-US" dirty="0" err="1"/>
              <a:t>Pitest</a:t>
            </a:r>
            <a:r>
              <a:rPr lang="en-US" dirty="0"/>
              <a:t> report</a:t>
            </a:r>
          </a:p>
        </p:txBody>
      </p:sp>
      <p:pic>
        <p:nvPicPr>
          <p:cNvPr id="4" name="Afbeelding 3" descr="Afbeelding met tekst&#10;&#10;Automatisch gegenereerde beschrijving">
            <a:extLst>
              <a:ext uri="{FF2B5EF4-FFF2-40B4-BE49-F238E27FC236}">
                <a16:creationId xmlns:a16="http://schemas.microsoft.com/office/drawing/2014/main" id="{E6A06B4A-4963-45A7-A826-02D50A7E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24648"/>
            <a:ext cx="9194157" cy="3876151"/>
          </a:xfrm>
          <a:prstGeom prst="rect">
            <a:avLst/>
          </a:prstGeom>
        </p:spPr>
      </p:pic>
    </p:spTree>
    <p:extLst>
      <p:ext uri="{BB962C8B-B14F-4D97-AF65-F5344CB8AC3E}">
        <p14:creationId xmlns:p14="http://schemas.microsoft.com/office/powerpoint/2010/main" val="169754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7275" y="4583953"/>
            <a:ext cx="4685857" cy="1465973"/>
          </a:xfrm>
        </p:spPr>
        <p:txBody>
          <a:bodyPr vert="horz" lIns="0" tIns="0" rIns="0" bIns="0" rtlCol="0" anchor="t">
            <a:normAutofit/>
          </a:bodyPr>
          <a:lstStyle/>
          <a:p>
            <a:r>
              <a:rPr lang="en-US" sz="2800"/>
              <a:t>findings</a:t>
            </a:r>
          </a:p>
        </p:txBody>
      </p:sp>
      <p:pic>
        <p:nvPicPr>
          <p:cNvPr id="5" name="Afbeelding 4">
            <a:extLst>
              <a:ext uri="{FF2B5EF4-FFF2-40B4-BE49-F238E27FC236}">
                <a16:creationId xmlns:a16="http://schemas.microsoft.com/office/drawing/2014/main" id="{0630E2EE-9327-4D4F-B7DC-CC36EDFDAC2B}"/>
              </a:ext>
            </a:extLst>
          </p:cNvPr>
          <p:cNvPicPr>
            <a:picLocks noChangeAspect="1"/>
          </p:cNvPicPr>
          <p:nvPr/>
        </p:nvPicPr>
        <p:blipFill rotWithShape="1">
          <a:blip r:embed="rId3">
            <a:extLst>
              <a:ext uri="{28A0092B-C50C-407E-A947-70E740481C1C}">
                <a14:useLocalDpi xmlns:a14="http://schemas.microsoft.com/office/drawing/2010/main" val="0"/>
              </a:ext>
            </a:extLst>
          </a:blip>
          <a:srcRect r="16706" b="1"/>
          <a:stretch/>
        </p:blipFill>
        <p:spPr>
          <a:xfrm>
            <a:off x="20" y="432"/>
            <a:ext cx="12191980" cy="4244759"/>
          </a:xfrm>
          <a:prstGeom prst="rect">
            <a:avLst/>
          </a:prstGeom>
        </p:spPr>
      </p:pic>
      <p:sp>
        <p:nvSpPr>
          <p:cNvPr id="8" name="Tekstvak 7">
            <a:extLst>
              <a:ext uri="{FF2B5EF4-FFF2-40B4-BE49-F238E27FC236}">
                <a16:creationId xmlns:a16="http://schemas.microsoft.com/office/drawing/2014/main" id="{6ADEE5E9-D79B-45F5-B2AE-D1291DACA376}"/>
              </a:ext>
            </a:extLst>
          </p:cNvPr>
          <p:cNvSpPr txBox="1"/>
          <p:nvPr/>
        </p:nvSpPr>
        <p:spPr>
          <a:xfrm>
            <a:off x="6096000" y="4583953"/>
            <a:ext cx="5638800" cy="1465973"/>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sz="1400"/>
              <a:t>Pitest report</a:t>
            </a:r>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64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5A68549-F4AF-4760-85EC-B5269BB61C33}"/>
              </a:ext>
            </a:extLst>
          </p:cNvPr>
          <p:cNvSpPr>
            <a:spLocks noGrp="1"/>
          </p:cNvSpPr>
          <p:nvPr>
            <p:ph type="title"/>
          </p:nvPr>
        </p:nvSpPr>
        <p:spPr>
          <a:xfrm>
            <a:off x="1371600" y="457200"/>
            <a:ext cx="5268036" cy="2140145"/>
          </a:xfrm>
        </p:spPr>
        <p:txBody>
          <a:bodyPr vert="horz" lIns="0" tIns="0" rIns="0" bIns="0" rtlCol="0" anchor="b">
            <a:normAutofit/>
          </a:bodyPr>
          <a:lstStyle/>
          <a:p>
            <a:r>
              <a:rPr lang="en-US" spc="750" dirty="0"/>
              <a:t>Final deliverable</a:t>
            </a:r>
          </a:p>
        </p:txBody>
      </p:sp>
      <p:sp>
        <p:nvSpPr>
          <p:cNvPr id="3" name="Tijdelijke aanduiding voor inhoud 2">
            <a:extLst>
              <a:ext uri="{FF2B5EF4-FFF2-40B4-BE49-F238E27FC236}">
                <a16:creationId xmlns:a16="http://schemas.microsoft.com/office/drawing/2014/main" id="{A6427E06-9368-45DD-A2AB-0B5B5E79E15D}"/>
              </a:ext>
            </a:extLst>
          </p:cNvPr>
          <p:cNvSpPr>
            <a:spLocks noGrp="1"/>
          </p:cNvSpPr>
          <p:nvPr>
            <p:ph idx="1"/>
          </p:nvPr>
        </p:nvSpPr>
        <p:spPr>
          <a:xfrm>
            <a:off x="1371599" y="3054545"/>
            <a:ext cx="5268037" cy="2567508"/>
          </a:xfrm>
        </p:spPr>
        <p:txBody>
          <a:bodyPr vert="horz" lIns="0" tIns="0" rIns="0" bIns="0" rtlCol="0" anchor="t">
            <a:normAutofit/>
          </a:bodyPr>
          <a:lstStyle/>
          <a:p>
            <a:r>
              <a:rPr lang="en-US" sz="1600" b="1" cap="all" spc="600" dirty="0"/>
              <a:t>Advise on A working prototype of the </a:t>
            </a:r>
            <a:r>
              <a:rPr lang="en-US" sz="1600" b="1" cap="all" spc="600" dirty="0" err="1"/>
              <a:t>Github</a:t>
            </a:r>
            <a:r>
              <a:rPr lang="en-US" sz="1600" b="1" cap="all" spc="600" dirty="0"/>
              <a:t> Actions solution</a:t>
            </a:r>
          </a:p>
          <a:p>
            <a:endParaRPr lang="en-US" sz="1600" b="1" cap="all" spc="600" dirty="0"/>
          </a:p>
          <a:p>
            <a:pPr marL="0" indent="0">
              <a:buNone/>
            </a:pPr>
            <a:endParaRPr lang="en-US" sz="1600" b="1" cap="all" spc="600" dirty="0"/>
          </a:p>
        </p:txBody>
      </p:sp>
      <p:pic>
        <p:nvPicPr>
          <p:cNvPr id="5" name="Picture 4" descr="Computer script on a screen">
            <a:extLst>
              <a:ext uri="{FF2B5EF4-FFF2-40B4-BE49-F238E27FC236}">
                <a16:creationId xmlns:a16="http://schemas.microsoft.com/office/drawing/2014/main" id="{F3486D16-5D36-4C2F-A6A3-FF47086E6FD6}"/>
              </a:ext>
            </a:extLst>
          </p:cNvPr>
          <p:cNvPicPr>
            <a:picLocks noChangeAspect="1"/>
          </p:cNvPicPr>
          <p:nvPr/>
        </p:nvPicPr>
        <p:blipFill rotWithShape="1">
          <a:blip r:embed="rId3"/>
          <a:srcRect r="33250"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22"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91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525849-08AF-4B54-8DFD-5A827B8431CA}"/>
              </a:ext>
            </a:extLst>
          </p:cNvPr>
          <p:cNvSpPr>
            <a:spLocks noGrp="1"/>
          </p:cNvSpPr>
          <p:nvPr>
            <p:ph type="title"/>
          </p:nvPr>
        </p:nvSpPr>
        <p:spPr>
          <a:xfrm>
            <a:off x="457200" y="868280"/>
            <a:ext cx="3390645" cy="3363597"/>
          </a:xfrm>
        </p:spPr>
        <p:txBody>
          <a:bodyPr>
            <a:normAutofit/>
          </a:bodyPr>
          <a:lstStyle/>
          <a:p>
            <a:pPr algn="r"/>
            <a:r>
              <a:rPr lang="en-US" sz="1800">
                <a:solidFill>
                  <a:schemeClr val="bg1"/>
                </a:solidFill>
              </a:rPr>
              <a:t>Recommendations</a:t>
            </a:r>
          </a:p>
        </p:txBody>
      </p:sp>
      <p:graphicFrame>
        <p:nvGraphicFramePr>
          <p:cNvPr id="5" name="Tijdelijke aanduiding voor inhoud 2">
            <a:extLst>
              <a:ext uri="{FF2B5EF4-FFF2-40B4-BE49-F238E27FC236}">
                <a16:creationId xmlns:a16="http://schemas.microsoft.com/office/drawing/2014/main" id="{CE652B0C-8CB4-48AC-AF6A-C2A14C489235}"/>
              </a:ext>
            </a:extLst>
          </p:cNvPr>
          <p:cNvGraphicFramePr>
            <a:graphicFrameLocks noGrp="1"/>
          </p:cNvGraphicFramePr>
          <p:nvPr>
            <p:ph idx="1"/>
            <p:extLst>
              <p:ext uri="{D42A27DB-BD31-4B8C-83A1-F6EECF244321}">
                <p14:modId xmlns:p14="http://schemas.microsoft.com/office/powerpoint/2010/main" val="62996614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61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06726D0-0716-4BAA-8B47-7AE3AA5B3F2B}"/>
              </a:ext>
            </a:extLst>
          </p:cNvPr>
          <p:cNvSpPr>
            <a:spLocks noGrp="1"/>
          </p:cNvSpPr>
          <p:nvPr>
            <p:ph type="title"/>
          </p:nvPr>
        </p:nvSpPr>
        <p:spPr>
          <a:xfrm>
            <a:off x="1371600" y="457200"/>
            <a:ext cx="5268036" cy="2140145"/>
          </a:xfrm>
        </p:spPr>
        <p:txBody>
          <a:bodyPr anchor="b">
            <a:normAutofit/>
          </a:bodyPr>
          <a:lstStyle/>
          <a:p>
            <a:r>
              <a:rPr lang="en-US" dirty="0"/>
              <a:t>Table of contents</a:t>
            </a:r>
          </a:p>
        </p:txBody>
      </p:sp>
      <p:sp>
        <p:nvSpPr>
          <p:cNvPr id="3" name="Tijdelijke aanduiding voor inhoud 2">
            <a:extLst>
              <a:ext uri="{FF2B5EF4-FFF2-40B4-BE49-F238E27FC236}">
                <a16:creationId xmlns:a16="http://schemas.microsoft.com/office/drawing/2014/main" id="{78BE07D9-4E42-46DC-9F96-6EC232964501}"/>
              </a:ext>
            </a:extLst>
          </p:cNvPr>
          <p:cNvSpPr>
            <a:spLocks noGrp="1"/>
          </p:cNvSpPr>
          <p:nvPr>
            <p:ph idx="1"/>
          </p:nvPr>
        </p:nvSpPr>
        <p:spPr>
          <a:xfrm>
            <a:off x="1371599" y="3054545"/>
            <a:ext cx="5268037" cy="2567508"/>
          </a:xfrm>
        </p:spPr>
        <p:txBody>
          <a:bodyPr anchor="t">
            <a:normAutofit/>
          </a:bodyPr>
          <a:lstStyle/>
          <a:p>
            <a:r>
              <a:rPr lang="en-US" sz="1600" dirty="0"/>
              <a:t>Project goal</a:t>
            </a:r>
          </a:p>
          <a:p>
            <a:r>
              <a:rPr lang="en-US" sz="1600" dirty="0" err="1"/>
              <a:t>Analyse</a:t>
            </a:r>
            <a:r>
              <a:rPr lang="en-US" sz="1600" dirty="0"/>
              <a:t> &amp; Design process</a:t>
            </a:r>
          </a:p>
          <a:p>
            <a:r>
              <a:rPr lang="en-US" sz="1600" dirty="0"/>
              <a:t>Findings</a:t>
            </a:r>
          </a:p>
          <a:p>
            <a:r>
              <a:rPr lang="en-US" sz="1600" dirty="0"/>
              <a:t>Final deliverable</a:t>
            </a:r>
          </a:p>
          <a:p>
            <a:r>
              <a:rPr lang="en-US" sz="1600" dirty="0"/>
              <a:t>Recommendations</a:t>
            </a:r>
          </a:p>
          <a:p>
            <a:endParaRPr lang="en-US" sz="1600" dirty="0"/>
          </a:p>
        </p:txBody>
      </p:sp>
      <p:pic>
        <p:nvPicPr>
          <p:cNvPr id="1026" name="Picture 2" descr="How to Procure More Content in Less Time | KEY Difference Media">
            <a:extLst>
              <a:ext uri="{FF2B5EF4-FFF2-40B4-BE49-F238E27FC236}">
                <a16:creationId xmlns:a16="http://schemas.microsoft.com/office/drawing/2014/main" id="{F2F75FDA-2749-411F-8AFE-435780D336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8" r="33073" b="2"/>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10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rk floating bulbs with one lit up brightly">
            <a:extLst>
              <a:ext uri="{FF2B5EF4-FFF2-40B4-BE49-F238E27FC236}">
                <a16:creationId xmlns:a16="http://schemas.microsoft.com/office/drawing/2014/main" id="{680DD78B-34EF-4C98-88E9-D6CA575F42C3}"/>
              </a:ext>
            </a:extLst>
          </p:cNvPr>
          <p:cNvPicPr>
            <a:picLocks noChangeAspect="1"/>
          </p:cNvPicPr>
          <p:nvPr/>
        </p:nvPicPr>
        <p:blipFill rotWithShape="1">
          <a:blip r:embed="rId2"/>
          <a:srcRect b="15738"/>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5C53940-2648-4FF3-BD5B-E350EEA86266}"/>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Thank you for your attention!</a:t>
            </a:r>
          </a:p>
        </p:txBody>
      </p:sp>
    </p:spTree>
    <p:extLst>
      <p:ext uri="{BB962C8B-B14F-4D97-AF65-F5344CB8AC3E}">
        <p14:creationId xmlns:p14="http://schemas.microsoft.com/office/powerpoint/2010/main" val="382890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541FA3B-E842-452D-9A6A-BF66FDD2661F}"/>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Project goals</a:t>
            </a:r>
          </a:p>
        </p:txBody>
      </p:sp>
      <p:graphicFrame>
        <p:nvGraphicFramePr>
          <p:cNvPr id="5" name="Tijdelijke aanduiding voor inhoud 2">
            <a:extLst>
              <a:ext uri="{FF2B5EF4-FFF2-40B4-BE49-F238E27FC236}">
                <a16:creationId xmlns:a16="http://schemas.microsoft.com/office/drawing/2014/main" id="{37EB84B9-1E25-4942-AB40-6141CE959874}"/>
              </a:ext>
            </a:extLst>
          </p:cNvPr>
          <p:cNvGraphicFramePr>
            <a:graphicFrameLocks noGrp="1"/>
          </p:cNvGraphicFramePr>
          <p:nvPr>
            <p:ph idx="1"/>
            <p:extLst>
              <p:ext uri="{D42A27DB-BD31-4B8C-83A1-F6EECF244321}">
                <p14:modId xmlns:p14="http://schemas.microsoft.com/office/powerpoint/2010/main" val="379845327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94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059C35E-1B58-49DA-899D-A4D2FE37C378}"/>
              </a:ext>
            </a:extLst>
          </p:cNvPr>
          <p:cNvSpPr>
            <a:spLocks noGrp="1"/>
          </p:cNvSpPr>
          <p:nvPr>
            <p:ph type="title"/>
          </p:nvPr>
        </p:nvSpPr>
        <p:spPr>
          <a:xfrm>
            <a:off x="1380236" y="286601"/>
            <a:ext cx="5929422" cy="844615"/>
          </a:xfrm>
        </p:spPr>
        <p:txBody>
          <a:bodyPr vert="horz" lIns="0" tIns="0" rIns="0" bIns="0" rtlCol="0" anchor="b">
            <a:normAutofit fontScale="90000"/>
          </a:bodyPr>
          <a:lstStyle/>
          <a:p>
            <a:r>
              <a:rPr lang="en-US" sz="4000" dirty="0" err="1"/>
              <a:t>Analyse</a:t>
            </a:r>
            <a:r>
              <a:rPr lang="en-US" sz="4000" dirty="0"/>
              <a:t> &amp; design process</a:t>
            </a:r>
          </a:p>
        </p:txBody>
      </p:sp>
      <p:sp>
        <p:nvSpPr>
          <p:cNvPr id="18" name="Titel 1">
            <a:extLst>
              <a:ext uri="{FF2B5EF4-FFF2-40B4-BE49-F238E27FC236}">
                <a16:creationId xmlns:a16="http://schemas.microsoft.com/office/drawing/2014/main" id="{924F27EF-5D5B-4787-B2E3-792B59F729E5}"/>
              </a:ext>
            </a:extLst>
          </p:cNvPr>
          <p:cNvSpPr txBox="1">
            <a:spLocks/>
          </p:cNvSpPr>
          <p:nvPr/>
        </p:nvSpPr>
        <p:spPr>
          <a:xfrm>
            <a:off x="1380237" y="1417817"/>
            <a:ext cx="5929422" cy="4525783"/>
          </a:xfrm>
          <a:prstGeom prst="rect">
            <a:avLst/>
          </a:prstGeom>
        </p:spPr>
        <p:txBody>
          <a:bodyPr vert="horz" lIns="0" tIns="0" rIns="0" bIns="0" rtlCol="0">
            <a:normAutofit lnSpcReduction="10000"/>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Use case diagram</a:t>
            </a:r>
          </a:p>
          <a:p>
            <a:pPr marL="571500" indent="-228600">
              <a:lnSpc>
                <a:spcPct val="110000"/>
              </a:lnSpc>
              <a:spcAft>
                <a:spcPts val="600"/>
              </a:spcAft>
              <a:buFont typeface="Arial" panose="020B0604020202020204" pitchFamily="34" charset="0"/>
              <a:buChar char="•"/>
            </a:pPr>
            <a:endParaRPr lang="en-US" sz="1800" b="0" spc="750" dirty="0">
              <a:latin typeface="+mn-lt"/>
              <a:ea typeface="+mn-ea"/>
              <a:cs typeface="+mn-cs"/>
            </a:endParaRPr>
          </a:p>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Deployment diagram</a:t>
            </a:r>
          </a:p>
          <a:p>
            <a:pPr marL="571500" indent="-228600">
              <a:lnSpc>
                <a:spcPct val="110000"/>
              </a:lnSpc>
              <a:spcAft>
                <a:spcPts val="600"/>
              </a:spcAft>
              <a:buFont typeface="Arial" panose="020B0604020202020204" pitchFamily="34" charset="0"/>
              <a:buChar char="•"/>
            </a:pPr>
            <a:endParaRPr lang="en-US" sz="1800" b="0" spc="750" dirty="0">
              <a:latin typeface="+mn-lt"/>
              <a:ea typeface="+mn-ea"/>
              <a:cs typeface="+mn-cs"/>
            </a:endParaRPr>
          </a:p>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Activity diagram</a:t>
            </a:r>
          </a:p>
          <a:p>
            <a:pPr marL="571500" indent="-228600">
              <a:lnSpc>
                <a:spcPct val="110000"/>
              </a:lnSpc>
              <a:spcAft>
                <a:spcPts val="600"/>
              </a:spcAft>
              <a:buFont typeface="Arial" panose="020B0604020202020204" pitchFamily="34" charset="0"/>
              <a:buChar char="•"/>
            </a:pPr>
            <a:endParaRPr lang="en-US" sz="1800" b="0" spc="750" dirty="0">
              <a:latin typeface="+mn-lt"/>
              <a:ea typeface="+mn-ea"/>
              <a:cs typeface="+mn-cs"/>
            </a:endParaRPr>
          </a:p>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GitHub actions tutorial</a:t>
            </a:r>
          </a:p>
          <a:p>
            <a:pPr marL="342900" indent="-228600">
              <a:lnSpc>
                <a:spcPct val="110000"/>
              </a:lnSpc>
              <a:spcAft>
                <a:spcPts val="600"/>
              </a:spcAft>
              <a:buFont typeface="Arial" panose="020B0604020202020204" pitchFamily="34" charset="0"/>
              <a:buChar char="•"/>
            </a:pPr>
            <a:endParaRPr lang="en-US" sz="1800" b="0" spc="750" dirty="0">
              <a:latin typeface="+mn-lt"/>
              <a:ea typeface="+mn-ea"/>
              <a:cs typeface="+mn-cs"/>
            </a:endParaRPr>
          </a:p>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GitHub classroom tutorial</a:t>
            </a:r>
          </a:p>
          <a:p>
            <a:pPr marL="571500" indent="-228600">
              <a:lnSpc>
                <a:spcPct val="110000"/>
              </a:lnSpc>
              <a:spcAft>
                <a:spcPts val="600"/>
              </a:spcAft>
              <a:buFont typeface="Arial" panose="020B0604020202020204" pitchFamily="34" charset="0"/>
              <a:buChar char="•"/>
            </a:pPr>
            <a:endParaRPr lang="en-US" sz="1800" b="0" spc="750" dirty="0">
              <a:latin typeface="+mn-lt"/>
              <a:ea typeface="+mn-ea"/>
              <a:cs typeface="+mn-cs"/>
            </a:endParaRPr>
          </a:p>
          <a:p>
            <a:pPr marL="571500" indent="-228600">
              <a:lnSpc>
                <a:spcPct val="110000"/>
              </a:lnSpc>
              <a:spcAft>
                <a:spcPts val="600"/>
              </a:spcAft>
              <a:buFont typeface="Arial" panose="020B0604020202020204" pitchFamily="34" charset="0"/>
              <a:buChar char="•"/>
            </a:pPr>
            <a:r>
              <a:rPr lang="en-US" sz="1800" b="0" spc="750" dirty="0">
                <a:latin typeface="+mn-lt"/>
                <a:ea typeface="+mn-ea"/>
                <a:cs typeface="+mn-cs"/>
              </a:rPr>
              <a:t>GitHub marketplace research</a:t>
            </a:r>
          </a:p>
          <a:p>
            <a:pPr marL="571500" indent="-228600">
              <a:lnSpc>
                <a:spcPct val="110000"/>
              </a:lnSpc>
              <a:spcAft>
                <a:spcPts val="600"/>
              </a:spcAft>
              <a:buFont typeface="Arial" panose="020B0604020202020204" pitchFamily="34" charset="0"/>
              <a:buChar char="•"/>
            </a:pPr>
            <a:endParaRPr lang="en-US" sz="1300" b="0" spc="750" dirty="0">
              <a:latin typeface="+mn-lt"/>
              <a:ea typeface="+mn-ea"/>
              <a:cs typeface="+mn-cs"/>
            </a:endParaRPr>
          </a:p>
          <a:p>
            <a:pPr marL="571500" indent="-228600">
              <a:lnSpc>
                <a:spcPct val="110000"/>
              </a:lnSpc>
              <a:spcAft>
                <a:spcPts val="600"/>
              </a:spcAft>
              <a:buFont typeface="Arial" panose="020B0604020202020204" pitchFamily="34" charset="0"/>
              <a:buChar char="•"/>
            </a:pPr>
            <a:endParaRPr lang="en-US" sz="1300" b="0" spc="750" dirty="0">
              <a:latin typeface="+mn-lt"/>
              <a:ea typeface="+mn-ea"/>
              <a:cs typeface="+mn-cs"/>
            </a:endParaRPr>
          </a:p>
        </p:txBody>
      </p:sp>
      <p:sp>
        <p:nvSpPr>
          <p:cNvPr id="64" name="Rectangle 5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boratory glassware containing solution">
            <a:extLst>
              <a:ext uri="{FF2B5EF4-FFF2-40B4-BE49-F238E27FC236}">
                <a16:creationId xmlns:a16="http://schemas.microsoft.com/office/drawing/2014/main" id="{FE85230D-C758-4707-A3FB-30EF4C9F969B}"/>
              </a:ext>
            </a:extLst>
          </p:cNvPr>
          <p:cNvPicPr>
            <a:picLocks noChangeAspect="1"/>
          </p:cNvPicPr>
          <p:nvPr/>
        </p:nvPicPr>
        <p:blipFill rotWithShape="1">
          <a:blip r:embed="rId2"/>
          <a:srcRect l="3623" r="48741" b="-2"/>
          <a:stretch/>
        </p:blipFill>
        <p:spPr>
          <a:xfrm>
            <a:off x="8115300" y="-12515"/>
            <a:ext cx="4076700" cy="6418631"/>
          </a:xfrm>
          <a:prstGeom prst="rect">
            <a:avLst/>
          </a:prstGeom>
        </p:spPr>
      </p:pic>
    </p:spTree>
    <p:extLst>
      <p:ext uri="{BB962C8B-B14F-4D97-AF65-F5344CB8AC3E}">
        <p14:creationId xmlns:p14="http://schemas.microsoft.com/office/powerpoint/2010/main" val="77726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8"/>
                                        </p:tgtEl>
                                        <p:attrNameLst>
                                          <p:attrName>style.visibility</p:attrName>
                                        </p:attrNameLst>
                                      </p:cBhvr>
                                      <p:to>
                                        <p:strVal val="visible"/>
                                      </p:to>
                                    </p:set>
                                    <p:animEffect transition="in" filter="fade">
                                      <p:cBhvr>
                                        <p:cTn id="10"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5901178" y="458284"/>
            <a:ext cx="5711701" cy="656200"/>
          </a:xfrm>
        </p:spPr>
        <p:txBody>
          <a:bodyPr/>
          <a:lstStyle/>
          <a:p>
            <a:r>
              <a:rPr lang="en-US" dirty="0"/>
              <a:t>Findings</a:t>
            </a:r>
          </a:p>
        </p:txBody>
      </p:sp>
      <p:sp>
        <p:nvSpPr>
          <p:cNvPr id="3" name="Tijdelijke aanduiding voor inhoud 2">
            <a:extLst>
              <a:ext uri="{FF2B5EF4-FFF2-40B4-BE49-F238E27FC236}">
                <a16:creationId xmlns:a16="http://schemas.microsoft.com/office/drawing/2014/main" id="{2DA9C2EF-2BB0-4237-BA9E-E7D8FE83AE6A}"/>
              </a:ext>
            </a:extLst>
          </p:cNvPr>
          <p:cNvSpPr>
            <a:spLocks noGrp="1"/>
          </p:cNvSpPr>
          <p:nvPr>
            <p:ph idx="1"/>
          </p:nvPr>
        </p:nvSpPr>
        <p:spPr>
          <a:xfrm>
            <a:off x="5476972" y="1630837"/>
            <a:ext cx="6135907" cy="4440779"/>
          </a:xfrm>
        </p:spPr>
        <p:txBody>
          <a:bodyPr/>
          <a:lstStyle/>
          <a:p>
            <a:r>
              <a:rPr lang="en-US" dirty="0" err="1"/>
              <a:t>Usecases</a:t>
            </a:r>
            <a:r>
              <a:rPr lang="en-US" dirty="0"/>
              <a:t> overlap</a:t>
            </a:r>
          </a:p>
        </p:txBody>
      </p:sp>
      <p:pic>
        <p:nvPicPr>
          <p:cNvPr id="7" name="Graphic 6">
            <a:extLst>
              <a:ext uri="{FF2B5EF4-FFF2-40B4-BE49-F238E27FC236}">
                <a16:creationId xmlns:a16="http://schemas.microsoft.com/office/drawing/2014/main" id="{5C84BE9A-A635-4916-8E85-7C98BEB207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884" y="0"/>
            <a:ext cx="5009908" cy="6603970"/>
          </a:xfrm>
          <a:prstGeom prst="rect">
            <a:avLst/>
          </a:prstGeom>
        </p:spPr>
      </p:pic>
    </p:spTree>
    <p:extLst>
      <p:ext uri="{BB962C8B-B14F-4D97-AF65-F5344CB8AC3E}">
        <p14:creationId xmlns:p14="http://schemas.microsoft.com/office/powerpoint/2010/main" val="81965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0" y="0"/>
            <a:ext cx="5711701" cy="656200"/>
          </a:xfrm>
        </p:spPr>
        <p:txBody>
          <a:bodyPr/>
          <a:lstStyle/>
          <a:p>
            <a:r>
              <a:rPr lang="en-US" dirty="0"/>
              <a:t>Findings</a:t>
            </a:r>
          </a:p>
        </p:txBody>
      </p:sp>
      <p:sp>
        <p:nvSpPr>
          <p:cNvPr id="3" name="Tijdelijke aanduiding voor inhoud 2">
            <a:extLst>
              <a:ext uri="{FF2B5EF4-FFF2-40B4-BE49-F238E27FC236}">
                <a16:creationId xmlns:a16="http://schemas.microsoft.com/office/drawing/2014/main" id="{2DA9C2EF-2BB0-4237-BA9E-E7D8FE83AE6A}"/>
              </a:ext>
            </a:extLst>
          </p:cNvPr>
          <p:cNvSpPr>
            <a:spLocks noGrp="1"/>
          </p:cNvSpPr>
          <p:nvPr>
            <p:ph idx="1"/>
          </p:nvPr>
        </p:nvSpPr>
        <p:spPr>
          <a:xfrm>
            <a:off x="7503736" y="3733015"/>
            <a:ext cx="4688264" cy="2639505"/>
          </a:xfrm>
        </p:spPr>
        <p:txBody>
          <a:bodyPr/>
          <a:lstStyle/>
          <a:p>
            <a:r>
              <a:rPr lang="en-US" dirty="0"/>
              <a:t>Use cases overlap</a:t>
            </a:r>
          </a:p>
          <a:p>
            <a:r>
              <a:rPr lang="en-US" dirty="0"/>
              <a:t>Data Flow</a:t>
            </a:r>
          </a:p>
          <a:p>
            <a:r>
              <a:rPr lang="en-US" dirty="0"/>
              <a:t>Scripts </a:t>
            </a:r>
          </a:p>
        </p:txBody>
      </p:sp>
      <p:pic>
        <p:nvPicPr>
          <p:cNvPr id="16" name="Graphic 15">
            <a:extLst>
              <a:ext uri="{FF2B5EF4-FFF2-40B4-BE49-F238E27FC236}">
                <a16:creationId xmlns:a16="http://schemas.microsoft.com/office/drawing/2014/main" id="{12ED4D33-FC74-4570-A331-FAA0F6F38B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5534"/>
            <a:ext cx="10013380" cy="6617538"/>
          </a:xfrm>
          <a:prstGeom prst="rect">
            <a:avLst/>
          </a:prstGeom>
        </p:spPr>
      </p:pic>
    </p:spTree>
    <p:extLst>
      <p:ext uri="{BB962C8B-B14F-4D97-AF65-F5344CB8AC3E}">
        <p14:creationId xmlns:p14="http://schemas.microsoft.com/office/powerpoint/2010/main" val="24938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7503736" y="301658"/>
            <a:ext cx="5711701" cy="656200"/>
          </a:xfrm>
        </p:spPr>
        <p:txBody>
          <a:bodyPr/>
          <a:lstStyle/>
          <a:p>
            <a:r>
              <a:rPr lang="en-US" dirty="0"/>
              <a:t>Findings</a:t>
            </a:r>
          </a:p>
        </p:txBody>
      </p:sp>
      <p:sp>
        <p:nvSpPr>
          <p:cNvPr id="3" name="Tijdelijke aanduiding voor inhoud 2">
            <a:extLst>
              <a:ext uri="{FF2B5EF4-FFF2-40B4-BE49-F238E27FC236}">
                <a16:creationId xmlns:a16="http://schemas.microsoft.com/office/drawing/2014/main" id="{2DA9C2EF-2BB0-4237-BA9E-E7D8FE83AE6A}"/>
              </a:ext>
            </a:extLst>
          </p:cNvPr>
          <p:cNvSpPr>
            <a:spLocks noGrp="1"/>
          </p:cNvSpPr>
          <p:nvPr>
            <p:ph idx="1"/>
          </p:nvPr>
        </p:nvSpPr>
        <p:spPr>
          <a:xfrm>
            <a:off x="7503736" y="1725105"/>
            <a:ext cx="4688264" cy="4647415"/>
          </a:xfrm>
        </p:spPr>
        <p:txBody>
          <a:bodyPr/>
          <a:lstStyle/>
          <a:p>
            <a:r>
              <a:rPr lang="en-US" dirty="0" err="1"/>
              <a:t>DataFlow</a:t>
            </a:r>
            <a:endParaRPr lang="en-US" dirty="0"/>
          </a:p>
          <a:p>
            <a:r>
              <a:rPr lang="en-US" dirty="0"/>
              <a:t>Trigger</a:t>
            </a:r>
          </a:p>
          <a:p>
            <a:r>
              <a:rPr lang="en-US" dirty="0"/>
              <a:t>Building flag</a:t>
            </a:r>
          </a:p>
          <a:p>
            <a:r>
              <a:rPr lang="en-US" dirty="0"/>
              <a:t>Current situation</a:t>
            </a:r>
          </a:p>
        </p:txBody>
      </p:sp>
      <p:pic>
        <p:nvPicPr>
          <p:cNvPr id="10" name="Graphic 9">
            <a:extLst>
              <a:ext uri="{FF2B5EF4-FFF2-40B4-BE49-F238E27FC236}">
                <a16:creationId xmlns:a16="http://schemas.microsoft.com/office/drawing/2014/main" id="{B0B68C32-9221-4D10-98AC-2DB01B46E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027" y="-80128"/>
            <a:ext cx="7362239" cy="6544212"/>
          </a:xfrm>
          <a:prstGeom prst="rect">
            <a:avLst/>
          </a:prstGeom>
        </p:spPr>
      </p:pic>
    </p:spTree>
    <p:extLst>
      <p:ext uri="{BB962C8B-B14F-4D97-AF65-F5344CB8AC3E}">
        <p14:creationId xmlns:p14="http://schemas.microsoft.com/office/powerpoint/2010/main" val="93341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18078-99DC-4E13-B790-21179E3AC5C3}"/>
              </a:ext>
            </a:extLst>
          </p:cNvPr>
          <p:cNvSpPr>
            <a:spLocks noGrp="1"/>
          </p:cNvSpPr>
          <p:nvPr>
            <p:ph type="title"/>
          </p:nvPr>
        </p:nvSpPr>
        <p:spPr>
          <a:xfrm>
            <a:off x="9132848" y="575035"/>
            <a:ext cx="3300163" cy="656200"/>
          </a:xfrm>
        </p:spPr>
        <p:txBody>
          <a:bodyPr>
            <a:normAutofit/>
          </a:bodyPr>
          <a:lstStyle/>
          <a:p>
            <a:r>
              <a:rPr lang="en-US" dirty="0"/>
              <a:t>findings</a:t>
            </a:r>
          </a:p>
        </p:txBody>
      </p:sp>
      <p:sp>
        <p:nvSpPr>
          <p:cNvPr id="3" name="Tijdelijke aanduiding voor inhoud 2">
            <a:extLst>
              <a:ext uri="{FF2B5EF4-FFF2-40B4-BE49-F238E27FC236}">
                <a16:creationId xmlns:a16="http://schemas.microsoft.com/office/drawing/2014/main" id="{2DA9C2EF-2BB0-4237-BA9E-E7D8FE83AE6A}"/>
              </a:ext>
            </a:extLst>
          </p:cNvPr>
          <p:cNvSpPr>
            <a:spLocks noGrp="1"/>
          </p:cNvSpPr>
          <p:nvPr>
            <p:ph idx="1"/>
          </p:nvPr>
        </p:nvSpPr>
        <p:spPr>
          <a:xfrm>
            <a:off x="9132848" y="1329180"/>
            <a:ext cx="1824240" cy="4647415"/>
          </a:xfrm>
        </p:spPr>
        <p:txBody>
          <a:bodyPr/>
          <a:lstStyle/>
          <a:p>
            <a:r>
              <a:rPr lang="en-US" dirty="0"/>
              <a:t>Difference</a:t>
            </a:r>
          </a:p>
          <a:p>
            <a:r>
              <a:rPr lang="en-US" dirty="0"/>
              <a:t>Similarity</a:t>
            </a:r>
          </a:p>
          <a:p>
            <a:r>
              <a:rPr lang="en-US" dirty="0"/>
              <a:t>To be situation</a:t>
            </a:r>
          </a:p>
        </p:txBody>
      </p:sp>
      <p:pic>
        <p:nvPicPr>
          <p:cNvPr id="10" name="Graphic 9">
            <a:extLst>
              <a:ext uri="{FF2B5EF4-FFF2-40B4-BE49-F238E27FC236}">
                <a16:creationId xmlns:a16="http://schemas.microsoft.com/office/drawing/2014/main" id="{C0B7A3B3-EA12-44DB-94CA-254FAA12CC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151" y="-112139"/>
            <a:ext cx="9429750" cy="6667500"/>
          </a:xfrm>
          <a:prstGeom prst="rect">
            <a:avLst/>
          </a:prstGeom>
        </p:spPr>
      </p:pic>
    </p:spTree>
    <p:extLst>
      <p:ext uri="{BB962C8B-B14F-4D97-AF65-F5344CB8AC3E}">
        <p14:creationId xmlns:p14="http://schemas.microsoft.com/office/powerpoint/2010/main" val="35914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87A4A2EC-FC0C-435C-9699-8BB3303ABEFB}"/>
              </a:ext>
            </a:extLst>
          </p:cNvPr>
          <p:cNvSpPr>
            <a:spLocks noGrp="1"/>
          </p:cNvSpPr>
          <p:nvPr>
            <p:ph type="title"/>
          </p:nvPr>
        </p:nvSpPr>
        <p:spPr>
          <a:xfrm>
            <a:off x="474243" y="681317"/>
            <a:ext cx="3423054" cy="3406187"/>
          </a:xfrm>
        </p:spPr>
        <p:txBody>
          <a:bodyPr vert="horz" lIns="0" tIns="0" rIns="0" bIns="0" rtlCol="0" anchor="b">
            <a:normAutofit/>
          </a:bodyPr>
          <a:lstStyle/>
          <a:p>
            <a:r>
              <a:rPr lang="en-US" sz="3200" spc="750" dirty="0">
                <a:solidFill>
                  <a:schemeClr val="bg1"/>
                </a:solidFill>
              </a:rPr>
              <a:t>Build action is potentially portable</a:t>
            </a:r>
          </a:p>
        </p:txBody>
      </p:sp>
      <p:pic>
        <p:nvPicPr>
          <p:cNvPr id="5" name="Tijdelijke aanduiding voor inhoud 4">
            <a:extLst>
              <a:ext uri="{FF2B5EF4-FFF2-40B4-BE49-F238E27FC236}">
                <a16:creationId xmlns:a16="http://schemas.microsoft.com/office/drawing/2014/main" id="{24AC3639-2524-4B47-9905-68A7580A7F5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23833" y="457200"/>
            <a:ext cx="4373710" cy="5951114"/>
          </a:xfrm>
          <a:prstGeom prst="rect">
            <a:avLst/>
          </a:prstGeom>
        </p:spPr>
      </p:pic>
    </p:spTree>
    <p:extLst>
      <p:ext uri="{BB962C8B-B14F-4D97-AF65-F5344CB8AC3E}">
        <p14:creationId xmlns:p14="http://schemas.microsoft.com/office/powerpoint/2010/main" val="30612904"/>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3887</Words>
  <Application>Microsoft Office PowerPoint</Application>
  <PresentationFormat>Breedbeeld</PresentationFormat>
  <Paragraphs>236</Paragraphs>
  <Slides>20</Slides>
  <Notes>18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20</vt:i4>
      </vt:variant>
    </vt:vector>
  </HeadingPairs>
  <TitlesOfParts>
    <vt:vector size="25" baseType="lpstr">
      <vt:lpstr>Arial</vt:lpstr>
      <vt:lpstr>Calibri</vt:lpstr>
      <vt:lpstr>Calibri Light</vt:lpstr>
      <vt:lpstr>Tw Cen MT</vt:lpstr>
      <vt:lpstr>GradientRiseVTI</vt:lpstr>
      <vt:lpstr>Alda runner project</vt:lpstr>
      <vt:lpstr>Table of contents</vt:lpstr>
      <vt:lpstr>Project goals</vt:lpstr>
      <vt:lpstr>Analyse &amp; design process</vt:lpstr>
      <vt:lpstr>Findings</vt:lpstr>
      <vt:lpstr>Findings</vt:lpstr>
      <vt:lpstr>Findings</vt:lpstr>
      <vt:lpstr>findings</vt:lpstr>
      <vt:lpstr>Build action is potentially portable</vt:lpstr>
      <vt:lpstr>findings</vt:lpstr>
      <vt:lpstr>findings</vt:lpstr>
      <vt:lpstr>findings</vt:lpstr>
      <vt:lpstr>findings</vt:lpstr>
      <vt:lpstr>findings</vt:lpstr>
      <vt:lpstr>findings</vt:lpstr>
      <vt:lpstr>findings</vt:lpstr>
      <vt:lpstr>findings</vt:lpstr>
      <vt:lpstr>Final deliverable</vt:lpstr>
      <vt:lpstr>Recommendations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Hoevenaars,Dave E.D.</dc:creator>
  <cp:lastModifiedBy>Hoevenaars,Dave E.D.</cp:lastModifiedBy>
  <cp:revision>113</cp:revision>
  <dcterms:created xsi:type="dcterms:W3CDTF">2021-07-08T23:05:08Z</dcterms:created>
  <dcterms:modified xsi:type="dcterms:W3CDTF">2021-07-13T21:52:59Z</dcterms:modified>
</cp:coreProperties>
</file>