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618054-5076-48C7-8887-A4A9B06AA8C3}" type="datetime">
              <a:rPr lang="en-GB" sz="900" b="0" strike="noStrike" spc="-1">
                <a:solidFill>
                  <a:srgbClr val="8B8B8B"/>
                </a:solidFill>
                <a:latin typeface="Trebuchet MS"/>
              </a:rPr>
              <a:t>09/12/2019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37FAFF-B25C-45C8-9DEF-ADD537775FC5}" type="slidenum">
              <a:rPr lang="en-GB" sz="900" b="0" strike="noStrike" spc="-1">
                <a:solidFill>
                  <a:srgbClr val="5FCBEF"/>
                </a:solidFill>
                <a:latin typeface="Trebuchet MS"/>
              </a:rPr>
              <a:t>‹Nr.›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ED3271-15C9-4563-89C0-0D186F457703}" type="datetime">
              <a:rPr lang="en-GB" sz="900" b="0" strike="noStrike" spc="-1">
                <a:solidFill>
                  <a:srgbClr val="8B8B8B"/>
                </a:solidFill>
                <a:latin typeface="Trebuchet MS"/>
              </a:rPr>
              <a:t>09/12/2019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69B522-B735-42FB-902F-8A5A00C1604C}" type="slidenum">
              <a:rPr lang="en-GB" sz="900" b="0" strike="noStrike" spc="-1">
                <a:solidFill>
                  <a:srgbClr val="5FCBEF"/>
                </a:solidFill>
                <a:latin typeface="Trebuchet MS"/>
              </a:rPr>
              <a:t>‹Nr.›</a:t>
            </a:fld>
            <a:endParaRPr lang="en-GB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585286A-97D6-401E-886C-642D83BEF396}" type="datetime">
              <a:rPr lang="en-GB" sz="900" b="0" strike="noStrike" spc="-1">
                <a:solidFill>
                  <a:srgbClr val="8B8B8B"/>
                </a:solidFill>
                <a:latin typeface="Trebuchet MS"/>
              </a:rPr>
              <a:t>09/12/2019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27041B-6A5C-49AA-97F3-9D16FCC4D21F}" type="slidenum">
              <a:rPr lang="en-GB" sz="900" b="0" strike="noStrike" spc="-1">
                <a:solidFill>
                  <a:srgbClr val="5FCBEF"/>
                </a:solidFill>
                <a:latin typeface="Trebuchet MS"/>
              </a:rPr>
              <a:t>‹Nr.›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edit the title text format</a:t>
            </a:r>
          </a:p>
        </p:txBody>
      </p:sp>
      <p:sp>
        <p:nvSpPr>
          <p:cNvPr id="13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674720" y="5659560"/>
            <a:ext cx="7598880" cy="6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2"/>
          <a:stretch/>
        </p:blipFill>
        <p:spPr>
          <a:xfrm>
            <a:off x="1600200" y="1964520"/>
            <a:ext cx="7624800" cy="22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Printing content of the data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-$p: variable. Uses Passport.toString() in S.out.p. method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, and || or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rule "Valid passport"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  dialect "mvel"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  when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    $p : Passport( !isExpired(), unusedVisaPages &gt; 0 )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  then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    System.out.println($p+"This passport is CORRECT");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end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/>
          <p:cNvPicPr/>
          <p:nvPr/>
        </p:nvPicPr>
        <p:blipFill>
          <a:blip r:embed="rId2"/>
          <a:stretch/>
        </p:blipFill>
        <p:spPr>
          <a:xfrm>
            <a:off x="152280" y="1339920"/>
            <a:ext cx="11039040" cy="371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Introduction Project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Exercise Section 3, Step 1 (src-main-resources) – 5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Rules design principles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>
                <a:solidFill>
                  <a:srgbClr val="5FCBEF"/>
                </a:solidFill>
                <a:latin typeface="Trebuchet MS"/>
              </a:rPr>
              <a:t>Rule independency</a:t>
            </a:r>
            <a:r>
              <a:rPr lang="en-US" sz="2400" b="0" strike="noStrike" spc="-1">
                <a:solidFill>
                  <a:srgbClr val="5FCBEF"/>
                </a:solidFill>
                <a:latin typeface="Trebuchet MS"/>
              </a:rPr>
              <a:t>: </a:t>
            </a: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rule shouldnt depent on other rule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>
                <a:solidFill>
                  <a:srgbClr val="5FCBEF"/>
                </a:solidFill>
                <a:latin typeface="Trebuchet MS"/>
              </a:rPr>
              <a:t>Rule atomicity: </a:t>
            </a: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design rules as simple as possible. Split complicated rules into smaller rules until they cant be divided any more.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Its possible to determine order in which rules are checked, but this should remain an exception (salience ’10‘ – the higher the sooner)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Java methods vs Drools rules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Rules are executed by checking data against the rules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Rules can never be called directly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Depending on the data a rule can be fired once, several times or not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Exercise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Section 3, steps 2-4 – 10 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Stateful &lt;-&gt; stateless session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kmodule.xml-&gt; type “stateless” 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Default-&gt; stateful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stateless: drools session doesn’t get to know of state change during session, even if state of the object has changed. (“new StatelessKeySession”) 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if you modify an object in a stateful session then all affected rules are automatically re-checked 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in kmodule there is no specification for stateful Session needed 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Problem with stateless Sessions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Showing .drl files of Section03, Step 5 vs. Step 6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Moving the Unknown rule from top to bottom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Inference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Building on top of previous knowledge. Meaning that you want to build on top of state changes.    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see example with false passport validation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To be able to apply inference, use stateful sessions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Modify keyword &amp; dispose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makes drools aware of state changes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Other rules are automatically re-checked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In body of modify you can run one or more methods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  <a:ea typeface="Trebuchet MS"/>
              </a:rPr>
              <a:t>Dispose() method frees memory after the end of a Session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Overview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Introduction to drools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Passport / VISA Maven project overview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Exercises for this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Cross validation / combine objects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13" name="Picture 4"/>
          <p:cNvPicPr/>
          <p:nvPr/>
        </p:nvPicPr>
        <p:blipFill>
          <a:blip r:embed="rId2"/>
          <a:stretch/>
        </p:blipFill>
        <p:spPr>
          <a:xfrm>
            <a:off x="324720" y="1318680"/>
            <a:ext cx="10274040" cy="47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Exercise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Section 4, step 2 and Section 5, step 1  - 15 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What is a Business rule engine?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Tool for executing business rules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e.g. </a:t>
            </a:r>
            <a:r>
              <a:rPr lang="en-US" sz="1600" b="0" i="1" strike="noStrike" spc="-1" dirty="0">
                <a:solidFill>
                  <a:srgbClr val="404040"/>
                </a:solidFill>
                <a:latin typeface="Trebuchet MS"/>
              </a:rPr>
              <a:t>when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an employee is out sick for more than 5 days in a row and does not have a doctor’s note, </a:t>
            </a:r>
            <a:r>
              <a:rPr lang="en-US" sz="1600" b="0" i="1" strike="noStrike" spc="-1" dirty="0">
                <a:solidFill>
                  <a:srgbClr val="404040"/>
                </a:solidFill>
                <a:latin typeface="Trebuchet MS"/>
              </a:rPr>
              <a:t>then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they need to be written up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Efficient for non-programmers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Drools Introduction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77160" y="2160720"/>
            <a:ext cx="8596440" cy="2150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Business rule management system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Core: Business rule engine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Business rule engine – domain expert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79680" y="4871160"/>
            <a:ext cx="1896120" cy="10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Trebuchet MS"/>
              </a:rPr>
              <a:t>Data</a:t>
            </a: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181" name="Table 4"/>
          <p:cNvGraphicFramePr/>
          <p:nvPr/>
        </p:nvGraphicFramePr>
        <p:xfrm>
          <a:off x="2779560" y="4767120"/>
          <a:ext cx="2512080" cy="1291320"/>
        </p:xfrm>
        <a:graphic>
          <a:graphicData uri="http://schemas.openxmlformats.org/drawingml/2006/table">
            <a:tbl>
              <a:tblPr/>
              <a:tblGrid>
                <a:gridCol w="25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Domain expert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Rule 1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Rule 2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2" name="CustomShape 5"/>
          <p:cNvSpPr/>
          <p:nvPr/>
        </p:nvSpPr>
        <p:spPr>
          <a:xfrm>
            <a:off x="5680800" y="4893840"/>
            <a:ext cx="1678320" cy="1002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Trebuchet MS"/>
              </a:rPr>
              <a:t>Decision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Example Visa application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86160" y="2983680"/>
            <a:ext cx="2414160" cy="171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Trebuchet MS"/>
              </a:rPr>
              <a:t>VISA application, passport</a:t>
            </a: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176" name="Table 4"/>
          <p:cNvGraphicFramePr/>
          <p:nvPr/>
        </p:nvGraphicFramePr>
        <p:xfrm>
          <a:off x="3295080" y="3196440"/>
          <a:ext cx="2512440" cy="1291320"/>
        </p:xfrm>
        <a:graphic>
          <a:graphicData uri="http://schemas.openxmlformats.org/drawingml/2006/table">
            <a:tbl>
              <a:tblPr/>
              <a:tblGrid>
                <a:gridCol w="25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Rule engine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Passport not expired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VISA has free pages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7" name="CustomShape 5"/>
          <p:cNvSpPr/>
          <p:nvPr/>
        </p:nvSpPr>
        <p:spPr>
          <a:xfrm>
            <a:off x="6095880" y="2983680"/>
            <a:ext cx="2414160" cy="171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Trebuchet MS"/>
              </a:rPr>
              <a:t>VISA, rejection letter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What does drools do?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77160" y="1795320"/>
            <a:ext cx="8596440" cy="184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drools is about writing rules without specifying their order 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data goes to business rule, matching rules get fired, data gets changed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85" name="Picture 4"/>
          <p:cNvPicPr/>
          <p:nvPr/>
        </p:nvPicPr>
        <p:blipFill>
          <a:blip r:embed="rId2"/>
          <a:stretch/>
        </p:blipFill>
        <p:spPr>
          <a:xfrm>
            <a:off x="401400" y="3642480"/>
            <a:ext cx="8488800" cy="260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Comparison Java &lt;-&gt; Drools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Java: imperative programming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Might have lots of branches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Might be hard to change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Drools: declarative programming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No use of an ordered sequence like in Java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Specify what you want, not the steps of how to achieve it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When to use Drools?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drools is useful in complex scenarios 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don’t use drools when you want tight control over the execution flow 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0" name="Picture 4"/>
          <p:cNvPicPr/>
          <p:nvPr/>
        </p:nvPicPr>
        <p:blipFill>
          <a:blip r:embed="rId2"/>
          <a:stretch/>
        </p:blipFill>
        <p:spPr>
          <a:xfrm>
            <a:off x="3655440" y="3249360"/>
            <a:ext cx="5168160" cy="3228120"/>
          </a:xfrm>
          <a:prstGeom prst="rect">
            <a:avLst/>
          </a:prstGeom>
          <a:ln>
            <a:noFill/>
          </a:ln>
          <a:effectLst>
            <a:outerShdw blurRad="50800" dist="50800" dir="5400000" sx="104000" sy="104000" algn="ctr" rotWithShape="0">
              <a:srgbClr val="000000">
                <a:alpha val="44000"/>
              </a:srgbClr>
            </a:outerShd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2" name="Picture 4"/>
          <p:cNvPicPr/>
          <p:nvPr/>
        </p:nvPicPr>
        <p:blipFill>
          <a:blip r:embed="rId2"/>
          <a:stretch/>
        </p:blipFill>
        <p:spPr>
          <a:xfrm>
            <a:off x="207720" y="-4680"/>
            <a:ext cx="11031480" cy="581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589</Words>
  <Application>Microsoft Office PowerPoint</Application>
  <PresentationFormat>Breitbild</PresentationFormat>
  <Paragraphs>85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Naani Muhunthan</dc:creator>
  <dc:description/>
  <cp:lastModifiedBy>Naani Muhunthan</cp:lastModifiedBy>
  <cp:revision>240</cp:revision>
  <dcterms:created xsi:type="dcterms:W3CDTF">2014-09-12T02:18:09Z</dcterms:created>
  <dcterms:modified xsi:type="dcterms:W3CDTF">2019-12-09T22:10:47Z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