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9" r:id="rId10"/>
    <p:sldId id="265" r:id="rId11"/>
    <p:sldId id="267" r:id="rId12"/>
    <p:sldId id="266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98367B-7C93-45B5-A044-834826659D0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1DD8E5-2BE7-4889-AABA-6A51F52F104F}">
      <dgm:prSet/>
      <dgm:spPr/>
      <dgm:t>
        <a:bodyPr/>
        <a:lstStyle/>
        <a:p>
          <a:r>
            <a:rPr lang="en-US" b="0" dirty="0"/>
            <a:t>Exercise 1: Repository Setup and Docker Runner</a:t>
          </a:r>
        </a:p>
      </dgm:t>
    </dgm:pt>
    <dgm:pt modelId="{807BF8C3-B882-49D4-BEE3-29B6410392C7}" type="parTrans" cxnId="{F4FC4CA6-2FDB-4681-B9B2-39DA2299AFF6}">
      <dgm:prSet/>
      <dgm:spPr/>
      <dgm:t>
        <a:bodyPr/>
        <a:lstStyle/>
        <a:p>
          <a:endParaRPr lang="en-US"/>
        </a:p>
      </dgm:t>
    </dgm:pt>
    <dgm:pt modelId="{988EE16D-FE67-48FE-A2E5-F68A07C4483F}" type="sibTrans" cxnId="{F4FC4CA6-2FDB-4681-B9B2-39DA2299AFF6}">
      <dgm:prSet/>
      <dgm:spPr/>
      <dgm:t>
        <a:bodyPr/>
        <a:lstStyle/>
        <a:p>
          <a:endParaRPr lang="en-US"/>
        </a:p>
      </dgm:t>
    </dgm:pt>
    <dgm:pt modelId="{E214E581-0547-4C59-A697-5D11A5839248}">
      <dgm:prSet/>
      <dgm:spPr/>
      <dgm:t>
        <a:bodyPr/>
        <a:lstStyle/>
        <a:p>
          <a:r>
            <a:rPr lang="en-US" b="0" dirty="0"/>
            <a:t>Exercise 2: Basic GitHub Actions Workflow</a:t>
          </a:r>
        </a:p>
      </dgm:t>
    </dgm:pt>
    <dgm:pt modelId="{3F05A286-EDBF-40B5-B708-41BFDF9C7F0F}" type="parTrans" cxnId="{235C53EF-55F7-4673-9CF6-97EF5DCA2437}">
      <dgm:prSet/>
      <dgm:spPr/>
      <dgm:t>
        <a:bodyPr/>
        <a:lstStyle/>
        <a:p>
          <a:endParaRPr lang="en-US"/>
        </a:p>
      </dgm:t>
    </dgm:pt>
    <dgm:pt modelId="{30D0DC3A-55C8-47CC-AF50-7B20B79F6996}" type="sibTrans" cxnId="{235C53EF-55F7-4673-9CF6-97EF5DCA2437}">
      <dgm:prSet/>
      <dgm:spPr/>
      <dgm:t>
        <a:bodyPr/>
        <a:lstStyle/>
        <a:p>
          <a:endParaRPr lang="en-US"/>
        </a:p>
      </dgm:t>
    </dgm:pt>
    <dgm:pt modelId="{66C0284D-1552-424F-B67F-F24F4390636A}">
      <dgm:prSet/>
      <dgm:spPr/>
      <dgm:t>
        <a:bodyPr/>
        <a:lstStyle/>
        <a:p>
          <a:r>
            <a:rPr lang="en-US" b="0" dirty="0"/>
            <a:t>Exercise 3: </a:t>
          </a:r>
          <a:r>
            <a:rPr lang="en-US" b="0" dirty="0" err="1"/>
            <a:t>SimpleTime</a:t>
          </a:r>
          <a:r>
            <a:rPr lang="en-US" b="0" dirty="0"/>
            <a:t> Project with Unit Tests</a:t>
          </a:r>
        </a:p>
      </dgm:t>
    </dgm:pt>
    <dgm:pt modelId="{34D36906-3EB4-4DE1-944E-E1B37A73DE45}" type="parTrans" cxnId="{16EFB606-BE9D-489A-962D-F14E3D224EA3}">
      <dgm:prSet/>
      <dgm:spPr/>
      <dgm:t>
        <a:bodyPr/>
        <a:lstStyle/>
        <a:p>
          <a:endParaRPr lang="en-US"/>
        </a:p>
      </dgm:t>
    </dgm:pt>
    <dgm:pt modelId="{7B305F71-A348-4ACA-A6BE-0D029598A3FA}" type="sibTrans" cxnId="{16EFB606-BE9D-489A-962D-F14E3D224EA3}">
      <dgm:prSet/>
      <dgm:spPr/>
      <dgm:t>
        <a:bodyPr/>
        <a:lstStyle/>
        <a:p>
          <a:endParaRPr lang="en-US"/>
        </a:p>
      </dgm:t>
    </dgm:pt>
    <dgm:pt modelId="{1ACD4EEC-EAA2-4F6C-974A-A98B64DE1193}">
      <dgm:prSet/>
      <dgm:spPr/>
      <dgm:t>
        <a:bodyPr/>
        <a:lstStyle/>
        <a:p>
          <a:r>
            <a:rPr lang="fr-FR" b="0" dirty="0" err="1"/>
            <a:t>Exercise</a:t>
          </a:r>
          <a:r>
            <a:rPr lang="fr-FR" b="0" dirty="0"/>
            <a:t> 4: GitHub Pages </a:t>
          </a:r>
          <a:r>
            <a:rPr lang="fr-FR" b="0" dirty="0" err="1"/>
            <a:t>Deployment</a:t>
          </a:r>
          <a:endParaRPr lang="en-US" b="0" dirty="0"/>
        </a:p>
      </dgm:t>
    </dgm:pt>
    <dgm:pt modelId="{45BC526D-A6BE-41C4-8DEE-BAB018888358}" type="parTrans" cxnId="{571FF569-5997-42FD-AA3D-B5750779860E}">
      <dgm:prSet/>
      <dgm:spPr/>
      <dgm:t>
        <a:bodyPr/>
        <a:lstStyle/>
        <a:p>
          <a:endParaRPr lang="en-US"/>
        </a:p>
      </dgm:t>
    </dgm:pt>
    <dgm:pt modelId="{72534C92-5F46-4612-AC7B-252F207141E1}" type="sibTrans" cxnId="{571FF569-5997-42FD-AA3D-B5750779860E}">
      <dgm:prSet/>
      <dgm:spPr/>
      <dgm:t>
        <a:bodyPr/>
        <a:lstStyle/>
        <a:p>
          <a:endParaRPr lang="en-US"/>
        </a:p>
      </dgm:t>
    </dgm:pt>
    <dgm:pt modelId="{062F85FF-BA71-4F6A-A2E3-2F9D5488ECC0}">
      <dgm:prSet/>
      <dgm:spPr/>
      <dgm:t>
        <a:bodyPr/>
        <a:lstStyle/>
        <a:p>
          <a:r>
            <a:rPr lang="en-US" b="0" dirty="0"/>
            <a:t>Exercise 5: Test Results and Comments</a:t>
          </a:r>
        </a:p>
      </dgm:t>
    </dgm:pt>
    <dgm:pt modelId="{6C59F279-F54A-4BDA-8E79-0C9720E6ED37}" type="parTrans" cxnId="{9F70D529-BA92-4C41-BBD7-71FB3DF4969C}">
      <dgm:prSet/>
      <dgm:spPr/>
      <dgm:t>
        <a:bodyPr/>
        <a:lstStyle/>
        <a:p>
          <a:endParaRPr lang="en-US"/>
        </a:p>
      </dgm:t>
    </dgm:pt>
    <dgm:pt modelId="{E5A6ED5F-95F5-4234-8BE7-483B108485F3}" type="sibTrans" cxnId="{9F70D529-BA92-4C41-BBD7-71FB3DF4969C}">
      <dgm:prSet/>
      <dgm:spPr/>
      <dgm:t>
        <a:bodyPr/>
        <a:lstStyle/>
        <a:p>
          <a:endParaRPr lang="en-US"/>
        </a:p>
      </dgm:t>
    </dgm:pt>
    <dgm:pt modelId="{0D84715C-238D-4C76-ABC0-C0392B42892D}">
      <dgm:prSet/>
      <dgm:spPr/>
      <dgm:t>
        <a:bodyPr/>
        <a:lstStyle/>
        <a:p>
          <a:r>
            <a:rPr lang="nl-NL" b="0" dirty="0"/>
            <a:t>Exercise 6: Reusable Workflows (Optional)</a:t>
          </a:r>
          <a:endParaRPr lang="en-US" b="0" dirty="0"/>
        </a:p>
      </dgm:t>
    </dgm:pt>
    <dgm:pt modelId="{97CE3384-7107-4EFE-B7FE-71A33B90DDD8}" type="parTrans" cxnId="{E532F8CF-46D8-4DF4-BFAF-E99AFE9DD2BC}">
      <dgm:prSet/>
      <dgm:spPr/>
      <dgm:t>
        <a:bodyPr/>
        <a:lstStyle/>
        <a:p>
          <a:endParaRPr lang="en-US"/>
        </a:p>
      </dgm:t>
    </dgm:pt>
    <dgm:pt modelId="{E21BC7D4-8D50-430A-A38E-D5A2F0B58CF4}" type="sibTrans" cxnId="{E532F8CF-46D8-4DF4-BFAF-E99AFE9DD2BC}">
      <dgm:prSet/>
      <dgm:spPr/>
      <dgm:t>
        <a:bodyPr/>
        <a:lstStyle/>
        <a:p>
          <a:endParaRPr lang="en-US"/>
        </a:p>
      </dgm:t>
    </dgm:pt>
    <dgm:pt modelId="{75B9EA0A-10EA-4F65-8606-6FA7657820BB}" type="pres">
      <dgm:prSet presAssocID="{6598367B-7C93-45B5-A044-834826659D05}" presName="linear" presStyleCnt="0">
        <dgm:presLayoutVars>
          <dgm:animLvl val="lvl"/>
          <dgm:resizeHandles val="exact"/>
        </dgm:presLayoutVars>
      </dgm:prSet>
      <dgm:spPr/>
    </dgm:pt>
    <dgm:pt modelId="{1DC144F0-05DF-47FB-981E-9048DA3D1374}" type="pres">
      <dgm:prSet presAssocID="{381DD8E5-2BE7-4889-AABA-6A51F52F104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97D1FEA-9F94-4E3D-AF51-DF7FC99EA5AC}" type="pres">
      <dgm:prSet presAssocID="{988EE16D-FE67-48FE-A2E5-F68A07C4483F}" presName="spacer" presStyleCnt="0"/>
      <dgm:spPr/>
    </dgm:pt>
    <dgm:pt modelId="{897D9AB9-1EF9-4263-B597-BF71B8AABB0F}" type="pres">
      <dgm:prSet presAssocID="{E214E581-0547-4C59-A697-5D11A583924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94EC9C7-5590-47BB-892C-235012C845D1}" type="pres">
      <dgm:prSet presAssocID="{30D0DC3A-55C8-47CC-AF50-7B20B79F6996}" presName="spacer" presStyleCnt="0"/>
      <dgm:spPr/>
    </dgm:pt>
    <dgm:pt modelId="{7A5A7D4E-FF90-408F-AE1B-90C44FF7FE5D}" type="pres">
      <dgm:prSet presAssocID="{66C0284D-1552-424F-B67F-F24F4390636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9073179-049C-44FD-BF44-35F6CC7CE5B5}" type="pres">
      <dgm:prSet presAssocID="{7B305F71-A348-4ACA-A6BE-0D029598A3FA}" presName="spacer" presStyleCnt="0"/>
      <dgm:spPr/>
    </dgm:pt>
    <dgm:pt modelId="{DE07554A-46B6-47D5-8C99-58526B9AFF1E}" type="pres">
      <dgm:prSet presAssocID="{1ACD4EEC-EAA2-4F6C-974A-A98B64DE119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B5306AD-99C2-4143-9372-1B8A00974550}" type="pres">
      <dgm:prSet presAssocID="{72534C92-5F46-4612-AC7B-252F207141E1}" presName="spacer" presStyleCnt="0"/>
      <dgm:spPr/>
    </dgm:pt>
    <dgm:pt modelId="{94BECC6A-2531-416E-8A91-64D225705946}" type="pres">
      <dgm:prSet presAssocID="{062F85FF-BA71-4F6A-A2E3-2F9D5488ECC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0EA7B75-F962-4C3A-BAAE-9EFEC407FD04}" type="pres">
      <dgm:prSet presAssocID="{E5A6ED5F-95F5-4234-8BE7-483B108485F3}" presName="spacer" presStyleCnt="0"/>
      <dgm:spPr/>
    </dgm:pt>
    <dgm:pt modelId="{7A3E42CA-2B91-462F-B921-DEBCF337AD68}" type="pres">
      <dgm:prSet presAssocID="{0D84715C-238D-4C76-ABC0-C0392B42892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6EFB606-BE9D-489A-962D-F14E3D224EA3}" srcId="{6598367B-7C93-45B5-A044-834826659D05}" destId="{66C0284D-1552-424F-B67F-F24F4390636A}" srcOrd="2" destOrd="0" parTransId="{34D36906-3EB4-4DE1-944E-E1B37A73DE45}" sibTransId="{7B305F71-A348-4ACA-A6BE-0D029598A3FA}"/>
    <dgm:cxn modelId="{DA217F0B-12BF-4670-AA10-57C486862F11}" type="presOf" srcId="{1ACD4EEC-EAA2-4F6C-974A-A98B64DE1193}" destId="{DE07554A-46B6-47D5-8C99-58526B9AFF1E}" srcOrd="0" destOrd="0" presId="urn:microsoft.com/office/officeart/2005/8/layout/vList2"/>
    <dgm:cxn modelId="{9F70D529-BA92-4C41-BBD7-71FB3DF4969C}" srcId="{6598367B-7C93-45B5-A044-834826659D05}" destId="{062F85FF-BA71-4F6A-A2E3-2F9D5488ECC0}" srcOrd="4" destOrd="0" parTransId="{6C59F279-F54A-4BDA-8E79-0C9720E6ED37}" sibTransId="{E5A6ED5F-95F5-4234-8BE7-483B108485F3}"/>
    <dgm:cxn modelId="{373B8E34-8F09-4C90-9E02-C8F38B989134}" type="presOf" srcId="{6598367B-7C93-45B5-A044-834826659D05}" destId="{75B9EA0A-10EA-4F65-8606-6FA7657820BB}" srcOrd="0" destOrd="0" presId="urn:microsoft.com/office/officeart/2005/8/layout/vList2"/>
    <dgm:cxn modelId="{B935A138-754F-44A9-B109-5F655BE37705}" type="presOf" srcId="{E214E581-0547-4C59-A697-5D11A5839248}" destId="{897D9AB9-1EF9-4263-B597-BF71B8AABB0F}" srcOrd="0" destOrd="0" presId="urn:microsoft.com/office/officeart/2005/8/layout/vList2"/>
    <dgm:cxn modelId="{1E655464-A90B-4DC8-AB8F-6238F03F315E}" type="presOf" srcId="{062F85FF-BA71-4F6A-A2E3-2F9D5488ECC0}" destId="{94BECC6A-2531-416E-8A91-64D225705946}" srcOrd="0" destOrd="0" presId="urn:microsoft.com/office/officeart/2005/8/layout/vList2"/>
    <dgm:cxn modelId="{67B19E45-1977-4494-95CD-CCEB32DF85E6}" type="presOf" srcId="{66C0284D-1552-424F-B67F-F24F4390636A}" destId="{7A5A7D4E-FF90-408F-AE1B-90C44FF7FE5D}" srcOrd="0" destOrd="0" presId="urn:microsoft.com/office/officeart/2005/8/layout/vList2"/>
    <dgm:cxn modelId="{571FF569-5997-42FD-AA3D-B5750779860E}" srcId="{6598367B-7C93-45B5-A044-834826659D05}" destId="{1ACD4EEC-EAA2-4F6C-974A-A98B64DE1193}" srcOrd="3" destOrd="0" parTransId="{45BC526D-A6BE-41C4-8DEE-BAB018888358}" sibTransId="{72534C92-5F46-4612-AC7B-252F207141E1}"/>
    <dgm:cxn modelId="{15C2ED4E-7E5D-441A-8CA2-CABA99C389A3}" type="presOf" srcId="{381DD8E5-2BE7-4889-AABA-6A51F52F104F}" destId="{1DC144F0-05DF-47FB-981E-9048DA3D1374}" srcOrd="0" destOrd="0" presId="urn:microsoft.com/office/officeart/2005/8/layout/vList2"/>
    <dgm:cxn modelId="{F4FC4CA6-2FDB-4681-B9B2-39DA2299AFF6}" srcId="{6598367B-7C93-45B5-A044-834826659D05}" destId="{381DD8E5-2BE7-4889-AABA-6A51F52F104F}" srcOrd="0" destOrd="0" parTransId="{807BF8C3-B882-49D4-BEE3-29B6410392C7}" sibTransId="{988EE16D-FE67-48FE-A2E5-F68A07C4483F}"/>
    <dgm:cxn modelId="{5D9F77B2-8664-48BE-9FC5-CDCF668EA24A}" type="presOf" srcId="{0D84715C-238D-4C76-ABC0-C0392B42892D}" destId="{7A3E42CA-2B91-462F-B921-DEBCF337AD68}" srcOrd="0" destOrd="0" presId="urn:microsoft.com/office/officeart/2005/8/layout/vList2"/>
    <dgm:cxn modelId="{E532F8CF-46D8-4DF4-BFAF-E99AFE9DD2BC}" srcId="{6598367B-7C93-45B5-A044-834826659D05}" destId="{0D84715C-238D-4C76-ABC0-C0392B42892D}" srcOrd="5" destOrd="0" parTransId="{97CE3384-7107-4EFE-B7FE-71A33B90DDD8}" sibTransId="{E21BC7D4-8D50-430A-A38E-D5A2F0B58CF4}"/>
    <dgm:cxn modelId="{235C53EF-55F7-4673-9CF6-97EF5DCA2437}" srcId="{6598367B-7C93-45B5-A044-834826659D05}" destId="{E214E581-0547-4C59-A697-5D11A5839248}" srcOrd="1" destOrd="0" parTransId="{3F05A286-EDBF-40B5-B708-41BFDF9C7F0F}" sibTransId="{30D0DC3A-55C8-47CC-AF50-7B20B79F6996}"/>
    <dgm:cxn modelId="{9DBC6721-A09A-45EC-878D-4B747E52E378}" type="presParOf" srcId="{75B9EA0A-10EA-4F65-8606-6FA7657820BB}" destId="{1DC144F0-05DF-47FB-981E-9048DA3D1374}" srcOrd="0" destOrd="0" presId="urn:microsoft.com/office/officeart/2005/8/layout/vList2"/>
    <dgm:cxn modelId="{2C4CFF97-DE27-4F31-9EE8-1EAB5D9B8EC4}" type="presParOf" srcId="{75B9EA0A-10EA-4F65-8606-6FA7657820BB}" destId="{497D1FEA-9F94-4E3D-AF51-DF7FC99EA5AC}" srcOrd="1" destOrd="0" presId="urn:microsoft.com/office/officeart/2005/8/layout/vList2"/>
    <dgm:cxn modelId="{2AC1A2C0-B95B-4B0E-98AA-8A81E2C8D222}" type="presParOf" srcId="{75B9EA0A-10EA-4F65-8606-6FA7657820BB}" destId="{897D9AB9-1EF9-4263-B597-BF71B8AABB0F}" srcOrd="2" destOrd="0" presId="urn:microsoft.com/office/officeart/2005/8/layout/vList2"/>
    <dgm:cxn modelId="{799F6A6D-97AD-4426-8A97-CBC08BF509B5}" type="presParOf" srcId="{75B9EA0A-10EA-4F65-8606-6FA7657820BB}" destId="{C94EC9C7-5590-47BB-892C-235012C845D1}" srcOrd="3" destOrd="0" presId="urn:microsoft.com/office/officeart/2005/8/layout/vList2"/>
    <dgm:cxn modelId="{E971B624-A4D6-4EF8-97D5-9E8E024FC299}" type="presParOf" srcId="{75B9EA0A-10EA-4F65-8606-6FA7657820BB}" destId="{7A5A7D4E-FF90-408F-AE1B-90C44FF7FE5D}" srcOrd="4" destOrd="0" presId="urn:microsoft.com/office/officeart/2005/8/layout/vList2"/>
    <dgm:cxn modelId="{39639583-1B06-4859-904A-0F7FC86D7209}" type="presParOf" srcId="{75B9EA0A-10EA-4F65-8606-6FA7657820BB}" destId="{69073179-049C-44FD-BF44-35F6CC7CE5B5}" srcOrd="5" destOrd="0" presId="urn:microsoft.com/office/officeart/2005/8/layout/vList2"/>
    <dgm:cxn modelId="{EBF52709-EE07-4243-8C1E-BFBF3780B358}" type="presParOf" srcId="{75B9EA0A-10EA-4F65-8606-6FA7657820BB}" destId="{DE07554A-46B6-47D5-8C99-58526B9AFF1E}" srcOrd="6" destOrd="0" presId="urn:microsoft.com/office/officeart/2005/8/layout/vList2"/>
    <dgm:cxn modelId="{B3AE78CC-B12E-4DEC-A957-5B339D3919BD}" type="presParOf" srcId="{75B9EA0A-10EA-4F65-8606-6FA7657820BB}" destId="{4B5306AD-99C2-4143-9372-1B8A00974550}" srcOrd="7" destOrd="0" presId="urn:microsoft.com/office/officeart/2005/8/layout/vList2"/>
    <dgm:cxn modelId="{9E3B9462-F019-4DC1-9F4F-7D2DE071F376}" type="presParOf" srcId="{75B9EA0A-10EA-4F65-8606-6FA7657820BB}" destId="{94BECC6A-2531-416E-8A91-64D225705946}" srcOrd="8" destOrd="0" presId="urn:microsoft.com/office/officeart/2005/8/layout/vList2"/>
    <dgm:cxn modelId="{043EA801-4E77-4FB0-B708-1C6A68BD3E9A}" type="presParOf" srcId="{75B9EA0A-10EA-4F65-8606-6FA7657820BB}" destId="{A0EA7B75-F962-4C3A-BAAE-9EFEC407FD04}" srcOrd="9" destOrd="0" presId="urn:microsoft.com/office/officeart/2005/8/layout/vList2"/>
    <dgm:cxn modelId="{BCD10B9A-2BE8-41D4-9187-42DA6BEC368B}" type="presParOf" srcId="{75B9EA0A-10EA-4F65-8606-6FA7657820BB}" destId="{7A3E42CA-2B91-462F-B921-DEBCF337AD6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144F0-05DF-47FB-981E-9048DA3D1374}">
      <dsp:nvSpPr>
        <dsp:cNvPr id="0" name=""/>
        <dsp:cNvSpPr/>
      </dsp:nvSpPr>
      <dsp:spPr>
        <a:xfrm>
          <a:off x="0" y="623745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Exercise 1: Repository Setup and Docker Runner</a:t>
          </a:r>
        </a:p>
      </dsp:txBody>
      <dsp:txXfrm>
        <a:off x="24588" y="648333"/>
        <a:ext cx="6446874" cy="454509"/>
      </dsp:txXfrm>
    </dsp:sp>
    <dsp:sp modelId="{897D9AB9-1EF9-4263-B597-BF71B8AABB0F}">
      <dsp:nvSpPr>
        <dsp:cNvPr id="0" name=""/>
        <dsp:cNvSpPr/>
      </dsp:nvSpPr>
      <dsp:spPr>
        <a:xfrm>
          <a:off x="0" y="1187910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-3953144"/>
                <a:satOff val="18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3953144"/>
                <a:satOff val="18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Exercise 2: Basic GitHub Actions Workflow</a:t>
          </a:r>
        </a:p>
      </dsp:txBody>
      <dsp:txXfrm>
        <a:off x="24588" y="1212498"/>
        <a:ext cx="6446874" cy="454509"/>
      </dsp:txXfrm>
    </dsp:sp>
    <dsp:sp modelId="{7A5A7D4E-FF90-408F-AE1B-90C44FF7FE5D}">
      <dsp:nvSpPr>
        <dsp:cNvPr id="0" name=""/>
        <dsp:cNvSpPr/>
      </dsp:nvSpPr>
      <dsp:spPr>
        <a:xfrm>
          <a:off x="0" y="1752075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-7906288"/>
                <a:satOff val="36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7906288"/>
                <a:satOff val="36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Exercise 3: </a:t>
          </a:r>
          <a:r>
            <a:rPr lang="en-US" sz="2100" b="0" kern="1200" dirty="0" err="1"/>
            <a:t>SimpleTime</a:t>
          </a:r>
          <a:r>
            <a:rPr lang="en-US" sz="2100" b="0" kern="1200" dirty="0"/>
            <a:t> Project with Unit Tests</a:t>
          </a:r>
        </a:p>
      </dsp:txBody>
      <dsp:txXfrm>
        <a:off x="24588" y="1776663"/>
        <a:ext cx="6446874" cy="454509"/>
      </dsp:txXfrm>
    </dsp:sp>
    <dsp:sp modelId="{DE07554A-46B6-47D5-8C99-58526B9AFF1E}">
      <dsp:nvSpPr>
        <dsp:cNvPr id="0" name=""/>
        <dsp:cNvSpPr/>
      </dsp:nvSpPr>
      <dsp:spPr>
        <a:xfrm>
          <a:off x="0" y="2316240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-11859433"/>
                <a:satOff val="54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1859433"/>
                <a:satOff val="54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kern="1200" dirty="0" err="1"/>
            <a:t>Exercise</a:t>
          </a:r>
          <a:r>
            <a:rPr lang="fr-FR" sz="2100" b="0" kern="1200" dirty="0"/>
            <a:t> 4: GitHub Pages </a:t>
          </a:r>
          <a:r>
            <a:rPr lang="fr-FR" sz="2100" b="0" kern="1200" dirty="0" err="1"/>
            <a:t>Deployment</a:t>
          </a:r>
          <a:endParaRPr lang="en-US" sz="2100" b="0" kern="1200" dirty="0"/>
        </a:p>
      </dsp:txBody>
      <dsp:txXfrm>
        <a:off x="24588" y="2340828"/>
        <a:ext cx="6446874" cy="454509"/>
      </dsp:txXfrm>
    </dsp:sp>
    <dsp:sp modelId="{94BECC6A-2531-416E-8A91-64D225705946}">
      <dsp:nvSpPr>
        <dsp:cNvPr id="0" name=""/>
        <dsp:cNvSpPr/>
      </dsp:nvSpPr>
      <dsp:spPr>
        <a:xfrm>
          <a:off x="0" y="2880404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-15812576"/>
                <a:satOff val="72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5812576"/>
                <a:satOff val="72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Exercise 5: Test Results and Comments</a:t>
          </a:r>
        </a:p>
      </dsp:txBody>
      <dsp:txXfrm>
        <a:off x="24588" y="2904992"/>
        <a:ext cx="6446874" cy="454509"/>
      </dsp:txXfrm>
    </dsp:sp>
    <dsp:sp modelId="{7A3E42CA-2B91-462F-B921-DEBCF337AD68}">
      <dsp:nvSpPr>
        <dsp:cNvPr id="0" name=""/>
        <dsp:cNvSpPr/>
      </dsp:nvSpPr>
      <dsp:spPr>
        <a:xfrm>
          <a:off x="0" y="3444570"/>
          <a:ext cx="6496050" cy="503685"/>
        </a:xfrm>
        <a:prstGeom prst="round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b="0" kern="1200" dirty="0"/>
            <a:t>Exercise 6: Reusable Workflows (Optional)</a:t>
          </a:r>
          <a:endParaRPr lang="en-US" sz="2100" b="0" kern="1200" dirty="0"/>
        </a:p>
      </dsp:txBody>
      <dsp:txXfrm>
        <a:off x="24588" y="3469158"/>
        <a:ext cx="6446874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770DF-B3DE-4089-8EA0-E301DFF3F119}" type="datetimeFigureOut">
              <a:rPr lang="en-NL" smtClean="0"/>
              <a:t>02/12/2024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0ADC3-7037-421E-861E-093454487A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797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– mention that its optional and that if you don’t provide one it will default to the file name itself</a:t>
            </a:r>
          </a:p>
          <a:p>
            <a:r>
              <a:rPr lang="en-US" dirty="0"/>
              <a:t>Triggering events – mention that there are more triggers than these two which can be found in the </a:t>
            </a:r>
            <a:r>
              <a:rPr lang="en-US" dirty="0" err="1"/>
              <a:t>github</a:t>
            </a:r>
            <a:r>
              <a:rPr lang="en-US" dirty="0"/>
              <a:t> docs </a:t>
            </a:r>
          </a:p>
          <a:p>
            <a:r>
              <a:rPr lang="en-US" dirty="0"/>
              <a:t>Jobs definition:  mention that there can be multiple jobs and that they can be chained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0ADC3-7037-421E-861E-093454487A16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189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ild5nines.com/introduction-to-git-version-control-workflow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nerjoin.bit.io/making-a-simple-data-pipeline-part-4-ci-cd-with-github-actions-733251f211a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434CA-5BB6-D980-5E52-D339E129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40" y="1179872"/>
            <a:ext cx="9794214" cy="5068528"/>
          </a:xfrm>
        </p:spPr>
        <p:txBody>
          <a:bodyPr>
            <a:normAutofit/>
          </a:bodyPr>
          <a:lstStyle/>
          <a:p>
            <a:r>
              <a:rPr lang="en-US" sz="2400" dirty="0"/>
              <a:t>Please Run: docker pull evl8/</a:t>
            </a:r>
            <a:r>
              <a:rPr lang="en-US" sz="2400" dirty="0" err="1"/>
              <a:t>esd</a:t>
            </a:r>
            <a:r>
              <a:rPr lang="en-US" sz="2400" dirty="0"/>
              <a:t>-</a:t>
            </a:r>
            <a:r>
              <a:rPr lang="en-US" sz="2400" dirty="0" err="1"/>
              <a:t>github</a:t>
            </a:r>
            <a:r>
              <a:rPr lang="en-US" sz="2400" dirty="0"/>
              <a:t>-actions-runner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912750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A7E4-7A9B-E4F4-D31C-8BF42E06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Environments in a GitHub Actions Workflow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4926-E10C-14D2-4D42-792A0B1B9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Development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48C59-045F-B7FE-89D4-2EE958A79B78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1800" dirty="0"/>
              <a:t> Good to run unit tests </a:t>
            </a:r>
          </a:p>
          <a:p>
            <a:pPr>
              <a:buFontTx/>
              <a:buChar char="-"/>
            </a:pPr>
            <a:r>
              <a:rPr lang="en-GB" sz="1800" dirty="0"/>
              <a:t> Linting &amp; code analysis</a:t>
            </a:r>
          </a:p>
          <a:p>
            <a:endParaRPr lang="en-NL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9F22B-E2B1-D8E9-2598-FE4D8B59B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Staging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99CD3C-C749-6EA6-8917-E9F04E7E3E6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sz="1800" dirty="0"/>
              <a:t> Runs integration and end-to- end tests</a:t>
            </a:r>
          </a:p>
          <a:p>
            <a:pPr>
              <a:buFontTx/>
              <a:buChar char="-"/>
            </a:pPr>
            <a:r>
              <a:rPr lang="en-GB" sz="1800" dirty="0"/>
              <a:t> Deploys to staging server</a:t>
            </a:r>
            <a:endParaRPr lang="en-US" sz="1800" dirty="0"/>
          </a:p>
          <a:p>
            <a:pPr>
              <a:buFontTx/>
              <a:buChar char="-"/>
            </a:pPr>
            <a:r>
              <a:rPr lang="nl-NL" sz="1800" dirty="0"/>
              <a:t> Simulate User Scenarios</a:t>
            </a:r>
          </a:p>
          <a:p>
            <a:pPr>
              <a:buFontTx/>
              <a:buChar char="-"/>
            </a:pPr>
            <a:r>
              <a:rPr lang="nl-NL" sz="1800" dirty="0"/>
              <a:t> Smoke Testing </a:t>
            </a:r>
            <a:endParaRPr lang="en-US" sz="1800" dirty="0"/>
          </a:p>
          <a:p>
            <a:endParaRPr lang="en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A2603F-F622-3204-F9AD-E7193C8CA6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77D4D5-E501-B21A-ED11-EBDDC2F5718A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NL" sz="1800" dirty="0"/>
              <a:t> Deploy Final Code</a:t>
            </a:r>
            <a:endParaRPr lang="en-GB" sz="1800" dirty="0"/>
          </a:p>
          <a:p>
            <a:pPr>
              <a:buFontTx/>
              <a:buChar char="-"/>
            </a:pPr>
            <a:r>
              <a:rPr lang="nl-NL" sz="1800" dirty="0"/>
              <a:t> Trigger Alerts for Issues</a:t>
            </a:r>
          </a:p>
          <a:p>
            <a:pPr>
              <a:buFontTx/>
              <a:buChar char="-"/>
            </a:pPr>
            <a:r>
              <a:rPr lang="en-GB" sz="1800" dirty="0"/>
              <a:t> Send notification on release</a:t>
            </a:r>
          </a:p>
          <a:p>
            <a:pPr>
              <a:buFontTx/>
              <a:buChar char="-"/>
            </a:pPr>
            <a:r>
              <a:rPr lang="nl-NL" sz="1800" dirty="0"/>
              <a:t> Automated Rollbacks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2936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73F2-604B-E34A-94F4-18FD75AA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60929" cy="1400530"/>
          </a:xfrm>
        </p:spPr>
        <p:txBody>
          <a:bodyPr/>
          <a:lstStyle/>
          <a:p>
            <a:r>
              <a:rPr lang="nl-NL" dirty="0"/>
              <a:t>Self-Hosted Runners vs. GitHub-Hosted Runners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7645E-9076-E2C6-9B90-02E19FE6E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GitHub-Hosted Runners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754D1D-3174-A634-FE35-D27787DC4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4425696"/>
          </a:xfrm>
        </p:spPr>
        <p:txBody>
          <a:bodyPr>
            <a:normAutofit/>
          </a:bodyPr>
          <a:lstStyle/>
          <a:p>
            <a:r>
              <a:rPr lang="en-US" dirty="0"/>
              <a:t>Managed by GitHub.</a:t>
            </a:r>
          </a:p>
          <a:p>
            <a:r>
              <a:rPr lang="en-US" dirty="0"/>
              <a:t>Pre-Installed Tools.</a:t>
            </a:r>
          </a:p>
          <a:p>
            <a:r>
              <a:rPr lang="en-US" dirty="0"/>
              <a:t>Ease of Use.</a:t>
            </a:r>
          </a:p>
          <a:p>
            <a:r>
              <a:rPr lang="en-US" dirty="0"/>
              <a:t>Resource Limitations.</a:t>
            </a:r>
          </a:p>
          <a:p>
            <a:r>
              <a:rPr lang="en-US" dirty="0"/>
              <a:t>Scenarios.</a:t>
            </a:r>
          </a:p>
          <a:p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BF5104-AB99-45F4-E3D6-8BD6A4B66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Self-Hosted Runners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34F9CA-C55A-01D9-39A0-FF18CC81B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4425696"/>
          </a:xfrm>
        </p:spPr>
        <p:txBody>
          <a:bodyPr>
            <a:normAutofit/>
          </a:bodyPr>
          <a:lstStyle/>
          <a:p>
            <a:r>
              <a:rPr lang="en-US" dirty="0"/>
              <a:t>Managed by You.</a:t>
            </a:r>
          </a:p>
          <a:p>
            <a:r>
              <a:rPr lang="en-US" dirty="0"/>
              <a:t>Custom Environment.</a:t>
            </a:r>
          </a:p>
          <a:p>
            <a:r>
              <a:rPr lang="en-US" dirty="0"/>
              <a:t>“Unlimited” Resources.</a:t>
            </a:r>
          </a:p>
          <a:p>
            <a:r>
              <a:rPr lang="en-US" dirty="0"/>
              <a:t>Cost Savings.</a:t>
            </a:r>
          </a:p>
          <a:p>
            <a:r>
              <a:rPr lang="en-US" dirty="0"/>
              <a:t>Scenarios.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8471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BD81A-CC1E-78F0-2071-6CDE4CB9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GitHub Actions vs GitLab CI/CD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72C542B-3713-BE45-6423-AB8AFF08D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63463"/>
              </p:ext>
            </p:extLst>
          </p:nvPr>
        </p:nvGraphicFramePr>
        <p:xfrm>
          <a:off x="172720" y="212231"/>
          <a:ext cx="7196233" cy="6472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575">
                  <a:extLst>
                    <a:ext uri="{9D8B030D-6E8A-4147-A177-3AD203B41FA5}">
                      <a16:colId xmlns:a16="http://schemas.microsoft.com/office/drawing/2014/main" val="4021132541"/>
                    </a:ext>
                  </a:extLst>
                </a:gridCol>
                <a:gridCol w="2403904">
                  <a:extLst>
                    <a:ext uri="{9D8B030D-6E8A-4147-A177-3AD203B41FA5}">
                      <a16:colId xmlns:a16="http://schemas.microsoft.com/office/drawing/2014/main" val="3752136307"/>
                    </a:ext>
                  </a:extLst>
                </a:gridCol>
                <a:gridCol w="2775754">
                  <a:extLst>
                    <a:ext uri="{9D8B030D-6E8A-4147-A177-3AD203B41FA5}">
                      <a16:colId xmlns:a16="http://schemas.microsoft.com/office/drawing/2014/main" val="1977549686"/>
                    </a:ext>
                  </a:extLst>
                </a:gridCol>
              </a:tblGrid>
              <a:tr h="372834">
                <a:tc>
                  <a:txBody>
                    <a:bodyPr/>
                    <a:lstStyle/>
                    <a:p>
                      <a:r>
                        <a:rPr lang="en-GB" sz="1300" dirty="0"/>
                        <a:t>Feature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nl-NL" sz="1300"/>
                        <a:t>GitLab CI/CD</a:t>
                      </a:r>
                      <a:endParaRPr lang="en-NL" sz="130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nl-NL" sz="1300" b="1"/>
                        <a:t>GitHub Actions</a:t>
                      </a:r>
                      <a:endParaRPr lang="nl-NL" sz="1300"/>
                    </a:p>
                  </a:txBody>
                  <a:tcPr marL="68366" marR="68366" marT="34183" marB="34183" anchor="ctr"/>
                </a:tc>
                <a:extLst>
                  <a:ext uri="{0D108BD9-81ED-4DB2-BD59-A6C34878D82A}">
                    <a16:rowId xmlns:a16="http://schemas.microsoft.com/office/drawing/2014/main" val="459408540"/>
                  </a:ext>
                </a:extLst>
              </a:tr>
              <a:tr h="881246">
                <a:tc>
                  <a:txBody>
                    <a:bodyPr/>
                    <a:lstStyle/>
                    <a:p>
                      <a:r>
                        <a:rPr lang="en-GB" sz="1300" dirty="0"/>
                        <a:t>Deployment Strategies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Built-in support for canary, blue-green and rolling updates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Flexible but requires manual configuration for advanced strategies</a:t>
                      </a:r>
                      <a:endParaRPr lang="en-NL" sz="130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2098193797"/>
                  </a:ext>
                </a:extLst>
              </a:tr>
              <a:tr h="695345">
                <a:tc>
                  <a:txBody>
                    <a:bodyPr/>
                    <a:lstStyle/>
                    <a:p>
                      <a:r>
                        <a:rPr lang="en-GB" sz="1300" dirty="0"/>
                        <a:t>Pipeline configuration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YAML file stored in </a:t>
                      </a:r>
                      <a:r>
                        <a:rPr lang="nl-NL" sz="1300" dirty="0"/>
                        <a:t>.gitlab-ci.yml(includes CI Lint tool)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YAML files stored in .github/workflows(yml2dot third party)</a:t>
                      </a:r>
                      <a:endParaRPr lang="en-NL" sz="130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736236076"/>
                  </a:ext>
                </a:extLst>
              </a:tr>
              <a:tr h="627040">
                <a:tc>
                  <a:txBody>
                    <a:bodyPr/>
                    <a:lstStyle/>
                    <a:p>
                      <a:r>
                        <a:rPr lang="en-GB" sz="1300"/>
                        <a:t>Supported Runners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Linux(stable), macOS, Windows(beta)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Linux, macOS and Windows(all stable)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966620191"/>
                  </a:ext>
                </a:extLst>
              </a:tr>
              <a:tr h="678103">
                <a:tc>
                  <a:txBody>
                    <a:bodyPr/>
                    <a:lstStyle/>
                    <a:p>
                      <a:r>
                        <a:rPr lang="en-GB" sz="1300"/>
                        <a:t>Marketplace/Plugins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 dedicated marketplace but supports custom scripts.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nl-NL" sz="1300" dirty="0"/>
                        <a:t>Extensive community-driven marketplace for reusable actions.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3261958619"/>
                  </a:ext>
                </a:extLst>
              </a:tr>
              <a:tr h="10835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/>
                        <a:t>Integration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Seamless integration with GitLab’s ecosystem (security scanning, artifact management).</a:t>
                      </a:r>
                      <a:endParaRPr lang="en-NL" sz="1300" dirty="0"/>
                    </a:p>
                    <a:p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Integrated tightly with GitHub features like repositories, pull requests, and issue tracking.</a:t>
                      </a:r>
                      <a:endParaRPr lang="en-NL" sz="1300" dirty="0"/>
                    </a:p>
                    <a:p>
                      <a:endParaRPr lang="en-NL" sz="1300" dirty="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1957941679"/>
                  </a:ext>
                </a:extLst>
              </a:tr>
              <a:tr h="1066965">
                <a:tc>
                  <a:txBody>
                    <a:bodyPr/>
                    <a:lstStyle/>
                    <a:p>
                      <a:r>
                        <a:rPr lang="nl-NL" sz="1300"/>
                        <a:t>Cost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Free tier with limited CI minutes; paid plans offer unlimited CI minutes.</a:t>
                      </a:r>
                      <a:endParaRPr lang="en-NL" sz="130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Free for public repos; private repos billed based on usage (minutes and storage).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3671722072"/>
                  </a:ext>
                </a:extLst>
              </a:tr>
              <a:tr h="1066965">
                <a:tc>
                  <a:txBody>
                    <a:bodyPr/>
                    <a:lstStyle/>
                    <a:p>
                      <a:r>
                        <a:rPr lang="nl-NL" sz="1400"/>
                        <a:t>Security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Protected variables exposed only to specific branches/tags.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Secrets management tied to GitHub repository permissions.</a:t>
                      </a:r>
                      <a:endParaRPr lang="en-NL" sz="1300" dirty="0"/>
                    </a:p>
                  </a:txBody>
                  <a:tcPr marL="68366" marR="68366" marT="34183" marB="34183"/>
                </a:tc>
                <a:extLst>
                  <a:ext uri="{0D108BD9-81ED-4DB2-BD59-A6C34878D82A}">
                    <a16:rowId xmlns:a16="http://schemas.microsoft.com/office/drawing/2014/main" val="3135781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52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115DF5-AFBD-4F66-AE21-09484AD4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D1B7F8-74CC-4614-855A-84CC82628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6BEC653-A047-40E7-A65C-5C7D3EDE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A27089-EF20-428F-BEFB-D680CC61A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FA68AB-4F1A-4721-A4D2-0C578829A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43CBC87-A39A-44E4-9EE2-21CCD5CED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FC894-0661-7A69-7D2E-574167F0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Practical Exercises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aphicFrame>
        <p:nvGraphicFramePr>
          <p:cNvPr id="9" name="Text Placeholder 3">
            <a:extLst>
              <a:ext uri="{FF2B5EF4-FFF2-40B4-BE49-F238E27FC236}">
                <a16:creationId xmlns:a16="http://schemas.microsoft.com/office/drawing/2014/main" id="{10A767C5-0C1D-A244-1EB7-40DFD3D1A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39862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A5902C-7AEE-BCAA-8332-E531782A29DC}"/>
              </a:ext>
            </a:extLst>
          </p:cNvPr>
          <p:cNvSpPr txBox="1"/>
          <p:nvPr/>
        </p:nvSpPr>
        <p:spPr>
          <a:xfrm>
            <a:off x="5027612" y="5602069"/>
            <a:ext cx="6928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https://github.com/evl-8/esd-github-actions-assignment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61473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42653A-00F8-40F8-9BAA-AFDE65366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85582E-5C24-4E50-94D0-EBDFCAF82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D2CF7175-D926-4ED8-BF71-C9046B886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CE21D3E3-E417-4B15-9ACE-327E9B12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94CEE-C723-D04D-4246-F43CD9BB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EBFD-DFAB-6FAB-791E-F3D1917A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6" y="5722374"/>
            <a:ext cx="9149349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Quizz</a:t>
            </a:r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7C1A5-9317-294A-DEC1-71291BFF5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6948" y="61538"/>
            <a:ext cx="8137614" cy="42112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1092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246C-0664-6DE1-951A-3A8FA20F0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CI/CD:</a:t>
            </a:r>
            <a:br>
              <a:rPr lang="en-US" dirty="0"/>
            </a:br>
            <a:r>
              <a:rPr lang="en-US" dirty="0"/>
              <a:t>GITHUB ACTIONS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299DF-87F6-86AF-B14C-D153113ED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VON LAGUNA, Stoyan Grozdev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411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9B35-D2B8-BA01-E1CF-E0218711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D3DF-2218-4A44-E13C-78963F99B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Introduction to this workshop </a:t>
            </a:r>
          </a:p>
          <a:p>
            <a:r>
              <a:rPr lang="nl-NL" dirty="0"/>
              <a:t>Git Workflow Refresher</a:t>
            </a:r>
          </a:p>
          <a:p>
            <a:r>
              <a:rPr lang="nl-NL" dirty="0"/>
              <a:t>Introduction to GitHub Actions</a:t>
            </a:r>
          </a:p>
          <a:p>
            <a:r>
              <a:rPr lang="nl-NL" dirty="0"/>
              <a:t>Demo</a:t>
            </a:r>
          </a:p>
          <a:p>
            <a:r>
              <a:rPr lang="nl-NL" dirty="0"/>
              <a:t>Workflow Syntax and Structure</a:t>
            </a:r>
          </a:p>
          <a:p>
            <a:r>
              <a:rPr lang="en-US" dirty="0"/>
              <a:t>Comparison to Other CI/CD Tools</a:t>
            </a:r>
          </a:p>
          <a:p>
            <a:r>
              <a:rPr lang="nl-NL" dirty="0"/>
              <a:t>Practical Assignment</a:t>
            </a:r>
          </a:p>
          <a:p>
            <a:r>
              <a:rPr lang="nl-NL" dirty="0"/>
              <a:t>Quizz and wrap up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7600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7B33-D0D4-1584-AEB2-42FE6498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process of your development cycle!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B1E7-3296-46D2-8F1E-F6B8E202E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ensure that all developers run the tests? </a:t>
            </a:r>
          </a:p>
          <a:p>
            <a:r>
              <a:rPr lang="en-US" dirty="0"/>
              <a:t>How do you ensure code quality and consistency across your team?</a:t>
            </a:r>
          </a:p>
          <a:p>
            <a:r>
              <a:rPr lang="en-US" dirty="0"/>
              <a:t>Are there repetitive tasks in your </a:t>
            </a:r>
            <a:r>
              <a:rPr lang="en-US" dirty="0" err="1"/>
              <a:t>github</a:t>
            </a:r>
            <a:r>
              <a:rPr lang="en-US" dirty="0"/>
              <a:t> workflow that could be automated?</a:t>
            </a:r>
          </a:p>
          <a:p>
            <a:r>
              <a:rPr lang="en-US" dirty="0"/>
              <a:t>How do you ensure that </a:t>
            </a:r>
            <a:r>
              <a:rPr lang="nl-NL" dirty="0"/>
              <a:t>configuration information is secured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478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6EE5-9249-87A3-AA36-921FB2336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/>
              <a:t>Github workflow refresher </a:t>
            </a:r>
            <a:endParaRPr lang="en-NL" sz="4800"/>
          </a:p>
        </p:txBody>
      </p:sp>
      <p:sp>
        <p:nvSpPr>
          <p:cNvPr id="1033" name="Freeform 7">
            <a:extLst>
              <a:ext uri="{FF2B5EF4-FFF2-40B4-BE49-F238E27FC236}">
                <a16:creationId xmlns:a16="http://schemas.microsoft.com/office/drawing/2014/main" id="{17F23BF3-D36E-422E-B77D-879773535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905ADBF-52E5-486B-8817-5C461E233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 5">
            <a:extLst>
              <a:ext uri="{FF2B5EF4-FFF2-40B4-BE49-F238E27FC236}">
                <a16:creationId xmlns:a16="http://schemas.microsoft.com/office/drawing/2014/main" id="{0B1EBF3A-7243-4546-B373-AB69CDB1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4B288424-CED5-417C-AA8E-69B0ABC81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3A0E36D-29E3-6BD6-010A-1DB10A15B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Branch types: development, staging, production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Base commands: push, pull, merge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Introduction To GitHub And Git Version Control Workflow | Build5Nines">
            <a:extLst>
              <a:ext uri="{FF2B5EF4-FFF2-40B4-BE49-F238E27FC236}">
                <a16:creationId xmlns:a16="http://schemas.microsoft.com/office/drawing/2014/main" id="{A292A64C-1EB6-54DC-84DD-93B79369D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9056" y="3421265"/>
            <a:ext cx="6905243" cy="23804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578D5A-D133-9FFE-662E-C1784C59678D}"/>
              </a:ext>
            </a:extLst>
          </p:cNvPr>
          <p:cNvSpPr txBox="1"/>
          <p:nvPr/>
        </p:nvSpPr>
        <p:spPr>
          <a:xfrm>
            <a:off x="4511178" y="5794576"/>
            <a:ext cx="7246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linkClick r:id="rId4"/>
              </a:rPr>
              <a:t>Example: https://build5nines.com/introduction-to-git-version-control-workflow/</a:t>
            </a:r>
            <a:endParaRPr lang="en-NL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1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AAB7-27CE-6EC2-AACC-463D9685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 err="1"/>
              <a:t>Github</a:t>
            </a:r>
            <a:r>
              <a:rPr lang="en-US" sz="3200" dirty="0"/>
              <a:t> Actions introduction</a:t>
            </a:r>
            <a:endParaRPr lang="en-NL" sz="3200" dirty="0"/>
          </a:p>
        </p:txBody>
      </p:sp>
      <p:sp>
        <p:nvSpPr>
          <p:cNvPr id="2055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2280-F1CC-540F-899F-9C26E414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/>
              <a:t>What is </a:t>
            </a:r>
            <a:r>
              <a:rPr lang="en-US" sz="1400" dirty="0" err="1"/>
              <a:t>Github</a:t>
            </a:r>
            <a:r>
              <a:rPr lang="en-US" sz="1400" dirty="0"/>
              <a:t> Actions?</a:t>
            </a:r>
          </a:p>
          <a:p>
            <a:r>
              <a:rPr lang="en-US" sz="1400" dirty="0"/>
              <a:t>Where does GitHub Actions fit in the picture?</a:t>
            </a:r>
          </a:p>
          <a:p>
            <a:r>
              <a:rPr lang="en-US" sz="1400" dirty="0"/>
              <a:t>Why use </a:t>
            </a:r>
            <a:r>
              <a:rPr lang="en-US" sz="1400" dirty="0" err="1"/>
              <a:t>Github</a:t>
            </a:r>
            <a:r>
              <a:rPr lang="en-US" sz="1400" dirty="0"/>
              <a:t> Actions?</a:t>
            </a:r>
          </a:p>
          <a:p>
            <a:endParaRPr lang="en-NL" sz="1400" dirty="0"/>
          </a:p>
        </p:txBody>
      </p:sp>
      <p:pic>
        <p:nvPicPr>
          <p:cNvPr id="2050" name="Picture 2" descr="Making a Simple Data Pipeline Part 4: CI/CD with GitHub Actions | by Andrew  Doss | The Inner Join">
            <a:extLst>
              <a:ext uri="{FF2B5EF4-FFF2-40B4-BE49-F238E27FC236}">
                <a16:creationId xmlns:a16="http://schemas.microsoft.com/office/drawing/2014/main" id="{BF79E2D6-90BE-8F87-D8E7-178D6EC34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3606" y="0"/>
            <a:ext cx="7382989" cy="40421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63675F-B48C-7927-A339-08ACA355D9D4}"/>
              </a:ext>
            </a:extLst>
          </p:cNvPr>
          <p:cNvSpPr txBox="1"/>
          <p:nvPr/>
        </p:nvSpPr>
        <p:spPr>
          <a:xfrm rot="5400000">
            <a:off x="9631156" y="2182243"/>
            <a:ext cx="4296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>
                <a:solidFill>
                  <a:schemeClr val="bg1"/>
                </a:solidFill>
                <a:hlinkClick r:id="rId4"/>
              </a:rPr>
              <a:t>Example: https://innerjoin.bit.io/making-a-simple-data-pipeline-part-4-ci-cd-with-github-actions-733251f211a6</a:t>
            </a:r>
            <a:endParaRPr lang="en-NL" sz="11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01F17-419F-006B-4B13-1D6C31C53061}"/>
              </a:ext>
            </a:extLst>
          </p:cNvPr>
          <p:cNvSpPr txBox="1"/>
          <p:nvPr/>
        </p:nvSpPr>
        <p:spPr>
          <a:xfrm>
            <a:off x="4865814" y="3672853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Enhancing Git Operations</a:t>
            </a:r>
          </a:p>
          <a:p>
            <a:pPr marL="285750" indent="-285750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Workflow automation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6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E80E-9CAE-C822-6E47-DC81B80B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demo </a:t>
            </a:r>
            <a:endParaRPr lang="en-NL" dirty="0"/>
          </a:p>
        </p:txBody>
      </p:sp>
      <p:pic>
        <p:nvPicPr>
          <p:cNvPr id="3074" name="Picture 2" descr="DevHack: Skip GitHub Actions on specific commits messages · Elio Struyf">
            <a:extLst>
              <a:ext uri="{FF2B5EF4-FFF2-40B4-BE49-F238E27FC236}">
                <a16:creationId xmlns:a16="http://schemas.microsoft.com/office/drawing/2014/main" id="{448D1EE3-4A61-FBBE-7F60-3FB1CD03D1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481" y="1973145"/>
            <a:ext cx="8947150" cy="29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91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0C1F-63E1-640C-F732-37489419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9270"/>
            <a:ext cx="12676909" cy="684457"/>
          </a:xfrm>
        </p:spPr>
        <p:txBody>
          <a:bodyPr/>
          <a:lstStyle/>
          <a:p>
            <a:r>
              <a:rPr lang="en-US" dirty="0"/>
              <a:t>Understanding GitHub Actions Workflow Syntax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C5A2-B54A-FDFD-36F9-9581D530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823" y="615187"/>
            <a:ext cx="5795750" cy="62055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 - </a:t>
            </a:r>
            <a:r>
              <a:rPr lang="en-US" sz="1400" dirty="0"/>
              <a:t>Assigns a name to your workflow. This name appears in the GitHub Actions tab.</a:t>
            </a:r>
          </a:p>
          <a:p>
            <a:r>
              <a:rPr lang="nl-NL" dirty="0"/>
              <a:t>Triggering Events (on): </a:t>
            </a:r>
            <a:r>
              <a:rPr lang="nl-NL" sz="1400" dirty="0"/>
              <a:t>specifies the events that trigger a workflow, in this example it triggers on push and pull</a:t>
            </a:r>
          </a:p>
          <a:p>
            <a:r>
              <a:rPr lang="nl-NL" dirty="0"/>
              <a:t>Jobs Definition: </a:t>
            </a:r>
            <a:r>
              <a:rPr lang="nl-NL" sz="1400" dirty="0"/>
              <a:t>unit of work that runs commands(build is the name of the job)</a:t>
            </a:r>
          </a:p>
          <a:p>
            <a:r>
              <a:rPr lang="nl-NL" dirty="0"/>
              <a:t>Runs-on: </a:t>
            </a:r>
            <a:r>
              <a:rPr lang="nl-NL" sz="1400" dirty="0"/>
              <a:t>required attribute that you must have. It indicates the virtual enviroment where the job is running.</a:t>
            </a:r>
          </a:p>
          <a:p>
            <a:r>
              <a:rPr lang="nl-NL" dirty="0"/>
              <a:t>Steps: </a:t>
            </a:r>
            <a:r>
              <a:rPr lang="en-US" sz="1400" dirty="0"/>
              <a:t>building blocks of a </a:t>
            </a:r>
            <a:r>
              <a:rPr lang="en-US" sz="1400" b="1" dirty="0"/>
              <a:t>job</a:t>
            </a:r>
            <a:r>
              <a:rPr lang="en-US" sz="1400" dirty="0"/>
              <a:t> in a GitHub Actions workflow. Think of them as individual tasks that a job needs to perform.</a:t>
            </a:r>
            <a:endParaRPr lang="nl-NL" sz="1400" dirty="0"/>
          </a:p>
          <a:p>
            <a:r>
              <a:rPr lang="nl-NL" sz="2200" dirty="0"/>
              <a:t>Uses</a:t>
            </a:r>
            <a:r>
              <a:rPr lang="nl-NL" sz="1700" dirty="0"/>
              <a:t>: </a:t>
            </a:r>
            <a:r>
              <a:rPr lang="en-US" sz="1400" dirty="0"/>
              <a:t>keyword in GitHub Actions that allows you to include and execute pre-built pieces of functionality—called actions—in your workflow. Think of it as a way to reuse existing tasks that someone else has already created, so you don’t have to reinvent the wheel every time.</a:t>
            </a:r>
            <a:endParaRPr lang="nl-NL" sz="1400" dirty="0"/>
          </a:p>
          <a:p>
            <a:r>
              <a:rPr lang="en-GB" dirty="0"/>
              <a:t>Run: </a:t>
            </a:r>
            <a:r>
              <a:rPr lang="en-US" sz="1300" dirty="0"/>
              <a:t>keyword in GitHub Actions is used to specify a command or a script that should be executed as part of a step within a job. Essentially, it allows you to write commands that you would normally run in a terminal, such as installing dependencies, building your code, or running tests.</a:t>
            </a:r>
          </a:p>
          <a:p>
            <a:r>
              <a:rPr lang="en-US" sz="1300" dirty="0"/>
              <a:t>Upload artifacts: The upload-artifact action in GitHub Actions is used to store files or directories (artifacts) from a workflow run. It allows you to upload build outputs, logs, or other files generated during a job. These artifacts can later be downloaded for debugging, sharing, or use in subsequent jobs.</a:t>
            </a:r>
          </a:p>
          <a:p>
            <a:endParaRPr lang="en-US" sz="1300" dirty="0"/>
          </a:p>
          <a:p>
            <a:endParaRPr lang="en-US" sz="1300" dirty="0"/>
          </a:p>
          <a:p>
            <a:endParaRPr lang="en-US" sz="1300" dirty="0"/>
          </a:p>
          <a:p>
            <a:endParaRPr lang="en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D69D54-07C5-DDB3-E61F-0C03E89DF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4243"/>
            <a:ext cx="6340001" cy="5489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739309-2557-CE5C-860D-9FB1ABAAB911}"/>
              </a:ext>
            </a:extLst>
          </p:cNvPr>
          <p:cNvSpPr txBox="1"/>
          <p:nvPr/>
        </p:nvSpPr>
        <p:spPr>
          <a:xfrm>
            <a:off x="2104031" y="4119936"/>
            <a:ext cx="47083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- name: Upload artifacts</a:t>
            </a:r>
          </a:p>
          <a:p>
            <a:r>
              <a:rPr lang="en-US" dirty="0"/>
              <a:t>        uses: actions/upload-artifact@v3</a:t>
            </a:r>
          </a:p>
          <a:p>
            <a:r>
              <a:rPr lang="en-US" dirty="0"/>
              <a:t>        with:</a:t>
            </a:r>
          </a:p>
          <a:p>
            <a:r>
              <a:rPr lang="en-US" dirty="0"/>
              <a:t>          name: build-artifact</a:t>
            </a:r>
          </a:p>
          <a:p>
            <a:r>
              <a:rPr lang="en-US" dirty="0"/>
              <a:t>          path: .</a:t>
            </a:r>
          </a:p>
          <a:p>
            <a:endParaRPr lang="en-US" dirty="0"/>
          </a:p>
          <a:p>
            <a:r>
              <a:rPr lang="en-US" dirty="0"/>
              <a:t> - name: Download build artifact</a:t>
            </a:r>
          </a:p>
          <a:p>
            <a:r>
              <a:rPr lang="en-US" dirty="0"/>
              <a:t>        uses: actions/download-artifact@v3</a:t>
            </a:r>
          </a:p>
          <a:p>
            <a:r>
              <a:rPr lang="en-US" dirty="0"/>
              <a:t>        with:</a:t>
            </a:r>
          </a:p>
          <a:p>
            <a:r>
              <a:rPr lang="en-US" dirty="0"/>
              <a:t>          name: build-artifact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2629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C28C-1C31-420B-7DDB-98F9124A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EE607-1697-AD3B-0DBA-AB9E22C86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Secrets are variables that are securely stored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You define them in the repository settings and not in the code itself</a:t>
            </a:r>
          </a:p>
          <a:p>
            <a:r>
              <a:rPr lang="en-US" dirty="0"/>
              <a:t>You can access them later in a </a:t>
            </a:r>
            <a:r>
              <a:rPr lang="en-US" dirty="0" err="1"/>
              <a:t>Github</a:t>
            </a:r>
            <a:r>
              <a:rPr lang="en-US" dirty="0"/>
              <a:t> Actions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A6A10-E4A8-B21E-2884-28C1C2434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37" y="3587456"/>
            <a:ext cx="5434302" cy="2967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BCF3DC-BCD7-E075-9C11-AA658028C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729" y="3587456"/>
            <a:ext cx="4769543" cy="59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6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ED73E33-F25F-48A0-9B07-B066B963F88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932</Words>
  <Application>Microsoft Office PowerPoint</Application>
  <PresentationFormat>Widescreen</PresentationFormat>
  <Paragraphs>120</Paragraphs>
  <Slides>14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Century Gothic</vt:lpstr>
      <vt:lpstr>Wingdings 3</vt:lpstr>
      <vt:lpstr>Ion</vt:lpstr>
      <vt:lpstr>PowerPoint Presentation</vt:lpstr>
      <vt:lpstr>CI/CD: GITHUB ACTIONS</vt:lpstr>
      <vt:lpstr>AGENDA</vt:lpstr>
      <vt:lpstr>Think of the process of your development cycle!</vt:lpstr>
      <vt:lpstr>Github workflow refresher </vt:lpstr>
      <vt:lpstr>Github Actions introduction</vt:lpstr>
      <vt:lpstr>Example demo </vt:lpstr>
      <vt:lpstr>Understanding GitHub Actions Workflow Syntax</vt:lpstr>
      <vt:lpstr>Secrets</vt:lpstr>
      <vt:lpstr>Different Environments in a GitHub Actions Workflow</vt:lpstr>
      <vt:lpstr>Self-Hosted Runners vs. GitHub-Hosted Runners</vt:lpstr>
      <vt:lpstr>GitHub Actions vs GitLab CI/CD</vt:lpstr>
      <vt:lpstr>Practical Exercises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Stoyan Grozdev</dc:creator>
  <cp:lastModifiedBy>Stoyan Grozdev</cp:lastModifiedBy>
  <cp:revision>13</cp:revision>
  <dcterms:created xsi:type="dcterms:W3CDTF">2024-09-17T10:26:56Z</dcterms:created>
  <dcterms:modified xsi:type="dcterms:W3CDTF">2024-12-02T09:27:28Z</dcterms:modified>
</cp:coreProperties>
</file>