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Montserrat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DA6DAF-77E6-41B0-927D-B4B1CBA9000A}">
  <a:tblStyle styleId="{52DA6DAF-77E6-41B0-927D-B4B1CBA900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Montserrat-regular.fntdata"/><Relationship Id="rId43" Type="http://schemas.openxmlformats.org/officeDocument/2006/relationships/slide" Target="slides/slide37.xml"/><Relationship Id="rId46" Type="http://schemas.openxmlformats.org/officeDocument/2006/relationships/font" Target="fonts/Montserrat-italic.fntdata"/><Relationship Id="rId45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regular.fntdata"/><Relationship Id="rId47" Type="http://schemas.openxmlformats.org/officeDocument/2006/relationships/font" Target="fonts/Montserrat-boldItalic.fntdata"/><Relationship Id="rId49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What is Rust [FELIX!]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Why Rust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What problem does Rust solve [FELIX!]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Competing Products -&gt; C/RUST/GO [FLEMMING!]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Pros/Cons [FLEMMING!]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Rust Concepts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Common Programming Concepts – refresher // short intro &amp; Immutability &amp; Everything non-nullable by default &gt; 1min [FLEMMING]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Cargo &gt; 1min [FLEMMING]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You know maven/gradle/(npm) -&gt; build tools/package manager not in language by default, cargo is integrated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If you want a crate (library) [crates.io] put it in cargo.toml and import in file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You can use a github repo as a library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Ownership &gt; 7min [FELIX!]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Data is owned by a certain scope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Transferring ownership -&gt; move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Why? Memory management (at compile time)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Borrowing: reference = pointer to data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Only one mutable reference, unlimited immutable references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No mutable reference as long as there is an immutable reference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Reason: promise that a reference is immutable, you wouldn't expect changes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Lifetimes/Borrow Checker &gt; 5min [FELIX!]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[Borrow checker makes ownership usable -&gt; ownership without borrow checker/references is hell]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Borrow checker prohibits you from accessing invalid references at compile time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Borrow checker enforces that there is only one mutable reference to a value [immutable &amp; mutable: data race when writing and reading at the same time, multiple mutable: collision when writing at the same time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Borrow checker tracks the lifetimes of references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Ask them, if compiles…. Valid reference??? Do people see an issue in cpp code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LIFETIMES: add example code from rustbook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Reference returned needs to be related to returned lifetime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‘static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Struct/impl/option &gt; 2min [FLEMMING!]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{Structs are product types (*)}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Option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Struct initialization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Pattern Matching/Enums &gt; 1min [FELIX]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Java enums define constants, are namespaced constants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Rust enums define states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{Rust enums are sum types (+)}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Match keyword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Switch statement on steroids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Error handling &gt; 2min [FLEMMING]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Smart pointers &gt; 2min [FELIX!]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Rc immutability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box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941dff52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941dff52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OWNERSHIP MOVING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 code: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Pointer returned now,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Other_function and other_function2 could free data =&gt; </a:t>
            </a:r>
            <a:r>
              <a:rPr lang="en-GB"/>
              <a:t>double</a:t>
            </a:r>
            <a:r>
              <a:rPr lang="en-GB"/>
              <a:t> free error (heap corruption =&gt; undefined behaviour)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 managing memory correctly can lead to security </a:t>
            </a:r>
            <a:r>
              <a:rPr lang="en-GB"/>
              <a:t>vulnerabilities</a:t>
            </a:r>
            <a:r>
              <a:rPr lang="en-GB"/>
              <a:t> too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Rust code: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Ownership rules don’t let the program compile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Move data in other_function, but not returned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we want to pass data to both functions, how do we achieve this?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—---------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is more complex than garbage collected languages, but not much complexer than C++.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Rust and C use the same memory management model (aka no GC), but Rust enforces correct memory management at compile time, C does not.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—------------------------------------------------------------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Low memory footprint, but not memory safe.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Why is it not safe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 Undefined behavior when dereferencing invalid references or pointers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 Memory leaks when not freeing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 Double free errors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950bee2e2_1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1950bee2e2_1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OWNERSHIP MOVING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 code: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Pointer returned now,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Other_function and other_function2 could free data =&gt; double free error (heap corruption =&gt; undefined behaviour)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 managing memory correctly can lead to security vulnerabilities too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Rust code: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Ownership rules don’t let the program compile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Move data in other_function, but not returned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we want to pass data to both functions, how do we achieve this?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—---------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is more complex than garbage collected languages, but not much complexer than C++.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Rust and C use the same memory management model (aka no GC), but Rust enforces correct memory management at compile time, C does not.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—------------------------------------------------------------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Low memory footprint, but not memory safe.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Why is it not safe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 Undefined behavior when dereferencing invalid references or pointers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 Memory leaks when not freeing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 Double free errors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8b17a99d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8b17a99d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References are pointers, you all know pointers, points to value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Immutable by default &amp;Type, mutable references &amp;mut Type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Borrowing: reference = pointer to data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Rules checked by Borrow Checker at compile time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Borrow checker is the system in rust that checks if references are valid at compile time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A reference is valid when…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 case someone asks: Everything checked at compile time?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No, there are types like rc and refcell (rust borrowing rules at runtime) that are checked at runtime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—---------------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LATER: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Borrow checker prohibits you from accessing invalid references at compile time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Borrow checker enforces that there is only one mutable reference to a value [immutable &amp; mutable: data race when writing and reading at the same time, multiple mutable: collision when writing at the same time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Borrow checker tracks the lifetimes of references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9468be89f_2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9468be89f_2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 few examples: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When you want to have a mutable reference, the value must be mutable too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9468be89f_2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19468be89f_2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 few examples: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When you want to have a mutable reference, the value must be mutable too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9468be89f_2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19468be89f_2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Not two mutable variables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9468be89f_23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19468be89f_23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Not two mutable variables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9468be89f_2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19468be89f_2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 mutable &amp; immutable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9468be89f_23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19468be89f_2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 mutable &amp; immutable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88e8371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188e8371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 lives at least as long as z, but z not as long as 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At compile time, lifetimes are statically checked by the borrow checker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7386bc00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7386bc00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Performant (zero abstraction cost)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 performance hits from abstraction -&gt; match, iterator, 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Typesafe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Also Functional, not purely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Rust is the first language to be used in the Linux Kernel apart from C and Assembly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19468be89f_2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19468be89f_2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7386bc00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7386bc00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‘A is a named lifetime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Names lifetime beschreibt relation between 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Lifetime </a:t>
            </a:r>
            <a:r>
              <a:rPr lang="en-GB"/>
              <a:t>annotations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9468be89f_23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19468be89f_23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 compile time, lifetimes are statically checked by the borrow checker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‘A is a named lifetime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Names lifetime describes relation between 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9468be89f_23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19468be89f_23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 compile time, lifetimes are statically checked by the borrow checker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‘A is a named lifetime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Names lifetime beschreibt relation between 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Lifetime annotations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‘A is a shared lifetime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19468be89f_2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19468be89f_2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9468be89f_2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19468be89f_2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9468be89f_2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19468be89f_2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Clone is maybe expensive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Copy is cheap/inexpensive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88e83714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88e83714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to var assign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950bee2e2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950bee2e2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950bee2e2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950bee2e2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7386bc00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7386bc00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Rust is memory safe, without a garbage collector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Memory safety: Ownership, Borrow Checker/Lifetimes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Provides high level language features, while writing low level code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88e83714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88e83714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1950bee2e2_9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1950bee2e2_9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17386bc00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17386bc00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7386bc00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7386bc00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 Counting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19468be89f_23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19468be89f_23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 Counting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Last Reference frees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1950bee2e2_9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1950bee2e2_9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19468be89f_2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19468be89f_2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19468be89f_23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19468be89f_23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7386bc00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7386bc00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No garbage collector: C: RAII (manual -&gt; free), Rust: RAII (automatic -&gt; Lifetimes); Garbage collector: 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Dangling pointers: C YES, Go Garbage Collector, Rust Borrow Checker (Writing unsafe code -&gt; Dangling pointers)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 malloc, Rust Box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67479c8f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67479c8f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88e8371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88e8371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8b17a99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8b17a99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 programming language needs to manage memory, aka resources.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Java/C#/Go/Python/JavaScript, when an object is created and put onto the heap; When does the object get freed again?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=&gt; When it is no longer reference by the program (that is checked by the Garbage Collector)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Pros: You don’t have to think about memory management, which makes coding easier and faster and memory safe.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Cons: But you have a significant higher memory consumption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8b17a99d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8b17a99d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wrong with the C code?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 C/C++, when an object is created and put onto the heap; When does the object get freed again?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=&gt; When the programmer says so (free function)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=&gt; (by the Smart Pointer in C++) - not about smart pointer, but raw pointer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is it a problem? =&gt; </a:t>
            </a:r>
            <a:r>
              <a:rPr lang="en-GB">
                <a:solidFill>
                  <a:schemeClr val="dk1"/>
                </a:solidFill>
              </a:rPr>
              <a:t>sleep(5000) =&gt; (What happens when I call this function 500 times)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=&gt; Memory leak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leak causes undefined behaviour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get you on the right track, what is better: runtime error or ub?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=&gt; UB inconsistent, runtime error is </a:t>
            </a:r>
            <a:r>
              <a:rPr lang="en-GB"/>
              <a:t>traceable</a:t>
            </a:r>
            <a:r>
              <a:rPr lang="en-GB"/>
              <a:t>, consistent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</a:t>
            </a:r>
            <a:r>
              <a:rPr lang="en-GB">
                <a:solidFill>
                  <a:schemeClr val="dk1"/>
                </a:solidFill>
              </a:rPr>
              <a:t>rogram can fill up memory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Rust: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Explain data pointer to heap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 back into main, data is freed =&gt; because ownership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Rust, when an object is created and put onto the heap, Ownership decides when the object gets freed again.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Ownership achieves low memory footprint while being memory safe. Freeing manually in C: </a:t>
            </a:r>
            <a:r>
              <a:rPr lang="en-GB">
                <a:solidFill>
                  <a:schemeClr val="dk1"/>
                </a:solidFill>
              </a:rPr>
              <a:t>Low memory footprint, but not memory safe.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And How does Ownership achieve this?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—-----------------------------------------------------------------------------------------------------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is more complex than garbage collected languages, but not much complexer than C++.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Rust and C use the same memory management model (aka no GC), but Rust enforces correct memory management at compile time, C does not.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—---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Low memory footprint, but not memory safe.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Why is it not safe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- Undefined behavior when dereferencing invalid references or pointers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- Memory leaks when not freeing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- Double free errors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88e83714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88e8371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following three rules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Ownership Rules: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Each value in Rust has an owner.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There can only be one owner at a time. (To prevent double frees)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When the owner goes out of scope, the value will be dropped. (To have only one free)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Checked on compile time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Relationship Id="rId4" Type="http://schemas.openxmlformats.org/officeDocument/2006/relationships/hyperlink" Target="https://github.com/sebivenlo/esd-2024-rust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Relationship Id="rId4" Type="http://schemas.openxmlformats.org/officeDocument/2006/relationships/hyperlink" Target="https://doc.rust-lang.org/book/ch08-00-common-collections.html" TargetMode="External"/><Relationship Id="rId5" Type="http://schemas.openxmlformats.org/officeDocument/2006/relationships/hyperlink" Target="https://doc.rust-lang.org/book/ch10-00-generics.html" TargetMode="External"/><Relationship Id="rId6" Type="http://schemas.openxmlformats.org/officeDocument/2006/relationships/hyperlink" Target="https://doc.rust-lang.org/book/ch13-00-functional-features.html" TargetMode="External"/><Relationship Id="rId7" Type="http://schemas.openxmlformats.org/officeDocument/2006/relationships/hyperlink" Target="https://github.com/rust-lang/rustling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300" y="15591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Rust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98000" y="3924925"/>
            <a:ext cx="3556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Felix Berger </a:t>
            </a:r>
            <a:r>
              <a:rPr lang="en-GB"/>
              <a:t>Cipriano</a:t>
            </a:r>
            <a:r>
              <a:rPr lang="en-GB"/>
              <a:t> and Flemming Habets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568535">
            <a:off x="429800" y="833726"/>
            <a:ext cx="3232350" cy="215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5107050" y="1567550"/>
            <a:ext cx="2963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Rust</a:t>
            </a:r>
            <a:endParaRPr/>
          </a:p>
        </p:txBody>
      </p:sp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Ownership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00300" y="1567550"/>
            <a:ext cx="2963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</a:t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150" y="2084833"/>
            <a:ext cx="2963100" cy="239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7050" y="2084825"/>
            <a:ext cx="2963100" cy="23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Ownership</a:t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7050" y="2084825"/>
            <a:ext cx="2963100" cy="23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50" y="2751397"/>
            <a:ext cx="5017300" cy="106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5107050" y="1567550"/>
            <a:ext cx="2963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Rust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Rule for references: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 value can only have one mutable reference or unlimited immutable references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4572000" y="2571750"/>
            <a:ext cx="2621700" cy="1926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multiple</a:t>
            </a: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mutable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Prohibits data collisions!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1950300" y="2571750"/>
            <a:ext cx="2621700" cy="1926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mixing of Immutable &amp; Mutable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When you are promised, that a reference is immutable, you wouldn’t expect that its value changes!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Prohibits Data Races!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650" y="1636487"/>
            <a:ext cx="6014600" cy="277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650" y="1636487"/>
            <a:ext cx="6014600" cy="277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326" y="1636488"/>
            <a:ext cx="8507357" cy="277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36" name="Google Shape;236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4688" y="1637263"/>
            <a:ext cx="572452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664" y="1602400"/>
            <a:ext cx="7004573" cy="28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29"/>
          <p:cNvPicPr preferRelativeResize="0"/>
          <p:nvPr/>
        </p:nvPicPr>
        <p:blipFill rotWithShape="1">
          <a:blip r:embed="rId3">
            <a:alphaModFix/>
          </a:blip>
          <a:srcRect b="199" l="0" r="0" t="209"/>
          <a:stretch/>
        </p:blipFill>
        <p:spPr>
          <a:xfrm>
            <a:off x="1811713" y="1651638"/>
            <a:ext cx="6010475" cy="27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13" y="1567550"/>
            <a:ext cx="832738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Lifetimes</a:t>
            </a:r>
            <a:endParaRPr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13" y="1603925"/>
            <a:ext cx="559117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Rust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956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Performant (zero abstraction cost)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Typesafe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Functional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Rust is the first language to be used in the Linux Kernel apart from C and Assembly</a:t>
            </a:r>
            <a:endParaRPr/>
          </a:p>
        </p:txBody>
      </p:sp>
      <p:sp>
        <p:nvSpPr>
          <p:cNvPr id="143" name="Google Shape;143;p14"/>
          <p:cNvSpPr txBox="1"/>
          <p:nvPr>
            <p:ph type="title"/>
          </p:nvPr>
        </p:nvSpPr>
        <p:spPr>
          <a:xfrm>
            <a:off x="1297500" y="2566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Rust not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297500" y="3208325"/>
            <a:ext cx="7038900" cy="12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Not fully object oriented (objects &amp; interfaces exist, no inheritance)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Lifetimes</a:t>
            </a:r>
            <a:endParaRPr/>
          </a:p>
        </p:txBody>
      </p:sp>
      <p:sp>
        <p:nvSpPr>
          <p:cNvPr id="271" name="Google Shape;271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541" y="1567550"/>
            <a:ext cx="5978921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Lifetime Annotations</a:t>
            </a:r>
            <a:endParaRPr/>
          </a:p>
        </p:txBody>
      </p:sp>
      <p:sp>
        <p:nvSpPr>
          <p:cNvPr id="278" name="Google Shape;278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809528"/>
            <a:ext cx="7038900" cy="2608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Lifetime Annotations</a:t>
            </a:r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193299"/>
            <a:ext cx="7038900" cy="1793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Lifetime Annotations</a:t>
            </a:r>
            <a:endParaRPr/>
          </a:p>
        </p:txBody>
      </p:sp>
      <p:sp>
        <p:nvSpPr>
          <p:cNvPr id="292" name="Google Shape;292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015800"/>
            <a:ext cx="7038900" cy="2014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Copy &amp; Clone Types</a:t>
            </a:r>
            <a:endParaRPr/>
          </a:p>
        </p:txBody>
      </p:sp>
      <p:pic>
        <p:nvPicPr>
          <p:cNvPr id="299" name="Google Shape;299;p36"/>
          <p:cNvPicPr preferRelativeResize="0"/>
          <p:nvPr/>
        </p:nvPicPr>
        <p:blipFill rotWithShape="1">
          <a:blip r:embed="rId3">
            <a:alphaModFix/>
          </a:blip>
          <a:srcRect b="1653" l="0" r="0" t="1643"/>
          <a:stretch/>
        </p:blipFill>
        <p:spPr>
          <a:xfrm>
            <a:off x="3090450" y="1826196"/>
            <a:ext cx="2963100" cy="2393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37" y="1826188"/>
            <a:ext cx="8144136" cy="23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Copy &amp; Clone Types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idx="1" type="body"/>
          </p:nvPr>
        </p:nvSpPr>
        <p:spPr>
          <a:xfrm>
            <a:off x="5107050" y="1567550"/>
            <a:ext cx="2963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Copy &amp; Clone Types</a:t>
            </a:r>
            <a:endParaRPr/>
          </a:p>
        </p:txBody>
      </p:sp>
      <p:sp>
        <p:nvSpPr>
          <p:cNvPr id="312" name="Google Shape;312;p38"/>
          <p:cNvSpPr txBox="1"/>
          <p:nvPr>
            <p:ph idx="1" type="body"/>
          </p:nvPr>
        </p:nvSpPr>
        <p:spPr>
          <a:xfrm>
            <a:off x="1200300" y="1567550"/>
            <a:ext cx="2963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38"/>
          <p:cNvPicPr preferRelativeResize="0"/>
          <p:nvPr/>
        </p:nvPicPr>
        <p:blipFill rotWithShape="1">
          <a:blip r:embed="rId3">
            <a:alphaModFix/>
          </a:blip>
          <a:srcRect b="1653" l="0" r="0" t="1643"/>
          <a:stretch/>
        </p:blipFill>
        <p:spPr>
          <a:xfrm>
            <a:off x="1200150" y="2084833"/>
            <a:ext cx="2963100" cy="239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051" y="2803528"/>
            <a:ext cx="2963100" cy="956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>
            <p:ph type="title"/>
          </p:nvPr>
        </p:nvSpPr>
        <p:spPr>
          <a:xfrm>
            <a:off x="1105225" y="374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</a:t>
            </a:r>
            <a:endParaRPr/>
          </a:p>
        </p:txBody>
      </p:sp>
      <p:pic>
        <p:nvPicPr>
          <p:cNvPr id="320" name="Google Shape;3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925" y="355725"/>
            <a:ext cx="6311200" cy="44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</a:t>
            </a:r>
            <a:endParaRPr/>
          </a:p>
        </p:txBody>
      </p:sp>
      <p:pic>
        <p:nvPicPr>
          <p:cNvPr id="326" name="Google Shape;3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4825"/>
            <a:ext cx="4364725" cy="22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6375" y="490300"/>
            <a:ext cx="5317625" cy="39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</a:t>
            </a:r>
            <a:endParaRPr/>
          </a:p>
        </p:txBody>
      </p:sp>
      <p:pic>
        <p:nvPicPr>
          <p:cNvPr id="333" name="Google Shape;3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1095" y="0"/>
            <a:ext cx="56760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does Rust solve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Rust is memory safe, without a garbage collector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Memory safety: Ownership, Borrow Checker/Lifetimes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Provides high level language features, while writing low level code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Enum</a:t>
            </a:r>
            <a:endParaRPr/>
          </a:p>
        </p:txBody>
      </p:sp>
      <p:pic>
        <p:nvPicPr>
          <p:cNvPr id="339" name="Google Shape;3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876" y="137988"/>
            <a:ext cx="5281275" cy="48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Match</a:t>
            </a:r>
            <a:endParaRPr/>
          </a:p>
        </p:txBody>
      </p:sp>
      <p:pic>
        <p:nvPicPr>
          <p:cNvPr id="345" name="Google Shape;3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250" y="162350"/>
            <a:ext cx="6425650" cy="48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105200" y="239925"/>
            <a:ext cx="2317500" cy="1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 Handling</a:t>
            </a:r>
            <a:endParaRPr/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538000" y="1625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Result&lt;T, E&gt;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Program continues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Panic!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Program stops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850" y="519150"/>
            <a:ext cx="6119150" cy="37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Smart Pointers</a:t>
            </a:r>
            <a:endParaRPr/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2838450" y="3821625"/>
            <a:ext cx="1346100" cy="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Output:</a:t>
            </a:r>
            <a:endParaRPr/>
          </a:p>
        </p:txBody>
      </p:sp>
      <p:pic>
        <p:nvPicPr>
          <p:cNvPr id="359" name="Google Shape;35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725" y="1651288"/>
            <a:ext cx="420052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8725" y="3752850"/>
            <a:ext cx="17465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Smart Pointers</a:t>
            </a:r>
            <a:endParaRPr/>
          </a:p>
        </p:txBody>
      </p:sp>
      <p:pic>
        <p:nvPicPr>
          <p:cNvPr id="366" name="Google Shape;36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231" y="1629213"/>
            <a:ext cx="4593544" cy="2528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4275" y="4297775"/>
            <a:ext cx="16954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6"/>
          <p:cNvSpPr txBox="1"/>
          <p:nvPr>
            <p:ph idx="1" type="body"/>
          </p:nvPr>
        </p:nvSpPr>
        <p:spPr>
          <a:xfrm>
            <a:off x="3000375" y="4205000"/>
            <a:ext cx="1346100" cy="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Output: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4400" y="1592388"/>
            <a:ext cx="6953250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7"/>
          <p:cNvSpPr txBox="1"/>
          <p:nvPr>
            <p:ph type="title"/>
          </p:nvPr>
        </p:nvSpPr>
        <p:spPr>
          <a:xfrm>
            <a:off x="1052550" y="1287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/>
              <a:t>Any Questions? </a:t>
            </a:r>
            <a:endParaRPr b="1" sz="4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4400" y="1592388"/>
            <a:ext cx="6953250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8"/>
          <p:cNvSpPr txBox="1"/>
          <p:nvPr>
            <p:ph idx="1" type="body"/>
          </p:nvPr>
        </p:nvSpPr>
        <p:spPr>
          <a:xfrm>
            <a:off x="1267325" y="644600"/>
            <a:ext cx="7210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Clone the GitHub repository: </a:t>
            </a:r>
            <a:r>
              <a:rPr b="1" lang="en-GB" u="sng">
                <a:solidFill>
                  <a:schemeClr val="hlink"/>
                </a:solidFill>
                <a:hlinkClick r:id="rId4"/>
              </a:rPr>
              <a:t>https://github.com/sebivenlo/esd-2024-rust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Follow the Setup and Getting started with Exercises steps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Work at your own pace!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Questions? Ask us!</a:t>
            </a:r>
            <a:endParaRPr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4400" y="1592388"/>
            <a:ext cx="6953250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Want to learn more about Rust?</a:t>
            </a:r>
            <a:endParaRPr/>
          </a:p>
        </p:txBody>
      </p:sp>
      <p:sp>
        <p:nvSpPr>
          <p:cNvPr id="387" name="Google Shape;387;p49"/>
          <p:cNvSpPr txBox="1"/>
          <p:nvPr>
            <p:ph idx="1" type="body"/>
          </p:nvPr>
        </p:nvSpPr>
        <p:spPr>
          <a:xfrm>
            <a:off x="1345800" y="1592400"/>
            <a:ext cx="7210500" cy="20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Common Collections - </a:t>
            </a:r>
            <a:r>
              <a:rPr lang="en-GB" u="sng">
                <a:hlinkClick r:id="rId4"/>
              </a:rPr>
              <a:t>https://doc.rust-lang.org/book/ch08-00-common-collections.html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Generics &amp; Traits - </a:t>
            </a:r>
            <a:r>
              <a:rPr lang="en-GB" u="sng">
                <a:hlinkClick r:id="rId5"/>
              </a:rPr>
              <a:t>https://doc.rust-lang.org/book/ch10-00-generics.html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Functional Language features - </a:t>
            </a:r>
            <a:r>
              <a:rPr lang="en-GB" u="sng">
                <a:hlinkClick r:id="rId6"/>
              </a:rPr>
              <a:t>https://doc.rust-lang.org/book/ch13-00-functional-features.html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More Exercises: </a:t>
            </a:r>
            <a:r>
              <a:rPr lang="en-GB" u="sng">
                <a:hlinkClick r:id="rId7"/>
              </a:rPr>
              <a:t>https://github.com/rust-lang/rustlings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388" name="Google Shape;388;p49"/>
          <p:cNvSpPr txBox="1"/>
          <p:nvPr/>
        </p:nvSpPr>
        <p:spPr>
          <a:xfrm>
            <a:off x="1345800" y="1442450"/>
            <a:ext cx="813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Continue your journey with these suggested topics to become a true rustacean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84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 vs Rust vs Go</a:t>
            </a:r>
            <a:endParaRPr/>
          </a:p>
        </p:txBody>
      </p:sp>
      <p:graphicFrame>
        <p:nvGraphicFramePr>
          <p:cNvPr id="156" name="Google Shape;156;p16"/>
          <p:cNvGraphicFramePr/>
          <p:nvPr/>
        </p:nvGraphicFramePr>
        <p:xfrm>
          <a:off x="1197450" y="121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{52DA6DAF-77E6-41B0-927D-B4B1CBA9000A}</a:tableStyleId>
              </a:tblPr>
              <a:tblGrid>
                <a:gridCol w="2413000"/>
                <a:gridCol w="2413000"/>
                <a:gridCol w="2413000"/>
              </a:tblGrid>
              <a:tr h="71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Rust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Go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1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Safety and performance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Simplicity, control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Simplicity, productivity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RAII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(automatic -&gt; ownership)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Manual Memory Allocation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Garbage Collector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Zero Abstraction Cost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discourage Abstraction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Garbage collector overhead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Compile time checks through ownership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Manual concurrency with libraries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Goroutines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Steep learning curve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Simple syntax but deep concept understanding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Easy to learn and 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Rust: </a:t>
            </a:r>
            <a:endParaRPr b="1" sz="15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OS Kernels, embedded software, high performance applications, game programming, projects with need for high safety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C: </a:t>
            </a:r>
            <a:endParaRPr b="1" sz="15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OS Kernels, Embedded Software, Game Programming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Go: </a:t>
            </a:r>
            <a:endParaRPr b="1" sz="15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Short Time </a:t>
            </a:r>
            <a:r>
              <a:rPr lang="en-GB"/>
              <a:t>Scale</a:t>
            </a:r>
            <a:r>
              <a:rPr lang="en-GB"/>
              <a:t> Projects, Lots of new developers to onboard,  high scale concurrent applications -&gt; micro services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Cargo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13405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Build Tool and Packet Manager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	-&gt; known build tools are maven/ gradle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TOML file to add libraries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GitHub Repositories can be libraries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Ownership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900" y="838250"/>
            <a:ext cx="6550201" cy="43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5107050" y="1567550"/>
            <a:ext cx="2963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Rust</a:t>
            </a:r>
            <a:endParaRPr/>
          </a:p>
        </p:txBody>
      </p:sp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Ownership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00300" y="1567550"/>
            <a:ext cx="2963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2084833"/>
            <a:ext cx="2963100" cy="239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050" y="2084825"/>
            <a:ext cx="2963100" cy="23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Ownership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Ownership Rules: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Each value in Rust has an owner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There can only be one owner at a time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When the owner goes out of scope, the value will be dropped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DBBB99"/>
      </a:lt2>
      <a:accent1>
        <a:srgbClr val="E1756F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