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8" r:id="rId3"/>
    <p:sldId id="258" r:id="rId4"/>
    <p:sldId id="271" r:id="rId5"/>
    <p:sldId id="273" r:id="rId6"/>
    <p:sldId id="274" r:id="rId7"/>
    <p:sldId id="277" r:id="rId8"/>
    <p:sldId id="259" r:id="rId9"/>
    <p:sldId id="278" r:id="rId10"/>
    <p:sldId id="279" r:id="rId11"/>
    <p:sldId id="260" r:id="rId12"/>
    <p:sldId id="261" r:id="rId13"/>
    <p:sldId id="282" r:id="rId14"/>
    <p:sldId id="269" r:id="rId15"/>
    <p:sldId id="283" r:id="rId16"/>
    <p:sldId id="270" r:id="rId17"/>
    <p:sldId id="280" r:id="rId18"/>
    <p:sldId id="284" r:id="rId19"/>
    <p:sldId id="287" r:id="rId20"/>
    <p:sldId id="285" r:id="rId21"/>
    <p:sldId id="286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6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F79EE-78B3-4EA8-AF08-6DB34E2FA31F}" v="2" dt="2024-10-12T11:15:23.004"/>
    <p1510:client id="{A9757074-3B46-423F-9A6F-E78DCBA62B57}" v="60" dt="2024-10-12T11:22:4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02C38-866F-440F-BF37-169BFDDD3A66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609E7F-B9DE-4520-8534-A06D6EA70DEC}">
      <dgm:prSet/>
      <dgm:spPr/>
      <dgm:t>
        <a:bodyPr/>
        <a:lstStyle/>
        <a:p>
          <a:r>
            <a:rPr lang="en-GB" b="1" i="0"/>
            <a:t>Pros</a:t>
          </a:r>
          <a:endParaRPr lang="en-US"/>
        </a:p>
      </dgm:t>
    </dgm:pt>
    <dgm:pt modelId="{4A39B16F-487A-4FDB-99DC-B9C68F20B510}" type="parTrans" cxnId="{ED20C5ED-A885-4338-AB35-580DC1087DE5}">
      <dgm:prSet/>
      <dgm:spPr/>
      <dgm:t>
        <a:bodyPr/>
        <a:lstStyle/>
        <a:p>
          <a:endParaRPr lang="en-US"/>
        </a:p>
      </dgm:t>
    </dgm:pt>
    <dgm:pt modelId="{0E06F831-F1FC-4A38-992F-227904A92F36}" type="sibTrans" cxnId="{ED20C5ED-A885-4338-AB35-580DC1087DE5}">
      <dgm:prSet/>
      <dgm:spPr/>
      <dgm:t>
        <a:bodyPr/>
        <a:lstStyle/>
        <a:p>
          <a:endParaRPr lang="en-US"/>
        </a:p>
      </dgm:t>
    </dgm:pt>
    <dgm:pt modelId="{677D1A8C-7D91-4B0E-840F-8D59E5A15D03}">
      <dgm:prSet/>
      <dgm:spPr/>
      <dgm:t>
        <a:bodyPr/>
        <a:lstStyle/>
        <a:p>
          <a:r>
            <a:rPr lang="en-GB" b="0" i="0"/>
            <a:t>Enables focusing on Java through its server-side approach, minimizing the need for direct front-end language interaction.</a:t>
          </a:r>
          <a:endParaRPr lang="en-US"/>
        </a:p>
      </dgm:t>
    </dgm:pt>
    <dgm:pt modelId="{BF11A4D8-2141-4413-9C4A-F66F3345E9B3}" type="parTrans" cxnId="{40EAC1B4-B663-4C89-8064-DFE6EAE17E54}">
      <dgm:prSet/>
      <dgm:spPr/>
      <dgm:t>
        <a:bodyPr/>
        <a:lstStyle/>
        <a:p>
          <a:endParaRPr lang="en-US"/>
        </a:p>
      </dgm:t>
    </dgm:pt>
    <dgm:pt modelId="{C1F60934-D6A2-43BF-B0B8-A48F64FE3254}" type="sibTrans" cxnId="{40EAC1B4-B663-4C89-8064-DFE6EAE17E54}">
      <dgm:prSet/>
      <dgm:spPr/>
      <dgm:t>
        <a:bodyPr/>
        <a:lstStyle/>
        <a:p>
          <a:endParaRPr lang="en-US"/>
        </a:p>
      </dgm:t>
    </dgm:pt>
    <dgm:pt modelId="{8F49B2F0-8300-4EC4-8B95-B652260DC57E}">
      <dgm:prSet/>
      <dgm:spPr/>
      <dgm:t>
        <a:bodyPr/>
        <a:lstStyle/>
        <a:p>
          <a:r>
            <a:rPr lang="en-GB" b="0" i="0"/>
            <a:t>Provides strong community support and comprehensive documentation.</a:t>
          </a:r>
          <a:endParaRPr lang="en-US"/>
        </a:p>
      </dgm:t>
    </dgm:pt>
    <dgm:pt modelId="{F6444BFF-EC10-4082-B66D-9252C74321FE}" type="parTrans" cxnId="{EB6778A8-997E-405B-B192-99B7E11856E3}">
      <dgm:prSet/>
      <dgm:spPr/>
      <dgm:t>
        <a:bodyPr/>
        <a:lstStyle/>
        <a:p>
          <a:endParaRPr lang="en-US"/>
        </a:p>
      </dgm:t>
    </dgm:pt>
    <dgm:pt modelId="{DBE6E29B-7122-4652-B3FB-C1398733781F}" type="sibTrans" cxnId="{EB6778A8-997E-405B-B192-99B7E11856E3}">
      <dgm:prSet/>
      <dgm:spPr/>
      <dgm:t>
        <a:bodyPr/>
        <a:lstStyle/>
        <a:p>
          <a:endParaRPr lang="en-US"/>
        </a:p>
      </dgm:t>
    </dgm:pt>
    <dgm:pt modelId="{255AC4E0-1AF9-4BC6-AB2F-E4B0A305C011}">
      <dgm:prSet/>
      <dgm:spPr/>
      <dgm:t>
        <a:bodyPr/>
        <a:lstStyle/>
        <a:p>
          <a:r>
            <a:rPr lang="en-GB" b="0" i="0"/>
            <a:t>Supports theme-based development and offers a rich add-on marketplace to facilitate customization and extend functionality.</a:t>
          </a:r>
          <a:endParaRPr lang="en-US"/>
        </a:p>
      </dgm:t>
    </dgm:pt>
    <dgm:pt modelId="{1DCB6CDD-9581-4A7B-88FA-8ECB2FE2CE94}" type="parTrans" cxnId="{7FEAC154-E615-4E38-ACE7-1155B1F009EE}">
      <dgm:prSet/>
      <dgm:spPr/>
      <dgm:t>
        <a:bodyPr/>
        <a:lstStyle/>
        <a:p>
          <a:endParaRPr lang="en-US"/>
        </a:p>
      </dgm:t>
    </dgm:pt>
    <dgm:pt modelId="{4215460B-AE11-41B6-9E41-6EF2AC4C56D4}" type="sibTrans" cxnId="{7FEAC154-E615-4E38-ACE7-1155B1F009EE}">
      <dgm:prSet/>
      <dgm:spPr/>
      <dgm:t>
        <a:bodyPr/>
        <a:lstStyle/>
        <a:p>
          <a:endParaRPr lang="en-US"/>
        </a:p>
      </dgm:t>
    </dgm:pt>
    <dgm:pt modelId="{E6AD4560-EFDF-44FC-896A-F93A1FA0E90F}">
      <dgm:prSet/>
      <dgm:spPr/>
      <dgm:t>
        <a:bodyPr/>
        <a:lstStyle/>
        <a:p>
          <a:r>
            <a:rPr lang="en-GB" b="1" i="0" dirty="0"/>
            <a:t>Cons</a:t>
          </a:r>
          <a:endParaRPr lang="en-US" dirty="0"/>
        </a:p>
      </dgm:t>
    </dgm:pt>
    <dgm:pt modelId="{A2A6B372-2278-4FA4-9081-E2F2A9B36DF5}" type="parTrans" cxnId="{A65C59B3-E6C4-49D1-863A-E07D6D9DBD81}">
      <dgm:prSet/>
      <dgm:spPr/>
      <dgm:t>
        <a:bodyPr/>
        <a:lstStyle/>
        <a:p>
          <a:endParaRPr lang="en-US"/>
        </a:p>
      </dgm:t>
    </dgm:pt>
    <dgm:pt modelId="{1191AFE3-5E74-496E-8996-D391E2D476B0}" type="sibTrans" cxnId="{A65C59B3-E6C4-49D1-863A-E07D6D9DBD81}">
      <dgm:prSet/>
      <dgm:spPr/>
      <dgm:t>
        <a:bodyPr/>
        <a:lstStyle/>
        <a:p>
          <a:endParaRPr lang="en-US"/>
        </a:p>
      </dgm:t>
    </dgm:pt>
    <dgm:pt modelId="{5E635E4B-EC8E-4AA1-8B7A-012C7F0734B2}">
      <dgm:prSet/>
      <dgm:spPr/>
      <dgm:t>
        <a:bodyPr/>
        <a:lstStyle/>
        <a:p>
          <a:r>
            <a:rPr lang="en-GB" b="0" i="0"/>
            <a:t>Restricts detailed UI control for developers who prefer direct manipulation with HTML/CSS/JavaScript, as Vaadin abstracts away front-end complexities.</a:t>
          </a:r>
          <a:endParaRPr lang="en-US"/>
        </a:p>
      </dgm:t>
    </dgm:pt>
    <dgm:pt modelId="{FDEADA8A-85A9-4732-9E51-3C5176065775}" type="parTrans" cxnId="{98C83957-902E-4F0B-88AA-D5F857062185}">
      <dgm:prSet/>
      <dgm:spPr/>
      <dgm:t>
        <a:bodyPr/>
        <a:lstStyle/>
        <a:p>
          <a:endParaRPr lang="en-US"/>
        </a:p>
      </dgm:t>
    </dgm:pt>
    <dgm:pt modelId="{944B198A-2D95-4D67-91A8-77424603264C}" type="sibTrans" cxnId="{98C83957-902E-4F0B-88AA-D5F857062185}">
      <dgm:prSet/>
      <dgm:spPr/>
      <dgm:t>
        <a:bodyPr/>
        <a:lstStyle/>
        <a:p>
          <a:endParaRPr lang="en-US"/>
        </a:p>
      </dgm:t>
    </dgm:pt>
    <dgm:pt modelId="{30779C65-4F11-486E-9E18-51E3EE845E57}">
      <dgm:prSet/>
      <dgm:spPr/>
      <dgm:t>
        <a:bodyPr/>
        <a:lstStyle/>
        <a:p>
          <a:r>
            <a:rPr lang="en-GB" b="0" i="0" dirty="0"/>
            <a:t>Limits application types with its server-side, stateful architecture by requiring sticky sessions, potentially causing uneven load distribution.</a:t>
          </a:r>
          <a:endParaRPr lang="en-US" dirty="0"/>
        </a:p>
      </dgm:t>
    </dgm:pt>
    <dgm:pt modelId="{740A7EB1-BCAC-4836-A155-648712BCAD06}" type="parTrans" cxnId="{313E8469-CE35-4E0C-964F-7AFC0A18BF63}">
      <dgm:prSet/>
      <dgm:spPr/>
      <dgm:t>
        <a:bodyPr/>
        <a:lstStyle/>
        <a:p>
          <a:endParaRPr lang="en-US"/>
        </a:p>
      </dgm:t>
    </dgm:pt>
    <dgm:pt modelId="{E19167E8-3EFD-417F-AD7C-5AC83FBE8276}" type="sibTrans" cxnId="{313E8469-CE35-4E0C-964F-7AFC0A18BF63}">
      <dgm:prSet/>
      <dgm:spPr/>
      <dgm:t>
        <a:bodyPr/>
        <a:lstStyle/>
        <a:p>
          <a:endParaRPr lang="en-US"/>
        </a:p>
      </dgm:t>
    </dgm:pt>
    <dgm:pt modelId="{EE453D35-CFD0-49AC-9A51-B9690E7B1EFE}">
      <dgm:prSet/>
      <dgm:spPr/>
      <dgm:t>
        <a:bodyPr/>
        <a:lstStyle/>
        <a:p>
          <a:r>
            <a:rPr lang="en-GB" b="0" i="0"/>
            <a:t>Leads to potentially verbose code with its imperative coding style, which can complicate codebase maintenance.</a:t>
          </a:r>
          <a:endParaRPr lang="en-US"/>
        </a:p>
      </dgm:t>
    </dgm:pt>
    <dgm:pt modelId="{BF8F044A-0219-4924-BA39-89DB10DBC9E4}" type="parTrans" cxnId="{71E7D63A-AF85-434F-BEF7-374B011E7868}">
      <dgm:prSet/>
      <dgm:spPr/>
      <dgm:t>
        <a:bodyPr/>
        <a:lstStyle/>
        <a:p>
          <a:endParaRPr lang="en-US"/>
        </a:p>
      </dgm:t>
    </dgm:pt>
    <dgm:pt modelId="{1DA23AFF-7893-4946-88F3-E5596F27D729}" type="sibTrans" cxnId="{71E7D63A-AF85-434F-BEF7-374B011E7868}">
      <dgm:prSet/>
      <dgm:spPr/>
      <dgm:t>
        <a:bodyPr/>
        <a:lstStyle/>
        <a:p>
          <a:endParaRPr lang="en-US"/>
        </a:p>
      </dgm:t>
    </dgm:pt>
    <dgm:pt modelId="{02D04794-E353-46B5-8D2A-CABD47683CC9}" type="pres">
      <dgm:prSet presAssocID="{89302C38-866F-440F-BF37-169BFDDD3A66}" presName="Name0" presStyleCnt="0">
        <dgm:presLayoutVars>
          <dgm:dir/>
          <dgm:animLvl val="lvl"/>
          <dgm:resizeHandles val="exact"/>
        </dgm:presLayoutVars>
      </dgm:prSet>
      <dgm:spPr/>
    </dgm:pt>
    <dgm:pt modelId="{9B386152-6456-4FA5-8861-3D11BE1F054F}" type="pres">
      <dgm:prSet presAssocID="{D6609E7F-B9DE-4520-8534-A06D6EA70DEC}" presName="composite" presStyleCnt="0"/>
      <dgm:spPr/>
    </dgm:pt>
    <dgm:pt modelId="{40500B4C-5EE2-43AA-9509-8D04A6D9391B}" type="pres">
      <dgm:prSet presAssocID="{D6609E7F-B9DE-4520-8534-A06D6EA70DE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6866927-2A2A-4463-BF33-043774F2DD3A}" type="pres">
      <dgm:prSet presAssocID="{D6609E7F-B9DE-4520-8534-A06D6EA70DEC}" presName="desTx" presStyleLbl="alignAccFollowNode1" presStyleIdx="0" presStyleCnt="2">
        <dgm:presLayoutVars>
          <dgm:bulletEnabled val="1"/>
        </dgm:presLayoutVars>
      </dgm:prSet>
      <dgm:spPr/>
    </dgm:pt>
    <dgm:pt modelId="{E415FFF3-8A96-4BCE-813C-9F44B27B230F}" type="pres">
      <dgm:prSet presAssocID="{0E06F831-F1FC-4A38-992F-227904A92F36}" presName="space" presStyleCnt="0"/>
      <dgm:spPr/>
    </dgm:pt>
    <dgm:pt modelId="{E95DC45B-E9E5-482E-8F1C-07173BA7A230}" type="pres">
      <dgm:prSet presAssocID="{E6AD4560-EFDF-44FC-896A-F93A1FA0E90F}" presName="composite" presStyleCnt="0"/>
      <dgm:spPr/>
    </dgm:pt>
    <dgm:pt modelId="{4EF43D8E-90C4-41C0-9B37-A9911E7B23D5}" type="pres">
      <dgm:prSet presAssocID="{E6AD4560-EFDF-44FC-896A-F93A1FA0E9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E46F0F-D9A8-4775-AC7E-13CF132E6D76}" type="pres">
      <dgm:prSet presAssocID="{E6AD4560-EFDF-44FC-896A-F93A1FA0E9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AF95A0C-6C05-4D5F-A702-61E73234F7D8}" type="presOf" srcId="{255AC4E0-1AF9-4BC6-AB2F-E4B0A305C011}" destId="{D6866927-2A2A-4463-BF33-043774F2DD3A}" srcOrd="0" destOrd="2" presId="urn:microsoft.com/office/officeart/2005/8/layout/hList1"/>
    <dgm:cxn modelId="{79E49418-1645-4607-87BF-2197A1B535C8}" type="presOf" srcId="{89302C38-866F-440F-BF37-169BFDDD3A66}" destId="{02D04794-E353-46B5-8D2A-CABD47683CC9}" srcOrd="0" destOrd="0" presId="urn:microsoft.com/office/officeart/2005/8/layout/hList1"/>
    <dgm:cxn modelId="{88E9EA25-B971-4CC6-9AC7-C286B8A7B984}" type="presOf" srcId="{5E635E4B-EC8E-4AA1-8B7A-012C7F0734B2}" destId="{EEE46F0F-D9A8-4775-AC7E-13CF132E6D76}" srcOrd="0" destOrd="0" presId="urn:microsoft.com/office/officeart/2005/8/layout/hList1"/>
    <dgm:cxn modelId="{71E7D63A-AF85-434F-BEF7-374B011E7868}" srcId="{E6AD4560-EFDF-44FC-896A-F93A1FA0E90F}" destId="{EE453D35-CFD0-49AC-9A51-B9690E7B1EFE}" srcOrd="2" destOrd="0" parTransId="{BF8F044A-0219-4924-BA39-89DB10DBC9E4}" sibTransId="{1DA23AFF-7893-4946-88F3-E5596F27D729}"/>
    <dgm:cxn modelId="{313E8469-CE35-4E0C-964F-7AFC0A18BF63}" srcId="{E6AD4560-EFDF-44FC-896A-F93A1FA0E90F}" destId="{30779C65-4F11-486E-9E18-51E3EE845E57}" srcOrd="1" destOrd="0" parTransId="{740A7EB1-BCAC-4836-A155-648712BCAD06}" sibTransId="{E19167E8-3EFD-417F-AD7C-5AC83FBE8276}"/>
    <dgm:cxn modelId="{7FEAC154-E615-4E38-ACE7-1155B1F009EE}" srcId="{D6609E7F-B9DE-4520-8534-A06D6EA70DEC}" destId="{255AC4E0-1AF9-4BC6-AB2F-E4B0A305C011}" srcOrd="2" destOrd="0" parTransId="{1DCB6CDD-9581-4A7B-88FA-8ECB2FE2CE94}" sibTransId="{4215460B-AE11-41B6-9E41-6EF2AC4C56D4}"/>
    <dgm:cxn modelId="{98C83957-902E-4F0B-88AA-D5F857062185}" srcId="{E6AD4560-EFDF-44FC-896A-F93A1FA0E90F}" destId="{5E635E4B-EC8E-4AA1-8B7A-012C7F0734B2}" srcOrd="0" destOrd="0" parTransId="{FDEADA8A-85A9-4732-9E51-3C5176065775}" sibTransId="{944B198A-2D95-4D67-91A8-77424603264C}"/>
    <dgm:cxn modelId="{25B08B58-F94C-4523-A053-5B0B2B73DD53}" type="presOf" srcId="{EE453D35-CFD0-49AC-9A51-B9690E7B1EFE}" destId="{EEE46F0F-D9A8-4775-AC7E-13CF132E6D76}" srcOrd="0" destOrd="2" presId="urn:microsoft.com/office/officeart/2005/8/layout/hList1"/>
    <dgm:cxn modelId="{4D0EC389-5D44-4B48-9F7D-16903C0F646E}" type="presOf" srcId="{30779C65-4F11-486E-9E18-51E3EE845E57}" destId="{EEE46F0F-D9A8-4775-AC7E-13CF132E6D76}" srcOrd="0" destOrd="1" presId="urn:microsoft.com/office/officeart/2005/8/layout/hList1"/>
    <dgm:cxn modelId="{61F8BF94-FF39-4DB1-BAA8-7F164822F514}" type="presOf" srcId="{D6609E7F-B9DE-4520-8534-A06D6EA70DEC}" destId="{40500B4C-5EE2-43AA-9509-8D04A6D9391B}" srcOrd="0" destOrd="0" presId="urn:microsoft.com/office/officeart/2005/8/layout/hList1"/>
    <dgm:cxn modelId="{EB6778A8-997E-405B-B192-99B7E11856E3}" srcId="{D6609E7F-B9DE-4520-8534-A06D6EA70DEC}" destId="{8F49B2F0-8300-4EC4-8B95-B652260DC57E}" srcOrd="1" destOrd="0" parTransId="{F6444BFF-EC10-4082-B66D-9252C74321FE}" sibTransId="{DBE6E29B-7122-4652-B3FB-C1398733781F}"/>
    <dgm:cxn modelId="{19EBFEB1-07F8-4535-9E80-6132A9B18674}" type="presOf" srcId="{E6AD4560-EFDF-44FC-896A-F93A1FA0E90F}" destId="{4EF43D8E-90C4-41C0-9B37-A9911E7B23D5}" srcOrd="0" destOrd="0" presId="urn:microsoft.com/office/officeart/2005/8/layout/hList1"/>
    <dgm:cxn modelId="{A65C59B3-E6C4-49D1-863A-E07D6D9DBD81}" srcId="{89302C38-866F-440F-BF37-169BFDDD3A66}" destId="{E6AD4560-EFDF-44FC-896A-F93A1FA0E90F}" srcOrd="1" destOrd="0" parTransId="{A2A6B372-2278-4FA4-9081-E2F2A9B36DF5}" sibTransId="{1191AFE3-5E74-496E-8996-D391E2D476B0}"/>
    <dgm:cxn modelId="{40EAC1B4-B663-4C89-8064-DFE6EAE17E54}" srcId="{D6609E7F-B9DE-4520-8534-A06D6EA70DEC}" destId="{677D1A8C-7D91-4B0E-840F-8D59E5A15D03}" srcOrd="0" destOrd="0" parTransId="{BF11A4D8-2141-4413-9C4A-F66F3345E9B3}" sibTransId="{C1F60934-D6A2-43BF-B0B8-A48F64FE3254}"/>
    <dgm:cxn modelId="{A37A1ED2-5A78-4E23-9E5F-211F162147FA}" type="presOf" srcId="{677D1A8C-7D91-4B0E-840F-8D59E5A15D03}" destId="{D6866927-2A2A-4463-BF33-043774F2DD3A}" srcOrd="0" destOrd="0" presId="urn:microsoft.com/office/officeart/2005/8/layout/hList1"/>
    <dgm:cxn modelId="{D9CC40ED-A1F6-4012-AEF0-B652F576DC9E}" type="presOf" srcId="{8F49B2F0-8300-4EC4-8B95-B652260DC57E}" destId="{D6866927-2A2A-4463-BF33-043774F2DD3A}" srcOrd="0" destOrd="1" presId="urn:microsoft.com/office/officeart/2005/8/layout/hList1"/>
    <dgm:cxn modelId="{ED20C5ED-A885-4338-AB35-580DC1087DE5}" srcId="{89302C38-866F-440F-BF37-169BFDDD3A66}" destId="{D6609E7F-B9DE-4520-8534-A06D6EA70DEC}" srcOrd="0" destOrd="0" parTransId="{4A39B16F-487A-4FDB-99DC-B9C68F20B510}" sibTransId="{0E06F831-F1FC-4A38-992F-227904A92F36}"/>
    <dgm:cxn modelId="{C08F8796-1D05-4842-804E-BD52696994C3}" type="presParOf" srcId="{02D04794-E353-46B5-8D2A-CABD47683CC9}" destId="{9B386152-6456-4FA5-8861-3D11BE1F054F}" srcOrd="0" destOrd="0" presId="urn:microsoft.com/office/officeart/2005/8/layout/hList1"/>
    <dgm:cxn modelId="{DC0E569A-B895-455D-A2CF-BF43775C5CCA}" type="presParOf" srcId="{9B386152-6456-4FA5-8861-3D11BE1F054F}" destId="{40500B4C-5EE2-43AA-9509-8D04A6D9391B}" srcOrd="0" destOrd="0" presId="urn:microsoft.com/office/officeart/2005/8/layout/hList1"/>
    <dgm:cxn modelId="{FED19B59-23D3-4D05-9A3B-9FFB9DFD1952}" type="presParOf" srcId="{9B386152-6456-4FA5-8861-3D11BE1F054F}" destId="{D6866927-2A2A-4463-BF33-043774F2DD3A}" srcOrd="1" destOrd="0" presId="urn:microsoft.com/office/officeart/2005/8/layout/hList1"/>
    <dgm:cxn modelId="{30F5B390-BEE7-4E0F-8967-B9303A0161FD}" type="presParOf" srcId="{02D04794-E353-46B5-8D2A-CABD47683CC9}" destId="{E415FFF3-8A96-4BCE-813C-9F44B27B230F}" srcOrd="1" destOrd="0" presId="urn:microsoft.com/office/officeart/2005/8/layout/hList1"/>
    <dgm:cxn modelId="{9570E0FB-38DB-4010-BA6D-1575DF977C5F}" type="presParOf" srcId="{02D04794-E353-46B5-8D2A-CABD47683CC9}" destId="{E95DC45B-E9E5-482E-8F1C-07173BA7A230}" srcOrd="2" destOrd="0" presId="urn:microsoft.com/office/officeart/2005/8/layout/hList1"/>
    <dgm:cxn modelId="{3EDB65DB-0C73-429E-881E-8721DD45724B}" type="presParOf" srcId="{E95DC45B-E9E5-482E-8F1C-07173BA7A230}" destId="{4EF43D8E-90C4-41C0-9B37-A9911E7B23D5}" srcOrd="0" destOrd="0" presId="urn:microsoft.com/office/officeart/2005/8/layout/hList1"/>
    <dgm:cxn modelId="{70CEFABE-3C3B-4A4C-B6F9-430D70289669}" type="presParOf" srcId="{E95DC45B-E9E5-482E-8F1C-07173BA7A230}" destId="{EEE46F0F-D9A8-4775-AC7E-13CF132E6D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00B4C-5EE2-43AA-9509-8D04A6D9391B}">
      <dsp:nvSpPr>
        <dsp:cNvPr id="0" name=""/>
        <dsp:cNvSpPr/>
      </dsp:nvSpPr>
      <dsp:spPr>
        <a:xfrm>
          <a:off x="56" y="117254"/>
          <a:ext cx="5434712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Pros</a:t>
          </a:r>
          <a:endParaRPr lang="en-US" sz="1900" kern="1200"/>
        </a:p>
      </dsp:txBody>
      <dsp:txXfrm>
        <a:off x="56" y="117254"/>
        <a:ext cx="5434712" cy="547200"/>
      </dsp:txXfrm>
    </dsp:sp>
    <dsp:sp modelId="{D6866927-2A2A-4463-BF33-043774F2DD3A}">
      <dsp:nvSpPr>
        <dsp:cNvPr id="0" name=""/>
        <dsp:cNvSpPr/>
      </dsp:nvSpPr>
      <dsp:spPr>
        <a:xfrm>
          <a:off x="56" y="664454"/>
          <a:ext cx="5434712" cy="305106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/>
            <a:t>Enables focusing on Java through its server-side approach, minimizing the need for direct front-end language interaction.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/>
            <a:t>Provides strong community support and comprehensive documentation.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/>
            <a:t>Supports theme-based development and offers a rich add-on marketplace to facilitate customization and extend functionality.</a:t>
          </a:r>
          <a:endParaRPr lang="en-US" sz="1900" kern="1200"/>
        </a:p>
      </dsp:txBody>
      <dsp:txXfrm>
        <a:off x="56" y="664454"/>
        <a:ext cx="5434712" cy="3051067"/>
      </dsp:txXfrm>
    </dsp:sp>
    <dsp:sp modelId="{4EF43D8E-90C4-41C0-9B37-A9911E7B23D5}">
      <dsp:nvSpPr>
        <dsp:cNvPr id="0" name=""/>
        <dsp:cNvSpPr/>
      </dsp:nvSpPr>
      <dsp:spPr>
        <a:xfrm>
          <a:off x="6195629" y="117254"/>
          <a:ext cx="5434712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 dirty="0"/>
            <a:t>Cons</a:t>
          </a:r>
          <a:endParaRPr lang="en-US" sz="1900" kern="1200" dirty="0"/>
        </a:p>
      </dsp:txBody>
      <dsp:txXfrm>
        <a:off x="6195629" y="117254"/>
        <a:ext cx="5434712" cy="547200"/>
      </dsp:txXfrm>
    </dsp:sp>
    <dsp:sp modelId="{EEE46F0F-D9A8-4775-AC7E-13CF132E6D76}">
      <dsp:nvSpPr>
        <dsp:cNvPr id="0" name=""/>
        <dsp:cNvSpPr/>
      </dsp:nvSpPr>
      <dsp:spPr>
        <a:xfrm>
          <a:off x="6195629" y="664454"/>
          <a:ext cx="5434712" cy="305106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/>
            <a:t>Restricts detailed UI control for developers who prefer direct manipulation with HTML/CSS/JavaScript, as Vaadin abstracts away front-end complexities.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 dirty="0"/>
            <a:t>Limits application types with its server-side, stateful architecture by requiring sticky sessions, potentially causing uneven load distribution.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0" i="0" kern="1200"/>
            <a:t>Leads to potentially verbose code with its imperative coding style, which can complicate codebase maintenance.</a:t>
          </a:r>
          <a:endParaRPr lang="en-US" sz="1900" kern="1200"/>
        </a:p>
      </dsp:txBody>
      <dsp:txXfrm>
        <a:off x="6195629" y="664454"/>
        <a:ext cx="5434712" cy="305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g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0F246EA-2CA6-A949-8C74-EFA4609F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4548843-C499-E245-95D4-C33008F1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3000"/>
          </a:xfrm>
          <a:prstGeom prst="rect">
            <a:avLst/>
          </a:prstGeom>
        </p:spPr>
        <p:txBody>
          <a:bodyPr/>
          <a:lstStyle>
            <a:lvl1pPr>
              <a:defRPr b="0" i="0"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4" name="Tijdelijke aanduiding voor inhoud 1">
            <a:extLst>
              <a:ext uri="{FF2B5EF4-FFF2-40B4-BE49-F238E27FC236}">
                <a16:creationId xmlns:a16="http://schemas.microsoft.com/office/drawing/2014/main" id="{95FDD6F5-0480-CA47-B912-1C37A36ACC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3201" y="3108960"/>
            <a:ext cx="11630399" cy="2324017"/>
          </a:xfrm>
        </p:spPr>
        <p:txBody>
          <a:bodyPr/>
          <a:lstStyle>
            <a:lvl1pPr>
              <a:buFontTx/>
              <a:buNone/>
              <a:defRPr sz="2400" b="0" i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C0CDD49-0FD6-854E-89FF-F346A5A3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400" y="254467"/>
            <a:ext cx="897467" cy="89746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ED23263-E76C-E54E-98ED-25AF9146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2001" y="206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42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B8A9C812-2E58-0645-A293-BECF92250576}"/>
              </a:ext>
            </a:extLst>
          </p:cNvPr>
          <p:cNvSpPr/>
          <p:nvPr/>
        </p:nvSpPr>
        <p:spPr>
          <a:xfrm>
            <a:off x="0" y="0"/>
            <a:ext cx="12192000" cy="5452800"/>
          </a:xfrm>
          <a:prstGeom prst="rect">
            <a:avLst/>
          </a:prstGeom>
          <a:solidFill>
            <a:srgbClr val="66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="0" i="0" dirty="0">
              <a:latin typeface="Roboto" panose="02000000000000000000" pitchFamily="2" charset="0"/>
            </a:endParaRPr>
          </a:p>
        </p:txBody>
      </p:sp>
      <p:sp>
        <p:nvSpPr>
          <p:cNvPr id="9" name="Tijdelijke aanduiding voor inhoud 1">
            <a:extLst>
              <a:ext uri="{FF2B5EF4-FFF2-40B4-BE49-F238E27FC236}">
                <a16:creationId xmlns:a16="http://schemas.microsoft.com/office/drawing/2014/main" id="{E6F7F96C-6BFF-6F43-9987-44ED1DB5F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3201" y="1600201"/>
            <a:ext cx="11630399" cy="3832776"/>
          </a:xfrm>
        </p:spPr>
        <p:txBody>
          <a:bodyPr/>
          <a:lstStyle>
            <a:lvl1pPr>
              <a:buFontTx/>
              <a:buNone/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18C29D4F-76D7-F94D-AD51-F36087CA24D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91455" y="5696755"/>
            <a:ext cx="7346528" cy="89746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67" b="0" i="0">
                <a:latin typeface="Roboto" panose="02000000000000000000" pitchFamily="2" charset="0"/>
                <a:cs typeface="Arial"/>
              </a:defRPr>
            </a:lvl1pPr>
            <a:lvl2pPr marL="609585" indent="0">
              <a:buFontTx/>
              <a:buNone/>
              <a:defRPr sz="1600">
                <a:latin typeface="Arial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Contact details (name, email address, etc..)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62C682D-2044-A54E-BC81-B1A23C4E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0703" y="5653834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67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g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8308C1A-2923-C64E-B68B-9EEA8621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51403BA-E744-2547-B84E-67A9F03F5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3000"/>
          </a:xfrm>
          <a:prstGeom prst="rect">
            <a:avLst/>
          </a:prstGeom>
        </p:spPr>
        <p:txBody>
          <a:bodyPr/>
          <a:lstStyle>
            <a:lvl1pPr>
              <a:defRPr b="0" i="0"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4035707-CD2A-8545-AD86-35C72830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400" y="254467"/>
            <a:ext cx="897467" cy="89746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62A3FF3-9AB5-3943-B136-EB500787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2001" y="206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5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heet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6776A1B-8BE3-374E-8847-A3810285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12191997" cy="6857997"/>
          </a:xfrm>
          <a:prstGeom prst="rect">
            <a:avLst/>
          </a:prstGeom>
        </p:spPr>
      </p:pic>
      <p:sp>
        <p:nvSpPr>
          <p:cNvPr id="4" name="Tijdelijke aanduiding voor afbeelding 4">
            <a:extLst>
              <a:ext uri="{FF2B5EF4-FFF2-40B4-BE49-F238E27FC236}">
                <a16:creationId xmlns:a16="http://schemas.microsoft.com/office/drawing/2014/main" id="{8AEE0225-7956-3A4F-8287-786BC27D76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1600"/>
            <a:ext cx="12192000" cy="5476800"/>
          </a:xfrm>
          <a:blipFill>
            <a:blip r:embed="rId3"/>
            <a:stretch>
              <a:fillRect/>
            </a:stretch>
          </a:blipFill>
        </p:spPr>
        <p:txBody>
          <a:bodyPr tIns="1188000" anchor="t" anchorCtr="0">
            <a:normAutofit/>
          </a:bodyPr>
          <a:lstStyle>
            <a:lvl1pPr algn="ctr">
              <a:buNone/>
              <a:defRPr sz="2400" b="0" i="0">
                <a:solidFill>
                  <a:srgbClr val="663366"/>
                </a:solidFill>
              </a:defRPr>
            </a:lvl1pPr>
          </a:lstStyle>
          <a:p>
            <a:r>
              <a:rPr lang="en-GB" noProof="0" dirty="0"/>
              <a:t>Make your own Cover Sheet: click on the icon below and add you own picture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4D0319-E68C-0346-9761-783130EF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0703" y="2112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966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heet-tex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28E000C-8FB7-9C49-BE79-9D80E18C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7" y="6173788"/>
            <a:ext cx="84864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085624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heet-tex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AF0156F6-E8ED-5348-BC5C-2101E73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12191997" cy="6857997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8" y="6173788"/>
            <a:ext cx="8488153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9917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heet-tex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483F4D-8F76-C74B-A272-983347FF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1992000" y="1515453"/>
            <a:ext cx="9919195" cy="1143000"/>
          </a:xfrm>
          <a:prstGeom prst="rect">
            <a:avLst/>
          </a:prstGeom>
        </p:spPr>
        <p:txBody>
          <a:bodyPr/>
          <a:lstStyle>
            <a:lvl1pPr algn="r">
              <a:defRPr b="0" i="0"/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92000" y="2726401"/>
            <a:ext cx="9919195" cy="3380777"/>
          </a:xfrm>
        </p:spPr>
        <p:txBody>
          <a:bodyPr/>
          <a:lstStyle>
            <a:lvl1pPr algn="r"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 algn="r"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969165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inuation-page-title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83201" y="1600201"/>
            <a:ext cx="11630399" cy="3832776"/>
          </a:xfrm>
        </p:spPr>
        <p:txBody>
          <a:bodyPr/>
          <a:lstStyle>
            <a:lvl1pPr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45792" y="6173788"/>
            <a:ext cx="8332608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93016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inuation-page-title-2-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0" i="0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283200" y="1600201"/>
            <a:ext cx="5712000" cy="3859939"/>
          </a:xfrm>
        </p:spPr>
        <p:txBody>
          <a:bodyPr>
            <a:normAutofit/>
          </a:bodyPr>
          <a:lstStyle>
            <a:lvl1pPr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add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711201" cy="3859940"/>
          </a:xfrm>
        </p:spPr>
        <p:txBody>
          <a:bodyPr>
            <a:normAutofit/>
          </a:bodyPr>
          <a:lstStyle>
            <a:lvl1pPr>
              <a:defRPr sz="2667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 b="0" i="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add </a:t>
            </a:r>
            <a:r>
              <a:rPr lang="en-GB" noProof="0" dirty="0" err="1"/>
              <a:t>tekst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45792" y="6173788"/>
            <a:ext cx="8332608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961271-B8AB-7E4E-8ED9-51C3D68B8AEB}"/>
              </a:ext>
            </a:extLst>
          </p:cNvPr>
          <p:cNvSpPr txBox="1"/>
          <p:nvPr/>
        </p:nvSpPr>
        <p:spPr>
          <a:xfrm>
            <a:off x="5649951" y="1174595"/>
            <a:ext cx="0" cy="0"/>
          </a:xfrm>
          <a:prstGeom prst="rect">
            <a:avLst/>
          </a:prstGeom>
        </p:spPr>
        <p:txBody>
          <a:bodyPr vert="horz" wrap="none" lIns="121920" tIns="60960" rIns="121920" bIns="60960" rtlCol="0" anchor="t">
            <a:normAutofit fontScale="25000" lnSpcReduction="20000"/>
          </a:bodyPr>
          <a:lstStyle/>
          <a:p>
            <a:pPr algn="l"/>
            <a:endParaRPr lang="nl-NL" sz="2400" b="0" i="0" dirty="0">
              <a:solidFill>
                <a:srgbClr val="C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37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inuation-pag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 i="0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2389717" y="613833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733" b="0" i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dirty="0"/>
              <a:t>Picture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 b="0" i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95603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A4BE0C7-2FE7-174E-903D-40F0075BB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en-GB" noProof="0" dirty="0"/>
              <a:t>Title of presentation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3201" y="1600201"/>
            <a:ext cx="11630399" cy="383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145792" y="6173788"/>
            <a:ext cx="833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3733" b="0" i="0" kern="1200" baseline="0">
          <a:solidFill>
            <a:srgbClr val="660066"/>
          </a:solidFill>
          <a:latin typeface="Roboto Medium" panose="02000000000000000000" pitchFamily="2" charset="0"/>
          <a:ea typeface="Roboto Medium" panose="02000000000000000000" pitchFamily="2" charset="0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2.com/products/vaadin/competitors/alternatives" TargetMode="External"/><Relationship Id="rId2" Type="http://schemas.openxmlformats.org/officeDocument/2006/relationships/hyperlink" Target="https://stackshare.io/stackups/jsf-vs-vaadin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jmix.io/blog/5-best-java-frameworks-for-web-development-in-2024/" TargetMode="External"/><Relationship Id="rId4" Type="http://schemas.openxmlformats.org/officeDocument/2006/relationships/hyperlink" Target="https://vaadin.com/docs/latest/flow/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082B-399A-18B3-7A07-5A88F80D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0" y="1867200"/>
            <a:ext cx="11630400" cy="1143000"/>
          </a:xfrm>
        </p:spPr>
        <p:txBody>
          <a:bodyPr anchor="ctr">
            <a:normAutofit/>
          </a:bodyPr>
          <a:lstStyle/>
          <a:p>
            <a:r>
              <a:rPr lang="en-NL" dirty="0"/>
              <a:t>Vaadin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3F2ED-65C2-D408-802E-203DE92E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1" y="3108960"/>
            <a:ext cx="11630399" cy="2324017"/>
          </a:xfrm>
        </p:spPr>
        <p:txBody>
          <a:bodyPr>
            <a:normAutofit/>
          </a:bodyPr>
          <a:lstStyle/>
          <a:p>
            <a:r>
              <a:rPr lang="en-NL" dirty="0"/>
              <a:t>Names</a:t>
            </a:r>
          </a:p>
          <a:p>
            <a:r>
              <a:rPr lang="en-NL"/>
              <a:t>Boris bonchev</a:t>
            </a:r>
          </a:p>
        </p:txBody>
      </p:sp>
    </p:spTree>
    <p:extLst>
      <p:ext uri="{BB962C8B-B14F-4D97-AF65-F5344CB8AC3E}">
        <p14:creationId xmlns:p14="http://schemas.microsoft.com/office/powerpoint/2010/main" val="19093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C92D-E188-3654-0301-9FA27B19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F107-01F7-60DE-1D0B-1AF078D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theming and styling customization using CSS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Out-of-the-box mobile-friendly layouts</a:t>
            </a:r>
          </a:p>
          <a:p>
            <a:pPr lvl="1"/>
            <a:r>
              <a:rPr lang="en-US" dirty="0"/>
              <a:t>Adaptive to all kinds of screen sizes</a:t>
            </a:r>
          </a:p>
          <a:p>
            <a:r>
              <a:rPr lang="en-US" dirty="0"/>
              <a:t>Integration capabilities with our Java ecosystems (Spring)</a:t>
            </a:r>
          </a:p>
          <a:p>
            <a:r>
              <a:rPr lang="en-US" dirty="0"/>
              <a:t>Performance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6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6957-F460-3DA2-972E-77DFBB0C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Core </a:t>
            </a:r>
            <a:r>
              <a:rPr lang="en-US" dirty="0"/>
              <a:t>Concepts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8929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55B5-7051-C9DE-C4B9-71F7A5F4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Components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20BFA-5D8C-2133-65AF-05C284F6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Vaadin UIs</a:t>
            </a:r>
          </a:p>
          <a:p>
            <a:r>
              <a:rPr lang="en-US" dirty="0"/>
              <a:t>Rich set of pre-built components – Text fields, Buttons, grids, charts, etc.</a:t>
            </a:r>
          </a:p>
          <a:p>
            <a:r>
              <a:rPr lang="en-US" dirty="0"/>
              <a:t>Server-Side API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90927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E210-9283-A7D5-AF7F-5CA38B6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0799-BFB1-C02C-5E16-CA1B5D61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Consistent API across different components</a:t>
            </a:r>
          </a:p>
          <a:p>
            <a:pPr lvl="1"/>
            <a:r>
              <a:rPr lang="en-US" dirty="0"/>
              <a:t>Data binding capabilities</a:t>
            </a:r>
          </a:p>
          <a:p>
            <a:pPr lvl="1"/>
            <a:r>
              <a:rPr lang="en-US" dirty="0"/>
              <a:t>Easily customizable and extendable</a:t>
            </a:r>
          </a:p>
          <a:p>
            <a:r>
              <a:rPr lang="en-US" dirty="0"/>
              <a:t>Custom components:</a:t>
            </a:r>
          </a:p>
          <a:p>
            <a:pPr lvl="1"/>
            <a:r>
              <a:rPr lang="en-US" dirty="0"/>
              <a:t>Extend abstract component classes</a:t>
            </a:r>
          </a:p>
          <a:p>
            <a:pPr lvl="1"/>
            <a:r>
              <a:rPr lang="en-US" dirty="0"/>
              <a:t>Use Web components with @JavaScript annotations</a:t>
            </a:r>
          </a:p>
        </p:txBody>
      </p:sp>
    </p:spTree>
    <p:extLst>
      <p:ext uri="{BB962C8B-B14F-4D97-AF65-F5344CB8AC3E}">
        <p14:creationId xmlns:p14="http://schemas.microsoft.com/office/powerpoint/2010/main" val="134705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EE62-62E2-D12C-5588-71E66684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EDFD-58A3-5FDB-60F6-9FFCBF73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Layout</a:t>
            </a:r>
          </a:p>
          <a:p>
            <a:r>
              <a:rPr lang="en-US" dirty="0"/>
              <a:t>Horizontal Layout</a:t>
            </a:r>
          </a:p>
          <a:p>
            <a:r>
              <a:rPr lang="en-US" dirty="0"/>
              <a:t>Form Layout</a:t>
            </a:r>
          </a:p>
          <a:p>
            <a:r>
              <a:rPr lang="en-US" dirty="0"/>
              <a:t>Grid Layout</a:t>
            </a:r>
          </a:p>
          <a:p>
            <a:r>
              <a:rPr lang="en-US" dirty="0"/>
              <a:t>Flex Layout</a:t>
            </a:r>
          </a:p>
        </p:txBody>
      </p:sp>
    </p:spTree>
    <p:extLst>
      <p:ext uri="{BB962C8B-B14F-4D97-AF65-F5344CB8AC3E}">
        <p14:creationId xmlns:p14="http://schemas.microsoft.com/office/powerpoint/2010/main" val="137333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D6C2-CA70-1B61-D1E7-760D007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D58D-D18D-1E83-9EC8-CD1F3084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Nesting layouts for more complex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Alignment and spacing options</a:t>
            </a:r>
          </a:p>
          <a:p>
            <a:pPr lvl="1"/>
            <a:r>
              <a:rPr lang="en-US" dirty="0"/>
              <a:t>Responsive grow and shrink when using Flex</a:t>
            </a:r>
          </a:p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Avoid nesting layouts for better performance</a:t>
            </a:r>
          </a:p>
          <a:p>
            <a:pPr lvl="1"/>
            <a:r>
              <a:rPr lang="en-US" dirty="0"/>
              <a:t>Always consider desktop versus mobile views\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6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00AD-CE27-DA7E-B5F1-AF81FAE4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CAF873-DEC9-A8DD-A47B-C4392F2F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Server-side state management</a:t>
            </a:r>
          </a:p>
          <a:p>
            <a:pPr lvl="1"/>
            <a:r>
              <a:rPr lang="en-US" dirty="0"/>
              <a:t>UI states are stored on the server</a:t>
            </a:r>
          </a:p>
          <a:p>
            <a:pPr lvl="1"/>
            <a:r>
              <a:rPr lang="en-US" dirty="0"/>
              <a:t>Automatic synchronization with client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Component State: Individual component properties</a:t>
            </a:r>
          </a:p>
          <a:p>
            <a:pPr lvl="1"/>
            <a:r>
              <a:rPr lang="en-US" dirty="0"/>
              <a:t>View State: State of a specific view or route</a:t>
            </a:r>
          </a:p>
          <a:p>
            <a:pPr lvl="1"/>
            <a:r>
              <a:rPr lang="en-US" dirty="0"/>
              <a:t>Session State: User-specific data across views</a:t>
            </a:r>
          </a:p>
          <a:p>
            <a:pPr lvl="1"/>
            <a:r>
              <a:rPr lang="en-US" dirty="0"/>
              <a:t>Application State: Global data shared across sessions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24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BC16-1AAB-7662-25B3-396E2029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16FB-702D-AC57-081B-9C5390F6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9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BC8E-A2DC-9704-5273-4EC82C9A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16800"/>
            <a:ext cx="11453994" cy="1143000"/>
          </a:xfrm>
        </p:spPr>
        <p:txBody>
          <a:bodyPr/>
          <a:lstStyle/>
          <a:p>
            <a:r>
              <a:rPr lang="en-GB" dirty="0"/>
              <a:t>Data handling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04E5-DBC9-208C-04FB-0D25E7FB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26400"/>
            <a:ext cx="11453995" cy="3865786"/>
          </a:xfrm>
        </p:spPr>
        <p:txBody>
          <a:bodyPr>
            <a:normAutofit fontScale="92500"/>
          </a:bodyPr>
          <a:lstStyle/>
          <a:p>
            <a:r>
              <a:rPr lang="en-GB" dirty="0"/>
              <a:t>Data Binding with Binder: </a:t>
            </a:r>
            <a:r>
              <a:rPr lang="en-GB" dirty="0" err="1"/>
              <a:t>Vaadin’s</a:t>
            </a:r>
            <a:r>
              <a:rPr lang="en-GB" dirty="0"/>
              <a:t> Binder class simplifies form validation and data binding by connecting form fields directly to Java objects.</a:t>
            </a:r>
          </a:p>
          <a:p>
            <a:pPr marL="0" indent="0">
              <a:buNone/>
            </a:pPr>
            <a:r>
              <a:rPr lang="en-GB" dirty="0"/>
              <a:t>	-&gt; The Binder class allows you to define how the values in a business object are bound to fields in the UI.</a:t>
            </a:r>
          </a:p>
          <a:p>
            <a:r>
              <a:rPr lang="en-GB" dirty="0"/>
              <a:t>Using Grids for Tabular Data: </a:t>
            </a:r>
            <a:r>
              <a:rPr lang="en-GB" dirty="0" err="1"/>
              <a:t>Vaadin’s</a:t>
            </a:r>
            <a:r>
              <a:rPr lang="en-GB" dirty="0"/>
              <a:t> Grid component displays data lists, integrates sorting and filtering, and binds directly to backend data sources</a:t>
            </a:r>
          </a:p>
          <a:p>
            <a:r>
              <a:rPr lang="en-GB" b="1" dirty="0"/>
              <a:t>Integration with Backend </a:t>
            </a:r>
            <a:r>
              <a:rPr lang="en-GB" b="1" dirty="0" err="1"/>
              <a:t>Services:</a:t>
            </a:r>
            <a:r>
              <a:rPr lang="en-GB" dirty="0" err="1"/>
              <a:t>Vaadin</a:t>
            </a:r>
            <a:r>
              <a:rPr lang="en-GB" dirty="0"/>
              <a:t> Flow integrates with various backend services, such as REST APIs or databases (e.g., Spring Data)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23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D0B5-6C03-FBD7-BC98-5053A0D8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Comparison to other Java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708B-E89A-BFC1-3502-9DAE2A20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F90B-7CC2-F985-9DA9-5318274E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C286-C444-382D-79B5-E0A7F3F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Comparison to other Java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FE9E-65E9-D79B-7CAB-9CBB861D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711842"/>
            <a:ext cx="10758646" cy="467868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Vaadin</a:t>
            </a:r>
            <a:r>
              <a:rPr lang="en-GB" dirty="0"/>
              <a:t> Flow has a lot of benefits but some other frameworks were around for more time </a:t>
            </a:r>
          </a:p>
          <a:p>
            <a:r>
              <a:rPr lang="en-GB" dirty="0"/>
              <a:t>We will compare it to some other Java Frameworks like Java Server Faces and with other programming language-based frameworks like Angular in order to offer a more comprehensive understanding of the main differences and key points</a:t>
            </a:r>
          </a:p>
          <a:p>
            <a:r>
              <a:rPr lang="en-GB" dirty="0" err="1"/>
              <a:t>Vaadin</a:t>
            </a:r>
            <a:r>
              <a:rPr lang="en-GB" dirty="0"/>
              <a:t> Flow vs Java Server Faces (JSF)</a:t>
            </a:r>
          </a:p>
          <a:p>
            <a:pPr marL="0" indent="0">
              <a:buNone/>
            </a:pPr>
            <a:r>
              <a:rPr lang="en-GB" dirty="0"/>
              <a:t>		-&gt; </a:t>
            </a:r>
            <a:r>
              <a:rPr lang="en-GB" dirty="0" err="1"/>
              <a:t>JavaServer</a:t>
            </a:r>
            <a:r>
              <a:rPr lang="en-GB" dirty="0"/>
              <a:t> Faces (JSF) is a new standard Java framework for building Web applications. It simplifies development by providing a component-centric approach to developing Java Web user interfaces.</a:t>
            </a:r>
          </a:p>
          <a:p>
            <a:r>
              <a:rPr lang="en-GB" dirty="0" err="1"/>
              <a:t>Vaadin</a:t>
            </a:r>
            <a:r>
              <a:rPr lang="en-GB" dirty="0"/>
              <a:t> Flow vs Angular </a:t>
            </a:r>
          </a:p>
          <a:p>
            <a:pPr marL="0" indent="0">
              <a:buNone/>
            </a:pPr>
            <a:r>
              <a:rPr lang="en-GB" dirty="0"/>
              <a:t>		-&gt;component-based framework built on TypeScript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9116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6A96-FEA4-9ABF-0803-66ED8E36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Vaadin Flow vs JSF(Java Server Faces)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46AA9C-D699-1359-ED07-FE0DDEE65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327225"/>
              </p:ext>
            </p:extLst>
          </p:nvPr>
        </p:nvGraphicFramePr>
        <p:xfrm>
          <a:off x="1683544" y="1661338"/>
          <a:ext cx="8824912" cy="353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1686337974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3286481411"/>
                    </a:ext>
                  </a:extLst>
                </a:gridCol>
              </a:tblGrid>
              <a:tr h="533222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Vaadin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Java Server Faces (JVS)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8386"/>
                  </a:ext>
                </a:extLst>
              </a:tr>
              <a:tr h="533222">
                <a:tc gridSpan="2">
                  <a:txBody>
                    <a:bodyPr/>
                    <a:lstStyle/>
                    <a:p>
                      <a:pPr algn="ctr"/>
                      <a:r>
                        <a:rPr lang="en-NL" dirty="0"/>
                        <a:t>Both offer a component based architecture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53888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set of pre-built UI components that cover a wide range of use cases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does not provide an extensive out-of-the-box component set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75931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 community and ecosystem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JSF has been around for longer and has a larger community and ecosystem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22095"/>
                  </a:ext>
                </a:extLst>
              </a:tr>
              <a:tr h="53322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server handles most of the UI rendering and event handling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JSF primarily relies on JavaScript and AJAX techniques to update the UI on the client-side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3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2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2B4A-666F-3B8A-94A1-95237B24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Vaadin Flow vs Angular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67293A-3554-1693-7B61-A570760B1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438789"/>
              </p:ext>
            </p:extLst>
          </p:nvPr>
        </p:nvGraphicFramePr>
        <p:xfrm>
          <a:off x="1683544" y="1418167"/>
          <a:ext cx="882491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876807063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45291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Vaadin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1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Java based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Typescript based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0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Component-based approach with reusable components for UI in larger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Component-based approach but also provides a powerful templating system using HTML templates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632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NL" dirty="0"/>
                        <a:t>Both are highly scalable and higly performant but Vaadin has an edge because of the modular arechitecture which makes it easier to build and maintain complex applications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311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NL" dirty="0"/>
                        <a:t>Both offer a big active com</a:t>
                      </a:r>
                      <a:r>
                        <a:rPr lang="en-GB" dirty="0"/>
                        <a:t>m</a:t>
                      </a:r>
                      <a:r>
                        <a:rPr lang="en-NL" dirty="0"/>
                        <a:t>unity of developers  with a lot of documentation and tutorials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6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2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DCC-E521-F283-C4E4-AEC29D14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Vaadin Flow vs Spring with Thim??????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BC82F5-3747-3161-A8FD-B22A0584FA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671780247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218673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Vaadin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0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231-62BE-1A70-595C-B2BF5F4A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Theming and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0AED-76F0-D058-80DC-9A410551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Built-in Themes</a:t>
            </a:r>
            <a:r>
              <a:rPr lang="en-GB" dirty="0"/>
              <a:t>: </a:t>
            </a:r>
            <a:r>
              <a:rPr lang="en-GB" b="1" dirty="0" err="1"/>
              <a:t>Lumo</a:t>
            </a:r>
            <a:r>
              <a:rPr lang="en-GB" dirty="0"/>
              <a:t> and </a:t>
            </a:r>
            <a:r>
              <a:rPr lang="en-GB" b="1" dirty="0"/>
              <a:t>Material</a:t>
            </a:r>
            <a:r>
              <a:rPr lang="en-GB" dirty="0"/>
              <a:t> themes are available out of the box.</a:t>
            </a:r>
          </a:p>
          <a:p>
            <a:r>
              <a:rPr lang="en-GB" dirty="0"/>
              <a:t>CSS Custom </a:t>
            </a:r>
            <a:r>
              <a:rPr lang="en-GB" dirty="0" err="1"/>
              <a:t>Properties:global</a:t>
            </a:r>
            <a:r>
              <a:rPr lang="en-GB" dirty="0"/>
              <a:t> CSS properties (e.g., --</a:t>
            </a:r>
            <a:r>
              <a:rPr lang="en-GB" dirty="0" err="1"/>
              <a:t>lumo</a:t>
            </a:r>
            <a:r>
              <a:rPr lang="en-GB" dirty="0"/>
              <a:t>-primary-</a:t>
            </a:r>
            <a:r>
              <a:rPr lang="en-GB" dirty="0" err="1"/>
              <a:t>color</a:t>
            </a:r>
            <a:r>
              <a:rPr lang="en-GB" dirty="0"/>
              <a:t>) allow easy customization.</a:t>
            </a:r>
          </a:p>
          <a:p>
            <a:r>
              <a:rPr lang="en-GB" dirty="0"/>
              <a:t>Shadow DOM Styling: </a:t>
            </a:r>
            <a:r>
              <a:rPr lang="en-GB" dirty="0" err="1"/>
              <a:t>Vaadin</a:t>
            </a:r>
            <a:r>
              <a:rPr lang="en-GB" dirty="0"/>
              <a:t> uses Shadow DOM for encapsulation, which requires special CSS techniques like using  </a:t>
            </a:r>
            <a:r>
              <a:rPr lang="en-GB" b="1" dirty="0"/>
              <a:t>::part</a:t>
            </a:r>
            <a:r>
              <a:rPr lang="en-GB" dirty="0"/>
              <a:t> or  </a:t>
            </a:r>
            <a:r>
              <a:rPr lang="en-GB" b="1" dirty="0"/>
              <a:t>::slotted </a:t>
            </a:r>
            <a:r>
              <a:rPr lang="en-GB" dirty="0"/>
              <a:t>for styling components.</a:t>
            </a:r>
          </a:p>
          <a:p>
            <a:r>
              <a:rPr lang="en-GB" b="1" dirty="0"/>
              <a:t>Custom Themes</a:t>
            </a:r>
            <a:r>
              <a:rPr lang="en-GB" dirty="0"/>
              <a:t>: create and apply custom themes using Java (@Theme annotation) or theme files (</a:t>
            </a:r>
            <a:r>
              <a:rPr lang="en-GB" dirty="0" err="1"/>
              <a:t>theme.html</a:t>
            </a:r>
            <a:r>
              <a:rPr lang="en-GB" dirty="0"/>
              <a:t>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463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8A16-7FB5-D09E-18FB-0A4A517D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</a:t>
            </a:r>
            <a:r>
              <a:rPr lang="en-GB" dirty="0" err="1"/>
              <a:t>Vaadin</a:t>
            </a:r>
            <a:r>
              <a:rPr lang="en-GB" dirty="0"/>
              <a:t> Development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75D5-E2E3-F844-07A1-E37F269B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2726399"/>
            <a:ext cx="9921239" cy="356507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Modular Design: splitting complex views into smaller, reusable components to keep code organized and maintainable.</a:t>
            </a:r>
          </a:p>
          <a:p>
            <a:r>
              <a:rPr lang="en-GB" dirty="0"/>
              <a:t>Lazy Loading: using lazy loading with components like Grid to improve performance when working with large datasets.</a:t>
            </a:r>
          </a:p>
          <a:p>
            <a:r>
              <a:rPr lang="en-GB" dirty="0"/>
              <a:t>Avoid Overuse of JavaScript: use </a:t>
            </a:r>
            <a:r>
              <a:rPr lang="en-GB" dirty="0" err="1"/>
              <a:t>Vaadin</a:t>
            </a:r>
            <a:r>
              <a:rPr lang="en-GB" dirty="0"/>
              <a:t> components as much as possible before resorting to custom JavaScript/TypeScript integrations to keep the app maintainable and consistent.</a:t>
            </a:r>
          </a:p>
          <a:p>
            <a:r>
              <a:rPr lang="en-GB" dirty="0"/>
              <a:t>Error Handling and Security: proper error handling using Java exceptions and leveraging </a:t>
            </a:r>
            <a:r>
              <a:rPr lang="en-GB" dirty="0" err="1"/>
              <a:t>Vaadin’s</a:t>
            </a:r>
            <a:r>
              <a:rPr lang="en-GB" dirty="0"/>
              <a:t> built-in security features (e.g., CSRF protection).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164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8D48-DCCC-90F4-26DA-1284FAA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27830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BC9D-6484-25CA-1103-6A82436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Features in </a:t>
            </a:r>
            <a:r>
              <a:rPr lang="en-GB" dirty="0" err="1"/>
              <a:t>Vaadin</a:t>
            </a:r>
            <a:r>
              <a:rPr lang="en-GB" dirty="0"/>
              <a:t> Flow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5D0-423F-019E-A227-82169F7E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Server-Side Architecture</a:t>
            </a:r>
          </a:p>
          <a:p>
            <a:r>
              <a:rPr lang="en-GB" dirty="0"/>
              <a:t>Automatic Cross-Site Scripting (XSS) Protection</a:t>
            </a:r>
          </a:p>
          <a:p>
            <a:r>
              <a:rPr lang="en-GB" dirty="0"/>
              <a:t>Built-in CSRF (Cross-Site Request Forgery) Protection</a:t>
            </a:r>
          </a:p>
          <a:p>
            <a:r>
              <a:rPr lang="en-GB" dirty="0"/>
              <a:t>Access Control and Role-Based Security</a:t>
            </a:r>
          </a:p>
          <a:p>
            <a:r>
              <a:rPr lang="en-GB" dirty="0"/>
              <a:t>Session Management and Authentication Integration</a:t>
            </a:r>
          </a:p>
          <a:p>
            <a:r>
              <a:rPr lang="en-GB" dirty="0"/>
              <a:t>Secure Transport (HTTPS) Enforcement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08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13BF-8A90-E1C3-4262-0BBC77CC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 and Limitations of </a:t>
            </a:r>
            <a:r>
              <a:rPr lang="en-GB" dirty="0" err="1"/>
              <a:t>Vaadin</a:t>
            </a:r>
            <a:r>
              <a:rPr lang="en-GB" dirty="0"/>
              <a:t> Flow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48C-76FC-B26D-3E5E-C85DA8E7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2726400"/>
            <a:ext cx="9921239" cy="3743974"/>
          </a:xfrm>
        </p:spPr>
        <p:txBody>
          <a:bodyPr>
            <a:normAutofit fontScale="92500"/>
          </a:bodyPr>
          <a:lstStyle/>
          <a:p>
            <a:r>
              <a:rPr lang="en-GB" dirty="0"/>
              <a:t>Performance Considerations</a:t>
            </a:r>
          </a:p>
          <a:p>
            <a:r>
              <a:rPr lang="en-GB" dirty="0"/>
              <a:t>Limited Control Over Client-side Rendering</a:t>
            </a:r>
          </a:p>
          <a:p>
            <a:r>
              <a:rPr lang="en-GB" dirty="0"/>
              <a:t>Learning Curve for Non-Java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When Not to Use </a:t>
            </a:r>
            <a:r>
              <a:rPr lang="en-GB" b="1" dirty="0" err="1"/>
              <a:t>Vaadin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Single Page Applications (SPAs)</a:t>
            </a:r>
            <a:r>
              <a:rPr lang="en-GB" dirty="0"/>
              <a:t> that require full client-side control and responsiveness (e.g., React or Angular might be better suited).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High Traffic Public Websites</a:t>
            </a:r>
            <a:r>
              <a:rPr lang="en-GB" dirty="0"/>
              <a:t>: Applications requiring millions of concurrent users may benefit more from client-rendered frameworks where load is distributed.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6477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51C6-FAF7-26E2-7B17-B9DE97F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Vaadin Flow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B358-3658-CD55-6DB8-178293FA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integrate </a:t>
            </a:r>
            <a:r>
              <a:rPr lang="en-GB" dirty="0" err="1"/>
              <a:t>Vaadin</a:t>
            </a:r>
            <a:r>
              <a:rPr lang="en-GB" dirty="0"/>
              <a:t> with many other Java application technologies, such as Spring, CDI, OSGi, and </a:t>
            </a:r>
            <a:r>
              <a:rPr lang="en-GB" dirty="0" err="1"/>
              <a:t>Karaf</a:t>
            </a:r>
            <a:r>
              <a:rPr lang="en-GB" dirty="0"/>
              <a:t>. You can also embed </a:t>
            </a:r>
            <a:r>
              <a:rPr lang="en-GB" dirty="0" err="1"/>
              <a:t>Vaadin</a:t>
            </a:r>
            <a:r>
              <a:rPr lang="en-GB" dirty="0"/>
              <a:t> applications/components in other applications or web pages.</a:t>
            </a:r>
          </a:p>
          <a:p>
            <a:r>
              <a:rPr lang="en-GB" dirty="0"/>
              <a:t>A lot of support and documentation in order to integrate multiple technologies and other frameworks like </a:t>
            </a:r>
            <a:r>
              <a:rPr lang="en-GB" dirty="0" err="1"/>
              <a:t>Hilla</a:t>
            </a:r>
            <a:r>
              <a:rPr lang="en-GB" dirty="0"/>
              <a:t>, React, Spring, CDI, Embedding, </a:t>
            </a:r>
            <a:r>
              <a:rPr lang="en-GB" dirty="0" err="1"/>
              <a:t>Quarkus</a:t>
            </a:r>
            <a:r>
              <a:rPr lang="en-GB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397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D8D-DD66-71B9-5084-D1694900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dirty="0"/>
              <a:t>What is Vaadin Flow?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38CA-8E3A-C4BA-2671-50C6E345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NL" dirty="0"/>
              <a:t>Web application framework for Java developers</a:t>
            </a:r>
          </a:p>
          <a:p>
            <a:pPr algn="l"/>
            <a:r>
              <a:rPr lang="en-NL" dirty="0"/>
              <a:t>It allows building modern, interactive web applications using Java</a:t>
            </a:r>
          </a:p>
          <a:p>
            <a:pPr algn="l"/>
            <a:r>
              <a:rPr lang="en-NL" dirty="0"/>
              <a:t>Server-side architecture with automatic UI updates</a:t>
            </a:r>
          </a:p>
        </p:txBody>
      </p:sp>
    </p:spTree>
    <p:extLst>
      <p:ext uri="{BB962C8B-B14F-4D97-AF65-F5344CB8AC3E}">
        <p14:creationId xmlns:p14="http://schemas.microsoft.com/office/powerpoint/2010/main" val="398115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D8C6-6A20-F377-A51D-58FAE3C9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</p:spPr>
        <p:txBody>
          <a:bodyPr anchor="ctr">
            <a:normAutofit/>
          </a:bodyPr>
          <a:lstStyle/>
          <a:p>
            <a:r>
              <a:rPr lang="en-NL" dirty="0"/>
              <a:t>Vaadin Flow Overview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DD5E54-4F72-4F89-0CB2-29E1A92A6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60546"/>
              </p:ext>
            </p:extLst>
          </p:nvPr>
        </p:nvGraphicFramePr>
        <p:xfrm>
          <a:off x="283201" y="1600201"/>
          <a:ext cx="11630399" cy="383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1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9FCC-6F81-5B9D-1113-667CA825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End + Demo</a:t>
            </a:r>
          </a:p>
        </p:txBody>
      </p:sp>
    </p:spTree>
    <p:extLst>
      <p:ext uri="{BB962C8B-B14F-4D97-AF65-F5344CB8AC3E}">
        <p14:creationId xmlns:p14="http://schemas.microsoft.com/office/powerpoint/2010/main" val="2525040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0E91-9B0D-781B-85B7-D9D6C0D8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1EE9-6D3A-2475-DA19-8AFEA5C2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https://stackshare.io/stackups/jsf-vs-vaadin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vaadin.com</a:t>
            </a:r>
            <a:r>
              <a:rPr lang="en-GB" dirty="0"/>
              <a:t>/docs/latest/</a:t>
            </a:r>
          </a:p>
          <a:p>
            <a:r>
              <a:rPr lang="en-GB" dirty="0">
                <a:hlinkClick r:id="rId3"/>
              </a:rPr>
              <a:t>https://www.g2.com/products/vaadin/competitors/alternatives</a:t>
            </a:r>
            <a:endParaRPr lang="en-GB" dirty="0"/>
          </a:p>
          <a:p>
            <a:r>
              <a:rPr lang="en-GB" dirty="0">
                <a:hlinkClick r:id="rId4"/>
              </a:rPr>
              <a:t>https://vaadin.com/docs/latest/flow/security</a:t>
            </a:r>
            <a:endParaRPr lang="en-GB" dirty="0"/>
          </a:p>
          <a:p>
            <a:r>
              <a:rPr lang="en-GB" dirty="0">
                <a:hlinkClick r:id="rId5"/>
              </a:rPr>
              <a:t>https://www.jmix.io/blog/5-best-java-frameworks-for-web-development-in-2024/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medium.com</a:t>
            </a:r>
            <a:r>
              <a:rPr lang="en-GB" dirty="0"/>
              <a:t>/@</a:t>
            </a:r>
            <a:r>
              <a:rPr lang="en-GB" dirty="0" err="1"/>
              <a:t>mehmettaar</a:t>
            </a:r>
            <a:r>
              <a:rPr lang="en-GB" dirty="0"/>
              <a:t>/vaadin-vs-angular-8b6ab80ea1a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07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DED-580B-F93A-7F47-B2EC142C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6738-050F-DD6B-7B00-047B0EDA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creates UI using Java components</a:t>
            </a:r>
          </a:p>
          <a:p>
            <a:r>
              <a:rPr lang="en-US" dirty="0"/>
              <a:t>Vaadin renders UI components in the browser</a:t>
            </a:r>
          </a:p>
          <a:p>
            <a:r>
              <a:rPr lang="en-US" dirty="0"/>
              <a:t>User interactions are saved to the server</a:t>
            </a:r>
          </a:p>
          <a:p>
            <a:r>
              <a:rPr lang="en-US" dirty="0"/>
              <a:t>Server processes events and updates to the UI model</a:t>
            </a:r>
          </a:p>
          <a:p>
            <a:r>
              <a:rPr lang="en-US" dirty="0"/>
              <a:t>Changes are automatically reflected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54988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1690-FF9E-4F5B-AFCE-66313F74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Vaadin?</a:t>
            </a:r>
          </a:p>
        </p:txBody>
      </p:sp>
    </p:spTree>
    <p:extLst>
      <p:ext uri="{BB962C8B-B14F-4D97-AF65-F5344CB8AC3E}">
        <p14:creationId xmlns:p14="http://schemas.microsoft.com/office/powerpoint/2010/main" val="12837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36BE-088A-D1E8-4BC4-45E1F0EB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Vaadin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0837-0C37-F4C3-85F0-16F3F046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2726399"/>
            <a:ext cx="9921239" cy="3645217"/>
          </a:xfrm>
        </p:spPr>
        <p:txBody>
          <a:bodyPr>
            <a:normAutofit/>
          </a:bodyPr>
          <a:lstStyle/>
          <a:p>
            <a:r>
              <a:rPr lang="en-US" dirty="0"/>
              <a:t>Java-centric environment</a:t>
            </a:r>
          </a:p>
          <a:p>
            <a:pPr lvl="1"/>
            <a:r>
              <a:rPr lang="en-US" dirty="0"/>
              <a:t>Very low JavaScript expertise needed, soft learning curve for building UI components</a:t>
            </a:r>
          </a:p>
          <a:p>
            <a:pPr lvl="1"/>
            <a:r>
              <a:rPr lang="en-US" dirty="0"/>
              <a:t>Leverage existing Java skills and ecosystems</a:t>
            </a:r>
          </a:p>
          <a:p>
            <a:r>
              <a:rPr lang="en-US" dirty="0"/>
              <a:t>Increased productivity</a:t>
            </a:r>
          </a:p>
          <a:p>
            <a:pPr lvl="1"/>
            <a:r>
              <a:rPr lang="en-US" dirty="0"/>
              <a:t>Rich set of ready-to-use UI components</a:t>
            </a:r>
          </a:p>
          <a:p>
            <a:pPr lvl="1"/>
            <a:r>
              <a:rPr lang="en-US" dirty="0"/>
              <a:t>Automatic client-server communication</a:t>
            </a:r>
          </a:p>
          <a:p>
            <a:pPr lvl="1"/>
            <a:r>
              <a:rPr lang="en-US" dirty="0"/>
              <a:t>Easy to use and quick prototyping and development cycle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A0A-7229-53A3-1AA8-65F0B2AC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Vaadin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CC-3F83-16F5-EB63-FB6FBB9A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 integration	</a:t>
            </a:r>
          </a:p>
          <a:p>
            <a:pPr lvl="1"/>
            <a:r>
              <a:rPr lang="en-US" dirty="0"/>
              <a:t>Works seamlessly with many pre-existing and popular Java frameworks like Spring and </a:t>
            </a:r>
            <a:r>
              <a:rPr lang="en-US" dirty="0" err="1"/>
              <a:t>JavaEE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Easy to integrate within pre-existing Java backends.</a:t>
            </a:r>
          </a:p>
          <a:p>
            <a:r>
              <a:rPr lang="en-US" dirty="0"/>
              <a:t>Scalable for large, complex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060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0C41-7EB9-2B97-1C13-9B30C5F1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Key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2E16-2FCF-4410-239D-B48331F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9436-E65B-4699-8E42-1572883C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architecture</a:t>
            </a:r>
          </a:p>
          <a:p>
            <a:pPr lvl="1"/>
            <a:r>
              <a:rPr lang="en-US" dirty="0"/>
              <a:t>Automatic client-server communication</a:t>
            </a:r>
          </a:p>
          <a:p>
            <a:r>
              <a:rPr lang="en-US" dirty="0"/>
              <a:t>Java-based development with minimal JavaScript knowledge</a:t>
            </a:r>
          </a:p>
          <a:p>
            <a:r>
              <a:rPr lang="en-US" dirty="0"/>
              <a:t>Rich UI component set</a:t>
            </a:r>
          </a:p>
          <a:p>
            <a:r>
              <a:rPr lang="en-US" dirty="0"/>
              <a:t>Data binding</a:t>
            </a:r>
          </a:p>
          <a:p>
            <a:pPr lvl="1"/>
            <a:r>
              <a:rPr lang="en-US" dirty="0"/>
              <a:t>Easy connection between UI and data models</a:t>
            </a:r>
          </a:p>
          <a:p>
            <a:pPr lvl="1"/>
            <a:r>
              <a:rPr lang="en-US" dirty="0"/>
              <a:t>Automatic UI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5342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-basic-sheet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dirty="0" smtClean="0">
            <a:solidFill>
              <a:srgbClr val="C00000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Algemene_Presentatie_Fontys_ENG</Template>
  <TotalTime>32</TotalTime>
  <Words>1319</Words>
  <Application>Microsoft Office PowerPoint</Application>
  <PresentationFormat>Widescreen</PresentationFormat>
  <Paragraphs>163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Roboto</vt:lpstr>
      <vt:lpstr>Roboto Medium</vt:lpstr>
      <vt:lpstr>Fontys-basic-sheet</vt:lpstr>
      <vt:lpstr>Vaadin FLow</vt:lpstr>
      <vt:lpstr>Agenda</vt:lpstr>
      <vt:lpstr>What is Vaadin Flow?</vt:lpstr>
      <vt:lpstr>How does it work?</vt:lpstr>
      <vt:lpstr>Why choose Vaadin?</vt:lpstr>
      <vt:lpstr>Benefits of Vaadin development</vt:lpstr>
      <vt:lpstr>Benefits of Vaadin development</vt:lpstr>
      <vt:lpstr>Key features</vt:lpstr>
      <vt:lpstr>Key features</vt:lpstr>
      <vt:lpstr>Advanced features</vt:lpstr>
      <vt:lpstr>Core Concepts</vt:lpstr>
      <vt:lpstr>Components</vt:lpstr>
      <vt:lpstr>Components</vt:lpstr>
      <vt:lpstr>Layouts</vt:lpstr>
      <vt:lpstr>Layouts</vt:lpstr>
      <vt:lpstr>State management</vt:lpstr>
      <vt:lpstr>Routing and Navigation</vt:lpstr>
      <vt:lpstr>Data handling</vt:lpstr>
      <vt:lpstr>Comparison to other Java Frameworks</vt:lpstr>
      <vt:lpstr>Comparison to other Java Frameworks</vt:lpstr>
      <vt:lpstr>Vaadin Flow vs JSF(Java Server Faces)</vt:lpstr>
      <vt:lpstr>Vaadin Flow vs Angular</vt:lpstr>
      <vt:lpstr>Vaadin Flow vs Spring with Thim??????</vt:lpstr>
      <vt:lpstr>Theming and Styling</vt:lpstr>
      <vt:lpstr>Best Practices for Vaadin Development</vt:lpstr>
      <vt:lpstr>Security</vt:lpstr>
      <vt:lpstr>Security Features in Vaadin Flow</vt:lpstr>
      <vt:lpstr>Drawbacks and Limitations of Vaadin Flow</vt:lpstr>
      <vt:lpstr>Vaadin Flow Integrations</vt:lpstr>
      <vt:lpstr>Vaadin Flow Overview </vt:lpstr>
      <vt:lpstr>End + 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Vaadin FLow</dc:title>
  <dc:creator>Velcea,Tiberiu T.C.</dc:creator>
  <cp:lastModifiedBy>Bonchev,Boris B.C.</cp:lastModifiedBy>
  <cp:revision>39</cp:revision>
  <dcterms:created xsi:type="dcterms:W3CDTF">2024-10-08T07:31:04Z</dcterms:created>
  <dcterms:modified xsi:type="dcterms:W3CDTF">2024-10-12T12:45:04Z</dcterms:modified>
</cp:coreProperties>
</file>