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20_7D47A59C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modernComment_149_C8651D60.xml" ContentType="application/vnd.ms-powerpoint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0"/>
  </p:notesMasterIdLst>
  <p:sldIdLst>
    <p:sldId id="288" r:id="rId5"/>
    <p:sldId id="289" r:id="rId6"/>
    <p:sldId id="299" r:id="rId7"/>
    <p:sldId id="259" r:id="rId8"/>
    <p:sldId id="297" r:id="rId9"/>
    <p:sldId id="292" r:id="rId10"/>
    <p:sldId id="310" r:id="rId11"/>
    <p:sldId id="295" r:id="rId12"/>
    <p:sldId id="271" r:id="rId13"/>
    <p:sldId id="321" r:id="rId14"/>
    <p:sldId id="328" r:id="rId15"/>
    <p:sldId id="360" r:id="rId16"/>
    <p:sldId id="329" r:id="rId17"/>
    <p:sldId id="332" r:id="rId18"/>
    <p:sldId id="330" r:id="rId19"/>
    <p:sldId id="333" r:id="rId20"/>
    <p:sldId id="350" r:id="rId21"/>
    <p:sldId id="331" r:id="rId22"/>
    <p:sldId id="348" r:id="rId23"/>
    <p:sldId id="347" r:id="rId24"/>
    <p:sldId id="346" r:id="rId25"/>
    <p:sldId id="349" r:id="rId26"/>
    <p:sldId id="339" r:id="rId27"/>
    <p:sldId id="307" r:id="rId28"/>
    <p:sldId id="345" r:id="rId29"/>
    <p:sldId id="290" r:id="rId30"/>
    <p:sldId id="263" r:id="rId31"/>
    <p:sldId id="353" r:id="rId32"/>
    <p:sldId id="320" r:id="rId33"/>
    <p:sldId id="256" r:id="rId34"/>
    <p:sldId id="257" r:id="rId35"/>
    <p:sldId id="258" r:id="rId36"/>
    <p:sldId id="357" r:id="rId37"/>
    <p:sldId id="260" r:id="rId38"/>
    <p:sldId id="26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83FC864-0728-871E-404A-2D1DD4033123}" name="Schilling,Dorothee D.A." initials="SD" userId="Schilling,Dorothee D.A." providerId="None"/>
  <p188:author id="{63D33A8F-8681-17B5-300A-E0EE55A50AFA}" name="Baus,Laura L." initials="BL" userId="S::431960@student.fontys.nl::68808699-e451-4238-8d45-8eb4f819de38" providerId="AD"/>
  <p188:author id="{2A772BCF-22D1-2A0C-AB96-25FCD60579A9}" name="Baus,Laura L." initials="BL" userId="Baus,Laura L.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464586-3D6B-479F-9F58-76BC3BBE964C}" v="2" dt="2022-11-15T14:04:18.819"/>
    <p1510:client id="{629F240F-E5E0-42D9-A13A-5D9F4BE1FC58}" v="1" dt="2022-11-15T15:19:02.596"/>
    <p1510:client id="{9835406F-397D-45CB-A7D0-6EC54FAACCEB}" v="1305" dt="2022-11-15T21:07:45.260"/>
    <p1510:client id="{D76A3AC5-703D-4D36-8D8D-2D6E3157D1E5}" v="680" dt="2022-11-15T21:06:06.884"/>
    <p1510:client id="{DD049704-0071-4BA9-AEB1-FC8F4B4697C9}" v="1003" vWet="1005" dt="2022-11-15T21:06:11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omments/modernComment_120_7D47A59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61BA229-1E8D-466A-9BD5-43E7C461D193}" authorId="{083FC864-0728-871E-404A-2D1DD4033123}" created="2022-11-12T12:22:17.520">
    <pc:sldMkLst xmlns:pc="http://schemas.microsoft.com/office/powerpoint/2013/main/command">
      <pc:docMk/>
      <pc:sldMk cId="2101847452" sldId="288"/>
    </pc:sldMkLst>
    <p188:txBody>
      <a:bodyPr/>
      <a:lstStyle/>
      <a:p>
        <a:r>
          <a:rPr lang="en-US"/>
          <a:t>Wissenschaftliche Paper zitieren??</a:t>
        </a:r>
      </a:p>
    </p188:txBody>
  </p188:cm>
</p188:cmLst>
</file>

<file path=ppt/comments/modernComment_149_C8651D6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B5B2C45-4913-43D7-BECB-544E00FDB941}" authorId="{2A772BCF-22D1-2A0C-AB96-25FCD60579A9}" created="2022-11-10T14:59:01.63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62069856" sldId="329"/>
      <ac:spMk id="357" creationId="{00000000-0000-0000-0000-000000000000}"/>
    </ac:deMkLst>
    <p188:txBody>
      <a:bodyPr/>
      <a:lstStyle/>
      <a:p>
        <a:r>
          <a:rPr lang="en-US"/>
          <a:t>Animation 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6E4E9-45B0-4F29-A0DF-6ACD1F6A9E6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EC292-99B9-40B6-BC92-366D427EFE7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2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komodor.com/learn/controller-manager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edium.com/adeo-tech/how-to-build-a-zero-downtime-application-on-kubernetes-9f509fac3eb8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075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505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65e7bc0b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65e7bc0b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7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65e7bc0b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65e7bc0b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314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65e7bc0b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65e7bc0b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673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65e7bc0b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65e7bc0b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188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65e7bc0b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65e7bc0b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https://cloud.netapp.com/blog/cvo-blg-5-types-of-kubernetes-volumes-and-how-to-work-with-them#h_h1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5817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3e13d9a7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3e13d9a7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https://yannalbou.medium.com/kubernetes-desired-state-4c5c4e873743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https://en.wikipedia.org/wiki/Kubernetes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https://www.youtube.com/watch?v=X48VuDVv0do&amp;t=814s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886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023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65e7bc0b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65e7bc0b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https://www.aquasec.com/cloud-native-academy/kubernetes-101/kubernetes-complete-guide/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https://www.redhat.com/en/topics/containers/what-is-the-kubernetes-API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https://www.oreilly.com/library/view/managing-kubernetes/9781492033905/ch04.html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https://www.containiq.com/post/kubernetes-control-plane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https://www.containiq.com/post/kubernetes-api </a:t>
            </a:r>
          </a:p>
        </p:txBody>
      </p:sp>
    </p:spTree>
    <p:extLst>
      <p:ext uri="{BB962C8B-B14F-4D97-AF65-F5344CB8AC3E}">
        <p14:creationId xmlns:p14="http://schemas.microsoft.com/office/powerpoint/2010/main" val="214581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65e7bc0b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65e7bc0b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https://www.aquasec.com/cloud-native-academy/kubernetes-101/kubernetes-complete-guide/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https://kubernetes.io/docs/concepts/scheduling-eviction/kube-scheduler/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7450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65e7bc0b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65e7bc0b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https://www.aquasec.com/cloud-native-academy/kubernetes-101/kubernetes-complete-guide/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https://www.redhat.com/en/topics/containers/what-is-etcd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https://matthewpalmer.net/kubernetes-app-developer/articles/how-does-kubernetes-use-etcd.html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707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65e7bc0b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65e7bc0b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https://www.aquasec.com/cloud-native-academy/kubernetes-101/kubernetes-complete-guide/ </a:t>
            </a:r>
          </a:p>
          <a:p>
            <a:pPr marL="203195" indent="0" fontAlgn="base"/>
            <a:r>
              <a:rPr lang="en-US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  <a:hlinkClick r:id="rId3"/>
              </a:rPr>
              <a:t>https://komodor.com/learn/controller-manager/</a:t>
            </a:r>
            <a:endParaRPr lang="en-US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  <a:p>
            <a:pPr marL="203195" indent="0" fontAlgn="base"/>
            <a:r>
              <a:rPr lang="en-US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  <a:hlinkClick r:id="rId4"/>
              </a:rPr>
              <a:t>https://medium.com/adeo-tech/how-to-build-a-zero-downtime-application-on-kubernetes-9f509fac3eb8</a:t>
            </a:r>
            <a:r>
              <a:rPr lang="en-US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460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8415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65e7bc0b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65e7bc0b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https://www.youtube.com/watch?v=oBf5lrmquYI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https://www.aquasec.com/cloud-native-academy/kubernetes-101/kubernetes-architecture/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0521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65e7bc0b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65e7bc0b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7147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4029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6fe61bc2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6fe61bc2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65e7bc0b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65e7bc0b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6344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532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404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3e13d9a7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3e13d9a7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https://kubernetes.io/blog/2018/07/20/the-history-of-kubernetes-the-community-behind-it/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37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3e13d9a7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3e13d9a7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50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65e7bc0b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65e7bc0b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https://www.jeremyjordan.me/kubernetes/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7450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3e13d9a7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3e13d9a7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/>
              <a:t>Zero downtime deployment: rolling updates: keep at least some instances up and running at any point in time while performing updates to prevent any application downtime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21946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65e7bc0b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65e7bc0b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C3428-9B65-33E2-A2A2-4496FA75F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469CB5-6A8C-C518-99A3-75F5ABD2C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E21AD3-D3DA-572C-B1D1-73CE697D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BB1C65-AE25-CEB4-3DEB-AA20BDB1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51D973-A280-4BE9-3925-80F3C9B9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BD83-C6D6-4B3A-91FD-7E1ACFC4F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0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175BA-C5A2-3996-B19B-35D5F47E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AB01DB-ADA1-07BF-DA22-105F803A0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FAA32C-5A83-A14F-6336-AEEE173E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CA97E6-FEBE-D7D0-7EDD-D612153D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719C21-646F-0957-C840-5DACA199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BD83-C6D6-4B3A-91FD-7E1ACFC4F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3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746B0BA-48B6-2658-E72D-F9A92E188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412B11-5094-3264-A16B-7BE641BFE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C28CCA-E074-F88D-948B-7628293A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4AA3C1-CDDE-364C-C2E7-55A0160D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2A0B2F-EEA8-C47C-C95F-255B44F5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BD83-C6D6-4B3A-91FD-7E1ACFC4F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6100" y="2268300"/>
            <a:ext cx="61232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6100" y="4275200"/>
            <a:ext cx="32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2340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896500" y="1909967"/>
            <a:ext cx="4664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 flipH="1">
            <a:off x="2222900" y="2872300"/>
            <a:ext cx="3337600" cy="15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9229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 rot="5400000">
            <a:off x="8804793" y="2573633"/>
            <a:ext cx="4641600" cy="6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2356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875229" y="1859221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875233" y="2515633"/>
            <a:ext cx="2085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 idx="2"/>
          </p:nvPr>
        </p:nvSpPr>
        <p:spPr>
          <a:xfrm>
            <a:off x="3534280" y="1859221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3"/>
          </p:nvPr>
        </p:nvSpPr>
        <p:spPr>
          <a:xfrm>
            <a:off x="3480933" y="2515633"/>
            <a:ext cx="2615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ctrTitle" idx="4"/>
          </p:nvPr>
        </p:nvSpPr>
        <p:spPr>
          <a:xfrm>
            <a:off x="6184141" y="1859221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5"/>
          </p:nvPr>
        </p:nvSpPr>
        <p:spPr>
          <a:xfrm>
            <a:off x="6504101" y="2515633"/>
            <a:ext cx="2197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ctrTitle" idx="6"/>
          </p:nvPr>
        </p:nvSpPr>
        <p:spPr>
          <a:xfrm rot="5400000">
            <a:off x="9154100" y="1954833"/>
            <a:ext cx="34040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ctrTitle" idx="7"/>
          </p:nvPr>
        </p:nvSpPr>
        <p:spPr>
          <a:xfrm>
            <a:off x="875229" y="4490421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8"/>
          </p:nvPr>
        </p:nvSpPr>
        <p:spPr>
          <a:xfrm>
            <a:off x="875233" y="5146833"/>
            <a:ext cx="2085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ctrTitle" idx="9"/>
          </p:nvPr>
        </p:nvSpPr>
        <p:spPr>
          <a:xfrm>
            <a:off x="3534280" y="4490421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3"/>
          </p:nvPr>
        </p:nvSpPr>
        <p:spPr>
          <a:xfrm>
            <a:off x="3480933" y="5146833"/>
            <a:ext cx="2615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14"/>
          </p:nvPr>
        </p:nvSpPr>
        <p:spPr>
          <a:xfrm>
            <a:off x="6184141" y="4490421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5"/>
          </p:nvPr>
        </p:nvSpPr>
        <p:spPr>
          <a:xfrm>
            <a:off x="6504101" y="5146833"/>
            <a:ext cx="2197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1290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6">
  <p:cSld name="Title + text 6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ctrTitle"/>
          </p:nvPr>
        </p:nvSpPr>
        <p:spPr>
          <a:xfrm>
            <a:off x="1108267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1108267" y="3085633"/>
            <a:ext cx="41088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3893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1220233" y="4507700"/>
            <a:ext cx="52808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ubTitle" idx="2"/>
          </p:nvPr>
        </p:nvSpPr>
        <p:spPr>
          <a:xfrm>
            <a:off x="1220233" y="5339433"/>
            <a:ext cx="2428000" cy="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78499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wo columns 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6178600" y="2463861"/>
            <a:ext cx="242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2"/>
          </p:nvPr>
        </p:nvSpPr>
        <p:spPr>
          <a:xfrm>
            <a:off x="6178600" y="5103827"/>
            <a:ext cx="242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6178600" y="2052395"/>
            <a:ext cx="34924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ctrTitle" idx="3"/>
          </p:nvPr>
        </p:nvSpPr>
        <p:spPr>
          <a:xfrm>
            <a:off x="6178600" y="4692360"/>
            <a:ext cx="34924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ctrTitle" idx="4"/>
          </p:nvPr>
        </p:nvSpPr>
        <p:spPr>
          <a:xfrm rot="5400000">
            <a:off x="9222900" y="1886032"/>
            <a:ext cx="32664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506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0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565203" y="5166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565200" y="1070028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697343" y="872151"/>
            <a:ext cx="2318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4567019" y="163238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4567012" y="2185145"/>
            <a:ext cx="2635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697343" y="1985051"/>
            <a:ext cx="2153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4570665" y="27481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4570663" y="3300263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697343" y="30979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8802172" y="2195027"/>
            <a:ext cx="38844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4570665" y="386388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4570663" y="4415379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697343" y="42108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4570665" y="49796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4570663" y="5530496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697343" y="53237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71131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AA4F7-6EE9-6F04-13E6-74514707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D51DD7-1CBC-CB2C-73FF-5E5914069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5C4BB-C6E3-1439-E091-A275B23B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C82F98-F8C3-6F56-CC38-D2B8B208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075D7B-96F2-DB7D-744B-2AC9F8F2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BD83-C6D6-4B3A-91FD-7E1ACFC4F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0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6125F-83E9-CC56-6913-DA944111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DF4045-4C8B-7456-6CDD-7C47D5DFA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7069E9-81E3-39B0-BB98-F8398CD0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86969A-EFF5-9C3C-7590-9364D291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F51269-051C-92BB-1574-42F6E102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BD83-C6D6-4B3A-91FD-7E1ACFC4F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8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F16DD-6F2D-C13F-DAF4-7F542E96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58CFAB-43A4-9B5C-77B2-2D7B42D14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B0CCD3-749D-F25D-AA8F-F98700F5F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05F6D3-6AFF-E0F9-F0BB-324B0C98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B0384A-DEF4-53DC-010C-D740F3DF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D29DC4-460B-C970-C30F-14B909B1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BD83-C6D6-4B3A-91FD-7E1ACFC4F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FF9CA-DCFB-AFFA-FC0D-59A8E1FC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4A8473-B172-966B-24EC-5CB107B07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3742DE-9D1C-1535-8DAE-02A06B4C3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6482C8-F662-345C-855D-CA16AB94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CE5C28-4A75-1162-5194-44B1A0331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A74C14E-789F-6BC5-F9D6-5D6AF5D1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6146400-DA01-D7E9-306C-D0D69D1D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E790052-FA8C-3CA3-CBA1-FD14964D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BD83-C6D6-4B3A-91FD-7E1ACFC4F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E0EAC-47CC-3434-873C-63068371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9585C5-290B-9B56-6B3A-0FABA115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CC7749-DC32-CEBC-865F-A7CD4C95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C65E4E-07A1-75CC-9246-DEB29E9B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BD83-C6D6-4B3A-91FD-7E1ACFC4F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5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F2731E-0008-ACB8-7F22-DDB8678C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826B1C-934E-3A05-354A-9353AA58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D6CFA9-6090-B972-5116-CDF15DCC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BD83-C6D6-4B3A-91FD-7E1ACFC4F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6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E64F0-0403-A5B4-C062-D4581D99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665C37-3ADE-4354-4FCC-A72CF2589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7A7DA2-8766-CCB5-D76B-8AA004095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8423FB-3CB3-CCCA-5254-750E11FD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D6F07-655E-0104-3E43-50E37BD9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2E6F0E-FEA0-1C05-289D-223569C0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BD83-C6D6-4B3A-91FD-7E1ACFC4F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9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28F7E-F99F-2D3C-A1DE-F7640F4A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8C7B3A-A091-F040-AC95-28F0D8E02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CFF71B-212B-1C2F-8A0A-C8735CC5C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C25F3F-053E-DB87-833F-C78DFF0B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543EBE-ACD1-77E6-C2CE-DB223E87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04F19A-184C-76C5-3991-CC863713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BD83-C6D6-4B3A-91FD-7E1ACFC4F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91E701E-F5E8-8A5F-DEB5-CBA36FBA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B2D759-7214-AA40-4C77-5647AE3ED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C89458-F157-CE01-B013-0140A67D2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468CE1-EF58-663B-F4E6-5F3BAC259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6C948D-A688-1A36-D869-2F12A7E58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3BD83-C6D6-4B3A-91FD-7E1ACFC4F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7" r:id="rId17"/>
    <p:sldLayoutId id="2147483668" r:id="rId18"/>
    <p:sldLayoutId id="2147483669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0_7D47A59C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9_C8651D6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tcd.io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quasecurity.github.io/trivy/v0.34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aquasec.com/cloud-native-academy/kubernetes-101/kubernetes-vulnerability-scanning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killercoda.com/playgrounds/scenario/kubernete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izz.com/joi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bm.com/cloud/blog/kubernetes-vs-docker" TargetMode="External"/><Relationship Id="rId13" Type="http://schemas.openxmlformats.org/officeDocument/2006/relationships/hyperlink" Target="https://kubernetes.io/docs/concepts/configuration/configmap/" TargetMode="External"/><Relationship Id="rId3" Type="http://schemas.openxmlformats.org/officeDocument/2006/relationships/hyperlink" Target="https://kubernetes.io/docs/concepts/overview/" TargetMode="External"/><Relationship Id="rId7" Type="http://schemas.openxmlformats.org/officeDocument/2006/relationships/hyperlink" Target="https://kubernetes.io/blog/2018/07/20/the-history-of-kubernetes-the-community-behind-it/" TargetMode="External"/><Relationship Id="rId12" Type="http://schemas.openxmlformats.org/officeDocument/2006/relationships/hyperlink" Target="https://k21academy.com/docker-kubernetes/configmaps-secrets/" TargetMode="External"/><Relationship Id="rId2" Type="http://schemas.openxmlformats.org/officeDocument/2006/relationships/notesSlide" Target="../notesSlides/notesSlide27.xml"/><Relationship Id="rId16" Type="http://schemas.openxmlformats.org/officeDocument/2006/relationships/hyperlink" Target="https://www.aquasec.com/cloud-native-academy/kubernetes-101/kubernetes-cluster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en.wikipedia.org/wiki/Kubernetes" TargetMode="External"/><Relationship Id="rId11" Type="http://schemas.openxmlformats.org/officeDocument/2006/relationships/hyperlink" Target="https://matthewpalmer.net/kubernetes-app-developer/articles/ingress.png" TargetMode="External"/><Relationship Id="rId5" Type="http://schemas.openxmlformats.org/officeDocument/2006/relationships/hyperlink" Target="https://www.youtube.com/watch?v=X48VuDVv0do&amp;t=1862s" TargetMode="External"/><Relationship Id="rId15" Type="http://schemas.openxmlformats.org/officeDocument/2006/relationships/hyperlink" Target="https://kubernetes.io/docs/concepts/overview/components/" TargetMode="External"/><Relationship Id="rId10" Type="http://schemas.openxmlformats.org/officeDocument/2006/relationships/hyperlink" Target="https://matthewpalmer.net/kubernetes-app-developer/articles/kubernetes-networking-guide-beginners.html" TargetMode="External"/><Relationship Id="rId4" Type="http://schemas.openxmlformats.org/officeDocument/2006/relationships/hyperlink" Target="https://kubernetes.io/" TargetMode="External"/><Relationship Id="rId9" Type="http://schemas.openxmlformats.org/officeDocument/2006/relationships/hyperlink" Target="https://www.ibm.com/cloud/blog/docker-swarm-vs-kubernetes-a-comparison" TargetMode="External"/><Relationship Id="rId14" Type="http://schemas.openxmlformats.org/officeDocument/2006/relationships/hyperlink" Target="https://kubernetes.io/docs/concepts/storage/volumes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kubernet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hyperlink" Target="https://kubernetes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topics/containers/what-is-container-orchestr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jeremyjordan.me/kubernete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8F87052-F35E-0204-5684-2B1DD9BC805C}"/>
              </a:ext>
            </a:extLst>
          </p:cNvPr>
          <p:cNvSpPr/>
          <p:nvPr/>
        </p:nvSpPr>
        <p:spPr>
          <a:xfrm>
            <a:off x="2952787" y="0"/>
            <a:ext cx="923921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4" name="Google Shape;124;p24"/>
          <p:cNvSpPr/>
          <p:nvPr/>
        </p:nvSpPr>
        <p:spPr>
          <a:xfrm rot="5400000">
            <a:off x="1905167" y="18467"/>
            <a:ext cx="4478400" cy="6702000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1386099" y="4275200"/>
            <a:ext cx="4364301" cy="95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1400">
                <a:solidFill>
                  <a:schemeClr val="lt1"/>
                </a:solidFill>
              </a:rPr>
              <a:t>Enterprise Software Development</a:t>
            </a:r>
          </a:p>
          <a:p>
            <a:pPr marL="0" indent="0"/>
            <a:r>
              <a:rPr lang="en" sz="1400">
                <a:solidFill>
                  <a:schemeClr val="lt1"/>
                </a:solidFill>
              </a:rPr>
              <a:t>Paul Renkel &amp; Dorothee Schilling &amp; Laura Baus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386100" y="2268300"/>
            <a:ext cx="6109267" cy="237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de-DE" b="1">
                <a:solidFill>
                  <a:schemeClr val="lt1"/>
                </a:solidFill>
                <a:latin typeface="Livvic" pitchFamily="2" charset="0"/>
              </a:rPr>
              <a:t>KUBERNETES</a:t>
            </a:r>
            <a:br>
              <a:rPr lang="de-DE">
                <a:solidFill>
                  <a:schemeClr val="lt1"/>
                </a:solidFill>
              </a:rPr>
            </a:br>
            <a:r>
              <a:rPr lang="de-DE" sz="2400" err="1">
                <a:solidFill>
                  <a:schemeClr val="lt1"/>
                </a:solidFill>
                <a:latin typeface="Livvic" pitchFamily="2" charset="0"/>
              </a:rPr>
              <a:t>Config</a:t>
            </a:r>
            <a:r>
              <a:rPr lang="de-DE" sz="2400">
                <a:solidFill>
                  <a:schemeClr val="lt1"/>
                </a:solidFill>
                <a:latin typeface="Livvic" pitchFamily="2" charset="0"/>
              </a:rPr>
              <a:t> Management / Container Orchestration</a:t>
            </a:r>
            <a:br>
              <a:rPr lang="de-DE" sz="3200">
                <a:solidFill>
                  <a:schemeClr val="lt1"/>
                </a:solidFill>
              </a:rPr>
            </a:br>
            <a:endParaRPr sz="32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" name="Google Shape;124;p24">
            <a:extLst>
              <a:ext uri="{FF2B5EF4-FFF2-40B4-BE49-F238E27FC236}">
                <a16:creationId xmlns:a16="http://schemas.microsoft.com/office/drawing/2014/main" id="{6228D27F-3386-FF9E-6B94-1109FDF38C03}"/>
              </a:ext>
            </a:extLst>
          </p:cNvPr>
          <p:cNvSpPr/>
          <p:nvPr/>
        </p:nvSpPr>
        <p:spPr>
          <a:xfrm rot="5400000">
            <a:off x="9775959" y="3192625"/>
            <a:ext cx="4478400" cy="353684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4745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1987C1-4900-F4C5-7538-D08013C78BE1}"/>
              </a:ext>
            </a:extLst>
          </p:cNvPr>
          <p:cNvSpPr/>
          <p:nvPr/>
        </p:nvSpPr>
        <p:spPr>
          <a:xfrm>
            <a:off x="5308580" y="0"/>
            <a:ext cx="688341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Google Shape;163;p27">
            <a:extLst>
              <a:ext uri="{FF2B5EF4-FFF2-40B4-BE49-F238E27FC236}">
                <a16:creationId xmlns:a16="http://schemas.microsoft.com/office/drawing/2014/main" id="{74B68F4A-F47B-9A81-9DBF-E2D697973691}"/>
              </a:ext>
            </a:extLst>
          </p:cNvPr>
          <p:cNvSpPr/>
          <p:nvPr/>
        </p:nvSpPr>
        <p:spPr>
          <a:xfrm>
            <a:off x="793368" y="1385401"/>
            <a:ext cx="6541033" cy="4478400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5" name="Google Shape;575;p49"/>
          <p:cNvSpPr txBox="1">
            <a:spLocks noGrp="1"/>
          </p:cNvSpPr>
          <p:nvPr>
            <p:ph type="ctrTitle"/>
          </p:nvPr>
        </p:nvSpPr>
        <p:spPr>
          <a:xfrm>
            <a:off x="1108267" y="1385401"/>
            <a:ext cx="4200313" cy="447839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Livvic"/>
              </a:rPr>
              <a:t>WORKER NODE COMPONENTS </a:t>
            </a:r>
            <a:endParaRPr lang="en-US" sz="4000" b="1">
              <a:solidFill>
                <a:schemeClr val="bg1"/>
              </a:solidFill>
              <a:latin typeface="Livv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08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5C92AC7-263E-9708-8D71-D657D71A7D1B}"/>
              </a:ext>
            </a:extLst>
          </p:cNvPr>
          <p:cNvSpPr/>
          <p:nvPr/>
        </p:nvSpPr>
        <p:spPr>
          <a:xfrm>
            <a:off x="0" y="939000"/>
            <a:ext cx="1041912" cy="2490000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B5AC299-4A56-F9C6-C68A-2190351D0012}"/>
              </a:ext>
            </a:extLst>
          </p:cNvPr>
          <p:cNvSpPr/>
          <p:nvPr/>
        </p:nvSpPr>
        <p:spPr>
          <a:xfrm>
            <a:off x="0" y="3579003"/>
            <a:ext cx="1041912" cy="2490000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55" name="Google Shape;355;p39"/>
          <p:cNvSpPr txBox="1">
            <a:spLocks noGrp="1"/>
          </p:cNvSpPr>
          <p:nvPr>
            <p:ph type="ctrTitle" idx="4"/>
          </p:nvPr>
        </p:nvSpPr>
        <p:spPr>
          <a:xfrm rot="5400000">
            <a:off x="8253479" y="2821413"/>
            <a:ext cx="5410201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b="1">
                <a:latin typeface="Livvic"/>
                <a:cs typeface="Catamaran Light" panose="020B0604020202020204" charset="0"/>
              </a:rPr>
              <a:t>WORKER NODE COMPONENTS</a:t>
            </a:r>
          </a:p>
        </p:txBody>
      </p:sp>
      <p:sp>
        <p:nvSpPr>
          <p:cNvPr id="357" name="Google Shape;357;p39"/>
          <p:cNvSpPr txBox="1">
            <a:spLocks noGrp="1"/>
          </p:cNvSpPr>
          <p:nvPr>
            <p:ph type="subTitle" idx="1"/>
          </p:nvPr>
        </p:nvSpPr>
        <p:spPr>
          <a:xfrm>
            <a:off x="1458606" y="3994250"/>
            <a:ext cx="4928600" cy="15326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31789" indent="-228594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 panose="020B0604020202020204" charset="0"/>
                <a:cs typeface="Catamaran Light" panose="020B0604020202020204" charset="0"/>
              </a:rPr>
              <a:t>Contain one or more containers</a:t>
            </a:r>
            <a:r>
              <a:rPr lang="en-US" sz="133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 </a:t>
            </a:r>
          </a:p>
          <a:p>
            <a:pPr marL="431789" indent="-228594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 panose="020B0604020202020204" charset="0"/>
                <a:cs typeface="Catamaran Light" panose="020B0604020202020204" charset="0"/>
              </a:rPr>
              <a:t>Optimize resource sharing: share networking resources </a:t>
            </a:r>
            <a:r>
              <a:rPr lang="en-US" sz="133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 </a:t>
            </a:r>
          </a:p>
          <a:p>
            <a:pPr marL="431789" indent="-228594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 panose="020B0604020202020204" charset="0"/>
                <a:cs typeface="Catamaran Light" panose="020B0604020202020204" charset="0"/>
              </a:rPr>
              <a:t>Ephemeral</a:t>
            </a:r>
            <a:r>
              <a:rPr lang="en-US" sz="133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 </a:t>
            </a:r>
            <a:endParaRPr lang="en-US" sz="1330">
              <a:latin typeface="Catamaran Light" panose="020B0604020202020204" charset="0"/>
              <a:cs typeface="Catamaran Light" panose="020B0604020202020204" charset="0"/>
            </a:endParaRPr>
          </a:p>
          <a:p>
            <a:pPr marL="431789" indent="-228594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 panose="020B0604020202020204" charset="0"/>
                <a:cs typeface="Catamaran Light" panose="020B0604020202020204" charset="0"/>
              </a:rPr>
              <a:t>Unique IP address</a:t>
            </a:r>
          </a:p>
          <a:p>
            <a:pPr marL="0" indent="0">
              <a:lnSpc>
                <a:spcPct val="150000"/>
              </a:lnSpc>
            </a:pPr>
            <a:endParaRPr lang="en-US" sz="133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58" name="Google Shape;358;p39"/>
          <p:cNvSpPr txBox="1">
            <a:spLocks noGrp="1"/>
          </p:cNvSpPr>
          <p:nvPr>
            <p:ph type="subTitle" idx="2"/>
          </p:nvPr>
        </p:nvSpPr>
        <p:spPr>
          <a:xfrm>
            <a:off x="1486485" y="1190578"/>
            <a:ext cx="4791833" cy="195583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203200" indent="0" fontAlgn="base">
              <a:lnSpc>
                <a:spcPct val="150000"/>
              </a:lnSpc>
            </a:pPr>
            <a:endParaRPr lang="en-US" sz="1330">
              <a:latin typeface="Catamaran Light"/>
              <a:cs typeface="Calibri"/>
            </a:endParaRPr>
          </a:p>
          <a:p>
            <a:pPr marL="431165" indent="-227965">
              <a:lnSpc>
                <a:spcPct val="150000"/>
              </a:lnSpc>
              <a:buChar char="•"/>
            </a:pPr>
            <a:r>
              <a:rPr lang="en-US" sz="1330">
                <a:latin typeface="Catamaran Light"/>
                <a:cs typeface="Catamaran Light" panose="020B0604020202020204" charset="0"/>
              </a:rPr>
              <a:t>Physical or virtual machine </a:t>
            </a:r>
            <a:endParaRPr lang="de-DE" sz="1330">
              <a:latin typeface="Calibri" panose="020F0502020204030204"/>
              <a:cs typeface="Calibri" panose="020F0502020204030204"/>
            </a:endParaRPr>
          </a:p>
          <a:p>
            <a:pPr marL="431165" indent="-22796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/>
                <a:cs typeface="Catamaran Light" panose="020B0604020202020204" charset="0"/>
              </a:rPr>
              <a:t>Runs containerized application </a:t>
            </a:r>
            <a:endParaRPr lang="en-US" sz="1330">
              <a:latin typeface="Catamaran Light" panose="020B0604020202020204" charset="0"/>
              <a:cs typeface="Catamaran Light" panose="020B0604020202020204" charset="0"/>
            </a:endParaRPr>
          </a:p>
          <a:p>
            <a:pPr marL="431165" indent="-22796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 panose="020B0604020202020204" charset="0"/>
                <a:cs typeface="Catamaran Light" panose="020B0604020202020204" charset="0"/>
              </a:rPr>
              <a:t>Managed by control plane</a:t>
            </a:r>
            <a:r>
              <a:rPr lang="en-US" sz="133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 </a:t>
            </a:r>
            <a:endParaRPr lang="en-US" sz="1330">
              <a:latin typeface="Catamaran Light" panose="020B0604020202020204" charset="0"/>
              <a:cs typeface="Catamaran Light" panose="020B0604020202020204" charset="0"/>
            </a:endParaRPr>
          </a:p>
          <a:p>
            <a:pPr marL="202565" indent="0" fontAlgn="base">
              <a:lnSpc>
                <a:spcPct val="150000"/>
              </a:lnSpc>
            </a:pPr>
            <a:endParaRPr lang="de-DE" sz="133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59" name="Google Shape;359;p39"/>
          <p:cNvSpPr txBox="1">
            <a:spLocks noGrp="1"/>
          </p:cNvSpPr>
          <p:nvPr>
            <p:ph type="ctrTitle"/>
          </p:nvPr>
        </p:nvSpPr>
        <p:spPr>
          <a:xfrm>
            <a:off x="1682293" y="3592373"/>
            <a:ext cx="3492400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de-DE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PODS</a:t>
            </a:r>
            <a:endParaRPr lang="en-US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360" name="Google Shape;360;p39"/>
          <p:cNvSpPr txBox="1">
            <a:spLocks noGrp="1"/>
          </p:cNvSpPr>
          <p:nvPr>
            <p:ph type="ctrTitle" idx="3"/>
          </p:nvPr>
        </p:nvSpPr>
        <p:spPr>
          <a:xfrm>
            <a:off x="1682293" y="939000"/>
            <a:ext cx="3492400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(WORKER) NODES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457F792-8185-8F60-BF1F-8C76FCC20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900" y="2304956"/>
            <a:ext cx="2828901" cy="224808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09DF743-4B4C-F1E0-41C5-10E306A96469}"/>
              </a:ext>
            </a:extLst>
          </p:cNvPr>
          <p:cNvSpPr txBox="1"/>
          <p:nvPr/>
        </p:nvSpPr>
        <p:spPr>
          <a:xfrm>
            <a:off x="11641396" y="6368623"/>
            <a:ext cx="25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7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363DC4-F546-97D7-7446-C9D8156BFF9B}"/>
              </a:ext>
            </a:extLst>
          </p:cNvPr>
          <p:cNvSpPr txBox="1"/>
          <p:nvPr/>
        </p:nvSpPr>
        <p:spPr>
          <a:xfrm>
            <a:off x="291583" y="6368622"/>
            <a:ext cx="2896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Source [2], [3], [15], [21]  </a:t>
            </a:r>
          </a:p>
        </p:txBody>
      </p:sp>
    </p:spTree>
    <p:extLst>
      <p:ext uri="{BB962C8B-B14F-4D97-AF65-F5344CB8AC3E}">
        <p14:creationId xmlns:p14="http://schemas.microsoft.com/office/powerpoint/2010/main" val="3874441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EFD4714B-54E2-959A-FB43-0C7B51B01AD7}"/>
              </a:ext>
            </a:extLst>
          </p:cNvPr>
          <p:cNvSpPr/>
          <p:nvPr/>
        </p:nvSpPr>
        <p:spPr>
          <a:xfrm>
            <a:off x="0" y="950494"/>
            <a:ext cx="1010898" cy="2478506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3DA1B91-4F56-7AFF-CA7D-8F67B3236711}"/>
              </a:ext>
            </a:extLst>
          </p:cNvPr>
          <p:cNvGrpSpPr/>
          <p:nvPr/>
        </p:nvGrpSpPr>
        <p:grpSpPr>
          <a:xfrm>
            <a:off x="3687048" y="2348639"/>
            <a:ext cx="6669399" cy="3865831"/>
            <a:chOff x="3687048" y="2348639"/>
            <a:chExt cx="6669399" cy="3865831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78B9D92-31B2-A5F2-9B01-9B779D850174}"/>
                </a:ext>
              </a:extLst>
            </p:cNvPr>
            <p:cNvSpPr/>
            <p:nvPr/>
          </p:nvSpPr>
          <p:spPr>
            <a:xfrm>
              <a:off x="5375368" y="2348640"/>
              <a:ext cx="1732588" cy="38658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59F3F389-1219-187C-E685-D0BC67E92E48}"/>
                </a:ext>
              </a:extLst>
            </p:cNvPr>
            <p:cNvSpPr/>
            <p:nvPr/>
          </p:nvSpPr>
          <p:spPr>
            <a:xfrm>
              <a:off x="7440231" y="2348639"/>
              <a:ext cx="2387449" cy="38658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30815B6A-7811-3FAA-846B-94F0BA84D56B}"/>
                </a:ext>
              </a:extLst>
            </p:cNvPr>
            <p:cNvSpPr/>
            <p:nvPr/>
          </p:nvSpPr>
          <p:spPr>
            <a:xfrm>
              <a:off x="5491589" y="2451024"/>
              <a:ext cx="1066523" cy="591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POD A.1</a:t>
              </a: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84ECD438-D12F-773D-5399-F8700D935805}"/>
                </a:ext>
              </a:extLst>
            </p:cNvPr>
            <p:cNvSpPr/>
            <p:nvPr/>
          </p:nvSpPr>
          <p:spPr>
            <a:xfrm>
              <a:off x="5644136" y="5941281"/>
              <a:ext cx="1195050" cy="273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NODE 1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32E89A4-C6DD-823A-069A-87142AF6F217}"/>
                </a:ext>
              </a:extLst>
            </p:cNvPr>
            <p:cNvSpPr/>
            <p:nvPr/>
          </p:nvSpPr>
          <p:spPr>
            <a:xfrm>
              <a:off x="8031936" y="5941280"/>
              <a:ext cx="1195050" cy="273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NODE 2</a:t>
              </a: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E53C7FDE-C148-C119-EC30-5B1F38546B83}"/>
                </a:ext>
              </a:extLst>
            </p:cNvPr>
            <p:cNvSpPr/>
            <p:nvPr/>
          </p:nvSpPr>
          <p:spPr>
            <a:xfrm>
              <a:off x="8629461" y="2451024"/>
              <a:ext cx="1066523" cy="591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POD A.2</a:t>
              </a: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0DE96B23-4E8D-3D05-97A1-CBCD70AED3B4}"/>
                </a:ext>
              </a:extLst>
            </p:cNvPr>
            <p:cNvSpPr/>
            <p:nvPr/>
          </p:nvSpPr>
          <p:spPr>
            <a:xfrm>
              <a:off x="5491589" y="5219063"/>
              <a:ext cx="1066523" cy="591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POD B.1</a:t>
              </a: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75A1F617-D07C-6164-E8D2-88D61D04E2C7}"/>
                </a:ext>
              </a:extLst>
            </p:cNvPr>
            <p:cNvSpPr/>
            <p:nvPr/>
          </p:nvSpPr>
          <p:spPr>
            <a:xfrm>
              <a:off x="6558111" y="3173242"/>
              <a:ext cx="1421869" cy="591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Service A</a:t>
              </a: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B24B3D00-8F9A-8B50-7858-B64E89730C26}"/>
                </a:ext>
              </a:extLst>
            </p:cNvPr>
            <p:cNvSpPr/>
            <p:nvPr/>
          </p:nvSpPr>
          <p:spPr>
            <a:xfrm>
              <a:off x="6558111" y="4443520"/>
              <a:ext cx="1421869" cy="591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Service B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43526BB7-F779-00E5-77BE-1E235E1672BF}"/>
                </a:ext>
              </a:extLst>
            </p:cNvPr>
            <p:cNvCxnSpPr>
              <a:stCxn id="34" idx="5"/>
              <a:endCxn id="39" idx="1"/>
            </p:cNvCxnSpPr>
            <p:nvPr/>
          </p:nvCxnSpPr>
          <p:spPr>
            <a:xfrm>
              <a:off x="6401923" y="2956202"/>
              <a:ext cx="364417" cy="303714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9F70C85B-2A7C-9754-BDFD-D6621CE59CB7}"/>
                </a:ext>
              </a:extLst>
            </p:cNvPr>
            <p:cNvCxnSpPr>
              <a:cxnSpLocks/>
              <a:stCxn id="37" idx="3"/>
              <a:endCxn id="39" idx="7"/>
            </p:cNvCxnSpPr>
            <p:nvPr/>
          </p:nvCxnSpPr>
          <p:spPr>
            <a:xfrm flipH="1">
              <a:off x="7771752" y="2956202"/>
              <a:ext cx="1013897" cy="303714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2D7469B6-9F5B-2AB6-C885-C4BB14C4B1CD}"/>
                </a:ext>
              </a:extLst>
            </p:cNvPr>
            <p:cNvCxnSpPr>
              <a:stCxn id="38" idx="7"/>
              <a:endCxn id="40" idx="3"/>
            </p:cNvCxnSpPr>
            <p:nvPr/>
          </p:nvCxnSpPr>
          <p:spPr>
            <a:xfrm flipV="1">
              <a:off x="6401923" y="4948698"/>
              <a:ext cx="364417" cy="35704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22B10EB8-5719-EFB4-0735-94040B8304F5}"/>
                </a:ext>
              </a:extLst>
            </p:cNvPr>
            <p:cNvCxnSpPr>
              <a:cxnSpLocks/>
            </p:cNvCxnSpPr>
            <p:nvPr/>
          </p:nvCxnSpPr>
          <p:spPr>
            <a:xfrm>
              <a:off x="7290901" y="3765094"/>
              <a:ext cx="0" cy="67842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3EAAABD2-FA4F-6AC0-1D71-E43FA94B00C9}"/>
                </a:ext>
              </a:extLst>
            </p:cNvPr>
            <p:cNvSpPr txBox="1"/>
            <p:nvPr/>
          </p:nvSpPr>
          <p:spPr>
            <a:xfrm>
              <a:off x="7967673" y="3251455"/>
              <a:ext cx="2161233" cy="756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rgbClr val="00B050"/>
                  </a:solidFill>
                </a:rPr>
                <a:t>Internal</a:t>
              </a:r>
            </a:p>
            <a:p>
              <a:r>
                <a:rPr lang="de-DE">
                  <a:solidFill>
                    <a:srgbClr val="00B050"/>
                  </a:solidFill>
                </a:rPr>
                <a:t>(10.96.121.48)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E7317583-0392-97E4-28F5-BF6DD82A51D7}"/>
                </a:ext>
              </a:extLst>
            </p:cNvPr>
            <p:cNvSpPr txBox="1"/>
            <p:nvPr/>
          </p:nvSpPr>
          <p:spPr>
            <a:xfrm>
              <a:off x="7968998" y="4370258"/>
              <a:ext cx="2387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rgbClr val="FF0000"/>
                  </a:solidFill>
                </a:rPr>
                <a:t>External </a:t>
              </a:r>
            </a:p>
            <a:p>
              <a:r>
                <a:rPr lang="de-DE">
                  <a:solidFill>
                    <a:srgbClr val="FF0000"/>
                  </a:solidFill>
                </a:rPr>
                <a:t>(47.157.36.42)</a:t>
              </a: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1CF60A71-89CC-CAF1-3333-EFAF6C1119AD}"/>
                </a:ext>
              </a:extLst>
            </p:cNvPr>
            <p:cNvSpPr/>
            <p:nvPr/>
          </p:nvSpPr>
          <p:spPr>
            <a:xfrm>
              <a:off x="3687048" y="4329672"/>
              <a:ext cx="1442621" cy="79754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CLIENT</a:t>
              </a:r>
            </a:p>
          </p:txBody>
        </p: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8F97EBED-6072-CE0A-37ED-39E9E5A01BE3}"/>
                </a:ext>
              </a:extLst>
            </p:cNvPr>
            <p:cNvCxnSpPr>
              <a:cxnSpLocks/>
              <a:stCxn id="51" idx="6"/>
              <a:endCxn id="40" idx="2"/>
            </p:cNvCxnSpPr>
            <p:nvPr/>
          </p:nvCxnSpPr>
          <p:spPr>
            <a:xfrm>
              <a:off x="5129669" y="4728445"/>
              <a:ext cx="1428443" cy="11002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Google Shape;357;p39">
            <a:extLst>
              <a:ext uri="{FF2B5EF4-FFF2-40B4-BE49-F238E27FC236}">
                <a16:creationId xmlns:a16="http://schemas.microsoft.com/office/drawing/2014/main" id="{B345485F-0E59-43E0-E7BE-F9AD34275B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46437" y="1611977"/>
            <a:ext cx="4159997" cy="21531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31789" indent="-2844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Service name </a:t>
            </a:r>
          </a:p>
          <a:p>
            <a:pPr marL="431789" indent="-2844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Stable IP address</a:t>
            </a:r>
          </a:p>
          <a:p>
            <a:pPr marL="431789" indent="-2844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Enforces loose coupling</a:t>
            </a:r>
          </a:p>
          <a:p>
            <a:pPr marL="431789" indent="-2844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Internal services </a:t>
            </a:r>
          </a:p>
          <a:p>
            <a:pPr marL="431789" indent="-2844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External services  </a:t>
            </a:r>
          </a:p>
          <a:p>
            <a:pPr marL="431789" indent="-228594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33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  <a:p>
            <a:pPr marL="431789" indent="-228594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33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  <a:p>
            <a:pPr marL="431789" indent="-228594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33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" name="Google Shape;359;p39">
            <a:extLst>
              <a:ext uri="{FF2B5EF4-FFF2-40B4-BE49-F238E27FC236}">
                <a16:creationId xmlns:a16="http://schemas.microsoft.com/office/drawing/2014/main" id="{BB3702AE-3202-B127-21FD-1C176F2D4B2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99189" y="1199549"/>
            <a:ext cx="3492400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de-DE" sz="2400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SERVICE</a:t>
            </a:r>
            <a:endParaRPr lang="en-US" sz="2400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57FAED7-91E7-5269-0B81-A3FE3078C45B}"/>
              </a:ext>
            </a:extLst>
          </p:cNvPr>
          <p:cNvSpPr txBox="1"/>
          <p:nvPr/>
        </p:nvSpPr>
        <p:spPr>
          <a:xfrm>
            <a:off x="11641396" y="6368623"/>
            <a:ext cx="25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8</a:t>
            </a:r>
          </a:p>
        </p:txBody>
      </p:sp>
      <p:sp>
        <p:nvSpPr>
          <p:cNvPr id="7" name="Google Shape;355;p39">
            <a:extLst>
              <a:ext uri="{FF2B5EF4-FFF2-40B4-BE49-F238E27FC236}">
                <a16:creationId xmlns:a16="http://schemas.microsoft.com/office/drawing/2014/main" id="{D8B1C249-1695-CB9C-FEA4-E9C2939EE64E}"/>
              </a:ext>
            </a:extLst>
          </p:cNvPr>
          <p:cNvSpPr txBox="1">
            <a:spLocks/>
          </p:cNvSpPr>
          <p:nvPr/>
        </p:nvSpPr>
        <p:spPr>
          <a:xfrm rot="5400000">
            <a:off x="8253479" y="2821413"/>
            <a:ext cx="5410201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Livvic"/>
                <a:cs typeface="Catamaran Light" panose="020B0604020202020204" charset="0"/>
              </a:rPr>
              <a:t>WORKER NODE COMPONENTS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DE47DB2-6806-581C-A7A1-84BCB58272EF}"/>
              </a:ext>
            </a:extLst>
          </p:cNvPr>
          <p:cNvSpPr txBox="1"/>
          <p:nvPr/>
        </p:nvSpPr>
        <p:spPr>
          <a:xfrm>
            <a:off x="291583" y="6368622"/>
            <a:ext cx="2896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Source [3] </a:t>
            </a:r>
          </a:p>
        </p:txBody>
      </p:sp>
    </p:spTree>
    <p:extLst>
      <p:ext uri="{BB962C8B-B14F-4D97-AF65-F5344CB8AC3E}">
        <p14:creationId xmlns:p14="http://schemas.microsoft.com/office/powerpoint/2010/main" val="4067689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ubernetes Ingress with Nginx Example - Kubernetes Book">
            <a:extLst>
              <a:ext uri="{FF2B5EF4-FFF2-40B4-BE49-F238E27FC236}">
                <a16:creationId xmlns:a16="http://schemas.microsoft.com/office/drawing/2014/main" id="{C194CDC7-4E18-228F-D547-207EC3EB2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088" y="1149772"/>
            <a:ext cx="4675187" cy="410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357;p39">
            <a:extLst>
              <a:ext uri="{FF2B5EF4-FFF2-40B4-BE49-F238E27FC236}">
                <a16:creationId xmlns:a16="http://schemas.microsoft.com/office/drawing/2014/main" id="{221C91E9-AEB0-C4B7-5AAF-61213BA37F6E}"/>
              </a:ext>
            </a:extLst>
          </p:cNvPr>
          <p:cNvSpPr txBox="1">
            <a:spLocks/>
          </p:cNvSpPr>
          <p:nvPr/>
        </p:nvSpPr>
        <p:spPr>
          <a:xfrm>
            <a:off x="1777610" y="1593346"/>
            <a:ext cx="3492400" cy="9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 marL="488315" indent="-285750" fontAlgn="base">
              <a:lnSpc>
                <a:spcPct val="150000"/>
              </a:lnSpc>
              <a:buFont typeface="Arial"/>
              <a:buChar char="•"/>
            </a:pPr>
            <a:r>
              <a:rPr lang="en-US" sz="1330">
                <a:solidFill>
                  <a:schemeClr val="tx1"/>
                </a:solidFill>
                <a:cs typeface="Catamaran Light" panose="020B0604020202020204" charset="0"/>
              </a:rPr>
              <a:t>HTTP access to service</a:t>
            </a:r>
          </a:p>
          <a:p>
            <a:pPr marL="488315" indent="-28575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30">
                <a:solidFill>
                  <a:schemeClr val="tx1"/>
                </a:solidFill>
                <a:cs typeface="Catamaran Light" panose="020B0604020202020204" charset="0"/>
              </a:rPr>
              <a:t>Customizable namespace</a:t>
            </a:r>
          </a:p>
          <a:p>
            <a:pPr marL="488315" indent="-28575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30">
                <a:solidFill>
                  <a:schemeClr val="tx1"/>
                </a:solidFill>
                <a:cs typeface="Catamaran Light" panose="020B0604020202020204" charset="0"/>
              </a:rPr>
              <a:t>Avoid external IP's for services</a:t>
            </a:r>
            <a:endParaRPr lang="en-US" sz="133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9" name="Google Shape;359;p39">
            <a:extLst>
              <a:ext uri="{FF2B5EF4-FFF2-40B4-BE49-F238E27FC236}">
                <a16:creationId xmlns:a16="http://schemas.microsoft.com/office/drawing/2014/main" id="{62109579-0844-773F-CFF5-D610F44FB44D}"/>
              </a:ext>
            </a:extLst>
          </p:cNvPr>
          <p:cNvSpPr txBox="1">
            <a:spLocks/>
          </p:cNvSpPr>
          <p:nvPr/>
        </p:nvSpPr>
        <p:spPr>
          <a:xfrm>
            <a:off x="1965942" y="1149772"/>
            <a:ext cx="3492400" cy="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de-DE" sz="2400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INGRESS</a:t>
            </a:r>
            <a:endParaRPr lang="en-US" sz="2400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C4AB31A-AABE-9D3D-BA31-9DCCDEFE26BD}"/>
              </a:ext>
            </a:extLst>
          </p:cNvPr>
          <p:cNvSpPr/>
          <p:nvPr/>
        </p:nvSpPr>
        <p:spPr>
          <a:xfrm>
            <a:off x="0" y="939000"/>
            <a:ext cx="1041912" cy="2490000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C259288-27A2-F56B-9450-E0B17ACCDA07}"/>
              </a:ext>
            </a:extLst>
          </p:cNvPr>
          <p:cNvSpPr/>
          <p:nvPr/>
        </p:nvSpPr>
        <p:spPr>
          <a:xfrm flipV="1">
            <a:off x="0" y="3028950"/>
            <a:ext cx="1041912" cy="333375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466D34D-804C-09C5-65D9-C3161707BB68}"/>
              </a:ext>
            </a:extLst>
          </p:cNvPr>
          <p:cNvSpPr txBox="1"/>
          <p:nvPr/>
        </p:nvSpPr>
        <p:spPr>
          <a:xfrm>
            <a:off x="11641396" y="6368623"/>
            <a:ext cx="25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9</a:t>
            </a:r>
          </a:p>
        </p:txBody>
      </p:sp>
      <p:sp>
        <p:nvSpPr>
          <p:cNvPr id="11" name="Google Shape;355;p39">
            <a:extLst>
              <a:ext uri="{FF2B5EF4-FFF2-40B4-BE49-F238E27FC236}">
                <a16:creationId xmlns:a16="http://schemas.microsoft.com/office/drawing/2014/main" id="{6C13881B-05EC-B3EC-CFDD-E60E1E0015E1}"/>
              </a:ext>
            </a:extLst>
          </p:cNvPr>
          <p:cNvSpPr txBox="1">
            <a:spLocks/>
          </p:cNvSpPr>
          <p:nvPr/>
        </p:nvSpPr>
        <p:spPr>
          <a:xfrm rot="5400000">
            <a:off x="8253479" y="2821413"/>
            <a:ext cx="5410201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b="1">
                <a:latin typeface="Livvic"/>
                <a:cs typeface="Catamaran Light" panose="020B0604020202020204" charset="0"/>
              </a:rPr>
              <a:t>WORKER NODE COMPONENTS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D6BEF8E-3FE9-D3DC-F3F7-560DBA85A416}"/>
              </a:ext>
            </a:extLst>
          </p:cNvPr>
          <p:cNvSpPr txBox="1"/>
          <p:nvPr/>
        </p:nvSpPr>
        <p:spPr>
          <a:xfrm>
            <a:off x="291583" y="6368622"/>
            <a:ext cx="2896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Source [3], [16]</a:t>
            </a:r>
          </a:p>
        </p:txBody>
      </p:sp>
    </p:spTree>
    <p:extLst>
      <p:ext uri="{BB962C8B-B14F-4D97-AF65-F5344CB8AC3E}">
        <p14:creationId xmlns:p14="http://schemas.microsoft.com/office/powerpoint/2010/main" val="33620698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>
            <a:spLocks noGrp="1"/>
          </p:cNvSpPr>
          <p:nvPr>
            <p:ph type="subTitle" idx="1"/>
          </p:nvPr>
        </p:nvSpPr>
        <p:spPr>
          <a:xfrm>
            <a:off x="1684018" y="1504384"/>
            <a:ext cx="4928600" cy="21531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31165" indent="-22796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/>
                <a:cs typeface="Catamaran Light" panose="020B0604020202020204" charset="0"/>
              </a:rPr>
              <a:t>Blueprint for pods</a:t>
            </a:r>
          </a:p>
          <a:p>
            <a:pPr marL="431165" indent="-2279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/>
                <a:cs typeface="Catamaran Light" panose="020B0604020202020204" charset="0"/>
              </a:rPr>
              <a:t>Specifies pod contents </a:t>
            </a:r>
            <a:endParaRPr lang="en-US" sz="1330"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59" name="Google Shape;359;p39"/>
          <p:cNvSpPr txBox="1">
            <a:spLocks noGrp="1"/>
          </p:cNvSpPr>
          <p:nvPr>
            <p:ph type="ctrTitle"/>
          </p:nvPr>
        </p:nvSpPr>
        <p:spPr>
          <a:xfrm>
            <a:off x="1803415" y="1029433"/>
            <a:ext cx="3492400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de-DE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DEPLOYMENT</a:t>
            </a:r>
            <a:endParaRPr lang="en-US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8" name="Google Shape;357;p39">
            <a:extLst>
              <a:ext uri="{FF2B5EF4-FFF2-40B4-BE49-F238E27FC236}">
                <a16:creationId xmlns:a16="http://schemas.microsoft.com/office/drawing/2014/main" id="{221C91E9-AEB0-C4B7-5AAF-61213BA37F6E}"/>
              </a:ext>
            </a:extLst>
          </p:cNvPr>
          <p:cNvSpPr txBox="1">
            <a:spLocks/>
          </p:cNvSpPr>
          <p:nvPr/>
        </p:nvSpPr>
        <p:spPr>
          <a:xfrm>
            <a:off x="1615083" y="4101075"/>
            <a:ext cx="4928600" cy="9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 marL="488315" indent="-285750" fontAlgn="base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0">
                <a:solidFill>
                  <a:schemeClr val="tx1"/>
                </a:solidFill>
                <a:cs typeface="Catamaran Light" panose="020B0604020202020204" charset="0"/>
              </a:rPr>
              <a:t>Deployment with persistence</a:t>
            </a:r>
          </a:p>
        </p:txBody>
      </p:sp>
      <p:sp>
        <p:nvSpPr>
          <p:cNvPr id="9" name="Google Shape;359;p39">
            <a:extLst>
              <a:ext uri="{FF2B5EF4-FFF2-40B4-BE49-F238E27FC236}">
                <a16:creationId xmlns:a16="http://schemas.microsoft.com/office/drawing/2014/main" id="{62109579-0844-773F-CFF5-D610F44FB44D}"/>
              </a:ext>
            </a:extLst>
          </p:cNvPr>
          <p:cNvSpPr txBox="1">
            <a:spLocks/>
          </p:cNvSpPr>
          <p:nvPr/>
        </p:nvSpPr>
        <p:spPr>
          <a:xfrm>
            <a:off x="1803415" y="3657501"/>
            <a:ext cx="3492400" cy="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de-DE" sz="2400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STATEFULSET </a:t>
            </a:r>
            <a:endParaRPr lang="en-US" sz="2400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D982312-41A5-6BD2-EB54-8CE0A4AB2C52}"/>
              </a:ext>
            </a:extLst>
          </p:cNvPr>
          <p:cNvSpPr/>
          <p:nvPr/>
        </p:nvSpPr>
        <p:spPr>
          <a:xfrm>
            <a:off x="-9" y="939000"/>
            <a:ext cx="1041912" cy="2490000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3DFD26E-D374-0242-ACD1-4C1C06A8E0A0}"/>
              </a:ext>
            </a:extLst>
          </p:cNvPr>
          <p:cNvSpPr/>
          <p:nvPr/>
        </p:nvSpPr>
        <p:spPr>
          <a:xfrm>
            <a:off x="-9" y="3579003"/>
            <a:ext cx="1041912" cy="2490000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B492944-349E-8872-2648-D7140FE553D8}"/>
              </a:ext>
            </a:extLst>
          </p:cNvPr>
          <p:cNvSpPr txBox="1"/>
          <p:nvPr/>
        </p:nvSpPr>
        <p:spPr>
          <a:xfrm>
            <a:off x="11525693" y="6368623"/>
            <a:ext cx="374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10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977FCA4-4911-DE1E-FA80-B34472525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6875" y="1029433"/>
            <a:ext cx="3336001" cy="2288497"/>
          </a:xfrm>
          <a:prstGeom prst="rect">
            <a:avLst/>
          </a:prstGeom>
        </p:spPr>
      </p:pic>
      <p:sp>
        <p:nvSpPr>
          <p:cNvPr id="13" name="Google Shape;355;p39">
            <a:extLst>
              <a:ext uri="{FF2B5EF4-FFF2-40B4-BE49-F238E27FC236}">
                <a16:creationId xmlns:a16="http://schemas.microsoft.com/office/drawing/2014/main" id="{ED9750FA-80E3-DA24-8AB3-D3A8572D7121}"/>
              </a:ext>
            </a:extLst>
          </p:cNvPr>
          <p:cNvSpPr txBox="1">
            <a:spLocks/>
          </p:cNvSpPr>
          <p:nvPr/>
        </p:nvSpPr>
        <p:spPr>
          <a:xfrm rot="5400000">
            <a:off x="8253479" y="2821413"/>
            <a:ext cx="5410201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b="1">
                <a:latin typeface="Livvic"/>
                <a:cs typeface="Catamaran Light" panose="020B0604020202020204" charset="0"/>
              </a:rPr>
              <a:t>WORKER NODE COMPONENTS</a:t>
            </a:r>
          </a:p>
        </p:txBody>
      </p:sp>
    </p:spTree>
    <p:extLst>
      <p:ext uri="{BB962C8B-B14F-4D97-AF65-F5344CB8AC3E}">
        <p14:creationId xmlns:p14="http://schemas.microsoft.com/office/powerpoint/2010/main" val="2919974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>
            <a:spLocks noGrp="1"/>
          </p:cNvSpPr>
          <p:nvPr>
            <p:ph type="subTitle" idx="1"/>
          </p:nvPr>
        </p:nvSpPr>
        <p:spPr>
          <a:xfrm>
            <a:off x="1794538" y="1425886"/>
            <a:ext cx="4928600" cy="21531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31165" indent="-22796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/>
                <a:cs typeface="Catamaran Light" panose="020B0604020202020204" charset="0"/>
              </a:rPr>
              <a:t>Global key-value pairs</a:t>
            </a:r>
            <a:endParaRPr lang="en-US" sz="1330">
              <a:solidFill>
                <a:schemeClr val="tx1"/>
              </a:solidFill>
              <a:latin typeface="Catamaran Light"/>
              <a:cs typeface="Catamaran Light" panose="020B0604020202020204" charset="0"/>
            </a:endParaRPr>
          </a:p>
          <a:p>
            <a:pPr marL="431165" indent="-22796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/>
                <a:cs typeface="Catamaran Light" panose="020B0604020202020204" charset="0"/>
              </a:rPr>
              <a:t>Non-confidential configuration data </a:t>
            </a:r>
          </a:p>
          <a:p>
            <a:pPr marL="888365" lvl="1" indent="-22796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/>
                <a:cs typeface="Catamaran Light" panose="020B0604020202020204" charset="0"/>
              </a:rPr>
              <a:t>Path to database</a:t>
            </a:r>
          </a:p>
          <a:p>
            <a:pPr marL="888365" lvl="1" indent="-22796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/>
                <a:cs typeface="Catamaran Light" panose="020B0604020202020204" charset="0"/>
              </a:rPr>
              <a:t>Deployment Flag </a:t>
            </a:r>
            <a:endParaRPr lang="en-US" sz="1330"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59" name="Google Shape;359;p39"/>
          <p:cNvSpPr txBox="1">
            <a:spLocks noGrp="1"/>
          </p:cNvSpPr>
          <p:nvPr>
            <p:ph type="ctrTitle"/>
          </p:nvPr>
        </p:nvSpPr>
        <p:spPr>
          <a:xfrm>
            <a:off x="1913935" y="950935"/>
            <a:ext cx="3492400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de-DE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CONFIGMAP</a:t>
            </a:r>
            <a:endParaRPr lang="en-US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8" name="Google Shape;357;p39">
            <a:extLst>
              <a:ext uri="{FF2B5EF4-FFF2-40B4-BE49-F238E27FC236}">
                <a16:creationId xmlns:a16="http://schemas.microsoft.com/office/drawing/2014/main" id="{221C91E9-AEB0-C4B7-5AAF-61213BA37F6E}"/>
              </a:ext>
            </a:extLst>
          </p:cNvPr>
          <p:cNvSpPr txBox="1">
            <a:spLocks/>
          </p:cNvSpPr>
          <p:nvPr/>
        </p:nvSpPr>
        <p:spPr>
          <a:xfrm>
            <a:off x="1725603" y="4022577"/>
            <a:ext cx="4928600" cy="9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 marL="488315" indent="-285750" fontAlgn="base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0">
                <a:solidFill>
                  <a:schemeClr val="tx1"/>
                </a:solidFill>
                <a:cs typeface="Catamaran Light" panose="020B0604020202020204" charset="0"/>
              </a:rPr>
              <a:t>Sensitive data </a:t>
            </a:r>
          </a:p>
          <a:p>
            <a:pPr marL="945515" lvl="1" indent="-285750" fontAlgn="base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0">
                <a:solidFill>
                  <a:schemeClr val="tx1"/>
                </a:solidFill>
                <a:cs typeface="Catamaran Light" panose="020B0604020202020204" charset="0"/>
              </a:rPr>
              <a:t>Keys </a:t>
            </a:r>
          </a:p>
          <a:p>
            <a:pPr marL="945515" lvl="1" indent="-285750" fontAlgn="base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0">
                <a:solidFill>
                  <a:schemeClr val="tx1"/>
                </a:solidFill>
                <a:cs typeface="Catamaran Light" panose="020B0604020202020204" charset="0"/>
              </a:rPr>
              <a:t>Passwords </a:t>
            </a:r>
          </a:p>
          <a:p>
            <a:pPr marL="488315" indent="-285750" fontAlgn="base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0">
                <a:solidFill>
                  <a:schemeClr val="tx1"/>
                </a:solidFill>
                <a:cs typeface="Catamaran Light" panose="020B0604020202020204" charset="0"/>
              </a:rPr>
              <a:t>Encrypts data when deploying</a:t>
            </a:r>
          </a:p>
          <a:p>
            <a:pPr marL="488315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0">
                <a:solidFill>
                  <a:schemeClr val="tx1"/>
                </a:solidFill>
                <a:cs typeface="Catamaran Light" panose="020B0604020202020204" charset="0"/>
              </a:rPr>
              <a:t>Content must be base64 encoded</a:t>
            </a:r>
            <a:endParaRPr lang="en-US" sz="133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9" name="Google Shape;359;p39">
            <a:extLst>
              <a:ext uri="{FF2B5EF4-FFF2-40B4-BE49-F238E27FC236}">
                <a16:creationId xmlns:a16="http://schemas.microsoft.com/office/drawing/2014/main" id="{62109579-0844-773F-CFF5-D610F44FB44D}"/>
              </a:ext>
            </a:extLst>
          </p:cNvPr>
          <p:cNvSpPr txBox="1">
            <a:spLocks/>
          </p:cNvSpPr>
          <p:nvPr/>
        </p:nvSpPr>
        <p:spPr>
          <a:xfrm>
            <a:off x="1913935" y="3579003"/>
            <a:ext cx="3492400" cy="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de-DE" sz="2400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SECRET</a:t>
            </a:r>
            <a:endParaRPr lang="en-US" sz="2400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014328F-008F-7A0E-E3E1-BA98AF1A1F1B}"/>
              </a:ext>
            </a:extLst>
          </p:cNvPr>
          <p:cNvSpPr/>
          <p:nvPr/>
        </p:nvSpPr>
        <p:spPr>
          <a:xfrm>
            <a:off x="0" y="939000"/>
            <a:ext cx="1041911" cy="2490000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4CE974B-4324-8874-ABC8-17E9B0E6A52D}"/>
              </a:ext>
            </a:extLst>
          </p:cNvPr>
          <p:cNvSpPr/>
          <p:nvPr/>
        </p:nvSpPr>
        <p:spPr>
          <a:xfrm>
            <a:off x="0" y="3579003"/>
            <a:ext cx="1041912" cy="2490000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A92D615-112B-91C4-0640-7866C103F01F}"/>
              </a:ext>
            </a:extLst>
          </p:cNvPr>
          <p:cNvSpPr txBox="1"/>
          <p:nvPr/>
        </p:nvSpPr>
        <p:spPr>
          <a:xfrm>
            <a:off x="11525693" y="6368623"/>
            <a:ext cx="374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11</a:t>
            </a:r>
          </a:p>
        </p:txBody>
      </p:sp>
      <p:sp>
        <p:nvSpPr>
          <p:cNvPr id="10" name="Google Shape;355;p39">
            <a:extLst>
              <a:ext uri="{FF2B5EF4-FFF2-40B4-BE49-F238E27FC236}">
                <a16:creationId xmlns:a16="http://schemas.microsoft.com/office/drawing/2014/main" id="{DCADD2E0-C553-6811-CBA3-95C33BEA2D34}"/>
              </a:ext>
            </a:extLst>
          </p:cNvPr>
          <p:cNvSpPr txBox="1">
            <a:spLocks/>
          </p:cNvSpPr>
          <p:nvPr/>
        </p:nvSpPr>
        <p:spPr>
          <a:xfrm rot="5400000">
            <a:off x="8253479" y="2821413"/>
            <a:ext cx="5410201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b="1">
                <a:latin typeface="Livvic"/>
                <a:cs typeface="Catamaran Light" panose="020B0604020202020204" charset="0"/>
              </a:rPr>
              <a:t>WORKER NODE COMPONENTS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D2325D0-57A8-950E-6B1A-1CD5E2C25CDF}"/>
              </a:ext>
            </a:extLst>
          </p:cNvPr>
          <p:cNvSpPr txBox="1"/>
          <p:nvPr/>
        </p:nvSpPr>
        <p:spPr>
          <a:xfrm>
            <a:off x="291583" y="6368622"/>
            <a:ext cx="2896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Source [17], [18] </a:t>
            </a:r>
          </a:p>
        </p:txBody>
      </p:sp>
    </p:spTree>
    <p:extLst>
      <p:ext uri="{BB962C8B-B14F-4D97-AF65-F5344CB8AC3E}">
        <p14:creationId xmlns:p14="http://schemas.microsoft.com/office/powerpoint/2010/main" val="3424434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B5AC299-4A56-F9C6-C68A-2190351D0012}"/>
              </a:ext>
            </a:extLst>
          </p:cNvPr>
          <p:cNvSpPr/>
          <p:nvPr/>
        </p:nvSpPr>
        <p:spPr>
          <a:xfrm>
            <a:off x="-1637675" y="1271658"/>
            <a:ext cx="5668200" cy="4314683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57" name="Google Shape;357;p39"/>
          <p:cNvSpPr txBox="1">
            <a:spLocks noGrp="1"/>
          </p:cNvSpPr>
          <p:nvPr>
            <p:ph type="subTitle" idx="1"/>
          </p:nvPr>
        </p:nvSpPr>
        <p:spPr>
          <a:xfrm>
            <a:off x="4269628" y="2261152"/>
            <a:ext cx="4928600" cy="21531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889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>
                <a:latin typeface="Catamaran Light"/>
                <a:cs typeface="Catamaran Light" panose="020B0604020202020204" charset="0"/>
              </a:rPr>
              <a:t>Directory </a:t>
            </a:r>
          </a:p>
          <a:p>
            <a:pPr marL="4889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>
                <a:latin typeface="Catamaran Light"/>
                <a:cs typeface="Catamaran Light" panose="020B0604020202020204" charset="0"/>
              </a:rPr>
              <a:t>Containers in a pod can access volumes</a:t>
            </a:r>
          </a:p>
          <a:p>
            <a:pPr marL="4889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>
                <a:latin typeface="Catamaran Light"/>
                <a:cs typeface="Catamaran Light" panose="020B0604020202020204" charset="0"/>
              </a:rPr>
              <a:t>Not possible to store data in a container </a:t>
            </a:r>
          </a:p>
          <a:p>
            <a:pPr marL="9461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>
                <a:latin typeface="Catamaran Light"/>
                <a:cs typeface="Catamaran Light" panose="020B0604020202020204" charset="0"/>
              </a:rPr>
              <a:t>On-disk files in container are volatile </a:t>
            </a:r>
          </a:p>
          <a:p>
            <a:pPr marL="9461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>
                <a:latin typeface="Catamaran Light"/>
                <a:cs typeface="Catamaran Light" panose="020B0604020202020204" charset="0"/>
              </a:rPr>
              <a:t>If container fails, data are lost </a:t>
            </a:r>
          </a:p>
          <a:p>
            <a:pPr marL="4889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>
                <a:latin typeface="Catamaran Light"/>
                <a:cs typeface="Catamaran Light" panose="020B0604020202020204" charset="0"/>
              </a:rPr>
              <a:t>Ephemeral Volumes </a:t>
            </a:r>
          </a:p>
          <a:p>
            <a:pPr marL="4889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>
                <a:latin typeface="Catamaran Light"/>
                <a:cs typeface="Catamaran Light" panose="020B0604020202020204" charset="0"/>
              </a:rPr>
              <a:t>Persistent Volumes</a:t>
            </a:r>
          </a:p>
        </p:txBody>
      </p:sp>
      <p:sp>
        <p:nvSpPr>
          <p:cNvPr id="359" name="Google Shape;359;p39"/>
          <p:cNvSpPr txBox="1">
            <a:spLocks noGrp="1"/>
          </p:cNvSpPr>
          <p:nvPr>
            <p:ph type="ctrTitle"/>
          </p:nvPr>
        </p:nvSpPr>
        <p:spPr>
          <a:xfrm>
            <a:off x="4389025" y="1786201"/>
            <a:ext cx="3492400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de-DE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VOLUMES</a:t>
            </a:r>
            <a:endParaRPr lang="en-US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6607428-9CBF-0E9D-BB18-DD7A1C366D4A}"/>
              </a:ext>
            </a:extLst>
          </p:cNvPr>
          <p:cNvSpPr txBox="1"/>
          <p:nvPr/>
        </p:nvSpPr>
        <p:spPr>
          <a:xfrm>
            <a:off x="11525693" y="6368623"/>
            <a:ext cx="374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12</a:t>
            </a:r>
          </a:p>
        </p:txBody>
      </p:sp>
      <p:sp>
        <p:nvSpPr>
          <p:cNvPr id="6" name="Google Shape;355;p39">
            <a:extLst>
              <a:ext uri="{FF2B5EF4-FFF2-40B4-BE49-F238E27FC236}">
                <a16:creationId xmlns:a16="http://schemas.microsoft.com/office/drawing/2014/main" id="{3F8F5A8C-C4EB-C06D-7758-41C4AB8D1948}"/>
              </a:ext>
            </a:extLst>
          </p:cNvPr>
          <p:cNvSpPr txBox="1">
            <a:spLocks/>
          </p:cNvSpPr>
          <p:nvPr/>
        </p:nvSpPr>
        <p:spPr>
          <a:xfrm rot="5400000">
            <a:off x="8253479" y="2821413"/>
            <a:ext cx="5410201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b="1">
                <a:latin typeface="Livvic"/>
                <a:cs typeface="Catamaran Light" panose="020B0604020202020204" charset="0"/>
              </a:rPr>
              <a:t>WORKER NODE COMPONENTS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6AF771A-900E-8C16-84C0-D829F99C8A88}"/>
              </a:ext>
            </a:extLst>
          </p:cNvPr>
          <p:cNvSpPr txBox="1"/>
          <p:nvPr/>
        </p:nvSpPr>
        <p:spPr>
          <a:xfrm>
            <a:off x="291583" y="6368622"/>
            <a:ext cx="2896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Source [3], [19] </a:t>
            </a:r>
          </a:p>
        </p:txBody>
      </p:sp>
    </p:spTree>
    <p:extLst>
      <p:ext uri="{BB962C8B-B14F-4D97-AF65-F5344CB8AC3E}">
        <p14:creationId xmlns:p14="http://schemas.microsoft.com/office/powerpoint/2010/main" val="2361177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>
            <a:spLocks noGrp="1"/>
          </p:cNvSpPr>
          <p:nvPr>
            <p:ph type="ctrTitle" idx="6"/>
          </p:nvPr>
        </p:nvSpPr>
        <p:spPr>
          <a:xfrm rot="5400000">
            <a:off x="8816300" y="2712285"/>
            <a:ext cx="4809460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b="1">
                <a:latin typeface="Livvic"/>
                <a:cs typeface="Catamaran Light" panose="020B0604020202020204" charset="0"/>
              </a:rPr>
              <a:t>WORKER NODE COMPONENTS</a:t>
            </a:r>
          </a:p>
        </p:txBody>
      </p:sp>
      <p:sp>
        <p:nvSpPr>
          <p:cNvPr id="256" name="Google Shape;256;p36"/>
          <p:cNvSpPr txBox="1">
            <a:spLocks noGrp="1"/>
          </p:cNvSpPr>
          <p:nvPr>
            <p:ph type="subTitle" idx="5"/>
          </p:nvPr>
        </p:nvSpPr>
        <p:spPr>
          <a:xfrm>
            <a:off x="7201143" y="3037285"/>
            <a:ext cx="3031649" cy="147469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31789" indent="-228594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3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Runs containers </a:t>
            </a:r>
          </a:p>
          <a:p>
            <a:pPr marL="431789" indent="-228594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3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Integration of external container runtimes possible </a:t>
            </a:r>
          </a:p>
          <a:p>
            <a:pPr marL="228594" indent="-228594" algn="l">
              <a:buFont typeface="Arial" panose="020B0604020202020204" pitchFamily="34" charset="0"/>
              <a:buChar char="•"/>
            </a:pPr>
            <a:endParaRPr/>
          </a:p>
        </p:txBody>
      </p:sp>
      <p:sp>
        <p:nvSpPr>
          <p:cNvPr id="257" name="Google Shape;257;p36"/>
          <p:cNvSpPr txBox="1">
            <a:spLocks noGrp="1"/>
          </p:cNvSpPr>
          <p:nvPr>
            <p:ph type="ctrTitle" idx="2"/>
          </p:nvPr>
        </p:nvSpPr>
        <p:spPr>
          <a:xfrm>
            <a:off x="790353" y="2173477"/>
            <a:ext cx="2508400" cy="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1">
                <a:latin typeface="Livvic" pitchFamily="2" charset="0"/>
              </a:rPr>
              <a:t>KUBELET </a:t>
            </a:r>
            <a:endParaRPr b="1">
              <a:latin typeface="Livvic" pitchFamily="2" charset="0"/>
            </a:endParaRPr>
          </a:p>
        </p:txBody>
      </p:sp>
      <p:sp>
        <p:nvSpPr>
          <p:cNvPr id="258" name="Google Shape;258;p36"/>
          <p:cNvSpPr txBox="1">
            <a:spLocks noGrp="1"/>
          </p:cNvSpPr>
          <p:nvPr>
            <p:ph type="ctrTitle" idx="4"/>
          </p:nvPr>
        </p:nvSpPr>
        <p:spPr>
          <a:xfrm>
            <a:off x="7462767" y="2177685"/>
            <a:ext cx="2508400" cy="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" b="1">
                <a:latin typeface="Livvic" pitchFamily="2" charset="0"/>
              </a:rPr>
              <a:t>CONTAINER RUNTIME </a:t>
            </a:r>
            <a:endParaRPr b="1">
              <a:latin typeface="Livvic" pitchFamily="2" charset="0"/>
            </a:endParaRPr>
          </a:p>
        </p:txBody>
      </p:sp>
      <p:sp>
        <p:nvSpPr>
          <p:cNvPr id="315" name="Google Shape;315;p36"/>
          <p:cNvSpPr txBox="1">
            <a:spLocks noGrp="1"/>
          </p:cNvSpPr>
          <p:nvPr>
            <p:ph type="ctrTitle" idx="14"/>
          </p:nvPr>
        </p:nvSpPr>
        <p:spPr>
          <a:xfrm>
            <a:off x="4013345" y="2173477"/>
            <a:ext cx="2508400" cy="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b="1">
                <a:latin typeface="Livvic" pitchFamily="2" charset="0"/>
              </a:rPr>
              <a:t>KUBE - PROXY </a:t>
            </a:r>
            <a:endParaRPr b="1">
              <a:latin typeface="Livvic" pitchFamily="2" charset="0"/>
            </a:endParaRPr>
          </a:p>
        </p:txBody>
      </p:sp>
      <p:sp>
        <p:nvSpPr>
          <p:cNvPr id="316" name="Google Shape;316;p36"/>
          <p:cNvSpPr txBox="1">
            <a:spLocks noGrp="1"/>
          </p:cNvSpPr>
          <p:nvPr>
            <p:ph type="subTitle" idx="15"/>
          </p:nvPr>
        </p:nvSpPr>
        <p:spPr>
          <a:xfrm>
            <a:off x="3823554" y="3028781"/>
            <a:ext cx="3487849" cy="148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31789" indent="-228594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Network proxy</a:t>
            </a:r>
          </a:p>
          <a:p>
            <a:pPr marL="431789" indent="-228594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Establish cluster network rules for internal and external communication between and to pods  </a:t>
            </a:r>
          </a:p>
          <a:p>
            <a:pPr marL="228594" indent="-228594" algn="l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5BE2C90-79D1-7A93-411D-A8976AAA4D33}"/>
              </a:ext>
            </a:extLst>
          </p:cNvPr>
          <p:cNvSpPr/>
          <p:nvPr/>
        </p:nvSpPr>
        <p:spPr>
          <a:xfrm flipV="1">
            <a:off x="0" y="1804348"/>
            <a:ext cx="645970" cy="3019489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7" name="Google Shape;316;p36">
            <a:extLst>
              <a:ext uri="{FF2B5EF4-FFF2-40B4-BE49-F238E27FC236}">
                <a16:creationId xmlns:a16="http://schemas.microsoft.com/office/drawing/2014/main" id="{2FB9A7A2-8294-9F01-CCE9-D9154C205E29}"/>
              </a:ext>
            </a:extLst>
          </p:cNvPr>
          <p:cNvSpPr txBox="1">
            <a:spLocks/>
          </p:cNvSpPr>
          <p:nvPr/>
        </p:nvSpPr>
        <p:spPr>
          <a:xfrm>
            <a:off x="743349" y="3033077"/>
            <a:ext cx="3046086" cy="148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789" indent="-228594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Manage nodes and containers</a:t>
            </a:r>
          </a:p>
          <a:p>
            <a:pPr marL="431789" indent="-228594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Restarts failed containers with clean state and based on desired state stored in </a:t>
            </a:r>
            <a:r>
              <a:rPr lang="en-US" err="1">
                <a:latin typeface="Catamaran Light" panose="020B0604020202020204" charset="0"/>
                <a:cs typeface="Catamaran Light" panose="020B0604020202020204" charset="0"/>
              </a:rPr>
              <a:t>etcd</a:t>
            </a: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 </a:t>
            </a:r>
          </a:p>
          <a:p>
            <a:pPr marL="431789" indent="-228594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Start pods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467DEB1-9B1D-C033-1D73-4DF5A38D6F5A}"/>
              </a:ext>
            </a:extLst>
          </p:cNvPr>
          <p:cNvSpPr txBox="1"/>
          <p:nvPr/>
        </p:nvSpPr>
        <p:spPr>
          <a:xfrm>
            <a:off x="11525693" y="6368623"/>
            <a:ext cx="374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13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3702B1D-1DBD-96DD-B574-DB703A3DBF3E}"/>
              </a:ext>
            </a:extLst>
          </p:cNvPr>
          <p:cNvSpPr txBox="1"/>
          <p:nvPr/>
        </p:nvSpPr>
        <p:spPr>
          <a:xfrm>
            <a:off x="291583" y="6368622"/>
            <a:ext cx="2896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Source [3], [20] </a:t>
            </a:r>
          </a:p>
        </p:txBody>
      </p:sp>
    </p:spTree>
    <p:extLst>
      <p:ext uri="{BB962C8B-B14F-4D97-AF65-F5344CB8AC3E}">
        <p14:creationId xmlns:p14="http://schemas.microsoft.com/office/powerpoint/2010/main" val="1966417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1987C1-4900-F4C5-7538-D08013C78BE1}"/>
              </a:ext>
            </a:extLst>
          </p:cNvPr>
          <p:cNvSpPr/>
          <p:nvPr/>
        </p:nvSpPr>
        <p:spPr>
          <a:xfrm>
            <a:off x="5308580" y="0"/>
            <a:ext cx="688341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Google Shape;163;p27">
            <a:extLst>
              <a:ext uri="{FF2B5EF4-FFF2-40B4-BE49-F238E27FC236}">
                <a16:creationId xmlns:a16="http://schemas.microsoft.com/office/drawing/2014/main" id="{74B68F4A-F47B-9A81-9DBF-E2D697973691}"/>
              </a:ext>
            </a:extLst>
          </p:cNvPr>
          <p:cNvSpPr/>
          <p:nvPr/>
        </p:nvSpPr>
        <p:spPr>
          <a:xfrm>
            <a:off x="793368" y="1385401"/>
            <a:ext cx="6541033" cy="4478400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5" name="Google Shape;575;p49"/>
          <p:cNvSpPr txBox="1">
            <a:spLocks noGrp="1"/>
          </p:cNvSpPr>
          <p:nvPr>
            <p:ph type="ctrTitle"/>
          </p:nvPr>
        </p:nvSpPr>
        <p:spPr>
          <a:xfrm>
            <a:off x="1108267" y="1385401"/>
            <a:ext cx="4200313" cy="447839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Livvic" pitchFamily="2" charset="0"/>
              </a:rPr>
              <a:t>MASTER NODE COMPONENTS</a:t>
            </a:r>
          </a:p>
        </p:txBody>
      </p:sp>
    </p:spTree>
    <p:extLst>
      <p:ext uri="{BB962C8B-B14F-4D97-AF65-F5344CB8AC3E}">
        <p14:creationId xmlns:p14="http://schemas.microsoft.com/office/powerpoint/2010/main" val="2583338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>
            <a:spLocks noGrp="1"/>
          </p:cNvSpPr>
          <p:nvPr>
            <p:ph type="ctrTitle" idx="4"/>
          </p:nvPr>
        </p:nvSpPr>
        <p:spPr>
          <a:xfrm rot="5400000">
            <a:off x="8586111" y="2754527"/>
            <a:ext cx="5008978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de-DE" b="1">
                <a:latin typeface="Livvic"/>
                <a:cs typeface="Catamaran Light" panose="020B0604020202020204" charset="0"/>
              </a:rPr>
              <a:t>MASTER NODE COMPONENTS</a:t>
            </a:r>
            <a:endParaRPr lang="en-US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357" name="Google Shape;357;p39"/>
          <p:cNvSpPr txBox="1">
            <a:spLocks noGrp="1"/>
          </p:cNvSpPr>
          <p:nvPr>
            <p:ph type="subTitle" idx="1"/>
          </p:nvPr>
        </p:nvSpPr>
        <p:spPr>
          <a:xfrm>
            <a:off x="1426400" y="3017544"/>
            <a:ext cx="4928600" cy="21531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31165" indent="-22796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Heart of Kubernetes </a:t>
            </a:r>
          </a:p>
          <a:p>
            <a:pPr marL="431165" indent="-22796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All actions “go through” the API </a:t>
            </a:r>
          </a:p>
          <a:p>
            <a:pPr marL="431165" indent="-22796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User interaction with cluster (frontend)</a:t>
            </a:r>
          </a:p>
          <a:p>
            <a:pPr marL="431165" indent="-22796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Offers REST API  </a:t>
            </a:r>
            <a:endParaRPr lang="de-DE">
              <a:latin typeface="Catamaran Light" panose="020B0604020202020204" charset="0"/>
              <a:cs typeface="Catamaran Light" panose="020B0604020202020204" charset="0"/>
            </a:endParaRPr>
          </a:p>
          <a:p>
            <a:pPr marL="431165" indent="-22796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59" name="Google Shape;359;p39"/>
          <p:cNvSpPr txBox="1">
            <a:spLocks noGrp="1"/>
          </p:cNvSpPr>
          <p:nvPr>
            <p:ph type="ctrTitle"/>
          </p:nvPr>
        </p:nvSpPr>
        <p:spPr>
          <a:xfrm>
            <a:off x="1382571" y="2373722"/>
            <a:ext cx="4997250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de-DE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KUBE – API – SERVER  </a:t>
            </a:r>
            <a:endParaRPr lang="en-US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4" name="Flussdiagramm: Alternativer Prozess 3">
            <a:extLst>
              <a:ext uri="{FF2B5EF4-FFF2-40B4-BE49-F238E27FC236}">
                <a16:creationId xmlns:a16="http://schemas.microsoft.com/office/drawing/2014/main" id="{2E5A58BD-60AD-1744-CC56-C85C2FF21D04}"/>
              </a:ext>
            </a:extLst>
          </p:cNvPr>
          <p:cNvSpPr/>
          <p:nvPr/>
        </p:nvSpPr>
        <p:spPr>
          <a:xfrm>
            <a:off x="7321770" y="2140647"/>
            <a:ext cx="2018625" cy="3200897"/>
          </a:xfrm>
          <a:prstGeom prst="flowChartAlternateProcess">
            <a:avLst/>
          </a:prstGeom>
          <a:solidFill>
            <a:srgbClr val="669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F48054-DAD4-3EA7-B7A7-7B954B7CE15F}"/>
              </a:ext>
            </a:extLst>
          </p:cNvPr>
          <p:cNvSpPr/>
          <p:nvPr/>
        </p:nvSpPr>
        <p:spPr>
          <a:xfrm>
            <a:off x="7560538" y="3622966"/>
            <a:ext cx="1565677" cy="53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67"/>
              <a:t>Kube-API-Server</a:t>
            </a:r>
            <a:endParaRPr lang="en-US" sz="1067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49087B8-C622-5313-DD49-368D9953039E}"/>
              </a:ext>
            </a:extLst>
          </p:cNvPr>
          <p:cNvSpPr/>
          <p:nvPr/>
        </p:nvSpPr>
        <p:spPr>
          <a:xfrm>
            <a:off x="7560538" y="3000508"/>
            <a:ext cx="1565677" cy="491836"/>
          </a:xfrm>
          <a:prstGeom prst="rect">
            <a:avLst/>
          </a:prstGeom>
          <a:solidFill>
            <a:srgbClr val="669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67"/>
              <a:t>Kube-Scheduler</a:t>
            </a:r>
            <a:endParaRPr lang="en-US" sz="1067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69C7E9-1468-D31C-2649-953079432230}"/>
              </a:ext>
            </a:extLst>
          </p:cNvPr>
          <p:cNvSpPr/>
          <p:nvPr/>
        </p:nvSpPr>
        <p:spPr>
          <a:xfrm>
            <a:off x="7560538" y="2395086"/>
            <a:ext cx="1565677" cy="491836"/>
          </a:xfrm>
          <a:prstGeom prst="rect">
            <a:avLst/>
          </a:prstGeom>
          <a:solidFill>
            <a:srgbClr val="669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67" err="1"/>
              <a:t>Etcd</a:t>
            </a:r>
            <a:r>
              <a:rPr lang="de-DE" sz="1067"/>
              <a:t> </a:t>
            </a:r>
            <a:endParaRPr lang="en-US" sz="1067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83A3600-1668-ABA7-3C6F-9398C7F1FE02}"/>
              </a:ext>
            </a:extLst>
          </p:cNvPr>
          <p:cNvSpPr/>
          <p:nvPr/>
        </p:nvSpPr>
        <p:spPr>
          <a:xfrm>
            <a:off x="7587231" y="3646692"/>
            <a:ext cx="1565678" cy="4918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B8EABD9-F813-799B-423E-35F5B409210F}"/>
              </a:ext>
            </a:extLst>
          </p:cNvPr>
          <p:cNvSpPr/>
          <p:nvPr/>
        </p:nvSpPr>
        <p:spPr>
          <a:xfrm>
            <a:off x="7589592" y="4392967"/>
            <a:ext cx="1565677" cy="491836"/>
          </a:xfrm>
          <a:prstGeom prst="rect">
            <a:avLst/>
          </a:prstGeom>
          <a:solidFill>
            <a:srgbClr val="669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81149F0-456A-C9EE-ACB9-EDB68D3CEBC5}"/>
              </a:ext>
            </a:extLst>
          </p:cNvPr>
          <p:cNvSpPr/>
          <p:nvPr/>
        </p:nvSpPr>
        <p:spPr>
          <a:xfrm>
            <a:off x="0" y="831864"/>
            <a:ext cx="877906" cy="5008977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485114A-CF21-872D-0B56-58D19828034C}"/>
              </a:ext>
            </a:extLst>
          </p:cNvPr>
          <p:cNvSpPr txBox="1"/>
          <p:nvPr/>
        </p:nvSpPr>
        <p:spPr>
          <a:xfrm>
            <a:off x="11525693" y="6368623"/>
            <a:ext cx="374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14</a:t>
            </a:r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3C1E08E5-D429-1BF6-11E1-C3F5ABBDC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3451" y="1769514"/>
            <a:ext cx="5147559" cy="381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2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4;p24">
            <a:extLst>
              <a:ext uri="{FF2B5EF4-FFF2-40B4-BE49-F238E27FC236}">
                <a16:creationId xmlns:a16="http://schemas.microsoft.com/office/drawing/2014/main" id="{B2D90DD7-00F5-5A53-6137-DC680B9266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-1280059" y="1280068"/>
            <a:ext cx="6857996" cy="4297875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1" name="Google Shape;141;p26"/>
          <p:cNvSpPr txBox="1">
            <a:spLocks noGrp="1"/>
          </p:cNvSpPr>
          <p:nvPr>
            <p:ph type="ctrTitle" idx="9"/>
          </p:nvPr>
        </p:nvSpPr>
        <p:spPr>
          <a:xfrm rot="5400000">
            <a:off x="8897159" y="2195027"/>
            <a:ext cx="3884400" cy="65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200" b="1">
                <a:latin typeface="Livvic" pitchFamily="2" charset="0"/>
                <a:cs typeface="Aharoni" panose="02010803020104030203" pitchFamily="2" charset="-79"/>
              </a:rPr>
              <a:t>TABLE OF CONTENTS</a:t>
            </a:r>
            <a:endParaRPr sz="3200" b="1">
              <a:latin typeface="Livvic" pitchFamily="2" charset="0"/>
              <a:cs typeface="Aharoni" panose="02010803020104030203" pitchFamily="2" charset="-79"/>
            </a:endParaRPr>
          </a:p>
        </p:txBody>
      </p:sp>
      <p:sp>
        <p:nvSpPr>
          <p:cNvPr id="146" name="Google Shape;146;p26"/>
          <p:cNvSpPr txBox="1">
            <a:spLocks noGrp="1"/>
          </p:cNvSpPr>
          <p:nvPr>
            <p:ph type="ctrTitle"/>
          </p:nvPr>
        </p:nvSpPr>
        <p:spPr>
          <a:xfrm>
            <a:off x="4552631" y="511519"/>
            <a:ext cx="3002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1">
                <a:latin typeface="Livvic" pitchFamily="2" charset="0"/>
              </a:rPr>
              <a:t>INTRO TO K8S</a:t>
            </a:r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 idx="2"/>
          </p:nvPr>
        </p:nvSpPr>
        <p:spPr>
          <a:xfrm>
            <a:off x="2716326" y="761776"/>
            <a:ext cx="23188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5500" b="1">
                <a:solidFill>
                  <a:schemeClr val="lt1"/>
                </a:solidFill>
                <a:latin typeface="Livvic" pitchFamily="2" charset="0"/>
                <a:cs typeface="Aharoni" panose="02010803020104030203" pitchFamily="2" charset="-79"/>
              </a:rPr>
              <a:t>01</a:t>
            </a:r>
            <a:endParaRPr sz="5500" b="1">
              <a:solidFill>
                <a:schemeClr val="lt1"/>
              </a:solidFill>
              <a:latin typeface="Livvic" pitchFamily="2" charset="0"/>
              <a:cs typeface="Aharoni" panose="02010803020104030203" pitchFamily="2" charset="-79"/>
            </a:endParaRPr>
          </a:p>
        </p:txBody>
      </p:sp>
      <p:sp>
        <p:nvSpPr>
          <p:cNvPr id="151" name="Google Shape;151;p26"/>
          <p:cNvSpPr txBox="1">
            <a:spLocks noGrp="1"/>
          </p:cNvSpPr>
          <p:nvPr>
            <p:ph type="title" idx="5"/>
          </p:nvPr>
        </p:nvSpPr>
        <p:spPr>
          <a:xfrm>
            <a:off x="2716326" y="5383919"/>
            <a:ext cx="21536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5500" b="1">
                <a:solidFill>
                  <a:schemeClr val="lt1"/>
                </a:solidFill>
                <a:latin typeface="Livvic" pitchFamily="2" charset="0"/>
                <a:cs typeface="Aharoni" panose="02010803020104030203" pitchFamily="2" charset="-79"/>
              </a:rPr>
              <a:t>05</a:t>
            </a:r>
            <a:endParaRPr sz="5500" b="1">
              <a:solidFill>
                <a:schemeClr val="lt1"/>
              </a:solidFill>
              <a:latin typeface="Livvic" pitchFamily="2" charset="0"/>
              <a:cs typeface="Aharoni" panose="02010803020104030203" pitchFamily="2" charset="-79"/>
            </a:endParaRPr>
          </a:p>
        </p:txBody>
      </p:sp>
      <p:sp>
        <p:nvSpPr>
          <p:cNvPr id="2" name="Google Shape;148;p26">
            <a:extLst>
              <a:ext uri="{FF2B5EF4-FFF2-40B4-BE49-F238E27FC236}">
                <a16:creationId xmlns:a16="http://schemas.microsoft.com/office/drawing/2014/main" id="{4E8D7B99-445B-37A1-FE2E-95E2EB737A2E}"/>
              </a:ext>
            </a:extLst>
          </p:cNvPr>
          <p:cNvSpPr txBox="1">
            <a:spLocks/>
          </p:cNvSpPr>
          <p:nvPr/>
        </p:nvSpPr>
        <p:spPr>
          <a:xfrm>
            <a:off x="2716326" y="2354851"/>
            <a:ext cx="23188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5500" b="1">
                <a:solidFill>
                  <a:schemeClr val="lt1"/>
                </a:solidFill>
                <a:latin typeface="Livvic" pitchFamily="2" charset="0"/>
                <a:cs typeface="Aharoni" panose="02010803020104030203" pitchFamily="2" charset="-79"/>
              </a:rPr>
              <a:t>02</a:t>
            </a:r>
          </a:p>
        </p:txBody>
      </p:sp>
      <p:sp>
        <p:nvSpPr>
          <p:cNvPr id="6" name="Google Shape;146;p26">
            <a:extLst>
              <a:ext uri="{FF2B5EF4-FFF2-40B4-BE49-F238E27FC236}">
                <a16:creationId xmlns:a16="http://schemas.microsoft.com/office/drawing/2014/main" id="{C8A18214-26AA-413B-292C-768216990CC9}"/>
              </a:ext>
            </a:extLst>
          </p:cNvPr>
          <p:cNvSpPr txBox="1">
            <a:spLocks/>
          </p:cNvSpPr>
          <p:nvPr/>
        </p:nvSpPr>
        <p:spPr>
          <a:xfrm>
            <a:off x="4583851" y="2304318"/>
            <a:ext cx="3002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 b="1">
                <a:latin typeface="Livvic" pitchFamily="2" charset="0"/>
              </a:rPr>
              <a:t>WORKER NODE COMPONENTS</a:t>
            </a:r>
          </a:p>
        </p:txBody>
      </p:sp>
      <p:sp>
        <p:nvSpPr>
          <p:cNvPr id="5" name="Google Shape;146;p26">
            <a:extLst>
              <a:ext uri="{FF2B5EF4-FFF2-40B4-BE49-F238E27FC236}">
                <a16:creationId xmlns:a16="http://schemas.microsoft.com/office/drawing/2014/main" id="{8B055CED-038A-F65D-3257-51FB1914C19E}"/>
              </a:ext>
            </a:extLst>
          </p:cNvPr>
          <p:cNvSpPr txBox="1">
            <a:spLocks/>
          </p:cNvSpPr>
          <p:nvPr/>
        </p:nvSpPr>
        <p:spPr>
          <a:xfrm>
            <a:off x="4583851" y="5571202"/>
            <a:ext cx="3002400" cy="52502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 b="1">
                <a:latin typeface="Livvic" pitchFamily="2" charset="0"/>
              </a:rPr>
              <a:t>K8S SECURITY </a:t>
            </a:r>
          </a:p>
          <a:p>
            <a:r>
              <a:rPr lang="en-US" b="1">
                <a:latin typeface="Livvic" pitchFamily="2" charset="0"/>
              </a:rPr>
              <a:t>ASPECTS </a:t>
            </a:r>
          </a:p>
        </p:txBody>
      </p:sp>
      <p:sp>
        <p:nvSpPr>
          <p:cNvPr id="7" name="Google Shape;151;p26">
            <a:extLst>
              <a:ext uri="{FF2B5EF4-FFF2-40B4-BE49-F238E27FC236}">
                <a16:creationId xmlns:a16="http://schemas.microsoft.com/office/drawing/2014/main" id="{6F605C3A-0A42-6CCF-CE3B-9F98D92D9790}"/>
              </a:ext>
            </a:extLst>
          </p:cNvPr>
          <p:cNvSpPr txBox="1">
            <a:spLocks/>
          </p:cNvSpPr>
          <p:nvPr/>
        </p:nvSpPr>
        <p:spPr>
          <a:xfrm>
            <a:off x="2716326" y="3850189"/>
            <a:ext cx="21536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5500" b="1">
                <a:solidFill>
                  <a:schemeClr val="lt1"/>
                </a:solidFill>
                <a:latin typeface="Livvic" pitchFamily="2" charset="0"/>
                <a:cs typeface="Aharoni" panose="02010803020104030203" pitchFamily="2" charset="-79"/>
              </a:rPr>
              <a:t>04</a:t>
            </a:r>
          </a:p>
        </p:txBody>
      </p:sp>
      <p:sp>
        <p:nvSpPr>
          <p:cNvPr id="8" name="Google Shape;146;p26">
            <a:extLst>
              <a:ext uri="{FF2B5EF4-FFF2-40B4-BE49-F238E27FC236}">
                <a16:creationId xmlns:a16="http://schemas.microsoft.com/office/drawing/2014/main" id="{3F462FAF-30E0-3306-4117-E2AA5450E39D}"/>
              </a:ext>
            </a:extLst>
          </p:cNvPr>
          <p:cNvSpPr txBox="1">
            <a:spLocks/>
          </p:cNvSpPr>
          <p:nvPr/>
        </p:nvSpPr>
        <p:spPr>
          <a:xfrm>
            <a:off x="4583851" y="3778403"/>
            <a:ext cx="3002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 b="1">
                <a:latin typeface="Livvic" pitchFamily="2" charset="0"/>
              </a:rPr>
              <a:t>MASTER NODE COMPONENTS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>
            <a:spLocks noGrp="1"/>
          </p:cNvSpPr>
          <p:nvPr>
            <p:ph type="subTitle" idx="1"/>
          </p:nvPr>
        </p:nvSpPr>
        <p:spPr>
          <a:xfrm>
            <a:off x="1426400" y="3017544"/>
            <a:ext cx="3667173" cy="21531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31165" indent="-22796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Assign a pod to a node</a:t>
            </a:r>
          </a:p>
          <a:p>
            <a:pPr marL="431165" indent="-22796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Find best node for a pod  </a:t>
            </a:r>
          </a:p>
          <a:p>
            <a:pPr marL="431165" indent="-22796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Considers for example policy requirements</a:t>
            </a:r>
            <a:endParaRPr lang="de-DE"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59" name="Google Shape;359;p39"/>
          <p:cNvSpPr txBox="1">
            <a:spLocks noGrp="1"/>
          </p:cNvSpPr>
          <p:nvPr>
            <p:ph type="ctrTitle"/>
          </p:nvPr>
        </p:nvSpPr>
        <p:spPr>
          <a:xfrm>
            <a:off x="1382571" y="2373722"/>
            <a:ext cx="4997250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de-DE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KUBE – SCHEDULER  </a:t>
            </a:r>
            <a:endParaRPr lang="en-US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4" name="Flussdiagramm: Alternativer Prozess 3">
            <a:extLst>
              <a:ext uri="{FF2B5EF4-FFF2-40B4-BE49-F238E27FC236}">
                <a16:creationId xmlns:a16="http://schemas.microsoft.com/office/drawing/2014/main" id="{2E5A58BD-60AD-1744-CC56-C85C2FF21D04}"/>
              </a:ext>
            </a:extLst>
          </p:cNvPr>
          <p:cNvSpPr/>
          <p:nvPr/>
        </p:nvSpPr>
        <p:spPr>
          <a:xfrm>
            <a:off x="7321770" y="2140647"/>
            <a:ext cx="2018625" cy="3200897"/>
          </a:xfrm>
          <a:prstGeom prst="flowChartAlternateProcess">
            <a:avLst/>
          </a:prstGeom>
          <a:solidFill>
            <a:srgbClr val="669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F48054-DAD4-3EA7-B7A7-7B954B7CE15F}"/>
              </a:ext>
            </a:extLst>
          </p:cNvPr>
          <p:cNvSpPr/>
          <p:nvPr/>
        </p:nvSpPr>
        <p:spPr>
          <a:xfrm>
            <a:off x="7560538" y="3622966"/>
            <a:ext cx="1565677" cy="662032"/>
          </a:xfrm>
          <a:prstGeom prst="rect">
            <a:avLst/>
          </a:prstGeom>
          <a:solidFill>
            <a:srgbClr val="669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49087B8-C622-5313-DD49-368D9953039E}"/>
              </a:ext>
            </a:extLst>
          </p:cNvPr>
          <p:cNvSpPr/>
          <p:nvPr/>
        </p:nvSpPr>
        <p:spPr>
          <a:xfrm>
            <a:off x="7560538" y="3000508"/>
            <a:ext cx="1565677" cy="491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67"/>
              <a:t>Kube-Scheduler</a:t>
            </a:r>
            <a:endParaRPr lang="en-US" sz="1067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69C7E9-1468-D31C-2649-953079432230}"/>
              </a:ext>
            </a:extLst>
          </p:cNvPr>
          <p:cNvSpPr/>
          <p:nvPr/>
        </p:nvSpPr>
        <p:spPr>
          <a:xfrm>
            <a:off x="7560538" y="2395086"/>
            <a:ext cx="1565677" cy="491836"/>
          </a:xfrm>
          <a:prstGeom prst="rect">
            <a:avLst/>
          </a:prstGeom>
          <a:solidFill>
            <a:srgbClr val="669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67" err="1"/>
              <a:t>Etcd</a:t>
            </a:r>
            <a:r>
              <a:rPr lang="de-DE" sz="1067"/>
              <a:t> </a:t>
            </a:r>
            <a:endParaRPr lang="en-US" sz="1067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8B6B502-4271-BECD-3336-9C8633A22335}"/>
              </a:ext>
            </a:extLst>
          </p:cNvPr>
          <p:cNvSpPr/>
          <p:nvPr/>
        </p:nvSpPr>
        <p:spPr>
          <a:xfrm>
            <a:off x="7560538" y="4415620"/>
            <a:ext cx="1565677" cy="662032"/>
          </a:xfrm>
          <a:prstGeom prst="rect">
            <a:avLst/>
          </a:prstGeom>
          <a:solidFill>
            <a:srgbClr val="669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83A3600-1668-ABA7-3C6F-9398C7F1FE02}"/>
              </a:ext>
            </a:extLst>
          </p:cNvPr>
          <p:cNvSpPr/>
          <p:nvPr/>
        </p:nvSpPr>
        <p:spPr>
          <a:xfrm>
            <a:off x="7560538" y="2989116"/>
            <a:ext cx="1565678" cy="4918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DDB3371-20E4-368A-E0DF-01A44C0C4D8D}"/>
              </a:ext>
            </a:extLst>
          </p:cNvPr>
          <p:cNvSpPr/>
          <p:nvPr/>
        </p:nvSpPr>
        <p:spPr>
          <a:xfrm>
            <a:off x="0" y="831864"/>
            <a:ext cx="877905" cy="5008977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3A6470C-53A4-98FE-12A4-EFB39602FB99}"/>
              </a:ext>
            </a:extLst>
          </p:cNvPr>
          <p:cNvSpPr txBox="1"/>
          <p:nvPr/>
        </p:nvSpPr>
        <p:spPr>
          <a:xfrm>
            <a:off x="11525693" y="6368623"/>
            <a:ext cx="374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15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9B5F2CE-6D9D-17FF-5B9B-E15A896E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3573" y="1812345"/>
            <a:ext cx="5093530" cy="3774466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2CBE0A24-FADA-A1DF-1F3A-4329B9ED42D5}"/>
              </a:ext>
            </a:extLst>
          </p:cNvPr>
          <p:cNvSpPr/>
          <p:nvPr/>
        </p:nvSpPr>
        <p:spPr>
          <a:xfrm>
            <a:off x="5378624" y="3985368"/>
            <a:ext cx="1282104" cy="6572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4</a:t>
            </a:r>
          </a:p>
          <a:p>
            <a:pPr algn="ctr"/>
            <a:r>
              <a:rPr lang="de-DE">
                <a:sym typeface="Wingdings" panose="05000000000000000000" pitchFamily="2" charset="2"/>
              </a:rPr>
              <a:t></a:t>
            </a:r>
            <a:endParaRPr lang="de-DE"/>
          </a:p>
        </p:txBody>
      </p:sp>
      <p:sp>
        <p:nvSpPr>
          <p:cNvPr id="12" name="Google Shape;355;p39">
            <a:extLst>
              <a:ext uri="{FF2B5EF4-FFF2-40B4-BE49-F238E27FC236}">
                <a16:creationId xmlns:a16="http://schemas.microsoft.com/office/drawing/2014/main" id="{F71070BA-8AD7-F3E7-9B42-BFB9A84FC02C}"/>
              </a:ext>
            </a:extLst>
          </p:cNvPr>
          <p:cNvSpPr txBox="1">
            <a:spLocks/>
          </p:cNvSpPr>
          <p:nvPr/>
        </p:nvSpPr>
        <p:spPr>
          <a:xfrm rot="5400000">
            <a:off x="8586111" y="2754527"/>
            <a:ext cx="5008978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de-DE" b="1">
                <a:latin typeface="Livvic"/>
                <a:cs typeface="Catamaran Light" panose="020B0604020202020204" charset="0"/>
              </a:rPr>
              <a:t>MASTER NODE COMPONENTS</a:t>
            </a:r>
            <a:endParaRPr lang="en-US" b="1">
              <a:latin typeface="Livvic" pitchFamily="2" charset="0"/>
              <a:cs typeface="Catamaran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64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B5AC299-4A56-F9C6-C68A-2190351D0012}"/>
              </a:ext>
            </a:extLst>
          </p:cNvPr>
          <p:cNvSpPr/>
          <p:nvPr/>
        </p:nvSpPr>
        <p:spPr>
          <a:xfrm>
            <a:off x="0" y="831864"/>
            <a:ext cx="877906" cy="5008977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57" name="Google Shape;357;p39"/>
          <p:cNvSpPr txBox="1">
            <a:spLocks noGrp="1"/>
          </p:cNvSpPr>
          <p:nvPr>
            <p:ph type="subTitle" idx="1"/>
          </p:nvPr>
        </p:nvSpPr>
        <p:spPr>
          <a:xfrm>
            <a:off x="1382994" y="2131881"/>
            <a:ext cx="4928600" cy="21531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88315" indent="-285750" fontAlgn="base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Distributed, consensus based</a:t>
            </a:r>
            <a:r>
              <a:rPr lang="en-US" sz="1400">
                <a:latin typeface="Catamaran Light" panose="020B0604020202020204" charset="0"/>
                <a:cs typeface="Catamaran Light" panose="020B0604020202020204" charset="0"/>
              </a:rPr>
              <a:t>, </a:t>
            </a:r>
            <a:r>
              <a:rPr lang="en-US" sz="140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key-value storage</a:t>
            </a:r>
          </a:p>
          <a:p>
            <a:pPr marL="488315" indent="-285750" fontAlgn="base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Catamaran Light" panose="020B0604020202020204" charset="0"/>
                <a:cs typeface="Catamaran Light" panose="020B0604020202020204" charset="0"/>
              </a:rPr>
              <a:t>Primary data storage </a:t>
            </a:r>
            <a:r>
              <a:rPr lang="en-US" sz="140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 </a:t>
            </a:r>
          </a:p>
          <a:p>
            <a:pPr marL="488315" indent="-285750" fontAlgn="base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Store information</a:t>
            </a:r>
            <a:r>
              <a:rPr lang="en-US" sz="1400">
                <a:latin typeface="Catamaran Light" panose="020B0604020202020204" charset="0"/>
                <a:cs typeface="Catamaran Light" panose="020B0604020202020204" charset="0"/>
              </a:rPr>
              <a:t>:</a:t>
            </a:r>
            <a:endParaRPr lang="en-US" sz="1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  <a:p>
            <a:pPr marL="945515" lvl="1" indent="-285750" fontAlgn="base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Catamaran Light" panose="020B0604020202020204" charset="0"/>
                <a:cs typeface="Catamaran Light" panose="020B0604020202020204" charset="0"/>
              </a:rPr>
              <a:t>Cluster configuration </a:t>
            </a:r>
          </a:p>
          <a:p>
            <a:pPr marL="945515" lvl="1" indent="-285750" fontAlgn="base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Catamaran Light" panose="020B0604020202020204" charset="0"/>
                <a:cs typeface="Catamaran Light" panose="020B0604020202020204" charset="0"/>
              </a:rPr>
              <a:t>Actual and desired state</a:t>
            </a:r>
          </a:p>
          <a:p>
            <a:pPr marL="945515" lvl="1" indent="-285750" fontAlgn="base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Catamaran Light" panose="020B0604020202020204" charset="0"/>
                <a:cs typeface="Catamaran Light" panose="020B0604020202020204" charset="0"/>
              </a:rPr>
              <a:t>Config map, secret </a:t>
            </a:r>
            <a:endParaRPr lang="en-US" sz="1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  <a:p>
            <a:pPr marL="488315" indent="-285750" fontAlgn="base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Catamaran Light" panose="020B0604020202020204" charset="0"/>
                <a:cs typeface="Catamaran Light" panose="020B0604020202020204" charset="0"/>
              </a:rPr>
              <a:t>Any node in cluster can read and write data </a:t>
            </a:r>
          </a:p>
          <a:p>
            <a:pPr marL="488315" indent="-285750" fontAlgn="base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Catamaran Light" panose="020B0604020202020204" charset="0"/>
                <a:cs typeface="Catamaran Light" panose="020B0604020202020204" charset="0"/>
              </a:rPr>
              <a:t>Is a Tool: </a:t>
            </a:r>
            <a:r>
              <a:rPr lang="en-US" sz="1400">
                <a:latin typeface="Catamaran Light" panose="020B0604020202020204" charset="0"/>
                <a:cs typeface="Catamaran Light" panose="020B0604020202020204" charset="0"/>
                <a:hlinkClick r:id="rId3"/>
              </a:rPr>
              <a:t>https://etcd.io/</a:t>
            </a:r>
            <a:r>
              <a:rPr lang="en-US" sz="1400">
                <a:latin typeface="Catamaran Light" panose="020B0604020202020204" charset="0"/>
                <a:cs typeface="Catamaran Light" panose="020B0604020202020204" charset="0"/>
              </a:rPr>
              <a:t> </a:t>
            </a:r>
            <a:endParaRPr lang="en-US" sz="1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59" name="Google Shape;359;p39"/>
          <p:cNvSpPr txBox="1">
            <a:spLocks noGrp="1"/>
          </p:cNvSpPr>
          <p:nvPr>
            <p:ph type="ctrTitle"/>
          </p:nvPr>
        </p:nvSpPr>
        <p:spPr>
          <a:xfrm>
            <a:off x="1397825" y="1707430"/>
            <a:ext cx="4997250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de-DE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ETCD </a:t>
            </a:r>
            <a:endParaRPr lang="en-US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4" name="Flussdiagramm: Alternativer Prozess 3">
            <a:extLst>
              <a:ext uri="{FF2B5EF4-FFF2-40B4-BE49-F238E27FC236}">
                <a16:creationId xmlns:a16="http://schemas.microsoft.com/office/drawing/2014/main" id="{2E5A58BD-60AD-1744-CC56-C85C2FF21D04}"/>
              </a:ext>
            </a:extLst>
          </p:cNvPr>
          <p:cNvSpPr/>
          <p:nvPr/>
        </p:nvSpPr>
        <p:spPr>
          <a:xfrm>
            <a:off x="7321770" y="2140647"/>
            <a:ext cx="2018625" cy="3200897"/>
          </a:xfrm>
          <a:prstGeom prst="flowChartAlternateProcess">
            <a:avLst/>
          </a:prstGeom>
          <a:solidFill>
            <a:srgbClr val="669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F48054-DAD4-3EA7-B7A7-7B954B7CE15F}"/>
              </a:ext>
            </a:extLst>
          </p:cNvPr>
          <p:cNvSpPr/>
          <p:nvPr/>
        </p:nvSpPr>
        <p:spPr>
          <a:xfrm>
            <a:off x="7560538" y="3622966"/>
            <a:ext cx="1565677" cy="662032"/>
          </a:xfrm>
          <a:prstGeom prst="rect">
            <a:avLst/>
          </a:prstGeom>
          <a:solidFill>
            <a:srgbClr val="669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49087B8-C622-5313-DD49-368D9953039E}"/>
              </a:ext>
            </a:extLst>
          </p:cNvPr>
          <p:cNvSpPr/>
          <p:nvPr/>
        </p:nvSpPr>
        <p:spPr>
          <a:xfrm>
            <a:off x="7560538" y="3000508"/>
            <a:ext cx="1565677" cy="491836"/>
          </a:xfrm>
          <a:prstGeom prst="rect">
            <a:avLst/>
          </a:prstGeom>
          <a:solidFill>
            <a:srgbClr val="669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69C7E9-1468-D31C-2649-953079432230}"/>
              </a:ext>
            </a:extLst>
          </p:cNvPr>
          <p:cNvSpPr/>
          <p:nvPr/>
        </p:nvSpPr>
        <p:spPr>
          <a:xfrm>
            <a:off x="7560538" y="2395086"/>
            <a:ext cx="1565677" cy="491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67" err="1"/>
              <a:t>Etcd</a:t>
            </a:r>
            <a:r>
              <a:rPr lang="de-DE" sz="1067"/>
              <a:t> </a:t>
            </a:r>
            <a:endParaRPr lang="en-US" sz="1067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8B6B502-4271-BECD-3336-9C8633A22335}"/>
              </a:ext>
            </a:extLst>
          </p:cNvPr>
          <p:cNvSpPr/>
          <p:nvPr/>
        </p:nvSpPr>
        <p:spPr>
          <a:xfrm>
            <a:off x="7560538" y="4415620"/>
            <a:ext cx="1565677" cy="662032"/>
          </a:xfrm>
          <a:prstGeom prst="rect">
            <a:avLst/>
          </a:prstGeom>
          <a:solidFill>
            <a:srgbClr val="669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83A3600-1668-ABA7-3C6F-9398C7F1FE02}"/>
              </a:ext>
            </a:extLst>
          </p:cNvPr>
          <p:cNvSpPr/>
          <p:nvPr/>
        </p:nvSpPr>
        <p:spPr>
          <a:xfrm>
            <a:off x="7545706" y="2395086"/>
            <a:ext cx="1565678" cy="4918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FA32DBE-BBB0-9B08-26D4-3369417782A1}"/>
              </a:ext>
            </a:extLst>
          </p:cNvPr>
          <p:cNvSpPr txBox="1"/>
          <p:nvPr/>
        </p:nvSpPr>
        <p:spPr>
          <a:xfrm>
            <a:off x="11525693" y="6368623"/>
            <a:ext cx="374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16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5ED0AC9E-9480-CD8E-AECE-E82AA1983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269" y="831864"/>
            <a:ext cx="2248214" cy="4696480"/>
          </a:xfrm>
          <a:prstGeom prst="rect">
            <a:avLst/>
          </a:prstGeom>
        </p:spPr>
      </p:pic>
      <p:sp>
        <p:nvSpPr>
          <p:cNvPr id="10" name="Google Shape;355;p39">
            <a:extLst>
              <a:ext uri="{FF2B5EF4-FFF2-40B4-BE49-F238E27FC236}">
                <a16:creationId xmlns:a16="http://schemas.microsoft.com/office/drawing/2014/main" id="{832FC843-3846-3F34-2952-6306AF960DFF}"/>
              </a:ext>
            </a:extLst>
          </p:cNvPr>
          <p:cNvSpPr txBox="1">
            <a:spLocks/>
          </p:cNvSpPr>
          <p:nvPr/>
        </p:nvSpPr>
        <p:spPr>
          <a:xfrm rot="5400000">
            <a:off x="8586111" y="2754527"/>
            <a:ext cx="5008978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de-DE" b="1">
                <a:latin typeface="Livvic"/>
                <a:cs typeface="Catamaran Light" panose="020B0604020202020204" charset="0"/>
              </a:rPr>
              <a:t>MASTER NODE COMPONENTS</a:t>
            </a:r>
            <a:endParaRPr lang="en-US" b="1">
              <a:latin typeface="Livvic" pitchFamily="2" charset="0"/>
              <a:cs typeface="Catamaran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98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>
            <a:spLocks noGrp="1"/>
          </p:cNvSpPr>
          <p:nvPr>
            <p:ph type="subTitle" idx="1"/>
          </p:nvPr>
        </p:nvSpPr>
        <p:spPr>
          <a:xfrm>
            <a:off x="1426400" y="3017544"/>
            <a:ext cx="4928600" cy="21531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31789" indent="-228594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Controllers bundled in this daemon </a:t>
            </a:r>
          </a:p>
          <a:p>
            <a:pPr marL="431789" indent="-228594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Monitor cluster state to guarantee</a:t>
            </a:r>
            <a:br>
              <a:rPr lang="en-US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</a:br>
            <a:r>
              <a:rPr lang="en-US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desired cluster state </a:t>
            </a:r>
          </a:p>
          <a:p>
            <a:pPr marL="431789" indent="-228594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Ensure that pods are specified</a:t>
            </a:r>
            <a:br>
              <a:rPr lang="en-US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</a:br>
            <a:r>
              <a:rPr lang="en-US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according to deployment </a:t>
            </a:r>
          </a:p>
        </p:txBody>
      </p:sp>
      <p:sp>
        <p:nvSpPr>
          <p:cNvPr id="359" name="Google Shape;359;p39"/>
          <p:cNvSpPr txBox="1">
            <a:spLocks noGrp="1"/>
          </p:cNvSpPr>
          <p:nvPr>
            <p:ph type="ctrTitle"/>
          </p:nvPr>
        </p:nvSpPr>
        <p:spPr>
          <a:xfrm>
            <a:off x="1357750" y="2373722"/>
            <a:ext cx="4997250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de-DE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CONTROLLER MANAGER </a:t>
            </a:r>
            <a:endParaRPr lang="en-US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4" name="Flussdiagramm: Alternativer Prozess 3">
            <a:extLst>
              <a:ext uri="{FF2B5EF4-FFF2-40B4-BE49-F238E27FC236}">
                <a16:creationId xmlns:a16="http://schemas.microsoft.com/office/drawing/2014/main" id="{2E5A58BD-60AD-1744-CC56-C85C2FF21D04}"/>
              </a:ext>
            </a:extLst>
          </p:cNvPr>
          <p:cNvSpPr/>
          <p:nvPr/>
        </p:nvSpPr>
        <p:spPr>
          <a:xfrm>
            <a:off x="7321770" y="2140647"/>
            <a:ext cx="2018625" cy="3200897"/>
          </a:xfrm>
          <a:prstGeom prst="flowChartAlternateProcess">
            <a:avLst/>
          </a:prstGeom>
          <a:solidFill>
            <a:srgbClr val="669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tamaran Light" panose="020B0604020202020204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F48054-DAD4-3EA7-B7A7-7B954B7CE15F}"/>
              </a:ext>
            </a:extLst>
          </p:cNvPr>
          <p:cNvSpPr/>
          <p:nvPr/>
        </p:nvSpPr>
        <p:spPr>
          <a:xfrm>
            <a:off x="7560538" y="3622966"/>
            <a:ext cx="1565677" cy="539288"/>
          </a:xfrm>
          <a:prstGeom prst="rect">
            <a:avLst/>
          </a:prstGeom>
          <a:solidFill>
            <a:srgbClr val="669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67">
                <a:latin typeface="Catamaran Light" panose="020B0604020202020204"/>
              </a:rPr>
              <a:t>Kube-API-Server</a:t>
            </a:r>
            <a:endParaRPr lang="en-US" sz="1067">
              <a:latin typeface="Catamaran Light" panose="020B0604020202020204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49087B8-C622-5313-DD49-368D9953039E}"/>
              </a:ext>
            </a:extLst>
          </p:cNvPr>
          <p:cNvSpPr/>
          <p:nvPr/>
        </p:nvSpPr>
        <p:spPr>
          <a:xfrm>
            <a:off x="7560538" y="3000508"/>
            <a:ext cx="1565677" cy="491836"/>
          </a:xfrm>
          <a:prstGeom prst="rect">
            <a:avLst/>
          </a:prstGeom>
          <a:solidFill>
            <a:srgbClr val="669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67">
                <a:latin typeface="Catamaran Light" panose="020B0604020202020204"/>
              </a:rPr>
              <a:t>Kube-Scheduler</a:t>
            </a:r>
            <a:endParaRPr lang="en-US" sz="1067">
              <a:latin typeface="Catamaran Light" panose="020B0604020202020204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69C7E9-1468-D31C-2649-953079432230}"/>
              </a:ext>
            </a:extLst>
          </p:cNvPr>
          <p:cNvSpPr/>
          <p:nvPr/>
        </p:nvSpPr>
        <p:spPr>
          <a:xfrm>
            <a:off x="7560538" y="2395086"/>
            <a:ext cx="1565677" cy="491836"/>
          </a:xfrm>
          <a:prstGeom prst="rect">
            <a:avLst/>
          </a:prstGeom>
          <a:solidFill>
            <a:srgbClr val="669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67" err="1">
                <a:latin typeface="Catamaran Light" panose="020B0604020202020204"/>
              </a:rPr>
              <a:t>Etcd</a:t>
            </a:r>
            <a:r>
              <a:rPr lang="de-DE" sz="1067">
                <a:latin typeface="Catamaran Light" panose="020B0604020202020204"/>
              </a:rPr>
              <a:t> </a:t>
            </a:r>
            <a:endParaRPr lang="en-US" sz="1067">
              <a:latin typeface="Catamaran Light" panose="020B0604020202020204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31EC9CD-4478-E823-BBBD-953D9DE6988D}"/>
              </a:ext>
            </a:extLst>
          </p:cNvPr>
          <p:cNvSpPr/>
          <p:nvPr/>
        </p:nvSpPr>
        <p:spPr>
          <a:xfrm>
            <a:off x="7587232" y="4345515"/>
            <a:ext cx="1565677" cy="53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67">
                <a:latin typeface="Catamaran Light" panose="020B0604020202020204"/>
              </a:rPr>
              <a:t>Controller Manager </a:t>
            </a:r>
            <a:endParaRPr lang="en-US" sz="1067">
              <a:latin typeface="Catamaran Light" panose="020B0604020202020204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83A3600-1668-ABA7-3C6F-9398C7F1FE02}"/>
              </a:ext>
            </a:extLst>
          </p:cNvPr>
          <p:cNvSpPr/>
          <p:nvPr/>
        </p:nvSpPr>
        <p:spPr>
          <a:xfrm>
            <a:off x="7587231" y="4375420"/>
            <a:ext cx="1565678" cy="4918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  <a:latin typeface="Catamaran Light" panose="020B0604020202020204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D9096-51AA-5DF0-29AD-2982AA3C2426}"/>
              </a:ext>
            </a:extLst>
          </p:cNvPr>
          <p:cNvSpPr/>
          <p:nvPr/>
        </p:nvSpPr>
        <p:spPr>
          <a:xfrm>
            <a:off x="0" y="831864"/>
            <a:ext cx="877906" cy="5008977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0807B54-31A3-F5F4-2F74-4549C332284F}"/>
              </a:ext>
            </a:extLst>
          </p:cNvPr>
          <p:cNvSpPr txBox="1"/>
          <p:nvPr/>
        </p:nvSpPr>
        <p:spPr>
          <a:xfrm>
            <a:off x="11525693" y="6368623"/>
            <a:ext cx="374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17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7573BB43-034F-704E-38E5-5A594CF2D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846" y="1759855"/>
            <a:ext cx="5170153" cy="3826956"/>
          </a:xfrm>
          <a:prstGeom prst="rect">
            <a:avLst/>
          </a:prstGeom>
        </p:spPr>
      </p:pic>
      <p:sp>
        <p:nvSpPr>
          <p:cNvPr id="20" name="Ellipse 19">
            <a:extLst>
              <a:ext uri="{FF2B5EF4-FFF2-40B4-BE49-F238E27FC236}">
                <a16:creationId xmlns:a16="http://schemas.microsoft.com/office/drawing/2014/main" id="{6123ACA7-F5A0-8B22-AC42-173D7CD580D1}"/>
              </a:ext>
            </a:extLst>
          </p:cNvPr>
          <p:cNvSpPr/>
          <p:nvPr/>
        </p:nvSpPr>
        <p:spPr>
          <a:xfrm>
            <a:off x="5593079" y="4231215"/>
            <a:ext cx="1140163" cy="467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5</a:t>
            </a:r>
          </a:p>
          <a:p>
            <a:pPr algn="ctr"/>
            <a:r>
              <a:rPr lang="de-DE">
                <a:sym typeface="Wingdings" panose="05000000000000000000" pitchFamily="2" charset="2"/>
              </a:rPr>
              <a:t></a:t>
            </a:r>
            <a:endParaRPr lang="de-DE"/>
          </a:p>
        </p:txBody>
      </p:sp>
      <p:sp>
        <p:nvSpPr>
          <p:cNvPr id="11" name="Google Shape;355;p39">
            <a:extLst>
              <a:ext uri="{FF2B5EF4-FFF2-40B4-BE49-F238E27FC236}">
                <a16:creationId xmlns:a16="http://schemas.microsoft.com/office/drawing/2014/main" id="{261C5D39-C6DA-6AF6-909B-554B89B07C32}"/>
              </a:ext>
            </a:extLst>
          </p:cNvPr>
          <p:cNvSpPr txBox="1">
            <a:spLocks/>
          </p:cNvSpPr>
          <p:nvPr/>
        </p:nvSpPr>
        <p:spPr>
          <a:xfrm rot="5400000">
            <a:off x="8586111" y="2754527"/>
            <a:ext cx="5008978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de-DE" b="1">
                <a:latin typeface="Livvic"/>
                <a:cs typeface="Catamaran Light" panose="020B0604020202020204" charset="0"/>
              </a:rPr>
              <a:t>MASTER NODE COMPONENTS</a:t>
            </a:r>
            <a:endParaRPr lang="en-US" b="1">
              <a:latin typeface="Livvic" pitchFamily="2" charset="0"/>
              <a:cs typeface="Catamaran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12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1987C1-4900-F4C5-7538-D08013C78BE1}"/>
              </a:ext>
            </a:extLst>
          </p:cNvPr>
          <p:cNvSpPr/>
          <p:nvPr/>
        </p:nvSpPr>
        <p:spPr>
          <a:xfrm>
            <a:off x="5308580" y="0"/>
            <a:ext cx="688341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Google Shape;163;p27">
            <a:extLst>
              <a:ext uri="{FF2B5EF4-FFF2-40B4-BE49-F238E27FC236}">
                <a16:creationId xmlns:a16="http://schemas.microsoft.com/office/drawing/2014/main" id="{74B68F4A-F47B-9A81-9DBF-E2D697973691}"/>
              </a:ext>
            </a:extLst>
          </p:cNvPr>
          <p:cNvSpPr/>
          <p:nvPr/>
        </p:nvSpPr>
        <p:spPr>
          <a:xfrm>
            <a:off x="793368" y="1385401"/>
            <a:ext cx="6541033" cy="4478400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5" name="Google Shape;575;p49"/>
          <p:cNvSpPr txBox="1">
            <a:spLocks noGrp="1"/>
          </p:cNvSpPr>
          <p:nvPr>
            <p:ph type="ctrTitle"/>
          </p:nvPr>
        </p:nvSpPr>
        <p:spPr>
          <a:xfrm>
            <a:off x="1108267" y="1385401"/>
            <a:ext cx="4200313" cy="447839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Livvic" pitchFamily="2" charset="0"/>
              </a:rPr>
              <a:t>K8S SECURITY ASPECTS </a:t>
            </a:r>
          </a:p>
        </p:txBody>
      </p:sp>
    </p:spTree>
    <p:extLst>
      <p:ext uri="{BB962C8B-B14F-4D97-AF65-F5344CB8AC3E}">
        <p14:creationId xmlns:p14="http://schemas.microsoft.com/office/powerpoint/2010/main" val="1954688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5C92AC7-263E-9708-8D71-D657D71A7D1B}"/>
              </a:ext>
            </a:extLst>
          </p:cNvPr>
          <p:cNvSpPr/>
          <p:nvPr/>
        </p:nvSpPr>
        <p:spPr>
          <a:xfrm>
            <a:off x="0" y="3498033"/>
            <a:ext cx="3498600" cy="2490000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B5AC299-4A56-F9C6-C68A-2190351D0012}"/>
              </a:ext>
            </a:extLst>
          </p:cNvPr>
          <p:cNvSpPr/>
          <p:nvPr/>
        </p:nvSpPr>
        <p:spPr>
          <a:xfrm>
            <a:off x="0" y="869965"/>
            <a:ext cx="3498600" cy="2490000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55" name="Google Shape;355;p39"/>
          <p:cNvSpPr txBox="1">
            <a:spLocks noGrp="1"/>
          </p:cNvSpPr>
          <p:nvPr>
            <p:ph type="ctrTitle" idx="4"/>
          </p:nvPr>
        </p:nvSpPr>
        <p:spPr>
          <a:xfrm rot="5400000">
            <a:off x="8088052" y="3020880"/>
            <a:ext cx="5536097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de-DE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K8S SECURITY ASPECTS</a:t>
            </a:r>
            <a:endParaRPr lang="en-US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357" name="Google Shape;357;p39"/>
          <p:cNvSpPr txBox="1">
            <a:spLocks noGrp="1"/>
          </p:cNvSpPr>
          <p:nvPr>
            <p:ph type="subTitle" idx="1"/>
          </p:nvPr>
        </p:nvSpPr>
        <p:spPr>
          <a:xfrm>
            <a:off x="3764803" y="1545029"/>
            <a:ext cx="4928600" cy="148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Enable some security measures yourself </a:t>
            </a:r>
            <a:endParaRPr lang="en-US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Enable security measures on 3 levels: infrastructure, K8s platform and apps 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Security begins before the deployment </a:t>
            </a:r>
          </a:p>
        </p:txBody>
      </p:sp>
      <p:sp>
        <p:nvSpPr>
          <p:cNvPr id="358" name="Google Shape;358;p39"/>
          <p:cNvSpPr txBox="1">
            <a:spLocks noGrp="1"/>
          </p:cNvSpPr>
          <p:nvPr>
            <p:ph type="subTitle" idx="2"/>
          </p:nvPr>
        </p:nvSpPr>
        <p:spPr>
          <a:xfrm>
            <a:off x="3884200" y="3996935"/>
            <a:ext cx="5351000" cy="148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Scan container images for CVEs 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No harmful images in deployment or registries 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Scan image regularly in registry </a:t>
            </a:r>
            <a:endParaRPr lang="en-US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External tools like </a:t>
            </a:r>
            <a:r>
              <a:rPr lang="en-US" err="1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Trivy</a:t>
            </a:r>
            <a:r>
              <a:rPr lang="en-US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 (</a:t>
            </a:r>
            <a:r>
              <a:rPr lang="en-US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  <a:hlinkClick r:id="rId3"/>
              </a:rPr>
              <a:t>https://aquasecurity.github.io/trivy/v0.34/</a:t>
            </a:r>
            <a:r>
              <a:rPr lang="en-US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 </a:t>
            </a: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)</a:t>
            </a:r>
            <a:endParaRPr lang="en-US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Find CVEs: </a:t>
            </a:r>
            <a:r>
              <a:rPr lang="en-US">
                <a:latin typeface="Catamaran Light" panose="020B0604020202020204" charset="0"/>
                <a:cs typeface="Catamaran Light" panose="020B0604020202020204" charset="0"/>
                <a:hlinkClick r:id="rId4"/>
              </a:rPr>
              <a:t>https://www.aquasec.com/cloud-native-academy/kubernetes-101/kubernetes-vulnerability-scanning/</a:t>
            </a: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 </a:t>
            </a:r>
            <a:r>
              <a:rPr lang="en-US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 </a:t>
            </a:r>
          </a:p>
        </p:txBody>
      </p:sp>
      <p:sp>
        <p:nvSpPr>
          <p:cNvPr id="359" name="Google Shape;359;p39"/>
          <p:cNvSpPr txBox="1">
            <a:spLocks noGrp="1"/>
          </p:cNvSpPr>
          <p:nvPr>
            <p:ph type="ctrTitle"/>
          </p:nvPr>
        </p:nvSpPr>
        <p:spPr>
          <a:xfrm>
            <a:off x="3884200" y="869965"/>
            <a:ext cx="3492400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de-DE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BUILD-IN SECURITY </a:t>
            </a:r>
            <a:endParaRPr lang="en-US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360" name="Google Shape;360;p39"/>
          <p:cNvSpPr txBox="1">
            <a:spLocks noGrp="1"/>
          </p:cNvSpPr>
          <p:nvPr>
            <p:ph type="ctrTitle" idx="3"/>
          </p:nvPr>
        </p:nvSpPr>
        <p:spPr>
          <a:xfrm>
            <a:off x="3973848" y="3526725"/>
            <a:ext cx="3492400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IMAGE SCANNING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4033DAB-7B2B-20BE-CD37-EE07109B8093}"/>
              </a:ext>
            </a:extLst>
          </p:cNvPr>
          <p:cNvSpPr txBox="1"/>
          <p:nvPr/>
        </p:nvSpPr>
        <p:spPr>
          <a:xfrm>
            <a:off x="11525693" y="6368623"/>
            <a:ext cx="374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93541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5C92AC7-263E-9708-8D71-D657D71A7D1B}"/>
              </a:ext>
            </a:extLst>
          </p:cNvPr>
          <p:cNvSpPr/>
          <p:nvPr/>
        </p:nvSpPr>
        <p:spPr>
          <a:xfrm>
            <a:off x="0" y="3498033"/>
            <a:ext cx="3498600" cy="2490000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B5AC299-4A56-F9C6-C68A-2190351D0012}"/>
              </a:ext>
            </a:extLst>
          </p:cNvPr>
          <p:cNvSpPr/>
          <p:nvPr/>
        </p:nvSpPr>
        <p:spPr>
          <a:xfrm>
            <a:off x="0" y="869965"/>
            <a:ext cx="3498600" cy="2490000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55" name="Google Shape;355;p39"/>
          <p:cNvSpPr txBox="1">
            <a:spLocks noGrp="1"/>
          </p:cNvSpPr>
          <p:nvPr>
            <p:ph type="ctrTitle" idx="4"/>
          </p:nvPr>
        </p:nvSpPr>
        <p:spPr>
          <a:xfrm rot="5400000">
            <a:off x="8088052" y="3020880"/>
            <a:ext cx="5536097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de-DE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K8S SECURITY ASPECTS</a:t>
            </a:r>
            <a:endParaRPr lang="en-US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357" name="Google Shape;357;p39"/>
          <p:cNvSpPr txBox="1">
            <a:spLocks noGrp="1"/>
          </p:cNvSpPr>
          <p:nvPr>
            <p:ph type="subTitle" idx="1"/>
          </p:nvPr>
        </p:nvSpPr>
        <p:spPr>
          <a:xfrm>
            <a:off x="3764803" y="1545029"/>
            <a:ext cx="4928600" cy="148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  <a:latin typeface="Catamaran Light" panose="020B0604020202020204" charset="0"/>
                <a:cs typeface="Catamaran Light" panose="020B0604020202020204" charset="0"/>
              </a:rPr>
              <a:t>Kubernetes components (access to </a:t>
            </a:r>
            <a:r>
              <a:rPr lang="en-US" err="1">
                <a:solidFill>
                  <a:srgbClr val="FF0000"/>
                </a:solidFill>
                <a:latin typeface="Catamaran Light" panose="020B0604020202020204" charset="0"/>
                <a:cs typeface="Catamaran Light" panose="020B0604020202020204" charset="0"/>
              </a:rPr>
              <a:t>kubelet</a:t>
            </a:r>
            <a:r>
              <a:rPr lang="en-US">
                <a:solidFill>
                  <a:srgbClr val="FF0000"/>
                </a:solidFill>
                <a:latin typeface="Catamaran Light" panose="020B0604020202020204" charset="0"/>
                <a:cs typeface="Catamaran Light" panose="020B0604020202020204" charset="0"/>
              </a:rPr>
              <a:t>?)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de-DE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58" name="Google Shape;358;p39"/>
          <p:cNvSpPr txBox="1">
            <a:spLocks noGrp="1"/>
          </p:cNvSpPr>
          <p:nvPr>
            <p:ph type="subTitle" idx="2"/>
          </p:nvPr>
        </p:nvSpPr>
        <p:spPr>
          <a:xfrm>
            <a:off x="3884200" y="3996935"/>
            <a:ext cx="5351000" cy="148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Communication between pods is unencrypted 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Attackers might read communication between pods in plain text 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TLS </a:t>
            </a:r>
          </a:p>
        </p:txBody>
      </p:sp>
      <p:sp>
        <p:nvSpPr>
          <p:cNvPr id="359" name="Google Shape;359;p39"/>
          <p:cNvSpPr txBox="1">
            <a:spLocks noGrp="1"/>
          </p:cNvSpPr>
          <p:nvPr>
            <p:ph type="ctrTitle"/>
          </p:nvPr>
        </p:nvSpPr>
        <p:spPr>
          <a:xfrm>
            <a:off x="3884199" y="869965"/>
            <a:ext cx="4128117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de-DE" b="1">
                <a:latin typeface="Livvic" pitchFamily="2" charset="0"/>
                <a:cs typeface="Catamaran Light" panose="020B0604020202020204" charset="0"/>
              </a:rPr>
              <a:t>CONTROL ACCESS TO </a:t>
            </a:r>
            <a:endParaRPr lang="en-US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360" name="Google Shape;360;p39"/>
          <p:cNvSpPr txBox="1">
            <a:spLocks noGrp="1"/>
          </p:cNvSpPr>
          <p:nvPr>
            <p:ph type="ctrTitle" idx="3"/>
          </p:nvPr>
        </p:nvSpPr>
        <p:spPr>
          <a:xfrm>
            <a:off x="3973848" y="3526725"/>
            <a:ext cx="3492400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de-DE" b="1">
                <a:latin typeface="Livvic" pitchFamily="2" charset="0"/>
                <a:cs typeface="Catamaran Light" panose="020B0604020202020204" charset="0"/>
              </a:rPr>
              <a:t>COMMUNICATION E</a:t>
            </a:r>
            <a:r>
              <a:rPr lang="en-US" b="1">
                <a:latin typeface="Livvic" pitchFamily="2" charset="0"/>
                <a:cs typeface="Catamaran Light" panose="020B0604020202020204" charset="0"/>
              </a:rPr>
              <a:t>NCRYPTION </a:t>
            </a:r>
            <a:endParaRPr lang="en-US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E944B2E-06CB-C3DE-3195-EB503B685D7B}"/>
              </a:ext>
            </a:extLst>
          </p:cNvPr>
          <p:cNvSpPr txBox="1"/>
          <p:nvPr/>
        </p:nvSpPr>
        <p:spPr>
          <a:xfrm>
            <a:off x="11525693" y="6368623"/>
            <a:ext cx="374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374951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 rot="5400000">
            <a:off x="8804793" y="2573633"/>
            <a:ext cx="4641600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>
                <a:latin typeface="Livvic" pitchFamily="2" charset="0"/>
              </a:rPr>
              <a:t>LOCAL SETUP</a:t>
            </a:r>
            <a:endParaRPr b="1">
              <a:latin typeface="Livvic" pitchFamily="2" charset="0"/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4294967295"/>
          </p:nvPr>
        </p:nvSpPr>
        <p:spPr>
          <a:xfrm flipH="1">
            <a:off x="960099" y="720004"/>
            <a:ext cx="8201829" cy="536559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46095" indent="-34290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US" sz="1330" b="1">
                <a:solidFill>
                  <a:schemeClr val="tx1"/>
                </a:solidFill>
                <a:latin typeface="Livvic" pitchFamily="2" charset="0"/>
                <a:ea typeface="+mn-lt"/>
                <a:cs typeface="Catamaran Light" panose="020B0604020202020204" charset="0"/>
              </a:rPr>
              <a:t>INSTALL AND OPEN DOCKER</a:t>
            </a:r>
          </a:p>
          <a:p>
            <a:pPr marL="546095" indent="-34290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US" sz="1330" b="1">
                <a:solidFill>
                  <a:schemeClr val="tx1"/>
                </a:solidFill>
                <a:latin typeface="Livvic" pitchFamily="2" charset="0"/>
                <a:ea typeface="+mn-lt"/>
                <a:cs typeface="Catamaran Light" panose="020B0604020202020204" charset="0"/>
              </a:rPr>
              <a:t>OPEN COMMAND LINE </a:t>
            </a:r>
          </a:p>
          <a:p>
            <a:pPr marL="546095" indent="-34290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US" sz="1330" b="1">
                <a:solidFill>
                  <a:schemeClr val="tx1"/>
                </a:solidFill>
                <a:latin typeface="Livvic" pitchFamily="2" charset="0"/>
                <a:ea typeface="+mn-lt"/>
                <a:cs typeface="Catamaran Light" panose="020B0604020202020204" charset="0"/>
              </a:rPr>
              <a:t>ENTER THE FOLLOWING COMMAND</a:t>
            </a:r>
            <a:endParaRPr lang="en-US" sz="1330" b="1">
              <a:latin typeface="Livvic" pitchFamily="2" charset="0"/>
              <a:ea typeface="+mn-lt"/>
              <a:cs typeface="Catamaran Light" panose="020B0604020202020204" charset="0"/>
            </a:endParaRPr>
          </a:p>
          <a:p>
            <a:pPr marL="1003295" lvl="1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330" b="0" i="0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docker pull </a:t>
            </a:r>
            <a:r>
              <a:rPr lang="en-US" sz="1330" b="0" i="0" err="1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renkelp</a:t>
            </a:r>
            <a:r>
              <a:rPr lang="en-US" sz="1330" b="0" i="0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/</a:t>
            </a:r>
            <a:r>
              <a:rPr lang="en-US" sz="1330" b="0" i="0" err="1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kubernetes_workshop</a:t>
            </a:r>
            <a:r>
              <a:rPr lang="en-US" sz="1330" err="1">
                <a:latin typeface="Catamaran Light" panose="020B0604020202020204" charset="0"/>
                <a:cs typeface="Catamaran Light" panose="020B0604020202020204" charset="0"/>
              </a:rPr>
              <a:t>_online</a:t>
            </a:r>
            <a:endParaRPr lang="en-US" sz="1330" b="0" i="0">
              <a:solidFill>
                <a:schemeClr val="tx1"/>
              </a:solidFill>
              <a:effectLst/>
              <a:latin typeface="Catamaran Light" panose="020B0604020202020204" charset="0"/>
              <a:cs typeface="Catamaran Light" panose="020B0604020202020204" charset="0"/>
            </a:endParaRPr>
          </a:p>
          <a:p>
            <a:pPr marL="1003295" lvl="1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330" b="0" i="0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docker run -d --name </a:t>
            </a:r>
            <a:r>
              <a:rPr lang="en-US" sz="1330" b="0" i="0" err="1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kubernetes_workshop</a:t>
            </a:r>
            <a:r>
              <a:rPr lang="en-US" sz="1330" b="0" i="0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 </a:t>
            </a:r>
            <a:r>
              <a:rPr lang="en-US" sz="1330" b="0" i="0" err="1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renkelp</a:t>
            </a:r>
            <a:r>
              <a:rPr lang="en-US" sz="1330" b="0" i="0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/</a:t>
            </a:r>
            <a:r>
              <a:rPr lang="en-US" sz="1330" b="0" i="0" err="1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kubernetes_workshop_online</a:t>
            </a:r>
            <a:r>
              <a:rPr lang="en-US" sz="1330" b="0" i="0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 sleep infinity</a:t>
            </a:r>
          </a:p>
          <a:p>
            <a:pPr marL="1003295" lvl="1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330" b="0" i="0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docker exec -it </a:t>
            </a:r>
            <a:r>
              <a:rPr lang="en-US" sz="1330" b="0" i="0" err="1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kubernetes_workshop</a:t>
            </a:r>
            <a:r>
              <a:rPr lang="en-US" sz="1330" b="0" i="0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 /bin/</a:t>
            </a:r>
            <a:r>
              <a:rPr lang="en-US" sz="1330" b="0" i="0" err="1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sh</a:t>
            </a:r>
            <a:r>
              <a:rPr lang="en-US" sz="1330" b="0" i="0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 </a:t>
            </a:r>
            <a:r>
              <a:rPr lang="en-US" sz="1330" b="0" i="0">
                <a:solidFill>
                  <a:srgbClr val="FF0000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 </a:t>
            </a:r>
            <a:endParaRPr lang="en-US" sz="1330" b="1">
              <a:solidFill>
                <a:schemeClr val="tx1"/>
              </a:solidFill>
              <a:latin typeface="Livvic" pitchFamily="2" charset="0"/>
              <a:ea typeface="+mn-lt"/>
              <a:cs typeface="Catamaran Light" panose="020B0604020202020204" charset="0"/>
            </a:endParaRPr>
          </a:p>
          <a:p>
            <a:pPr marL="546095" indent="-3429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sz="1330" b="1" err="1">
                <a:latin typeface="Livvic" pitchFamily="2" charset="0"/>
                <a:ea typeface="+mn-lt"/>
                <a:cs typeface="Catamaran Light" panose="020B0604020202020204" charset="0"/>
              </a:rPr>
              <a:t>Navigate</a:t>
            </a:r>
            <a:r>
              <a:rPr lang="de-DE" sz="1330" b="1">
                <a:latin typeface="Livvic" pitchFamily="2" charset="0"/>
                <a:ea typeface="+mn-lt"/>
                <a:cs typeface="Catamaran Light" panose="020B0604020202020204" charset="0"/>
              </a:rPr>
              <a:t> to: </a:t>
            </a:r>
            <a:r>
              <a:rPr lang="de-DE" sz="1330">
                <a:latin typeface="Livvic" pitchFamily="2" charset="0"/>
                <a:ea typeface="+mn-lt"/>
                <a:cs typeface="Catamaran Light" panose="020B0604020202020204" charset="0"/>
                <a:hlinkClick r:id="rId3"/>
              </a:rPr>
              <a:t>https://killercoda.com/playgrounds/scenario/kubernetes</a:t>
            </a:r>
            <a:endParaRPr lang="de-DE" sz="1330">
              <a:latin typeface="Livvic" pitchFamily="2" charset="0"/>
              <a:ea typeface="+mn-lt"/>
              <a:cs typeface="Catamaran Light" panose="020B0604020202020204" charset="0"/>
            </a:endParaRPr>
          </a:p>
          <a:p>
            <a:pPr marL="546095" indent="-3429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sz="1330" b="1" err="1">
                <a:latin typeface="Livvic" pitchFamily="2" charset="0"/>
                <a:ea typeface="+mn-lt"/>
                <a:cs typeface="Catamaran Light" panose="020B0604020202020204" charset="0"/>
              </a:rPr>
              <a:t>Github</a:t>
            </a:r>
            <a:r>
              <a:rPr lang="de-DE" sz="1330" b="1">
                <a:latin typeface="Livvic" pitchFamily="2" charset="0"/>
                <a:ea typeface="+mn-lt"/>
                <a:cs typeface="Catamaran Light" panose="020B0604020202020204" charset="0"/>
              </a:rPr>
              <a:t> </a:t>
            </a:r>
            <a:r>
              <a:rPr lang="de-DE" sz="1330" b="1" err="1">
                <a:latin typeface="Livvic" pitchFamily="2" charset="0"/>
                <a:ea typeface="+mn-lt"/>
                <a:cs typeface="Catamaran Light" panose="020B0604020202020204" charset="0"/>
              </a:rPr>
              <a:t>repository</a:t>
            </a:r>
            <a:endParaRPr lang="de-DE" sz="1330" b="1">
              <a:latin typeface="Catamaran Light" panose="020B0604020202020204" charset="0"/>
              <a:ea typeface="+mn-lt"/>
              <a:cs typeface="Catamaran Light" panose="020B0604020202020204" charset="0"/>
            </a:endParaRPr>
          </a:p>
          <a:p>
            <a:pPr marL="1003295" lvl="1" indent="-342900">
              <a:lnSpc>
                <a:spcPct val="200000"/>
              </a:lnSpc>
              <a:spcBef>
                <a:spcPts val="0"/>
              </a:spcBef>
            </a:pPr>
            <a:r>
              <a:rPr lang="de-DE" sz="133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https://github.com/sebivenlo/esde_kubernetes_2022</a:t>
            </a:r>
            <a:br>
              <a:rPr lang="de-DE" sz="133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</a:br>
            <a:endParaRPr sz="133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" name="Google Shape;124;p24">
            <a:extLst>
              <a:ext uri="{FF2B5EF4-FFF2-40B4-BE49-F238E27FC236}">
                <a16:creationId xmlns:a16="http://schemas.microsoft.com/office/drawing/2014/main" id="{727EA4CB-0B74-F79C-828F-39549DF1E00A}"/>
              </a:ext>
            </a:extLst>
          </p:cNvPr>
          <p:cNvSpPr/>
          <p:nvPr/>
        </p:nvSpPr>
        <p:spPr>
          <a:xfrm rot="5400000">
            <a:off x="9868502" y="4526001"/>
            <a:ext cx="1188401" cy="3475607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Google Shape;124;p24">
            <a:extLst>
              <a:ext uri="{FF2B5EF4-FFF2-40B4-BE49-F238E27FC236}">
                <a16:creationId xmlns:a16="http://schemas.microsoft.com/office/drawing/2014/main" id="{33DC9807-8526-3ABF-560A-598DF90C95F6}"/>
              </a:ext>
            </a:extLst>
          </p:cNvPr>
          <p:cNvSpPr/>
          <p:nvPr/>
        </p:nvSpPr>
        <p:spPr>
          <a:xfrm rot="5400000">
            <a:off x="286149" y="-286150"/>
            <a:ext cx="659664" cy="1231962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286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3941A87-554B-519C-D1F4-8114D3E55F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2"/>
          </p:nvPr>
        </p:nvSpPr>
        <p:spPr>
          <a:xfrm>
            <a:off x="2976659" y="2633975"/>
            <a:ext cx="8623530" cy="207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-US" sz="3200">
                <a:solidFill>
                  <a:schemeClr val="bg1"/>
                </a:solidFill>
                <a:latin typeface="Livvic" pitchFamily="2" charset="0"/>
                <a:ea typeface="Fira Sans Extra Condensed"/>
                <a:cs typeface="Fira Sans Extra Condensed"/>
                <a:sym typeface="Fira Sans Extra Condensed"/>
              </a:rPr>
              <a:t>GO TO: </a:t>
            </a:r>
            <a:r>
              <a:rPr lang="en-US" sz="3200">
                <a:solidFill>
                  <a:schemeClr val="bg1"/>
                </a:solidFill>
                <a:latin typeface="Livvic" pitchFamily="2" charset="0"/>
                <a:ea typeface="Fira Sans Extra Condensed"/>
                <a:cs typeface="Fira Sans Extra Condensed"/>
                <a:sym typeface="Fira Sans Extra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https://quizizz.com/join</a:t>
            </a:r>
            <a:endParaRPr lang="en-US" sz="3200">
              <a:solidFill>
                <a:schemeClr val="bg1"/>
              </a:solidFill>
              <a:latin typeface="Livvic" pitchFamily="2" charset="0"/>
              <a:ea typeface="Fira Sans Extra Condensed"/>
              <a:cs typeface="Fira Sans Extra Condensed"/>
              <a:sym typeface="Fira Sans Extra Condensed"/>
            </a:endParaRPr>
          </a:p>
          <a:p>
            <a:pPr marL="0" indent="0">
              <a:spcAft>
                <a:spcPts val="2133"/>
              </a:spcAft>
            </a:pPr>
            <a:r>
              <a:rPr lang="en-US" sz="3200">
                <a:solidFill>
                  <a:schemeClr val="bg1"/>
                </a:solidFill>
                <a:latin typeface="Livvic" pitchFamily="2" charset="0"/>
                <a:sym typeface="Fira Sans Extra Condensed"/>
              </a:rPr>
              <a:t>WAIT FOR THE CODE TO JOIN </a:t>
            </a:r>
            <a:r>
              <a:rPr lang="en-US" sz="3200">
                <a:solidFill>
                  <a:schemeClr val="bg1"/>
                </a:solidFill>
                <a:latin typeface="Livvic" pitchFamily="2" charset="0"/>
                <a:sym typeface="Wingdings" panose="05000000000000000000" pitchFamily="2" charset="2"/>
              </a:rPr>
              <a:t></a:t>
            </a:r>
            <a:endParaRPr sz="3200">
              <a:solidFill>
                <a:schemeClr val="bg1"/>
              </a:solidFill>
              <a:latin typeface="Livvic" pitchFamily="2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D533B7F-D136-C2EE-086B-A76297619828}"/>
              </a:ext>
            </a:extLst>
          </p:cNvPr>
          <p:cNvSpPr txBox="1"/>
          <p:nvPr/>
        </p:nvSpPr>
        <p:spPr>
          <a:xfrm rot="5400000">
            <a:off x="8894676" y="1983511"/>
            <a:ext cx="4317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b="1">
                <a:solidFill>
                  <a:schemeClr val="lt1"/>
                </a:solidFill>
                <a:latin typeface="Livvic" pitchFamily="2" charset="0"/>
                <a:ea typeface="Fira Sans Extra Condensed"/>
                <a:cs typeface="Fira Sans Extra Condensed"/>
                <a:sym typeface="Fira Sans Extra Condensed"/>
              </a:rPr>
              <a:t>KUBERNETES</a:t>
            </a:r>
          </a:p>
          <a:p>
            <a:r>
              <a:rPr lang="en" sz="3200" b="1">
                <a:solidFill>
                  <a:schemeClr val="lt1"/>
                </a:solidFill>
                <a:latin typeface="Livvic" pitchFamily="2" charset="0"/>
                <a:ea typeface="Fira Sans Extra Condensed"/>
                <a:cs typeface="Fira Sans Extra Condensed"/>
                <a:sym typeface="Fira Sans Extra Condensed"/>
              </a:rPr>
              <a:t>QUIZ </a:t>
            </a:r>
            <a:endParaRPr lang="en-US" sz="3200" b="1"/>
          </a:p>
          <a:p>
            <a:endParaRPr lang="en-US" sz="320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B657A54-3DD1-C61B-7FE9-B283EAADC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69" y="2656387"/>
            <a:ext cx="1560579" cy="156057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B5AC299-4A56-F9C6-C68A-2190351D0012}"/>
              </a:ext>
            </a:extLst>
          </p:cNvPr>
          <p:cNvSpPr/>
          <p:nvPr/>
        </p:nvSpPr>
        <p:spPr>
          <a:xfrm>
            <a:off x="0" y="870219"/>
            <a:ext cx="1010899" cy="5265649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55" name="Google Shape;355;p39"/>
          <p:cNvSpPr txBox="1">
            <a:spLocks noGrp="1"/>
          </p:cNvSpPr>
          <p:nvPr>
            <p:ph type="ctrTitle" idx="4"/>
          </p:nvPr>
        </p:nvSpPr>
        <p:spPr>
          <a:xfrm rot="5400000">
            <a:off x="8909307" y="2199626"/>
            <a:ext cx="3893587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de-DE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RESOURCES </a:t>
            </a:r>
            <a:endParaRPr lang="en-US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7D2423C-7168-3A35-0E73-9960B72831A3}"/>
              </a:ext>
            </a:extLst>
          </p:cNvPr>
          <p:cNvSpPr txBox="1"/>
          <p:nvPr/>
        </p:nvSpPr>
        <p:spPr>
          <a:xfrm>
            <a:off x="1327587" y="870219"/>
            <a:ext cx="8886825" cy="5398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100" b="0" i="0">
                <a:effectLst/>
                <a:latin typeface="+mj-lt"/>
              </a:rPr>
              <a:t>[1] </a:t>
            </a:r>
            <a:r>
              <a:rPr lang="en-US" sz="1100" b="0" i="0" strike="noStrike"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https://kubernetes.io/docs/concepts/overview/</a:t>
            </a:r>
            <a:endParaRPr lang="en-US" sz="1100" b="0" i="0">
              <a:effectLst/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US" sz="1100">
                <a:latin typeface="+mj-lt"/>
              </a:rPr>
              <a:t>[</a:t>
            </a:r>
            <a:r>
              <a:rPr lang="en-US" sz="1100" b="0" i="0">
                <a:effectLst/>
                <a:latin typeface="+mj-lt"/>
              </a:rPr>
              <a:t>2] Official Documentation: </a:t>
            </a:r>
            <a:r>
              <a:rPr lang="en-US" sz="1100" b="0" i="0" strike="noStrike">
                <a:effectLst/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https://kubernetes.io/</a:t>
            </a:r>
            <a:endParaRPr lang="en-US" sz="1100" b="0" i="0">
              <a:effectLst/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US" sz="1100" b="0" i="0" strike="noStrike">
                <a:effectLst/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r>
              <a:rPr lang="en-US" sz="1100">
                <a:latin typeface="+mj-lt"/>
              </a:rPr>
              <a:t> </a:t>
            </a:r>
            <a:r>
              <a:rPr lang="en-US" sz="1100" b="0" i="0">
                <a:effectLst/>
                <a:latin typeface="+mj-lt"/>
              </a:rPr>
              <a:t>https://www.youtube.com/watch?v=X48VuDVv0do</a:t>
            </a:r>
          </a:p>
          <a:p>
            <a:pPr algn="l">
              <a:lnSpc>
                <a:spcPct val="150000"/>
              </a:lnSpc>
            </a:pPr>
            <a:r>
              <a:rPr lang="en-US" sz="1100" b="0" i="0" strike="noStrike">
                <a:effectLst/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[4] https://en.wikipedia.org/wiki/Kubernetes</a:t>
            </a:r>
            <a:endParaRPr lang="en-US" sz="1100" b="0" i="0" strike="noStrike"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100">
                <a:latin typeface="+mj-lt"/>
              </a:rPr>
              <a:t>[5] </a:t>
            </a:r>
            <a:r>
              <a:rPr lang="en-US" sz="1100"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https://kubernetes.io/blog/2018/07/20/the-history-of-kubernetes-the-community-behind-it/</a:t>
            </a:r>
            <a:endParaRPr lang="en-US" sz="1100">
              <a:latin typeface="+mj-l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+mj-lt"/>
              </a:rPr>
              <a:t>[6] https://kubernetes.io/case-studies/adidas/ </a:t>
            </a:r>
          </a:p>
          <a:p>
            <a:pPr>
              <a:lnSpc>
                <a:spcPct val="150000"/>
              </a:lnSpc>
            </a:pPr>
            <a:r>
              <a:rPr lang="en-US" sz="1100">
                <a:latin typeface="+mj-lt"/>
              </a:rPr>
              <a:t>[7] https://kubernetes.io/case-studies/pinterest/ </a:t>
            </a:r>
          </a:p>
          <a:p>
            <a:pPr>
              <a:lnSpc>
                <a:spcPct val="150000"/>
              </a:lnSpc>
            </a:pPr>
            <a:r>
              <a:rPr lang="en-US" sz="1100">
                <a:latin typeface="+mj-lt"/>
              </a:rPr>
              <a:t>[8] https://kubernetes.io/case-studies/spotify/ </a:t>
            </a:r>
          </a:p>
          <a:p>
            <a:pPr>
              <a:lnSpc>
                <a:spcPct val="150000"/>
              </a:lnSpc>
            </a:pPr>
            <a:r>
              <a:rPr lang="en-US" sz="1100">
                <a:latin typeface="+mj-lt"/>
              </a:rPr>
              <a:t>[9] https://www.jeremyjordan.me/kubernetes/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noProof="0">
                <a:latin typeface="+mj-lt"/>
              </a:rPr>
              <a:t>[10] https://kubernetes.io/docs/concepts/overview/#why-you-need-kubernetes-and-what-can-it-do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noProof="0">
                <a:latin typeface="+mj-lt"/>
              </a:rPr>
              <a:t>[11] https://kubernetes.io/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noProof="0">
                <a:latin typeface="+mj-lt"/>
              </a:rPr>
              <a:t>[12] https://deepsource.io/blog/zero-downtime-deployment/ </a:t>
            </a:r>
          </a:p>
          <a:p>
            <a:pPr>
              <a:lnSpc>
                <a:spcPct val="150000"/>
              </a:lnSpc>
            </a:pPr>
            <a:r>
              <a:rPr lang="en-US" sz="1100">
                <a:latin typeface="+mj-lt"/>
              </a:rPr>
              <a:t>[13] </a:t>
            </a:r>
            <a:r>
              <a:rPr lang="en-US" sz="1100">
                <a:latin typeface="+mj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https://www.ibm.com/cloud/blog/kubernetes-vs-docker</a:t>
            </a:r>
            <a:r>
              <a:rPr lang="en-US" sz="1100">
                <a:latin typeface="+mj-lt"/>
              </a:rPr>
              <a:t>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+mj-lt"/>
              </a:rPr>
              <a:t>[14] </a:t>
            </a:r>
            <a:r>
              <a:rPr lang="en-US" sz="1100">
                <a:latin typeface="+mj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https://www.ibm.com/cloud/blog/docker-swarm-vs-kubernetes-a-comparison</a:t>
            </a:r>
            <a:r>
              <a:rPr lang="en-US" sz="110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100">
                <a:latin typeface="+mj-lt"/>
              </a:rPr>
              <a:t>[15] </a:t>
            </a:r>
            <a:r>
              <a:rPr lang="de-DE" sz="1100">
                <a:latin typeface="+mj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https://matthewpalmer.net/kubernetes-app-developer/articles/kubernetes-networking-guide-beginners.html</a:t>
            </a:r>
            <a:r>
              <a:rPr lang="de-DE" sz="110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100">
                <a:latin typeface="+mj-lt"/>
              </a:rPr>
              <a:t>[16] </a:t>
            </a:r>
            <a:r>
              <a:rPr lang="en-US" sz="1100">
                <a:latin typeface="+mj-l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https://matthewpalmer.net/kubernetes-app-developer/articles/ingress.png</a:t>
            </a:r>
            <a:endParaRPr lang="en-US" sz="110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100">
                <a:latin typeface="+mj-lt"/>
              </a:rPr>
              <a:t>[17] </a:t>
            </a:r>
            <a:r>
              <a:rPr lang="en-US" sz="1100">
                <a:latin typeface="+mj-l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https://k21academy.com/docker-kubernetes/configmaps-secrets/</a:t>
            </a:r>
            <a:endParaRPr lang="en-US" sz="110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100">
                <a:latin typeface="+mj-lt"/>
              </a:rPr>
              <a:t>[18] </a:t>
            </a:r>
            <a:r>
              <a:rPr lang="en-US" sz="1100">
                <a:latin typeface="+mj-l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https://kubernetes.io/docs/concepts/configuration/configmap/</a:t>
            </a:r>
            <a:r>
              <a:rPr lang="en-US" sz="110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100">
                <a:latin typeface="+mj-lt"/>
              </a:rPr>
              <a:t>[19] </a:t>
            </a:r>
            <a:r>
              <a:rPr lang="en-US" sz="1100">
                <a:latin typeface="+mj-l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https://kubernetes.io/docs/concepts/storage/volumes/</a:t>
            </a:r>
            <a:r>
              <a:rPr lang="en-US" sz="110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100">
                <a:latin typeface="+mj-lt"/>
              </a:rPr>
              <a:t>[20] </a:t>
            </a:r>
            <a:r>
              <a:rPr lang="en-US" sz="1100">
                <a:latin typeface="+mj-l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https://kubernetes.io/docs/concepts/overview/components/</a:t>
            </a:r>
            <a:r>
              <a:rPr lang="en-US" sz="110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100">
                <a:latin typeface="+mj-lt"/>
              </a:rPr>
              <a:t>[21] </a:t>
            </a:r>
            <a:r>
              <a:rPr lang="en-US" sz="1100">
                <a:latin typeface="+mj-lt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https://www.aquasec.com/cloud-native-academy/kubernetes-101/kubernetes-cluster/</a:t>
            </a:r>
            <a:r>
              <a:rPr lang="en-US" sz="1100">
                <a:latin typeface="+mj-lt"/>
              </a:rPr>
              <a:t>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E8225FD-6741-CA8A-B567-12F0135DB664}"/>
              </a:ext>
            </a:extLst>
          </p:cNvPr>
          <p:cNvSpPr txBox="1"/>
          <p:nvPr/>
        </p:nvSpPr>
        <p:spPr>
          <a:xfrm>
            <a:off x="1327587" y="285444"/>
            <a:ext cx="60939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rgbClr val="FF0000"/>
                </a:solidFill>
              </a:rPr>
              <a:t>Datums !! </a:t>
            </a:r>
          </a:p>
        </p:txBody>
      </p:sp>
    </p:spTree>
    <p:extLst>
      <p:ext uri="{BB962C8B-B14F-4D97-AF65-F5344CB8AC3E}">
        <p14:creationId xmlns:p14="http://schemas.microsoft.com/office/powerpoint/2010/main" val="2036317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8F87052-F35E-0204-5684-2B1DD9BC805C}"/>
              </a:ext>
            </a:extLst>
          </p:cNvPr>
          <p:cNvSpPr/>
          <p:nvPr/>
        </p:nvSpPr>
        <p:spPr>
          <a:xfrm>
            <a:off x="2952787" y="0"/>
            <a:ext cx="923921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4" name="Google Shape;124;p24"/>
          <p:cNvSpPr/>
          <p:nvPr/>
        </p:nvSpPr>
        <p:spPr>
          <a:xfrm rot="5400000">
            <a:off x="1905167" y="18467"/>
            <a:ext cx="4478400" cy="6702000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1386099" y="4275200"/>
            <a:ext cx="4364301" cy="95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1400">
                <a:solidFill>
                  <a:schemeClr val="lt1"/>
                </a:solidFill>
              </a:rPr>
              <a:t>Enterprise Software Development</a:t>
            </a:r>
          </a:p>
          <a:p>
            <a:pPr marL="0" indent="0"/>
            <a:r>
              <a:rPr lang="en" sz="1400">
                <a:solidFill>
                  <a:schemeClr val="lt1"/>
                </a:solidFill>
              </a:rPr>
              <a:t>Paul Renkel &amp; Dorothee Schilling &amp; Laura Baus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386101" y="1130267"/>
            <a:ext cx="4957032" cy="447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de-DE" sz="4800" b="1">
                <a:solidFill>
                  <a:schemeClr val="lt1"/>
                </a:solidFill>
                <a:latin typeface="Livvic" pitchFamily="2" charset="0"/>
              </a:rPr>
              <a:t>THANK YOU FOR YOUR ATTENTION!</a:t>
            </a:r>
            <a:endParaRPr sz="48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" name="Google Shape;124;p24">
            <a:extLst>
              <a:ext uri="{FF2B5EF4-FFF2-40B4-BE49-F238E27FC236}">
                <a16:creationId xmlns:a16="http://schemas.microsoft.com/office/drawing/2014/main" id="{6228D27F-3386-FF9E-6B94-1109FDF38C03}"/>
              </a:ext>
            </a:extLst>
          </p:cNvPr>
          <p:cNvSpPr/>
          <p:nvPr/>
        </p:nvSpPr>
        <p:spPr>
          <a:xfrm rot="5400000">
            <a:off x="9775959" y="3192625"/>
            <a:ext cx="4478400" cy="353684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65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1987C1-4900-F4C5-7538-D08013C78BE1}"/>
              </a:ext>
            </a:extLst>
          </p:cNvPr>
          <p:cNvSpPr/>
          <p:nvPr/>
        </p:nvSpPr>
        <p:spPr>
          <a:xfrm>
            <a:off x="5308580" y="0"/>
            <a:ext cx="688341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Google Shape;163;p27">
            <a:extLst>
              <a:ext uri="{FF2B5EF4-FFF2-40B4-BE49-F238E27FC236}">
                <a16:creationId xmlns:a16="http://schemas.microsoft.com/office/drawing/2014/main" id="{74B68F4A-F47B-9A81-9DBF-E2D697973691}"/>
              </a:ext>
            </a:extLst>
          </p:cNvPr>
          <p:cNvSpPr/>
          <p:nvPr/>
        </p:nvSpPr>
        <p:spPr>
          <a:xfrm>
            <a:off x="793368" y="1385401"/>
            <a:ext cx="6541033" cy="4478400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5" name="Google Shape;575;p49"/>
          <p:cNvSpPr txBox="1">
            <a:spLocks noGrp="1"/>
          </p:cNvSpPr>
          <p:nvPr>
            <p:ph type="ctrTitle"/>
          </p:nvPr>
        </p:nvSpPr>
        <p:spPr>
          <a:xfrm>
            <a:off x="1108267" y="1385401"/>
            <a:ext cx="4200313" cy="447839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Livvic" pitchFamily="2" charset="0"/>
              </a:rPr>
              <a:t>INTRO TO K8S</a:t>
            </a:r>
          </a:p>
        </p:txBody>
      </p:sp>
    </p:spTree>
    <p:extLst>
      <p:ext uri="{BB962C8B-B14F-4D97-AF65-F5344CB8AC3E}">
        <p14:creationId xmlns:p14="http://schemas.microsoft.com/office/powerpoint/2010/main" val="1981429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B5C02C-E5D5-9479-4325-58FEF4BDFDE4}"/>
              </a:ext>
            </a:extLst>
          </p:cNvPr>
          <p:cNvSpPr/>
          <p:nvPr/>
        </p:nvSpPr>
        <p:spPr>
          <a:xfrm>
            <a:off x="802433" y="3187816"/>
            <a:ext cx="1479373" cy="2363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09B97D9-86A3-59F8-955D-176C9CCD2236}"/>
              </a:ext>
            </a:extLst>
          </p:cNvPr>
          <p:cNvSpPr/>
          <p:nvPr/>
        </p:nvSpPr>
        <p:spPr>
          <a:xfrm>
            <a:off x="2565519" y="3187815"/>
            <a:ext cx="1479373" cy="2363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501043E-5280-3220-0D82-1B54352899F5}"/>
              </a:ext>
            </a:extLst>
          </p:cNvPr>
          <p:cNvSpPr/>
          <p:nvPr/>
        </p:nvSpPr>
        <p:spPr>
          <a:xfrm>
            <a:off x="5055708" y="1525528"/>
            <a:ext cx="2080584" cy="3324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C0BB64B-25B4-D922-07D7-737427FEF244}"/>
              </a:ext>
            </a:extLst>
          </p:cNvPr>
          <p:cNvSpPr/>
          <p:nvPr/>
        </p:nvSpPr>
        <p:spPr>
          <a:xfrm>
            <a:off x="5480108" y="343949"/>
            <a:ext cx="1231784" cy="6809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D50FBA6-C069-FD3A-1A2B-1F81A79D2304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6096000" y="1024935"/>
            <a:ext cx="0" cy="68098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BC416E4F-579B-AB87-3360-15C18B2E1166}"/>
              </a:ext>
            </a:extLst>
          </p:cNvPr>
          <p:cNvSpPr/>
          <p:nvPr/>
        </p:nvSpPr>
        <p:spPr>
          <a:xfrm>
            <a:off x="5214258" y="1705921"/>
            <a:ext cx="1763484" cy="355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API Server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86FE0B6-9CCB-EDD5-701E-0BA1BBF1BE6C}"/>
              </a:ext>
            </a:extLst>
          </p:cNvPr>
          <p:cNvSpPr/>
          <p:nvPr/>
        </p:nvSpPr>
        <p:spPr>
          <a:xfrm>
            <a:off x="7529804" y="2548529"/>
            <a:ext cx="1539547" cy="5038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Validates request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115A315-0FA2-11B1-F2D6-F1D2E31F170A}"/>
              </a:ext>
            </a:extLst>
          </p:cNvPr>
          <p:cNvSpPr/>
          <p:nvPr/>
        </p:nvSpPr>
        <p:spPr>
          <a:xfrm>
            <a:off x="7529804" y="3494133"/>
            <a:ext cx="1539547" cy="5038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…magic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EBBDF0F-5F20-3B29-2FD0-D7A7BCFFCDB9}"/>
              </a:ext>
            </a:extLst>
          </p:cNvPr>
          <p:cNvCxnSpPr>
            <a:cxnSpLocks/>
          </p:cNvCxnSpPr>
          <p:nvPr/>
        </p:nvCxnSpPr>
        <p:spPr>
          <a:xfrm flipV="1">
            <a:off x="1542119" y="6111433"/>
            <a:ext cx="6757458" cy="1718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B2E97EE-87FE-B9BA-F093-0F8975D295D8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8299577" y="3997986"/>
            <a:ext cx="1" cy="213063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28A2C61-3A94-2541-6BE9-FD08AC6C21D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305203" y="5551712"/>
            <a:ext cx="3" cy="5909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D573B0E-7143-3911-6A0B-0293CE06A346}"/>
              </a:ext>
            </a:extLst>
          </p:cNvPr>
          <p:cNvCxnSpPr>
            <a:endCxn id="4" idx="2"/>
          </p:cNvCxnSpPr>
          <p:nvPr/>
        </p:nvCxnSpPr>
        <p:spPr>
          <a:xfrm flipV="1">
            <a:off x="1542119" y="5551713"/>
            <a:ext cx="1" cy="59716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31EA9DF-6354-93FD-0E37-F377412D228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8299578" y="1869281"/>
            <a:ext cx="1460" cy="6792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883FCC5-698D-AC9B-5550-EC01F46C753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8299578" y="3052382"/>
            <a:ext cx="0" cy="44175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73282D72-BD95-1151-A188-1F8C20F29D3F}"/>
              </a:ext>
            </a:extLst>
          </p:cNvPr>
          <p:cNvCxnSpPr>
            <a:cxnSpLocks/>
          </p:cNvCxnSpPr>
          <p:nvPr/>
        </p:nvCxnSpPr>
        <p:spPr>
          <a:xfrm>
            <a:off x="6977742" y="1883891"/>
            <a:ext cx="132183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34288C97-4633-B4D4-1C77-CDF261EFD10C}"/>
              </a:ext>
            </a:extLst>
          </p:cNvPr>
          <p:cNvSpPr/>
          <p:nvPr/>
        </p:nvSpPr>
        <p:spPr>
          <a:xfrm>
            <a:off x="1098787" y="3350907"/>
            <a:ext cx="911831" cy="661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1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96A7676D-DB5B-1EF1-35A0-0A1532E2D1C8}"/>
              </a:ext>
            </a:extLst>
          </p:cNvPr>
          <p:cNvSpPr/>
          <p:nvPr/>
        </p:nvSpPr>
        <p:spPr>
          <a:xfrm>
            <a:off x="1726005" y="4239887"/>
            <a:ext cx="1368702" cy="9924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3</a:t>
            </a:r>
          </a:p>
          <a:p>
            <a:pPr algn="ctr"/>
            <a:r>
              <a:rPr lang="de-DE"/>
              <a:t>&lt;- or -&gt;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45596250-8255-A872-50DB-84B1265B1CB4}"/>
              </a:ext>
            </a:extLst>
          </p:cNvPr>
          <p:cNvSpPr/>
          <p:nvPr/>
        </p:nvSpPr>
        <p:spPr>
          <a:xfrm>
            <a:off x="2849289" y="3350907"/>
            <a:ext cx="911831" cy="661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2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E918F42F-9403-F809-9271-450E3C77FDE5}"/>
              </a:ext>
            </a:extLst>
          </p:cNvPr>
          <p:cNvSpPr/>
          <p:nvPr/>
        </p:nvSpPr>
        <p:spPr>
          <a:xfrm>
            <a:off x="989045" y="5318449"/>
            <a:ext cx="1020395" cy="23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NODE 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A0FEF79-FB72-DF46-A08C-60AAF4B7B22D}"/>
              </a:ext>
            </a:extLst>
          </p:cNvPr>
          <p:cNvSpPr/>
          <p:nvPr/>
        </p:nvSpPr>
        <p:spPr>
          <a:xfrm>
            <a:off x="2795006" y="5318449"/>
            <a:ext cx="1020395" cy="23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NODE 2</a:t>
            </a:r>
          </a:p>
        </p:txBody>
      </p:sp>
      <p:sp>
        <p:nvSpPr>
          <p:cNvPr id="55" name="Pfeil: nach links 54">
            <a:extLst>
              <a:ext uri="{FF2B5EF4-FFF2-40B4-BE49-F238E27FC236}">
                <a16:creationId xmlns:a16="http://schemas.microsoft.com/office/drawing/2014/main" id="{50F24DA4-BB66-3723-5ED3-91985898FF9D}"/>
              </a:ext>
            </a:extLst>
          </p:cNvPr>
          <p:cNvSpPr/>
          <p:nvPr/>
        </p:nvSpPr>
        <p:spPr>
          <a:xfrm>
            <a:off x="5578151" y="5850293"/>
            <a:ext cx="1035698" cy="597158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3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4A23EDA6-BAE7-E4E6-7687-5E7CEA6E6E03}"/>
              </a:ext>
            </a:extLst>
          </p:cNvPr>
          <p:cNvSpPr/>
          <p:nvPr/>
        </p:nvSpPr>
        <p:spPr>
          <a:xfrm>
            <a:off x="5253226" y="4605694"/>
            <a:ext cx="1685548" cy="23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MASTER NODE</a:t>
            </a:r>
          </a:p>
        </p:txBody>
      </p:sp>
    </p:spTree>
    <p:extLst>
      <p:ext uri="{BB962C8B-B14F-4D97-AF65-F5344CB8AC3E}">
        <p14:creationId xmlns:p14="http://schemas.microsoft.com/office/powerpoint/2010/main" val="1484043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B5C02C-E5D5-9479-4325-58FEF4BDFDE4}"/>
              </a:ext>
            </a:extLst>
          </p:cNvPr>
          <p:cNvSpPr/>
          <p:nvPr/>
        </p:nvSpPr>
        <p:spPr>
          <a:xfrm>
            <a:off x="802433" y="3187816"/>
            <a:ext cx="1479373" cy="2363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09B97D9-86A3-59F8-955D-176C9CCD2236}"/>
              </a:ext>
            </a:extLst>
          </p:cNvPr>
          <p:cNvSpPr/>
          <p:nvPr/>
        </p:nvSpPr>
        <p:spPr>
          <a:xfrm>
            <a:off x="2565519" y="3187815"/>
            <a:ext cx="1479373" cy="2363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501043E-5280-3220-0D82-1B54352899F5}"/>
              </a:ext>
            </a:extLst>
          </p:cNvPr>
          <p:cNvSpPr/>
          <p:nvPr/>
        </p:nvSpPr>
        <p:spPr>
          <a:xfrm>
            <a:off x="5055708" y="1525528"/>
            <a:ext cx="2080584" cy="3324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C0BB64B-25B4-D922-07D7-737427FEF244}"/>
              </a:ext>
            </a:extLst>
          </p:cNvPr>
          <p:cNvSpPr/>
          <p:nvPr/>
        </p:nvSpPr>
        <p:spPr>
          <a:xfrm>
            <a:off x="5480108" y="343949"/>
            <a:ext cx="1231784" cy="6809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D50FBA6-C069-FD3A-1A2B-1F81A79D2304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6096000" y="1024935"/>
            <a:ext cx="0" cy="68098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BC416E4F-579B-AB87-3360-15C18B2E1166}"/>
              </a:ext>
            </a:extLst>
          </p:cNvPr>
          <p:cNvSpPr/>
          <p:nvPr/>
        </p:nvSpPr>
        <p:spPr>
          <a:xfrm>
            <a:off x="5214258" y="1705921"/>
            <a:ext cx="1763484" cy="3559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API Server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86FE0B6-9CCB-EDD5-701E-0BA1BBF1BE6C}"/>
              </a:ext>
            </a:extLst>
          </p:cNvPr>
          <p:cNvSpPr/>
          <p:nvPr/>
        </p:nvSpPr>
        <p:spPr>
          <a:xfrm>
            <a:off x="7529800" y="1631965"/>
            <a:ext cx="1539547" cy="5038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Validates request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115A315-0FA2-11B1-F2D6-F1D2E31F170A}"/>
              </a:ext>
            </a:extLst>
          </p:cNvPr>
          <p:cNvSpPr/>
          <p:nvPr/>
        </p:nvSpPr>
        <p:spPr>
          <a:xfrm>
            <a:off x="7529800" y="2554456"/>
            <a:ext cx="1539547" cy="5038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Scheduler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EBBDF0F-5F20-3B29-2FD0-D7A7BCFFCDB9}"/>
              </a:ext>
            </a:extLst>
          </p:cNvPr>
          <p:cNvCxnSpPr>
            <a:cxnSpLocks/>
          </p:cNvCxnSpPr>
          <p:nvPr/>
        </p:nvCxnSpPr>
        <p:spPr>
          <a:xfrm flipV="1">
            <a:off x="1542119" y="6111433"/>
            <a:ext cx="6757458" cy="1718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28A2C61-3A94-2541-6BE9-FD08AC6C21D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305203" y="5551712"/>
            <a:ext cx="3" cy="5909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D573B0E-7143-3911-6A0B-0293CE06A346}"/>
              </a:ext>
            </a:extLst>
          </p:cNvPr>
          <p:cNvCxnSpPr>
            <a:endCxn id="4" idx="2"/>
          </p:cNvCxnSpPr>
          <p:nvPr/>
        </p:nvCxnSpPr>
        <p:spPr>
          <a:xfrm flipV="1">
            <a:off x="1542119" y="5551713"/>
            <a:ext cx="1" cy="59716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31EA9DF-6354-93FD-0E37-F377412D2285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6977742" y="1883892"/>
            <a:ext cx="55205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883FCC5-698D-AC9B-5550-EC01F46C753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8299574" y="2135818"/>
            <a:ext cx="0" cy="41863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34288C97-4633-B4D4-1C77-CDF261EFD10C}"/>
              </a:ext>
            </a:extLst>
          </p:cNvPr>
          <p:cNvSpPr/>
          <p:nvPr/>
        </p:nvSpPr>
        <p:spPr>
          <a:xfrm>
            <a:off x="901668" y="3275237"/>
            <a:ext cx="910652" cy="50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1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E918F42F-9403-F809-9271-450E3C77FDE5}"/>
              </a:ext>
            </a:extLst>
          </p:cNvPr>
          <p:cNvSpPr/>
          <p:nvPr/>
        </p:nvSpPr>
        <p:spPr>
          <a:xfrm>
            <a:off x="989045" y="5318449"/>
            <a:ext cx="1020395" cy="23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NODE 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A0FEF79-FB72-DF46-A08C-60AAF4B7B22D}"/>
              </a:ext>
            </a:extLst>
          </p:cNvPr>
          <p:cNvSpPr/>
          <p:nvPr/>
        </p:nvSpPr>
        <p:spPr>
          <a:xfrm>
            <a:off x="2795006" y="5318449"/>
            <a:ext cx="1020395" cy="23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NODE 2</a:t>
            </a:r>
          </a:p>
        </p:txBody>
      </p:sp>
      <p:sp>
        <p:nvSpPr>
          <p:cNvPr id="55" name="Pfeil: nach links 54">
            <a:extLst>
              <a:ext uri="{FF2B5EF4-FFF2-40B4-BE49-F238E27FC236}">
                <a16:creationId xmlns:a16="http://schemas.microsoft.com/office/drawing/2014/main" id="{50F24DA4-BB66-3723-5ED3-91985898FF9D}"/>
              </a:ext>
            </a:extLst>
          </p:cNvPr>
          <p:cNvSpPr/>
          <p:nvPr/>
        </p:nvSpPr>
        <p:spPr>
          <a:xfrm>
            <a:off x="5578151" y="5850293"/>
            <a:ext cx="1035698" cy="597158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4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4A23EDA6-BAE7-E4E6-7687-5E7CEA6E6E03}"/>
              </a:ext>
            </a:extLst>
          </p:cNvPr>
          <p:cNvSpPr/>
          <p:nvPr/>
        </p:nvSpPr>
        <p:spPr>
          <a:xfrm>
            <a:off x="5253226" y="4605694"/>
            <a:ext cx="1685548" cy="23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MASTER NODE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99A06DF-D385-99C9-4FDF-B36573852644}"/>
              </a:ext>
            </a:extLst>
          </p:cNvPr>
          <p:cNvSpPr txBox="1"/>
          <p:nvPr/>
        </p:nvSpPr>
        <p:spPr>
          <a:xfrm>
            <a:off x="802433" y="2868984"/>
            <a:ext cx="14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33%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4CFD889-72DB-9E0E-F2A7-2D362C973AFD}"/>
              </a:ext>
            </a:extLst>
          </p:cNvPr>
          <p:cNvSpPr txBox="1"/>
          <p:nvPr/>
        </p:nvSpPr>
        <p:spPr>
          <a:xfrm>
            <a:off x="2565519" y="2850181"/>
            <a:ext cx="14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58%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0EB7207-0F02-05D0-0E7F-F4EEA2B85783}"/>
              </a:ext>
            </a:extLst>
          </p:cNvPr>
          <p:cNvSpPr/>
          <p:nvPr/>
        </p:nvSpPr>
        <p:spPr>
          <a:xfrm>
            <a:off x="2679587" y="3275237"/>
            <a:ext cx="910652" cy="50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2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2B74BFF-71CF-2A3E-A60B-C64FA82EB6AF}"/>
              </a:ext>
            </a:extLst>
          </p:cNvPr>
          <p:cNvSpPr/>
          <p:nvPr/>
        </p:nvSpPr>
        <p:spPr>
          <a:xfrm>
            <a:off x="3062944" y="3816239"/>
            <a:ext cx="910652" cy="50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ACF049B-B679-7721-D1F5-BAB762633551}"/>
              </a:ext>
            </a:extLst>
          </p:cNvPr>
          <p:cNvSpPr/>
          <p:nvPr/>
        </p:nvSpPr>
        <p:spPr>
          <a:xfrm>
            <a:off x="5214258" y="2239832"/>
            <a:ext cx="1763484" cy="355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Scheduler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48F9045A-6898-9623-37DF-F57D2F3D5A3D}"/>
              </a:ext>
            </a:extLst>
          </p:cNvPr>
          <p:cNvSpPr/>
          <p:nvPr/>
        </p:nvSpPr>
        <p:spPr>
          <a:xfrm>
            <a:off x="7529800" y="3450352"/>
            <a:ext cx="1539547" cy="5038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Where to put pod?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FE9F3402-1BB9-7377-0BF1-F45D00C6CF15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>
            <a:off x="8299574" y="3058309"/>
            <a:ext cx="0" cy="39204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>
            <a:extLst>
              <a:ext uri="{FF2B5EF4-FFF2-40B4-BE49-F238E27FC236}">
                <a16:creationId xmlns:a16="http://schemas.microsoft.com/office/drawing/2014/main" id="{D6E18CBF-A9BA-2BDB-A163-3794DCB4DE94}"/>
              </a:ext>
            </a:extLst>
          </p:cNvPr>
          <p:cNvSpPr/>
          <p:nvPr/>
        </p:nvSpPr>
        <p:spPr>
          <a:xfrm>
            <a:off x="1739312" y="3888891"/>
            <a:ext cx="1368702" cy="9924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4</a:t>
            </a:r>
          </a:p>
          <a:p>
            <a:pPr algn="ctr"/>
            <a:r>
              <a:rPr lang="de-DE"/>
              <a:t>&lt;- ? -&gt;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076CB4AF-FF14-2125-9179-DB15F26FB9D8}"/>
              </a:ext>
            </a:extLst>
          </p:cNvPr>
          <p:cNvSpPr/>
          <p:nvPr/>
        </p:nvSpPr>
        <p:spPr>
          <a:xfrm>
            <a:off x="922510" y="4902519"/>
            <a:ext cx="1324895" cy="3693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Kubelet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E6B71BCD-3BCE-2F37-1F03-14D31E97131A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299574" y="3954205"/>
            <a:ext cx="0" cy="21744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02458F4E-9375-AF00-E59D-F39806B21D6C}"/>
              </a:ext>
            </a:extLst>
          </p:cNvPr>
          <p:cNvSpPr/>
          <p:nvPr/>
        </p:nvSpPr>
        <p:spPr>
          <a:xfrm>
            <a:off x="2642636" y="4902575"/>
            <a:ext cx="1324895" cy="3693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Kubelet</a:t>
            </a:r>
          </a:p>
        </p:txBody>
      </p:sp>
    </p:spTree>
    <p:extLst>
      <p:ext uri="{BB962C8B-B14F-4D97-AF65-F5344CB8AC3E}">
        <p14:creationId xmlns:p14="http://schemas.microsoft.com/office/powerpoint/2010/main" val="3458410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501043E-5280-3220-0D82-1B54352899F5}"/>
              </a:ext>
            </a:extLst>
          </p:cNvPr>
          <p:cNvSpPr/>
          <p:nvPr/>
        </p:nvSpPr>
        <p:spPr>
          <a:xfrm>
            <a:off x="5055708" y="1525528"/>
            <a:ext cx="2080584" cy="3324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C0BB64B-25B4-D922-07D7-737427FEF244}"/>
              </a:ext>
            </a:extLst>
          </p:cNvPr>
          <p:cNvSpPr/>
          <p:nvPr/>
        </p:nvSpPr>
        <p:spPr>
          <a:xfrm>
            <a:off x="5480108" y="343949"/>
            <a:ext cx="1231784" cy="6809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C416E4F-579B-AB87-3360-15C18B2E1166}"/>
              </a:ext>
            </a:extLst>
          </p:cNvPr>
          <p:cNvSpPr/>
          <p:nvPr/>
        </p:nvSpPr>
        <p:spPr>
          <a:xfrm>
            <a:off x="5214258" y="1705921"/>
            <a:ext cx="1763484" cy="3559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API Server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4A23EDA6-BAE7-E4E6-7687-5E7CEA6E6E03}"/>
              </a:ext>
            </a:extLst>
          </p:cNvPr>
          <p:cNvSpPr/>
          <p:nvPr/>
        </p:nvSpPr>
        <p:spPr>
          <a:xfrm>
            <a:off x="5253226" y="4605694"/>
            <a:ext cx="1685548" cy="23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MASTER NODE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ACF049B-B679-7721-D1F5-BAB762633551}"/>
              </a:ext>
            </a:extLst>
          </p:cNvPr>
          <p:cNvSpPr/>
          <p:nvPr/>
        </p:nvSpPr>
        <p:spPr>
          <a:xfrm>
            <a:off x="5214258" y="2239832"/>
            <a:ext cx="1763484" cy="3559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Scheduler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28DB3E-3382-D6C1-ED45-AD1316C596DA}"/>
              </a:ext>
            </a:extLst>
          </p:cNvPr>
          <p:cNvSpPr/>
          <p:nvPr/>
        </p:nvSpPr>
        <p:spPr>
          <a:xfrm>
            <a:off x="5214258" y="2773743"/>
            <a:ext cx="1763484" cy="355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etcd</a:t>
            </a:r>
          </a:p>
        </p:txBody>
      </p:sp>
    </p:spTree>
    <p:extLst>
      <p:ext uri="{BB962C8B-B14F-4D97-AF65-F5344CB8AC3E}">
        <p14:creationId xmlns:p14="http://schemas.microsoft.com/office/powerpoint/2010/main" val="635785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B5C02C-E5D5-9479-4325-58FEF4BDFDE4}"/>
              </a:ext>
            </a:extLst>
          </p:cNvPr>
          <p:cNvSpPr/>
          <p:nvPr/>
        </p:nvSpPr>
        <p:spPr>
          <a:xfrm>
            <a:off x="802433" y="3187816"/>
            <a:ext cx="1479373" cy="2363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09B97D9-86A3-59F8-955D-176C9CCD2236}"/>
              </a:ext>
            </a:extLst>
          </p:cNvPr>
          <p:cNvSpPr/>
          <p:nvPr/>
        </p:nvSpPr>
        <p:spPr>
          <a:xfrm>
            <a:off x="2565519" y="3187815"/>
            <a:ext cx="1479373" cy="2363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501043E-5280-3220-0D82-1B54352899F5}"/>
              </a:ext>
            </a:extLst>
          </p:cNvPr>
          <p:cNvSpPr/>
          <p:nvPr/>
        </p:nvSpPr>
        <p:spPr>
          <a:xfrm>
            <a:off x="5055708" y="1525528"/>
            <a:ext cx="2080584" cy="3324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C0BB64B-25B4-D922-07D7-737427FEF244}"/>
              </a:ext>
            </a:extLst>
          </p:cNvPr>
          <p:cNvSpPr/>
          <p:nvPr/>
        </p:nvSpPr>
        <p:spPr>
          <a:xfrm>
            <a:off x="5480108" y="343949"/>
            <a:ext cx="1231784" cy="6809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C416E4F-579B-AB87-3360-15C18B2E1166}"/>
              </a:ext>
            </a:extLst>
          </p:cNvPr>
          <p:cNvSpPr/>
          <p:nvPr/>
        </p:nvSpPr>
        <p:spPr>
          <a:xfrm>
            <a:off x="5214258" y="1705921"/>
            <a:ext cx="1763484" cy="3559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API Server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86FE0B6-9CCB-EDD5-701E-0BA1BBF1BE6C}"/>
              </a:ext>
            </a:extLst>
          </p:cNvPr>
          <p:cNvSpPr/>
          <p:nvPr/>
        </p:nvSpPr>
        <p:spPr>
          <a:xfrm>
            <a:off x="7529800" y="1631965"/>
            <a:ext cx="1539547" cy="5038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Validates request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115A315-0FA2-11B1-F2D6-F1D2E31F170A}"/>
              </a:ext>
            </a:extLst>
          </p:cNvPr>
          <p:cNvSpPr/>
          <p:nvPr/>
        </p:nvSpPr>
        <p:spPr>
          <a:xfrm>
            <a:off x="7529800" y="2554456"/>
            <a:ext cx="1539547" cy="5038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Scheduler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EBBDF0F-5F20-3B29-2FD0-D7A7BCFFCDB9}"/>
              </a:ext>
            </a:extLst>
          </p:cNvPr>
          <p:cNvCxnSpPr>
            <a:cxnSpLocks/>
          </p:cNvCxnSpPr>
          <p:nvPr/>
        </p:nvCxnSpPr>
        <p:spPr>
          <a:xfrm flipV="1">
            <a:off x="1542119" y="6111433"/>
            <a:ext cx="6757458" cy="1718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28A2C61-3A94-2541-6BE9-FD08AC6C21D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305203" y="5551712"/>
            <a:ext cx="3" cy="5909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D573B0E-7143-3911-6A0B-0293CE06A346}"/>
              </a:ext>
            </a:extLst>
          </p:cNvPr>
          <p:cNvCxnSpPr>
            <a:endCxn id="4" idx="2"/>
          </p:cNvCxnSpPr>
          <p:nvPr/>
        </p:nvCxnSpPr>
        <p:spPr>
          <a:xfrm flipV="1">
            <a:off x="1542119" y="5551713"/>
            <a:ext cx="1" cy="59716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31EA9DF-6354-93FD-0E37-F377412D2285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6977742" y="1883892"/>
            <a:ext cx="55205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883FCC5-698D-AC9B-5550-EC01F46C753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8299574" y="2135818"/>
            <a:ext cx="0" cy="41863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34288C97-4633-B4D4-1C77-CDF261EFD10C}"/>
              </a:ext>
            </a:extLst>
          </p:cNvPr>
          <p:cNvSpPr/>
          <p:nvPr/>
        </p:nvSpPr>
        <p:spPr>
          <a:xfrm>
            <a:off x="901668" y="3275237"/>
            <a:ext cx="910652" cy="50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1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E918F42F-9403-F809-9271-450E3C77FDE5}"/>
              </a:ext>
            </a:extLst>
          </p:cNvPr>
          <p:cNvSpPr/>
          <p:nvPr/>
        </p:nvSpPr>
        <p:spPr>
          <a:xfrm>
            <a:off x="989045" y="5318449"/>
            <a:ext cx="1020395" cy="23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NODE 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A0FEF79-FB72-DF46-A08C-60AAF4B7B22D}"/>
              </a:ext>
            </a:extLst>
          </p:cNvPr>
          <p:cNvSpPr/>
          <p:nvPr/>
        </p:nvSpPr>
        <p:spPr>
          <a:xfrm>
            <a:off x="2795006" y="5318449"/>
            <a:ext cx="1020395" cy="23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NODE 2</a:t>
            </a:r>
          </a:p>
        </p:txBody>
      </p:sp>
      <p:sp>
        <p:nvSpPr>
          <p:cNvPr id="55" name="Pfeil: nach links 54">
            <a:extLst>
              <a:ext uri="{FF2B5EF4-FFF2-40B4-BE49-F238E27FC236}">
                <a16:creationId xmlns:a16="http://schemas.microsoft.com/office/drawing/2014/main" id="{50F24DA4-BB66-3723-5ED3-91985898FF9D}"/>
              </a:ext>
            </a:extLst>
          </p:cNvPr>
          <p:cNvSpPr/>
          <p:nvPr/>
        </p:nvSpPr>
        <p:spPr>
          <a:xfrm>
            <a:off x="5552502" y="5833065"/>
            <a:ext cx="1035698" cy="597158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5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4A23EDA6-BAE7-E4E6-7687-5E7CEA6E6E03}"/>
              </a:ext>
            </a:extLst>
          </p:cNvPr>
          <p:cNvSpPr/>
          <p:nvPr/>
        </p:nvSpPr>
        <p:spPr>
          <a:xfrm>
            <a:off x="5253226" y="4605694"/>
            <a:ext cx="1685548" cy="23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MASTER NODE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99A06DF-D385-99C9-4FDF-B36573852644}"/>
              </a:ext>
            </a:extLst>
          </p:cNvPr>
          <p:cNvSpPr txBox="1"/>
          <p:nvPr/>
        </p:nvSpPr>
        <p:spPr>
          <a:xfrm>
            <a:off x="802433" y="2868984"/>
            <a:ext cx="14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40%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4CFD889-72DB-9E0E-F2A7-2D362C973AFD}"/>
              </a:ext>
            </a:extLst>
          </p:cNvPr>
          <p:cNvSpPr txBox="1"/>
          <p:nvPr/>
        </p:nvSpPr>
        <p:spPr>
          <a:xfrm>
            <a:off x="2565519" y="2850181"/>
            <a:ext cx="14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47%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0EB7207-0F02-05D0-0E7F-F4EEA2B85783}"/>
              </a:ext>
            </a:extLst>
          </p:cNvPr>
          <p:cNvSpPr/>
          <p:nvPr/>
        </p:nvSpPr>
        <p:spPr>
          <a:xfrm>
            <a:off x="2679587" y="3275237"/>
            <a:ext cx="910652" cy="50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2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2B74BFF-71CF-2A3E-A60B-C64FA82EB6AF}"/>
              </a:ext>
            </a:extLst>
          </p:cNvPr>
          <p:cNvSpPr/>
          <p:nvPr/>
        </p:nvSpPr>
        <p:spPr>
          <a:xfrm>
            <a:off x="3062944" y="3816239"/>
            <a:ext cx="910652" cy="50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ACF049B-B679-7721-D1F5-BAB762633551}"/>
              </a:ext>
            </a:extLst>
          </p:cNvPr>
          <p:cNvSpPr/>
          <p:nvPr/>
        </p:nvSpPr>
        <p:spPr>
          <a:xfrm>
            <a:off x="5214258" y="2239832"/>
            <a:ext cx="1763484" cy="3559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Scheduler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48F9045A-6898-9623-37DF-F57D2F3D5A3D}"/>
              </a:ext>
            </a:extLst>
          </p:cNvPr>
          <p:cNvSpPr/>
          <p:nvPr/>
        </p:nvSpPr>
        <p:spPr>
          <a:xfrm>
            <a:off x="7529800" y="3450352"/>
            <a:ext cx="1539547" cy="5038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Where to put pod?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FE9F3402-1BB9-7377-0BF1-F45D00C6CF15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>
            <a:off x="8299574" y="3058309"/>
            <a:ext cx="0" cy="39204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076CB4AF-FF14-2125-9179-DB15F26FB9D8}"/>
              </a:ext>
            </a:extLst>
          </p:cNvPr>
          <p:cNvSpPr/>
          <p:nvPr/>
        </p:nvSpPr>
        <p:spPr>
          <a:xfrm>
            <a:off x="922510" y="4902519"/>
            <a:ext cx="1324895" cy="3693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Kubelet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E6B71BCD-3BCE-2F37-1F03-14D31E97131A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299574" y="3954205"/>
            <a:ext cx="0" cy="21744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02458F4E-9375-AF00-E59D-F39806B21D6C}"/>
              </a:ext>
            </a:extLst>
          </p:cNvPr>
          <p:cNvSpPr/>
          <p:nvPr/>
        </p:nvSpPr>
        <p:spPr>
          <a:xfrm>
            <a:off x="2642636" y="4902575"/>
            <a:ext cx="1324895" cy="3693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Kubelet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44B4F0F-D851-EE68-BD39-5388CDC4C9F3}"/>
              </a:ext>
            </a:extLst>
          </p:cNvPr>
          <p:cNvSpPr/>
          <p:nvPr/>
        </p:nvSpPr>
        <p:spPr>
          <a:xfrm>
            <a:off x="5214258" y="2773743"/>
            <a:ext cx="1763484" cy="3559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etcd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D6FF6D1-807C-990E-D505-020308878741}"/>
              </a:ext>
            </a:extLst>
          </p:cNvPr>
          <p:cNvSpPr/>
          <p:nvPr/>
        </p:nvSpPr>
        <p:spPr>
          <a:xfrm>
            <a:off x="5214258" y="3275237"/>
            <a:ext cx="1763484" cy="7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Controller Manager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CC00F75-0064-9CE3-AF35-F5A1C206D17B}"/>
              </a:ext>
            </a:extLst>
          </p:cNvPr>
          <p:cNvSpPr/>
          <p:nvPr/>
        </p:nvSpPr>
        <p:spPr>
          <a:xfrm>
            <a:off x="902484" y="3863644"/>
            <a:ext cx="910652" cy="50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4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D0A85642-AEF2-E43F-23AC-47757DE7468F}"/>
              </a:ext>
            </a:extLst>
          </p:cNvPr>
          <p:cNvCxnSpPr>
            <a:stCxn id="19" idx="1"/>
            <a:endCxn id="12" idx="1"/>
          </p:cNvCxnSpPr>
          <p:nvPr/>
        </p:nvCxnSpPr>
        <p:spPr>
          <a:xfrm rot="10800000">
            <a:off x="5214258" y="1883893"/>
            <a:ext cx="12700" cy="1747745"/>
          </a:xfrm>
          <a:prstGeom prst="bentConnector3">
            <a:avLst>
              <a:gd name="adj1" fmla="val 2828567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B89C08CA-B077-789C-2100-4568290195FC}"/>
              </a:ext>
            </a:extLst>
          </p:cNvPr>
          <p:cNvCxnSpPr>
            <a:cxnSpLocks/>
            <a:stCxn id="18" idx="3"/>
            <a:endCxn id="19" idx="3"/>
          </p:cNvCxnSpPr>
          <p:nvPr/>
        </p:nvCxnSpPr>
        <p:spPr>
          <a:xfrm>
            <a:off x="6977742" y="2951714"/>
            <a:ext cx="12700" cy="679923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ultiplikationszeichen 37">
            <a:extLst>
              <a:ext uri="{FF2B5EF4-FFF2-40B4-BE49-F238E27FC236}">
                <a16:creationId xmlns:a16="http://schemas.microsoft.com/office/drawing/2014/main" id="{EAC50BCE-7C8F-29CE-5BBB-B97390D4B86F}"/>
              </a:ext>
            </a:extLst>
          </p:cNvPr>
          <p:cNvSpPr/>
          <p:nvPr/>
        </p:nvSpPr>
        <p:spPr>
          <a:xfrm>
            <a:off x="3059616" y="3657186"/>
            <a:ext cx="865911" cy="806532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7F5A4EB-75FE-1B2D-9E09-51E932641030}"/>
              </a:ext>
            </a:extLst>
          </p:cNvPr>
          <p:cNvSpPr/>
          <p:nvPr/>
        </p:nvSpPr>
        <p:spPr>
          <a:xfrm>
            <a:off x="1831176" y="4305359"/>
            <a:ext cx="1152780" cy="6603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5</a:t>
            </a:r>
          </a:p>
          <a:p>
            <a:pPr algn="ctr"/>
            <a:r>
              <a:rPr lang="de-DE"/>
              <a:t>&lt;- ? -&gt;</a:t>
            </a:r>
          </a:p>
        </p:txBody>
      </p:sp>
    </p:spTree>
    <p:extLst>
      <p:ext uri="{BB962C8B-B14F-4D97-AF65-F5344CB8AC3E}">
        <p14:creationId xmlns:p14="http://schemas.microsoft.com/office/powerpoint/2010/main" val="2788669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6B56C3F-0B3A-0E6D-5E9C-E153E89AD775}"/>
              </a:ext>
            </a:extLst>
          </p:cNvPr>
          <p:cNvSpPr/>
          <p:nvPr/>
        </p:nvSpPr>
        <p:spPr>
          <a:xfrm>
            <a:off x="4198776" y="2376053"/>
            <a:ext cx="1479373" cy="3300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A86B6D8-6B7E-3130-644A-A524F4EE1094}"/>
              </a:ext>
            </a:extLst>
          </p:cNvPr>
          <p:cNvSpPr/>
          <p:nvPr/>
        </p:nvSpPr>
        <p:spPr>
          <a:xfrm>
            <a:off x="5961862" y="2376052"/>
            <a:ext cx="2038527" cy="3300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E17C2BB-749A-0BA8-3519-21523E85D589}"/>
              </a:ext>
            </a:extLst>
          </p:cNvPr>
          <p:cNvSpPr/>
          <p:nvPr/>
        </p:nvSpPr>
        <p:spPr>
          <a:xfrm>
            <a:off x="4298011" y="2463474"/>
            <a:ext cx="910652" cy="50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A.1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1F53A14-EADF-1623-9FA4-9E3930C232C5}"/>
              </a:ext>
            </a:extLst>
          </p:cNvPr>
          <p:cNvSpPr/>
          <p:nvPr/>
        </p:nvSpPr>
        <p:spPr>
          <a:xfrm>
            <a:off x="4428264" y="5443637"/>
            <a:ext cx="1020395" cy="23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NODE 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7B6EB6-ACB1-50A4-B468-68177F69C54F}"/>
              </a:ext>
            </a:extLst>
          </p:cNvPr>
          <p:cNvSpPr/>
          <p:nvPr/>
        </p:nvSpPr>
        <p:spPr>
          <a:xfrm>
            <a:off x="6467090" y="5443637"/>
            <a:ext cx="1020395" cy="23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NODE 2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BEE5151-F535-9CA2-5A12-81B90D227CFC}"/>
              </a:ext>
            </a:extLst>
          </p:cNvPr>
          <p:cNvSpPr/>
          <p:nvPr/>
        </p:nvSpPr>
        <p:spPr>
          <a:xfrm>
            <a:off x="6977288" y="2463474"/>
            <a:ext cx="910652" cy="50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A.2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5C1D13F-2038-BABD-9D78-EE5451B6B900}"/>
              </a:ext>
            </a:extLst>
          </p:cNvPr>
          <p:cNvSpPr/>
          <p:nvPr/>
        </p:nvSpPr>
        <p:spPr>
          <a:xfrm>
            <a:off x="4298011" y="4826970"/>
            <a:ext cx="910652" cy="50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B.1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F8AB4C7-8F45-14E9-8227-AD0E5B6ABB60}"/>
              </a:ext>
            </a:extLst>
          </p:cNvPr>
          <p:cNvSpPr/>
          <p:nvPr/>
        </p:nvSpPr>
        <p:spPr>
          <a:xfrm>
            <a:off x="5208663" y="3080141"/>
            <a:ext cx="1214065" cy="50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Service A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10C85FF-A58E-38A6-992A-30F4335FCD0A}"/>
              </a:ext>
            </a:extLst>
          </p:cNvPr>
          <p:cNvSpPr/>
          <p:nvPr/>
        </p:nvSpPr>
        <p:spPr>
          <a:xfrm>
            <a:off x="5208663" y="4164771"/>
            <a:ext cx="1214065" cy="50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Service B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526374D-0378-EB42-A1E5-F88D5B9E2A7C}"/>
              </a:ext>
            </a:extLst>
          </p:cNvPr>
          <p:cNvCxnSpPr>
            <a:stCxn id="6" idx="5"/>
            <a:endCxn id="17" idx="1"/>
          </p:cNvCxnSpPr>
          <p:nvPr/>
        </p:nvCxnSpPr>
        <p:spPr>
          <a:xfrm>
            <a:off x="5075301" y="2894821"/>
            <a:ext cx="311158" cy="259327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F5DA067-F3D8-365B-1188-06B2B89559DC}"/>
              </a:ext>
            </a:extLst>
          </p:cNvPr>
          <p:cNvCxnSpPr>
            <a:cxnSpLocks/>
            <a:stCxn id="11" idx="3"/>
            <a:endCxn id="17" idx="7"/>
          </p:cNvCxnSpPr>
          <p:nvPr/>
        </p:nvCxnSpPr>
        <p:spPr>
          <a:xfrm flipH="1">
            <a:off x="6244932" y="2894821"/>
            <a:ext cx="865718" cy="259327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6C640E9-8E5B-188D-3F08-D08194C3ADC3}"/>
              </a:ext>
            </a:extLst>
          </p:cNvPr>
          <p:cNvCxnSpPr>
            <a:stCxn id="12" idx="7"/>
            <a:endCxn id="30" idx="3"/>
          </p:cNvCxnSpPr>
          <p:nvPr/>
        </p:nvCxnSpPr>
        <p:spPr>
          <a:xfrm flipV="1">
            <a:off x="5075301" y="4596118"/>
            <a:ext cx="311158" cy="304859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5C3D8E3E-4981-BB93-B2A9-09C5E627C07C}"/>
              </a:ext>
            </a:extLst>
          </p:cNvPr>
          <p:cNvCxnSpPr>
            <a:cxnSpLocks/>
          </p:cNvCxnSpPr>
          <p:nvPr/>
        </p:nvCxnSpPr>
        <p:spPr>
          <a:xfrm>
            <a:off x="5834357" y="3585495"/>
            <a:ext cx="0" cy="57927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D8F7F34B-DE73-4F5F-77DB-61B0503FCA84}"/>
              </a:ext>
            </a:extLst>
          </p:cNvPr>
          <p:cNvSpPr txBox="1"/>
          <p:nvPr/>
        </p:nvSpPr>
        <p:spPr>
          <a:xfrm>
            <a:off x="6412220" y="3146923"/>
            <a:ext cx="1845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00B050"/>
                </a:solidFill>
              </a:rPr>
              <a:t>Internal</a:t>
            </a:r>
          </a:p>
          <a:p>
            <a:r>
              <a:rPr lang="de-DE">
                <a:solidFill>
                  <a:srgbClr val="00B050"/>
                </a:solidFill>
              </a:rPr>
              <a:t>(10.96.121.48)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846D0A7-899E-4D27-653D-9EA493D2484A}"/>
              </a:ext>
            </a:extLst>
          </p:cNvPr>
          <p:cNvSpPr txBox="1"/>
          <p:nvPr/>
        </p:nvSpPr>
        <p:spPr>
          <a:xfrm>
            <a:off x="6413351" y="4102216"/>
            <a:ext cx="203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External (47.157.36.42)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A816D37-D106-9DD8-D12E-45035C0969A2}"/>
              </a:ext>
            </a:extLst>
          </p:cNvPr>
          <p:cNvSpPr/>
          <p:nvPr/>
        </p:nvSpPr>
        <p:spPr>
          <a:xfrm>
            <a:off x="2757201" y="4067561"/>
            <a:ext cx="1231784" cy="6809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3FEC3B1-59FB-E54D-BA2C-87DADE58122D}"/>
              </a:ext>
            </a:extLst>
          </p:cNvPr>
          <p:cNvCxnSpPr>
            <a:cxnSpLocks/>
            <a:stCxn id="60" idx="6"/>
            <a:endCxn id="30" idx="2"/>
          </p:cNvCxnSpPr>
          <p:nvPr/>
        </p:nvCxnSpPr>
        <p:spPr>
          <a:xfrm>
            <a:off x="3988985" y="4408054"/>
            <a:ext cx="1219678" cy="939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599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A0C3802-F858-4294-A972-664477357D24}"/>
              </a:ext>
            </a:extLst>
          </p:cNvPr>
          <p:cNvSpPr/>
          <p:nvPr/>
        </p:nvSpPr>
        <p:spPr>
          <a:xfrm>
            <a:off x="4086808" y="1875453"/>
            <a:ext cx="3760236" cy="1035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DEPLOYMENT “A“</a:t>
            </a:r>
          </a:p>
          <a:p>
            <a:pPr algn="ctr"/>
            <a:r>
              <a:rPr lang="de-DE"/>
              <a:t>(3 replicas, nginx image, …)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88C695A-432A-DD46-CC43-E714BA389590}"/>
              </a:ext>
            </a:extLst>
          </p:cNvPr>
          <p:cNvSpPr/>
          <p:nvPr/>
        </p:nvSpPr>
        <p:spPr>
          <a:xfrm>
            <a:off x="4090688" y="3528857"/>
            <a:ext cx="1010341" cy="890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A.1</a:t>
            </a:r>
          </a:p>
          <a:p>
            <a:pPr algn="ctr"/>
            <a:r>
              <a:rPr lang="de-DE"/>
              <a:t>nginx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4B2496B-17A5-0626-5BAF-B5055E20EB2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595858" y="2911151"/>
            <a:ext cx="1" cy="6177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49D2EFD-1C9C-A9A7-1959-92B51CF0D07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966926" y="2911151"/>
            <a:ext cx="0" cy="6177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2596911-B302-6B5F-DA06-3B2E1DC301F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7337994" y="2911151"/>
            <a:ext cx="0" cy="6177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3AC519F0-A76A-B585-38C4-28B164D096E6}"/>
              </a:ext>
            </a:extLst>
          </p:cNvPr>
          <p:cNvSpPr/>
          <p:nvPr/>
        </p:nvSpPr>
        <p:spPr>
          <a:xfrm>
            <a:off x="6832823" y="3528857"/>
            <a:ext cx="1010341" cy="890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A.3</a:t>
            </a:r>
          </a:p>
          <a:p>
            <a:pPr algn="ctr"/>
            <a:r>
              <a:rPr lang="de-DE"/>
              <a:t>nginx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F9F42DBA-22F3-FCCB-12CC-3D5063AC3133}"/>
              </a:ext>
            </a:extLst>
          </p:cNvPr>
          <p:cNvSpPr/>
          <p:nvPr/>
        </p:nvSpPr>
        <p:spPr>
          <a:xfrm>
            <a:off x="5502631" y="3528857"/>
            <a:ext cx="1010341" cy="890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A.2</a:t>
            </a:r>
          </a:p>
          <a:p>
            <a:pPr algn="ctr"/>
            <a:r>
              <a:rPr lang="de-DE"/>
              <a:t>nginx</a:t>
            </a:r>
          </a:p>
        </p:txBody>
      </p:sp>
    </p:spTree>
    <p:extLst>
      <p:ext uri="{BB962C8B-B14F-4D97-AF65-F5344CB8AC3E}">
        <p14:creationId xmlns:p14="http://schemas.microsoft.com/office/powerpoint/2010/main" val="316987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/>
          <p:nvPr/>
        </p:nvSpPr>
        <p:spPr>
          <a:xfrm>
            <a:off x="7032720" y="2103200"/>
            <a:ext cx="2760804" cy="2651600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1"/>
          </p:nvPr>
        </p:nvSpPr>
        <p:spPr>
          <a:xfrm flipH="1">
            <a:off x="1072211" y="1891050"/>
            <a:ext cx="5346911" cy="311399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31789" indent="-228594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 b="0" i="0" u="none" strike="noStrike">
                <a:solidFill>
                  <a:schemeClr val="tx1"/>
                </a:solidFill>
                <a:effectLst/>
                <a:cs typeface="Catamaran Light" panose="020B0604020202020204" charset="0"/>
              </a:rPr>
              <a:t>Open-source </a:t>
            </a:r>
            <a:r>
              <a:rPr lang="en-US" sz="1330" b="1">
                <a:solidFill>
                  <a:schemeClr val="tx1"/>
                </a:solidFill>
                <a:cs typeface="Catamaran Light" panose="020B0604020202020204" charset="0"/>
              </a:rPr>
              <a:t>C</a:t>
            </a:r>
            <a:r>
              <a:rPr lang="en-US" sz="1330" b="1" i="0" u="none" strike="noStrike">
                <a:solidFill>
                  <a:schemeClr val="tx1"/>
                </a:solidFill>
                <a:effectLst/>
                <a:cs typeface="Catamaran Light" panose="020B0604020202020204" charset="0"/>
              </a:rPr>
              <a:t>ontainer </a:t>
            </a:r>
            <a:r>
              <a:rPr lang="en-US" sz="1330" b="1">
                <a:solidFill>
                  <a:schemeClr val="tx1"/>
                </a:solidFill>
                <a:cs typeface="Catamaran Light" panose="020B0604020202020204" charset="0"/>
              </a:rPr>
              <a:t>O</a:t>
            </a:r>
            <a:r>
              <a:rPr lang="en-US" sz="1330" b="1" i="0" u="none" strike="noStrike">
                <a:solidFill>
                  <a:schemeClr val="tx1"/>
                </a:solidFill>
                <a:effectLst/>
                <a:cs typeface="Catamaran Light" panose="020B0604020202020204" charset="0"/>
              </a:rPr>
              <a:t>rchestration </a:t>
            </a:r>
            <a:r>
              <a:rPr lang="en-US" sz="1330" b="1">
                <a:solidFill>
                  <a:schemeClr val="tx1"/>
                </a:solidFill>
                <a:cs typeface="Catamaran Light" panose="020B0604020202020204" charset="0"/>
              </a:rPr>
              <a:t>T</a:t>
            </a:r>
            <a:r>
              <a:rPr lang="en-US" sz="1330" b="1" i="0" u="none" strike="noStrike">
                <a:solidFill>
                  <a:schemeClr val="tx1"/>
                </a:solidFill>
                <a:effectLst/>
                <a:cs typeface="Catamaran Light" panose="020B0604020202020204" charset="0"/>
              </a:rPr>
              <a:t>ool</a:t>
            </a:r>
            <a:r>
              <a:rPr lang="en-US" sz="1330" b="1" i="0">
                <a:solidFill>
                  <a:schemeClr val="tx1"/>
                </a:solidFill>
                <a:effectLst/>
                <a:cs typeface="Catamaran Light" panose="020B0604020202020204" charset="0"/>
              </a:rPr>
              <a:t>​</a:t>
            </a:r>
            <a:r>
              <a:rPr lang="en-US" sz="1330" b="1" i="0" u="none" strike="noStrike">
                <a:solidFill>
                  <a:schemeClr val="tx1"/>
                </a:solidFill>
                <a:effectLst/>
                <a:cs typeface="Catamaran Light" panose="020B0604020202020204" charset="0"/>
              </a:rPr>
              <a:t> </a:t>
            </a:r>
            <a:r>
              <a:rPr lang="en-US" sz="1330" b="1" i="0">
                <a:solidFill>
                  <a:schemeClr val="tx1"/>
                </a:solidFill>
                <a:effectLst/>
                <a:cs typeface="Catamaran Light" panose="020B0604020202020204" charset="0"/>
              </a:rPr>
              <a:t>​</a:t>
            </a:r>
            <a:endParaRPr lang="en-US" sz="1330" b="1">
              <a:solidFill>
                <a:schemeClr val="tx1"/>
              </a:solidFill>
            </a:endParaRPr>
          </a:p>
          <a:p>
            <a:pPr marL="431789" indent="-228594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 b="0" i="0" u="none" strike="noStrike">
                <a:solidFill>
                  <a:schemeClr val="tx1"/>
                </a:solidFill>
                <a:effectLst/>
                <a:cs typeface="Catamaran Light" panose="020B0604020202020204" charset="0"/>
              </a:rPr>
              <a:t>Developed by </a:t>
            </a:r>
            <a:r>
              <a:rPr lang="en-US" sz="1330">
                <a:solidFill>
                  <a:schemeClr val="tx1"/>
                </a:solidFill>
                <a:cs typeface="Catamaran Light" panose="020B0604020202020204" charset="0"/>
              </a:rPr>
              <a:t>Google and r</a:t>
            </a:r>
            <a:r>
              <a:rPr lang="en-US" sz="1330" b="0" i="0" u="none" strike="noStrike">
                <a:solidFill>
                  <a:schemeClr val="tx1"/>
                </a:solidFill>
                <a:effectLst/>
                <a:cs typeface="Catamaran Light" panose="020B0604020202020204" charset="0"/>
              </a:rPr>
              <a:t>eleased 2014</a:t>
            </a:r>
            <a:r>
              <a:rPr lang="en-US" sz="1330" b="0" i="0">
                <a:solidFill>
                  <a:schemeClr val="tx1"/>
                </a:solidFill>
                <a:effectLst/>
                <a:cs typeface="Catamaran Light" panose="020B0604020202020204" charset="0"/>
              </a:rPr>
              <a:t>​</a:t>
            </a:r>
          </a:p>
          <a:p>
            <a:pPr marL="431789" indent="-228594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solidFill>
                  <a:schemeClr val="tx1"/>
                </a:solidFill>
                <a:cs typeface="Catamaran Light" panose="020B0604020202020204" charset="0"/>
              </a:rPr>
              <a:t>Assists to manage containerized applications</a:t>
            </a:r>
          </a:p>
          <a:p>
            <a:pPr marL="660395" lvl="1" indent="0" fontAlgn="base">
              <a:lnSpc>
                <a:spcPct val="150000"/>
              </a:lnSpc>
            </a:pPr>
            <a:r>
              <a:rPr lang="en-US" sz="1330">
                <a:solidFill>
                  <a:schemeClr val="tx1"/>
                </a:solidFill>
                <a:cs typeface="Catamaran Light" panose="020B0604020202020204" charset="0"/>
              </a:rPr>
              <a:t>-&gt; In different deployment environments</a:t>
            </a:r>
            <a:endParaRPr lang="en-US" sz="1330" b="0" i="0">
              <a:solidFill>
                <a:schemeClr val="tx1"/>
              </a:solidFill>
              <a:effectLst/>
              <a:cs typeface="Catamaran Light" panose="020B0604020202020204" charset="0"/>
            </a:endParaRPr>
          </a:p>
          <a:p>
            <a:pPr marL="431789" indent="-228594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 b="0" i="0">
                <a:solidFill>
                  <a:schemeClr val="tx1"/>
                </a:solidFill>
                <a:effectLst/>
                <a:cs typeface="Catamaran Light" panose="020B0604020202020204" charset="0"/>
              </a:rPr>
              <a:t>Runs under Apache License 2.0 </a:t>
            </a:r>
          </a:p>
          <a:p>
            <a:pPr marL="431789" indent="-228594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solidFill>
                  <a:schemeClr val="tx1"/>
                </a:solidFill>
                <a:cs typeface="Catamaran Light" panose="020B0604020202020204" charset="0"/>
              </a:rPr>
              <a:t>Maintained by Cloud Native Computing Foundation (CNCF) </a:t>
            </a:r>
          </a:p>
          <a:p>
            <a:pPr marL="431789" indent="-228594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30">
              <a:solidFill>
                <a:schemeClr val="tx1"/>
              </a:solidFill>
              <a:cs typeface="Catamaran Light" panose="020B0604020202020204" charset="0"/>
            </a:endParaRPr>
          </a:p>
          <a:p>
            <a:pPr marL="488945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 b="1" i="0">
                <a:solidFill>
                  <a:schemeClr val="tx1"/>
                </a:solidFill>
                <a:effectLst/>
                <a:latin typeface="+mj-lt"/>
                <a:cs typeface="Catamaran Light" panose="020B0604020202020204" charset="0"/>
              </a:rPr>
              <a:t>GitHub link: </a:t>
            </a:r>
            <a:r>
              <a:rPr lang="en-US" sz="1330" b="0" i="0">
                <a:solidFill>
                  <a:schemeClr val="tx1"/>
                </a:solidFill>
                <a:effectLst/>
                <a:cs typeface="Catamaran Light" panose="020B0604020202020204" charset="0"/>
                <a:hlinkClick r:id="rId3"/>
              </a:rPr>
              <a:t>https://github.com/kubernetes/kubernetes</a:t>
            </a:r>
            <a:r>
              <a:rPr lang="en-US" sz="1330">
                <a:solidFill>
                  <a:schemeClr val="tx1"/>
                </a:solidFill>
                <a:cs typeface="Catamaran Light" panose="020B0604020202020204" charset="0"/>
              </a:rPr>
              <a:t> </a:t>
            </a:r>
            <a:endParaRPr lang="en-US" sz="1330" b="0" i="0">
              <a:solidFill>
                <a:schemeClr val="tx1"/>
              </a:solidFill>
              <a:effectLst/>
              <a:cs typeface="Catamaran Light" panose="020B0604020202020204" charset="0"/>
            </a:endParaRPr>
          </a:p>
          <a:p>
            <a:pPr marL="488945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 b="1">
                <a:solidFill>
                  <a:schemeClr val="tx1"/>
                </a:solidFill>
                <a:latin typeface="+mj-lt"/>
                <a:cs typeface="Catamaran Light" panose="020B0604020202020204" charset="0"/>
              </a:rPr>
              <a:t>Official documentation: </a:t>
            </a:r>
            <a:r>
              <a:rPr lang="en-US" sz="1330" b="0" i="0">
                <a:solidFill>
                  <a:schemeClr val="tx1"/>
                </a:solidFill>
                <a:effectLst/>
                <a:cs typeface="Catamaran Light" panose="020B0604020202020204" charset="0"/>
                <a:hlinkClick r:id="rId4"/>
              </a:rPr>
              <a:t>https://kubernetes.io/</a:t>
            </a:r>
            <a:r>
              <a:rPr lang="en-US" sz="1330" b="0" i="0">
                <a:solidFill>
                  <a:schemeClr val="tx1"/>
                </a:solidFill>
                <a:effectLst/>
                <a:cs typeface="Catamaran Light" panose="020B0604020202020204" charset="0"/>
              </a:rPr>
              <a:t> 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33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 rot="5400000">
            <a:off x="8922455" y="2498259"/>
            <a:ext cx="4664000" cy="77388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de-DE" sz="3200" b="1">
                <a:latin typeface="Livvic" pitchFamily="2" charset="0"/>
              </a:rPr>
              <a:t>WHAT IS KUBERNETES?</a:t>
            </a:r>
          </a:p>
        </p:txBody>
      </p:sp>
      <p:sp>
        <p:nvSpPr>
          <p:cNvPr id="7" name="Google Shape;163;p27">
            <a:extLst>
              <a:ext uri="{FF2B5EF4-FFF2-40B4-BE49-F238E27FC236}">
                <a16:creationId xmlns:a16="http://schemas.microsoft.com/office/drawing/2014/main" id="{44C605B8-CE1D-3784-D69D-85AA212F6305}"/>
              </a:ext>
            </a:extLst>
          </p:cNvPr>
          <p:cNvSpPr/>
          <p:nvPr/>
        </p:nvSpPr>
        <p:spPr>
          <a:xfrm>
            <a:off x="0" y="2103200"/>
            <a:ext cx="604059" cy="2651600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7B35451-E508-BFB2-2A40-2DE157662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6318" y="2683848"/>
            <a:ext cx="1533608" cy="149030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2E0B262-8B85-4B8D-F9CD-5C2584F7D661}"/>
              </a:ext>
            </a:extLst>
          </p:cNvPr>
          <p:cNvSpPr txBox="1"/>
          <p:nvPr/>
        </p:nvSpPr>
        <p:spPr>
          <a:xfrm>
            <a:off x="11641396" y="6368623"/>
            <a:ext cx="25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1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ED8536-9EF2-F9D2-8C0C-42D9D4CBB1F5}"/>
              </a:ext>
            </a:extLst>
          </p:cNvPr>
          <p:cNvSpPr txBox="1"/>
          <p:nvPr/>
        </p:nvSpPr>
        <p:spPr>
          <a:xfrm>
            <a:off x="291583" y="6368622"/>
            <a:ext cx="2896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Source [1], [2]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5"/>
          <p:cNvSpPr/>
          <p:nvPr/>
        </p:nvSpPr>
        <p:spPr>
          <a:xfrm>
            <a:off x="8399521" y="711200"/>
            <a:ext cx="470000" cy="1272400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3" name="Google Shape;453;p45"/>
          <p:cNvSpPr/>
          <p:nvPr/>
        </p:nvSpPr>
        <p:spPr>
          <a:xfrm>
            <a:off x="4607855" y="711200"/>
            <a:ext cx="470000" cy="1272400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6" name="Google Shape;456;p45"/>
          <p:cNvSpPr/>
          <p:nvPr/>
        </p:nvSpPr>
        <p:spPr>
          <a:xfrm>
            <a:off x="2620217" y="4876800"/>
            <a:ext cx="470000" cy="1272400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57" name="Google Shape;457;p45"/>
          <p:cNvCxnSpPr>
            <a:cxnSpLocks/>
          </p:cNvCxnSpPr>
          <p:nvPr/>
        </p:nvCxnSpPr>
        <p:spPr>
          <a:xfrm rot="10800000">
            <a:off x="4746455" y="711200"/>
            <a:ext cx="0" cy="27940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8" name="Google Shape;458;p45"/>
          <p:cNvCxnSpPr/>
          <p:nvPr/>
        </p:nvCxnSpPr>
        <p:spPr>
          <a:xfrm rot="10800000">
            <a:off x="8512721" y="711200"/>
            <a:ext cx="0" cy="27940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45"/>
          <p:cNvSpPr txBox="1">
            <a:spLocks noGrp="1"/>
          </p:cNvSpPr>
          <p:nvPr>
            <p:ph type="ctrTitle"/>
          </p:nvPr>
        </p:nvSpPr>
        <p:spPr>
          <a:xfrm rot="5400000">
            <a:off x="8919093" y="2573633"/>
            <a:ext cx="4641600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>
                <a:latin typeface="Livvic" pitchFamily="2" charset="0"/>
              </a:rPr>
              <a:t>HISTORY</a:t>
            </a:r>
            <a:br>
              <a:rPr lang="en" b="1">
                <a:latin typeface="Livvic" pitchFamily="2" charset="0"/>
              </a:rPr>
            </a:br>
            <a:endParaRPr b="1">
              <a:latin typeface="Livvic" pitchFamily="2" charset="0"/>
            </a:endParaRPr>
          </a:p>
        </p:txBody>
      </p:sp>
      <p:sp>
        <p:nvSpPr>
          <p:cNvPr id="460" name="Google Shape;460;p45"/>
          <p:cNvSpPr txBox="1"/>
          <p:nvPr/>
        </p:nvSpPr>
        <p:spPr>
          <a:xfrm>
            <a:off x="5051020" y="876065"/>
            <a:ext cx="1909971" cy="9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6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First Product Release with main functionalities  </a:t>
            </a:r>
          </a:p>
          <a:p>
            <a:endParaRPr lang="en-US" sz="16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461" name="Google Shape;461;p45"/>
          <p:cNvSpPr txBox="1"/>
          <p:nvPr/>
        </p:nvSpPr>
        <p:spPr>
          <a:xfrm>
            <a:off x="5041351" y="527150"/>
            <a:ext cx="2443993" cy="5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Summer 2014</a:t>
            </a:r>
          </a:p>
        </p:txBody>
      </p:sp>
      <p:grpSp>
        <p:nvGrpSpPr>
          <p:cNvPr id="462" name="Google Shape;462;p45"/>
          <p:cNvGrpSpPr/>
          <p:nvPr/>
        </p:nvGrpSpPr>
        <p:grpSpPr>
          <a:xfrm>
            <a:off x="665623" y="3280801"/>
            <a:ext cx="8001815" cy="296400"/>
            <a:chOff x="1464850" y="436376"/>
            <a:chExt cx="6001362" cy="222300"/>
          </a:xfrm>
          <a:solidFill>
            <a:schemeClr val="tx1"/>
          </a:solidFill>
        </p:grpSpPr>
        <p:sp>
          <p:nvSpPr>
            <p:cNvPr id="463" name="Google Shape;463;p45"/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464;p45"/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465;p45"/>
            <p:cNvSpPr/>
            <p:nvPr/>
          </p:nvSpPr>
          <p:spPr>
            <a:xfrm>
              <a:off x="7243912" y="436376"/>
              <a:ext cx="222300" cy="222300"/>
            </a:xfrm>
            <a:prstGeom prst="diamond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466;p45"/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" name="Google Shape;467;p45"/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468" name="Google Shape;468;p45"/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grp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45"/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grp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45"/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grp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45"/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grp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2" name="Google Shape;472;p45"/>
          <p:cNvSpPr txBox="1"/>
          <p:nvPr/>
        </p:nvSpPr>
        <p:spPr>
          <a:xfrm>
            <a:off x="8817289" y="876065"/>
            <a:ext cx="1909965" cy="9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6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Accepted to Cloud Native Computing Foundation </a:t>
            </a:r>
          </a:p>
        </p:txBody>
      </p:sp>
      <p:sp>
        <p:nvSpPr>
          <p:cNvPr id="473" name="Google Shape;473;p45"/>
          <p:cNvSpPr txBox="1"/>
          <p:nvPr/>
        </p:nvSpPr>
        <p:spPr>
          <a:xfrm>
            <a:off x="8810834" y="527150"/>
            <a:ext cx="1511200" cy="5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2016</a:t>
            </a:r>
            <a:endParaRPr sz="2400" b="1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cxnSp>
        <p:nvCxnSpPr>
          <p:cNvPr id="477" name="Google Shape;477;p45"/>
          <p:cNvCxnSpPr/>
          <p:nvPr/>
        </p:nvCxnSpPr>
        <p:spPr>
          <a:xfrm rot="10800000">
            <a:off x="2765317" y="3442400"/>
            <a:ext cx="0" cy="27044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8" name="Google Shape;478;p45"/>
          <p:cNvSpPr txBox="1"/>
          <p:nvPr/>
        </p:nvSpPr>
        <p:spPr>
          <a:xfrm>
            <a:off x="3062973" y="5524296"/>
            <a:ext cx="1738037" cy="8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6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More developers joined the project </a:t>
            </a:r>
          </a:p>
        </p:txBody>
      </p:sp>
      <p:sp>
        <p:nvSpPr>
          <p:cNvPr id="479" name="Google Shape;479;p45"/>
          <p:cNvSpPr txBox="1"/>
          <p:nvPr/>
        </p:nvSpPr>
        <p:spPr>
          <a:xfrm>
            <a:off x="3038582" y="5190591"/>
            <a:ext cx="1511200" cy="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2014</a:t>
            </a:r>
          </a:p>
        </p:txBody>
      </p:sp>
      <p:sp>
        <p:nvSpPr>
          <p:cNvPr id="2" name="Google Shape;453;p45">
            <a:extLst>
              <a:ext uri="{FF2B5EF4-FFF2-40B4-BE49-F238E27FC236}">
                <a16:creationId xmlns:a16="http://schemas.microsoft.com/office/drawing/2014/main" id="{04A38A62-FB35-715E-6CD2-BEFAE10BCAEC}"/>
              </a:ext>
            </a:extLst>
          </p:cNvPr>
          <p:cNvSpPr/>
          <p:nvPr/>
        </p:nvSpPr>
        <p:spPr>
          <a:xfrm>
            <a:off x="673352" y="711200"/>
            <a:ext cx="470000" cy="1272400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" name="Google Shape;457;p45">
            <a:extLst>
              <a:ext uri="{FF2B5EF4-FFF2-40B4-BE49-F238E27FC236}">
                <a16:creationId xmlns:a16="http://schemas.microsoft.com/office/drawing/2014/main" id="{2B36135E-C1CC-537C-2162-9D6BA2D3E529}"/>
              </a:ext>
            </a:extLst>
          </p:cNvPr>
          <p:cNvCxnSpPr>
            <a:cxnSpLocks/>
          </p:cNvCxnSpPr>
          <p:nvPr/>
        </p:nvCxnSpPr>
        <p:spPr>
          <a:xfrm rot="10800000">
            <a:off x="811952" y="711200"/>
            <a:ext cx="0" cy="27940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460;p45">
            <a:extLst>
              <a:ext uri="{FF2B5EF4-FFF2-40B4-BE49-F238E27FC236}">
                <a16:creationId xmlns:a16="http://schemas.microsoft.com/office/drawing/2014/main" id="{95C7F90E-CDC0-07C6-1B17-0569335EFC4F}"/>
              </a:ext>
            </a:extLst>
          </p:cNvPr>
          <p:cNvSpPr txBox="1"/>
          <p:nvPr/>
        </p:nvSpPr>
        <p:spPr>
          <a:xfrm>
            <a:off x="1089678" y="906292"/>
            <a:ext cx="1656493" cy="9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6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Project Start with first prototype </a:t>
            </a:r>
          </a:p>
        </p:txBody>
      </p:sp>
      <p:sp>
        <p:nvSpPr>
          <p:cNvPr id="5" name="Google Shape;461;p45">
            <a:extLst>
              <a:ext uri="{FF2B5EF4-FFF2-40B4-BE49-F238E27FC236}">
                <a16:creationId xmlns:a16="http://schemas.microsoft.com/office/drawing/2014/main" id="{2BD2719D-A43E-1388-4375-C0C53F73F5EE}"/>
              </a:ext>
            </a:extLst>
          </p:cNvPr>
          <p:cNvSpPr txBox="1"/>
          <p:nvPr/>
        </p:nvSpPr>
        <p:spPr>
          <a:xfrm>
            <a:off x="1047887" y="504400"/>
            <a:ext cx="1511200" cy="5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2013</a:t>
            </a:r>
            <a:endParaRPr sz="2400" b="1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9" name="Google Shape;455;p45">
            <a:extLst>
              <a:ext uri="{FF2B5EF4-FFF2-40B4-BE49-F238E27FC236}">
                <a16:creationId xmlns:a16="http://schemas.microsoft.com/office/drawing/2014/main" id="{EC083F60-A6E0-DB06-3879-8F41CB568DBC}"/>
              </a:ext>
            </a:extLst>
          </p:cNvPr>
          <p:cNvSpPr/>
          <p:nvPr/>
        </p:nvSpPr>
        <p:spPr>
          <a:xfrm>
            <a:off x="6479569" y="4892632"/>
            <a:ext cx="470000" cy="1272400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0" name="Google Shape;480;p45">
            <a:extLst>
              <a:ext uri="{FF2B5EF4-FFF2-40B4-BE49-F238E27FC236}">
                <a16:creationId xmlns:a16="http://schemas.microsoft.com/office/drawing/2014/main" id="{EB58707A-2756-AADC-1D44-D9F0F7E1D818}"/>
              </a:ext>
            </a:extLst>
          </p:cNvPr>
          <p:cNvCxnSpPr/>
          <p:nvPr/>
        </p:nvCxnSpPr>
        <p:spPr>
          <a:xfrm rot="10800000">
            <a:off x="6636218" y="3458232"/>
            <a:ext cx="0" cy="27044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481;p45">
            <a:extLst>
              <a:ext uri="{FF2B5EF4-FFF2-40B4-BE49-F238E27FC236}">
                <a16:creationId xmlns:a16="http://schemas.microsoft.com/office/drawing/2014/main" id="{F12AE48C-E800-56BE-575B-3A200154B2F4}"/>
              </a:ext>
            </a:extLst>
          </p:cNvPr>
          <p:cNvSpPr txBox="1"/>
          <p:nvPr/>
        </p:nvSpPr>
        <p:spPr>
          <a:xfrm>
            <a:off x="6953392" y="5554535"/>
            <a:ext cx="2468800" cy="8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6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Release of version 1.0 </a:t>
            </a:r>
          </a:p>
        </p:txBody>
      </p:sp>
      <p:sp>
        <p:nvSpPr>
          <p:cNvPr id="12" name="Google Shape;482;p45">
            <a:extLst>
              <a:ext uri="{FF2B5EF4-FFF2-40B4-BE49-F238E27FC236}">
                <a16:creationId xmlns:a16="http://schemas.microsoft.com/office/drawing/2014/main" id="{7BC6A6C0-5AA4-76D7-83B3-455C6BF490AC}"/>
              </a:ext>
            </a:extLst>
          </p:cNvPr>
          <p:cNvSpPr txBox="1"/>
          <p:nvPr/>
        </p:nvSpPr>
        <p:spPr>
          <a:xfrm>
            <a:off x="6909482" y="5228691"/>
            <a:ext cx="1511200" cy="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2015</a:t>
            </a:r>
            <a:endParaRPr sz="2400" b="1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F668962-63C6-9F5A-EF8C-E2BA39826F92}"/>
              </a:ext>
            </a:extLst>
          </p:cNvPr>
          <p:cNvSpPr txBox="1"/>
          <p:nvPr/>
        </p:nvSpPr>
        <p:spPr>
          <a:xfrm>
            <a:off x="11641396" y="6368623"/>
            <a:ext cx="25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19403FC-ED77-71A8-0067-23C3D15C6140}"/>
              </a:ext>
            </a:extLst>
          </p:cNvPr>
          <p:cNvSpPr txBox="1"/>
          <p:nvPr/>
        </p:nvSpPr>
        <p:spPr>
          <a:xfrm>
            <a:off x="291583" y="6368622"/>
            <a:ext cx="2896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Source [5]</a:t>
            </a:r>
          </a:p>
        </p:txBody>
      </p:sp>
    </p:spTree>
    <p:extLst>
      <p:ext uri="{BB962C8B-B14F-4D97-AF65-F5344CB8AC3E}">
        <p14:creationId xmlns:p14="http://schemas.microsoft.com/office/powerpoint/2010/main" val="256248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>
            <a:spLocks noGrp="1"/>
          </p:cNvSpPr>
          <p:nvPr>
            <p:ph type="ctrTitle" idx="6"/>
          </p:nvPr>
        </p:nvSpPr>
        <p:spPr>
          <a:xfrm rot="5400000">
            <a:off x="9327144" y="2201440"/>
            <a:ext cx="3787771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>
                <a:latin typeface="Livvic" pitchFamily="2" charset="0"/>
              </a:rPr>
              <a:t>WHO USES K8s? </a:t>
            </a:r>
            <a:endParaRPr b="1">
              <a:latin typeface="Livvic" pitchFamily="2" charset="0"/>
            </a:endParaRPr>
          </a:p>
        </p:txBody>
      </p:sp>
      <p:sp>
        <p:nvSpPr>
          <p:cNvPr id="255" name="Google Shape;255;p36"/>
          <p:cNvSpPr txBox="1">
            <a:spLocks noGrp="1"/>
          </p:cNvSpPr>
          <p:nvPr>
            <p:ph type="subTitle" idx="3"/>
          </p:nvPr>
        </p:nvSpPr>
        <p:spPr>
          <a:xfrm>
            <a:off x="814032" y="3616764"/>
            <a:ext cx="2987161" cy="13616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228594" indent="-228594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10 million requests per second on a service </a:t>
            </a:r>
          </a:p>
          <a:p>
            <a:pPr marL="228594" indent="-228594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Autoscaling: no need for manual service creation </a:t>
            </a:r>
          </a:p>
          <a:p>
            <a:pPr marL="228594" indent="-228594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Improved CPU usage </a:t>
            </a:r>
          </a:p>
        </p:txBody>
      </p:sp>
      <p:sp>
        <p:nvSpPr>
          <p:cNvPr id="256" name="Google Shape;256;p36"/>
          <p:cNvSpPr txBox="1">
            <a:spLocks noGrp="1"/>
          </p:cNvSpPr>
          <p:nvPr>
            <p:ph type="subTitle" idx="5"/>
          </p:nvPr>
        </p:nvSpPr>
        <p:spPr>
          <a:xfrm>
            <a:off x="7442529" y="3648407"/>
            <a:ext cx="3031649" cy="147469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228594" indent="-228594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Reduced loading time for the website</a:t>
            </a:r>
          </a:p>
          <a:p>
            <a:pPr marL="228594" indent="-228594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From monthly to weekly product releases </a:t>
            </a:r>
            <a:endParaRPr/>
          </a:p>
        </p:txBody>
      </p:sp>
      <p:sp>
        <p:nvSpPr>
          <p:cNvPr id="257" name="Google Shape;257;p36"/>
          <p:cNvSpPr txBox="1">
            <a:spLocks noGrp="1"/>
          </p:cNvSpPr>
          <p:nvPr>
            <p:ph type="ctrTitle" idx="2"/>
          </p:nvPr>
        </p:nvSpPr>
        <p:spPr>
          <a:xfrm>
            <a:off x="864239" y="2787027"/>
            <a:ext cx="2508400" cy="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1">
                <a:latin typeface="Livvic" pitchFamily="2" charset="0"/>
              </a:rPr>
              <a:t>SPOTIFY</a:t>
            </a:r>
            <a:endParaRPr b="1">
              <a:latin typeface="Livvic" pitchFamily="2" charset="0"/>
            </a:endParaRPr>
          </a:p>
        </p:txBody>
      </p:sp>
      <p:sp>
        <p:nvSpPr>
          <p:cNvPr id="258" name="Google Shape;258;p36"/>
          <p:cNvSpPr txBox="1">
            <a:spLocks noGrp="1"/>
          </p:cNvSpPr>
          <p:nvPr>
            <p:ph type="ctrTitle" idx="4"/>
          </p:nvPr>
        </p:nvSpPr>
        <p:spPr>
          <a:xfrm>
            <a:off x="7543927" y="2787027"/>
            <a:ext cx="2508400" cy="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b="1">
                <a:latin typeface="Livvic" pitchFamily="2" charset="0"/>
              </a:rPr>
              <a:t>ADIDAS</a:t>
            </a:r>
            <a:endParaRPr b="1">
              <a:latin typeface="Livvic" pitchFamily="2" charset="0"/>
            </a:endParaRPr>
          </a:p>
        </p:txBody>
      </p:sp>
      <p:sp>
        <p:nvSpPr>
          <p:cNvPr id="315" name="Google Shape;315;p36"/>
          <p:cNvSpPr txBox="1">
            <a:spLocks noGrp="1"/>
          </p:cNvSpPr>
          <p:nvPr>
            <p:ph type="ctrTitle" idx="14"/>
          </p:nvPr>
        </p:nvSpPr>
        <p:spPr>
          <a:xfrm>
            <a:off x="4242685" y="2757164"/>
            <a:ext cx="2508400" cy="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b="1">
                <a:latin typeface="Livvic" pitchFamily="2" charset="0"/>
              </a:rPr>
              <a:t>PINTEREST</a:t>
            </a:r>
            <a:endParaRPr b="1">
              <a:latin typeface="Livvic" pitchFamily="2" charset="0"/>
            </a:endParaRPr>
          </a:p>
        </p:txBody>
      </p:sp>
      <p:sp>
        <p:nvSpPr>
          <p:cNvPr id="316" name="Google Shape;316;p36"/>
          <p:cNvSpPr txBox="1">
            <a:spLocks noGrp="1"/>
          </p:cNvSpPr>
          <p:nvPr>
            <p:ph type="subTitle" idx="15"/>
          </p:nvPr>
        </p:nvSpPr>
        <p:spPr>
          <a:xfrm>
            <a:off x="4242685" y="3644155"/>
            <a:ext cx="3199844" cy="148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228594" indent="-228594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On-demand scaling </a:t>
            </a:r>
          </a:p>
          <a:p>
            <a:pPr marL="228594" indent="-228594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Failover policies </a:t>
            </a:r>
          </a:p>
          <a:p>
            <a:pPr marL="228594" indent="-228594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Simplified deployment and management of complex infrastructure</a:t>
            </a:r>
          </a:p>
          <a:p>
            <a:pPr marL="228594" indent="-228594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Reduced build times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B8A4937-C515-C503-703D-5F51A3D34C96}"/>
              </a:ext>
            </a:extLst>
          </p:cNvPr>
          <p:cNvGrpSpPr/>
          <p:nvPr/>
        </p:nvGrpSpPr>
        <p:grpSpPr>
          <a:xfrm>
            <a:off x="1543280" y="1982634"/>
            <a:ext cx="1150318" cy="1150318"/>
            <a:chOff x="2041117" y="2138057"/>
            <a:chExt cx="691703" cy="691703"/>
          </a:xfrm>
        </p:grpSpPr>
        <p:sp>
          <p:nvSpPr>
            <p:cNvPr id="261" name="Google Shape;261;p36"/>
            <p:cNvSpPr/>
            <p:nvPr/>
          </p:nvSpPr>
          <p:spPr>
            <a:xfrm>
              <a:off x="2073377" y="2146880"/>
              <a:ext cx="612000" cy="612000"/>
            </a:xfrm>
            <a:prstGeom prst="rect">
              <a:avLst/>
            </a:prstGeom>
            <a:solidFill>
              <a:srgbClr val="336EE5">
                <a:alpha val="74902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2F342EB-4EFF-0298-6FD8-782072C74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117" y="2138057"/>
              <a:ext cx="691703" cy="691703"/>
            </a:xfrm>
            <a:prstGeom prst="rect">
              <a:avLst/>
            </a:prstGeom>
          </p:spPr>
        </p:pic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1130AF2-04F5-7CE4-7532-66CDA82D3A93}"/>
              </a:ext>
            </a:extLst>
          </p:cNvPr>
          <p:cNvGrpSpPr/>
          <p:nvPr/>
        </p:nvGrpSpPr>
        <p:grpSpPr>
          <a:xfrm>
            <a:off x="4982535" y="1972687"/>
            <a:ext cx="1017770" cy="1017770"/>
            <a:chOff x="5384359" y="2196823"/>
            <a:chExt cx="612000" cy="612000"/>
          </a:xfrm>
        </p:grpSpPr>
        <p:sp>
          <p:nvSpPr>
            <p:cNvPr id="265" name="Google Shape;265;p36"/>
            <p:cNvSpPr/>
            <p:nvPr/>
          </p:nvSpPr>
          <p:spPr>
            <a:xfrm>
              <a:off x="5384359" y="2196823"/>
              <a:ext cx="612000" cy="612000"/>
            </a:xfrm>
            <a:prstGeom prst="rect">
              <a:avLst/>
            </a:prstGeom>
            <a:solidFill>
              <a:srgbClr val="336EE5">
                <a:alpha val="74902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6AD7CC86-1664-A51D-B51B-56821F022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146" y="2273610"/>
              <a:ext cx="458425" cy="458425"/>
            </a:xfrm>
            <a:prstGeom prst="rect">
              <a:avLst/>
            </a:prstGeom>
          </p:spPr>
        </p:pic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3F681C2-A15F-F93D-19D7-2DF3FB65570D}"/>
              </a:ext>
            </a:extLst>
          </p:cNvPr>
          <p:cNvGrpSpPr/>
          <p:nvPr/>
        </p:nvGrpSpPr>
        <p:grpSpPr>
          <a:xfrm>
            <a:off x="8289242" y="1982634"/>
            <a:ext cx="1017770" cy="1017770"/>
            <a:chOff x="8688967" y="2202803"/>
            <a:chExt cx="612000" cy="612000"/>
          </a:xfrm>
        </p:grpSpPr>
        <p:sp>
          <p:nvSpPr>
            <p:cNvPr id="262" name="Google Shape;262;p36"/>
            <p:cNvSpPr/>
            <p:nvPr/>
          </p:nvSpPr>
          <p:spPr>
            <a:xfrm>
              <a:off x="8688967" y="2202803"/>
              <a:ext cx="612000" cy="612000"/>
            </a:xfrm>
            <a:prstGeom prst="rect">
              <a:avLst/>
            </a:prstGeom>
            <a:solidFill>
              <a:srgbClr val="336EE5">
                <a:alpha val="74902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24FBA88D-0BC4-E571-12F2-E89692F92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9521" y="2337104"/>
              <a:ext cx="490892" cy="331435"/>
            </a:xfrm>
            <a:prstGeom prst="rect">
              <a:avLst/>
            </a:prstGeom>
          </p:spPr>
        </p:pic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C9188C26-C59A-F64A-DDE0-EEB33D6EFB5D}"/>
              </a:ext>
            </a:extLst>
          </p:cNvPr>
          <p:cNvSpPr txBox="1"/>
          <p:nvPr/>
        </p:nvSpPr>
        <p:spPr>
          <a:xfrm>
            <a:off x="11641396" y="6368623"/>
            <a:ext cx="25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3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93440B2-66D7-3412-15AD-CD9B1661C14E}"/>
              </a:ext>
            </a:extLst>
          </p:cNvPr>
          <p:cNvSpPr txBox="1"/>
          <p:nvPr/>
        </p:nvSpPr>
        <p:spPr>
          <a:xfrm>
            <a:off x="291583" y="6368622"/>
            <a:ext cx="2896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Source [6], [7], [8] </a:t>
            </a:r>
          </a:p>
        </p:txBody>
      </p:sp>
    </p:spTree>
    <p:extLst>
      <p:ext uri="{BB962C8B-B14F-4D97-AF65-F5344CB8AC3E}">
        <p14:creationId xmlns:p14="http://schemas.microsoft.com/office/powerpoint/2010/main" val="410066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B5AC299-4A56-F9C6-C68A-2190351D00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47775" y="0"/>
            <a:ext cx="8324922" cy="3267862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55" name="Google Shape;355;p39"/>
          <p:cNvSpPr txBox="1">
            <a:spLocks noGrp="1"/>
          </p:cNvSpPr>
          <p:nvPr>
            <p:ph type="ctrTitle" idx="4"/>
          </p:nvPr>
        </p:nvSpPr>
        <p:spPr>
          <a:xfrm rot="5400000">
            <a:off x="8088052" y="3020880"/>
            <a:ext cx="5536097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de-DE" b="1">
                <a:latin typeface="Livvic" pitchFamily="2" charset="0"/>
                <a:cs typeface="Catamaran Light" panose="020B0604020202020204" charset="0"/>
              </a:rPr>
              <a:t>WHAT IS CONTAINER ORCHESTRATION?</a:t>
            </a:r>
            <a:endParaRPr lang="en-US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357" name="Google Shape;357;p39"/>
          <p:cNvSpPr txBox="1">
            <a:spLocks noGrp="1"/>
          </p:cNvSpPr>
          <p:nvPr>
            <p:ph type="subTitle" idx="1"/>
          </p:nvPr>
        </p:nvSpPr>
        <p:spPr>
          <a:xfrm>
            <a:off x="2036564" y="2150509"/>
            <a:ext cx="6330311" cy="7986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>
                <a:solidFill>
                  <a:schemeClr val="bg1"/>
                </a:solidFill>
              </a:rPr>
              <a:t>“</a:t>
            </a:r>
            <a:r>
              <a:rPr lang="en-US" i="1">
                <a:solidFill>
                  <a:schemeClr val="bg1"/>
                </a:solidFill>
              </a:rPr>
              <a:t>Container orchestration automates the deployment, management, scaling, and networking of containers.” </a:t>
            </a:r>
            <a:r>
              <a:rPr lang="en-US" baseline="30000">
                <a:solidFill>
                  <a:schemeClr val="bg1"/>
                </a:solidFill>
              </a:rPr>
              <a:t>1</a:t>
            </a:r>
            <a:r>
              <a:rPr lang="en-US" i="1" baseline="30000">
                <a:solidFill>
                  <a:schemeClr val="bg1"/>
                </a:solidFill>
              </a:rPr>
              <a:t> </a:t>
            </a:r>
            <a:r>
              <a:rPr lang="en-US" i="1">
                <a:solidFill>
                  <a:schemeClr val="bg1"/>
                </a:solidFill>
              </a:rPr>
              <a:t>It </a:t>
            </a:r>
            <a:r>
              <a:rPr lang="en-US">
                <a:solidFill>
                  <a:schemeClr val="bg1"/>
                </a:solidFill>
              </a:rPr>
              <a:t>“</a:t>
            </a:r>
            <a:r>
              <a:rPr lang="en-US" i="1">
                <a:solidFill>
                  <a:schemeClr val="bg1"/>
                </a:solidFill>
              </a:rPr>
              <a:t>manages the entire lifecycle of individual containers </a:t>
            </a:r>
            <a:r>
              <a:rPr lang="en-US">
                <a:solidFill>
                  <a:schemeClr val="bg1"/>
                </a:solidFill>
              </a:rPr>
              <a:t>[…]”</a:t>
            </a:r>
            <a:r>
              <a:rPr lang="en-US" baseline="30000">
                <a:solidFill>
                  <a:schemeClr val="bg1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59" name="Google Shape;359;p39"/>
          <p:cNvSpPr txBox="1">
            <a:spLocks noGrp="1"/>
          </p:cNvSpPr>
          <p:nvPr>
            <p:ph type="ctrTitle"/>
          </p:nvPr>
        </p:nvSpPr>
        <p:spPr>
          <a:xfrm>
            <a:off x="2036564" y="1372820"/>
            <a:ext cx="4059436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de-DE" b="1">
                <a:solidFill>
                  <a:schemeClr val="bg1"/>
                </a:solidFill>
                <a:latin typeface="Livvic" pitchFamily="2" charset="0"/>
                <a:cs typeface="Catamaran Light" panose="020B0604020202020204" charset="0"/>
              </a:rPr>
              <a:t>WHAT IS CONTAINER ORCHESTRATION?</a:t>
            </a:r>
            <a:endParaRPr lang="en-US" b="1">
              <a:solidFill>
                <a:schemeClr val="bg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4" name="Google Shape;214;p31">
            <a:extLst>
              <a:ext uri="{FF2B5EF4-FFF2-40B4-BE49-F238E27FC236}">
                <a16:creationId xmlns:a16="http://schemas.microsoft.com/office/drawing/2014/main" id="{E8385E6F-BCC0-40C9-D41B-1029E1F9D73A}"/>
              </a:ext>
            </a:extLst>
          </p:cNvPr>
          <p:cNvSpPr txBox="1">
            <a:spLocks/>
          </p:cNvSpPr>
          <p:nvPr/>
        </p:nvSpPr>
        <p:spPr>
          <a:xfrm>
            <a:off x="190697" y="6442251"/>
            <a:ext cx="7313651" cy="21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fr-FR" sz="900">
                <a:latin typeface="Livvic" pitchFamily="2" charset="0"/>
                <a:ea typeface="Fira Sans Extra Condensed"/>
                <a:cs typeface="Fira Sans Extra Condensed"/>
                <a:sym typeface="Fira Sans Extra Condensed"/>
              </a:rPr>
              <a:t>Source: 1 </a:t>
            </a:r>
            <a:r>
              <a:rPr lang="fr-FR" sz="900">
                <a:latin typeface="Livvic" pitchFamily="2" charset="0"/>
                <a:ea typeface="Fira Sans Extra Condensed"/>
                <a:cs typeface="Fira Sans Extra Condensed"/>
                <a:sym typeface="Fira Sans Extra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https://www.redhat.com/en/topics/containers/what-is-container-orchestration</a:t>
            </a:r>
            <a:r>
              <a:rPr lang="fr-FR" sz="900">
                <a:latin typeface="Livvic" pitchFamily="2" charset="0"/>
                <a:ea typeface="Fira Sans Extra Condensed"/>
                <a:cs typeface="Fira Sans Extra Condensed"/>
                <a:sym typeface="Fira Sans Extra Condensed"/>
              </a:rPr>
              <a:t> , 2 </a:t>
            </a:r>
            <a:r>
              <a:rPr lang="fr-FR" sz="900">
                <a:latin typeface="Livvic" pitchFamily="2" charset="0"/>
                <a:ea typeface="Fira Sans Extra Condensed"/>
                <a:cs typeface="Fira Sans Extra Condensed"/>
                <a:sym typeface="Fira Sans Extra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https://www.jeremyjordan.me/kubernetes/</a:t>
            </a:r>
            <a:r>
              <a:rPr lang="fr-FR" sz="900">
                <a:latin typeface="Livvic" pitchFamily="2" charset="0"/>
                <a:ea typeface="Fira Sans Extra Condensed"/>
                <a:cs typeface="Fira Sans Extra Condensed"/>
                <a:sym typeface="Fira Sans Extra Condensed"/>
              </a:rPr>
              <a:t>, [9]  </a:t>
            </a:r>
            <a:endParaRPr lang="fr-FR" sz="900">
              <a:latin typeface="Livvic" pitchFamily="2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31B5CA-CCE1-08F6-0654-270CF0AA8190}"/>
              </a:ext>
            </a:extLst>
          </p:cNvPr>
          <p:cNvSpPr txBox="1"/>
          <p:nvPr/>
        </p:nvSpPr>
        <p:spPr>
          <a:xfrm>
            <a:off x="5956749" y="4060297"/>
            <a:ext cx="3057489" cy="674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 panose="020B0604020202020204"/>
                <a:cs typeface="Catamaran Light" panose="020B0604020202020204" charset="0"/>
              </a:rPr>
              <a:t>Load balancing and traffic routing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 panose="020B0604020202020204"/>
                <a:cs typeface="Catamaran Light" panose="020B0604020202020204" charset="0"/>
              </a:rPr>
              <a:t>Monitoring container health </a:t>
            </a:r>
          </a:p>
        </p:txBody>
      </p:sp>
      <p:sp>
        <p:nvSpPr>
          <p:cNvPr id="3" name="Google Shape;358;p39">
            <a:extLst>
              <a:ext uri="{FF2B5EF4-FFF2-40B4-BE49-F238E27FC236}">
                <a16:creationId xmlns:a16="http://schemas.microsoft.com/office/drawing/2014/main" id="{2E468669-7636-4935-3A93-EECDDA7BC87D}"/>
              </a:ext>
            </a:extLst>
          </p:cNvPr>
          <p:cNvSpPr txBox="1">
            <a:spLocks/>
          </p:cNvSpPr>
          <p:nvPr/>
        </p:nvSpPr>
        <p:spPr>
          <a:xfrm>
            <a:off x="1793310" y="4001980"/>
            <a:ext cx="3414435" cy="148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 panose="020B0604020202020204"/>
              </a:rPr>
              <a:t>Task Automation and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 panose="020B0604020202020204"/>
              </a:rPr>
              <a:t>Resource allocation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 panose="020B0604020202020204" charset="0"/>
                <a:cs typeface="Catamaran Light" panose="020B0604020202020204" charset="0"/>
              </a:rPr>
              <a:t>Scaling and removing containers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0AA1816-84CA-D041-982B-F729D6E4104A}"/>
              </a:ext>
            </a:extLst>
          </p:cNvPr>
          <p:cNvSpPr txBox="1"/>
          <p:nvPr/>
        </p:nvSpPr>
        <p:spPr>
          <a:xfrm>
            <a:off x="11641396" y="6368623"/>
            <a:ext cx="25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9058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453;p45">
            <a:extLst>
              <a:ext uri="{FF2B5EF4-FFF2-40B4-BE49-F238E27FC236}">
                <a16:creationId xmlns:a16="http://schemas.microsoft.com/office/drawing/2014/main" id="{8562B1A3-E48B-C7AE-CEFA-8CAC6832DED0}"/>
              </a:ext>
            </a:extLst>
          </p:cNvPr>
          <p:cNvSpPr/>
          <p:nvPr/>
        </p:nvSpPr>
        <p:spPr>
          <a:xfrm>
            <a:off x="-158519" y="1330985"/>
            <a:ext cx="1061951" cy="1518667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3" name="Google Shape;253;p36"/>
          <p:cNvSpPr txBox="1">
            <a:spLocks noGrp="1"/>
          </p:cNvSpPr>
          <p:nvPr>
            <p:ph type="ctrTitle" idx="6"/>
          </p:nvPr>
        </p:nvSpPr>
        <p:spPr>
          <a:xfrm rot="5400000">
            <a:off x="9154100" y="1954833"/>
            <a:ext cx="3404000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>
                <a:latin typeface="Livvic" pitchFamily="2" charset="0"/>
              </a:rPr>
              <a:t>KUBERNETES FEATURES</a:t>
            </a:r>
            <a:endParaRPr b="1">
              <a:latin typeface="Livvic" pitchFamily="2" charset="0"/>
            </a:endParaRPr>
          </a:p>
        </p:txBody>
      </p:sp>
      <p:sp>
        <p:nvSpPr>
          <p:cNvPr id="257" name="Google Shape;257;p36"/>
          <p:cNvSpPr txBox="1">
            <a:spLocks noGrp="1"/>
          </p:cNvSpPr>
          <p:nvPr>
            <p:ph type="ctrTitle" idx="2"/>
          </p:nvPr>
        </p:nvSpPr>
        <p:spPr>
          <a:xfrm>
            <a:off x="3784702" y="1660519"/>
            <a:ext cx="2508400" cy="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" b="1">
                <a:latin typeface="Livvic" pitchFamily="2" charset="0"/>
              </a:rPr>
              <a:t>RUNS ANYWHERE</a:t>
            </a:r>
            <a:endParaRPr b="1">
              <a:latin typeface="Livvic" pitchFamily="2" charset="0"/>
            </a:endParaRPr>
          </a:p>
        </p:txBody>
      </p:sp>
      <p:sp>
        <p:nvSpPr>
          <p:cNvPr id="258" name="Google Shape;258;p36"/>
          <p:cNvSpPr txBox="1">
            <a:spLocks noGrp="1"/>
          </p:cNvSpPr>
          <p:nvPr>
            <p:ph type="ctrTitle" idx="4"/>
          </p:nvPr>
        </p:nvSpPr>
        <p:spPr>
          <a:xfrm>
            <a:off x="6469353" y="1681538"/>
            <a:ext cx="2508400" cy="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" b="1">
                <a:latin typeface="Livvic" pitchFamily="2" charset="0"/>
              </a:rPr>
              <a:t>ZERO DOWNTIME DEPLOYMENT</a:t>
            </a:r>
            <a:endParaRPr b="1">
              <a:latin typeface="Livvic" pitchFamily="2" charset="0"/>
            </a:endParaRPr>
          </a:p>
        </p:txBody>
      </p:sp>
      <p:sp>
        <p:nvSpPr>
          <p:cNvPr id="259" name="Google Shape;259;p36"/>
          <p:cNvSpPr txBox="1">
            <a:spLocks noGrp="1"/>
          </p:cNvSpPr>
          <p:nvPr>
            <p:ph type="ctrTitle"/>
          </p:nvPr>
        </p:nvSpPr>
        <p:spPr>
          <a:xfrm>
            <a:off x="1067858" y="1679472"/>
            <a:ext cx="2508400" cy="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1">
                <a:latin typeface="Livvic" pitchFamily="2" charset="0"/>
              </a:rPr>
              <a:t>HORIZONTAL SCALABILITY</a:t>
            </a:r>
            <a:endParaRPr b="1">
              <a:latin typeface="Livvic" pitchFamily="2" charset="0"/>
            </a:endParaRPr>
          </a:p>
        </p:txBody>
      </p:sp>
      <p:sp>
        <p:nvSpPr>
          <p:cNvPr id="311" name="Google Shape;311;p36"/>
          <p:cNvSpPr txBox="1">
            <a:spLocks noGrp="1"/>
          </p:cNvSpPr>
          <p:nvPr>
            <p:ph type="ctrTitle" idx="7"/>
          </p:nvPr>
        </p:nvSpPr>
        <p:spPr>
          <a:xfrm>
            <a:off x="1070369" y="4354768"/>
            <a:ext cx="2508400" cy="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1">
                <a:latin typeface="Livvic" pitchFamily="2" charset="0"/>
              </a:rPr>
              <a:t>SELF</a:t>
            </a:r>
            <a:br>
              <a:rPr lang="en" b="1">
                <a:latin typeface="Livvic" pitchFamily="2" charset="0"/>
              </a:rPr>
            </a:br>
            <a:r>
              <a:rPr lang="en" b="1">
                <a:latin typeface="Livvic" pitchFamily="2" charset="0"/>
              </a:rPr>
              <a:t>HEALING</a:t>
            </a:r>
            <a:endParaRPr b="1">
              <a:latin typeface="Livvic" pitchFamily="2" charset="0"/>
            </a:endParaRPr>
          </a:p>
        </p:txBody>
      </p:sp>
      <p:sp>
        <p:nvSpPr>
          <p:cNvPr id="313" name="Google Shape;313;p36"/>
          <p:cNvSpPr txBox="1">
            <a:spLocks noGrp="1"/>
          </p:cNvSpPr>
          <p:nvPr>
            <p:ph type="ctrTitle" idx="9"/>
          </p:nvPr>
        </p:nvSpPr>
        <p:spPr>
          <a:xfrm>
            <a:off x="3784702" y="4335815"/>
            <a:ext cx="2508400" cy="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" b="1">
                <a:latin typeface="Livvic" pitchFamily="2" charset="0"/>
              </a:rPr>
              <a:t>LOAD BALANCING</a:t>
            </a:r>
            <a:endParaRPr b="1">
              <a:latin typeface="Livvic" pitchFamily="2" charset="0"/>
            </a:endParaRPr>
          </a:p>
        </p:txBody>
      </p:sp>
      <p:sp>
        <p:nvSpPr>
          <p:cNvPr id="315" name="Google Shape;315;p36"/>
          <p:cNvSpPr txBox="1">
            <a:spLocks noGrp="1"/>
          </p:cNvSpPr>
          <p:nvPr>
            <p:ph type="ctrTitle" idx="14"/>
          </p:nvPr>
        </p:nvSpPr>
        <p:spPr>
          <a:xfrm>
            <a:off x="6469353" y="4354768"/>
            <a:ext cx="2508400" cy="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" b="1">
                <a:latin typeface="Livvic" pitchFamily="2" charset="0"/>
              </a:rPr>
              <a:t>AUTOMATED ROLLOUTS</a:t>
            </a:r>
            <a:endParaRPr b="1">
              <a:latin typeface="Livvic" pitchFamily="2" charset="0"/>
            </a:endParaRPr>
          </a:p>
        </p:txBody>
      </p:sp>
      <p:sp>
        <p:nvSpPr>
          <p:cNvPr id="21" name="Google Shape;453;p45">
            <a:extLst>
              <a:ext uri="{FF2B5EF4-FFF2-40B4-BE49-F238E27FC236}">
                <a16:creationId xmlns:a16="http://schemas.microsoft.com/office/drawing/2014/main" id="{4FAE8984-BCB2-D4B1-E05E-672C1F9F30C5}"/>
              </a:ext>
            </a:extLst>
          </p:cNvPr>
          <p:cNvSpPr/>
          <p:nvPr/>
        </p:nvSpPr>
        <p:spPr>
          <a:xfrm>
            <a:off x="-197515" y="4025234"/>
            <a:ext cx="1061951" cy="1518667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2D65F7B-7536-5DCB-A9E1-C53E40C19E46}"/>
              </a:ext>
            </a:extLst>
          </p:cNvPr>
          <p:cNvSpPr txBox="1"/>
          <p:nvPr/>
        </p:nvSpPr>
        <p:spPr>
          <a:xfrm>
            <a:off x="11641396" y="6368623"/>
            <a:ext cx="25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5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6599D00-DA90-3876-E190-9FF1B54D08F7}"/>
              </a:ext>
            </a:extLst>
          </p:cNvPr>
          <p:cNvSpPr txBox="1"/>
          <p:nvPr/>
        </p:nvSpPr>
        <p:spPr>
          <a:xfrm>
            <a:off x="291583" y="6368622"/>
            <a:ext cx="2896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Source [10], [11], [12] </a:t>
            </a:r>
          </a:p>
        </p:txBody>
      </p:sp>
    </p:spTree>
    <p:extLst>
      <p:ext uri="{BB962C8B-B14F-4D97-AF65-F5344CB8AC3E}">
        <p14:creationId xmlns:p14="http://schemas.microsoft.com/office/powerpoint/2010/main" val="340546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8C83A63-E198-7DCC-D96E-9833FE89B33F}"/>
              </a:ext>
            </a:extLst>
          </p:cNvPr>
          <p:cNvGrpSpPr/>
          <p:nvPr/>
        </p:nvGrpSpPr>
        <p:grpSpPr>
          <a:xfrm>
            <a:off x="604916" y="1580583"/>
            <a:ext cx="2086359" cy="1785118"/>
            <a:chOff x="7709683" y="1689706"/>
            <a:chExt cx="1682394" cy="1439480"/>
          </a:xfrm>
        </p:grpSpPr>
        <p:pic>
          <p:nvPicPr>
            <p:cNvPr id="1026" name="Picture 2" descr="Docker - Visual Studio Marketplace">
              <a:extLst>
                <a:ext uri="{FF2B5EF4-FFF2-40B4-BE49-F238E27FC236}">
                  <a16:creationId xmlns:a16="http://schemas.microsoft.com/office/drawing/2014/main" id="{A61464AB-3E44-DAEE-8238-18BAD7959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9683" y="1689706"/>
              <a:ext cx="1682393" cy="1439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FE43F69-DB37-BBC0-AE18-F9D48CFD2995}"/>
                </a:ext>
              </a:extLst>
            </p:cNvPr>
            <p:cNvSpPr/>
            <p:nvPr/>
          </p:nvSpPr>
          <p:spPr>
            <a:xfrm>
              <a:off x="7709683" y="2685448"/>
              <a:ext cx="1682394" cy="4437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5" name="Google Shape;355;p39"/>
          <p:cNvSpPr txBox="1">
            <a:spLocks noGrp="1"/>
          </p:cNvSpPr>
          <p:nvPr>
            <p:ph type="ctrTitle" idx="4"/>
          </p:nvPr>
        </p:nvSpPr>
        <p:spPr>
          <a:xfrm rot="5400000">
            <a:off x="8286992" y="3098669"/>
            <a:ext cx="5771120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TECHNOLOGY COMPARISON</a:t>
            </a:r>
          </a:p>
        </p:txBody>
      </p:sp>
      <p:sp>
        <p:nvSpPr>
          <p:cNvPr id="357" name="Google Shape;357;p39"/>
          <p:cNvSpPr txBox="1">
            <a:spLocks noGrp="1"/>
          </p:cNvSpPr>
          <p:nvPr>
            <p:ph type="subTitle" idx="1"/>
          </p:nvPr>
        </p:nvSpPr>
        <p:spPr>
          <a:xfrm>
            <a:off x="7051221" y="3534444"/>
            <a:ext cx="3504799" cy="148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Container orchestration and management  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Used after app is packaged into a container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More complex than Docker Swarm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Not s</a:t>
            </a:r>
            <a:r>
              <a:rPr lang="en-US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uited for small and medium-sized apps 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Requires expertise 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More powerful and customizable  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>
              <a:solidFill>
                <a:schemeClr val="tx1"/>
              </a:solidFill>
              <a:effectLst/>
              <a:latin typeface="Catamaran Light" panose="020B0604020202020204" charset="0"/>
              <a:cs typeface="Catamaran Light" panose="020B0604020202020204" charset="0"/>
            </a:endParaRPr>
          </a:p>
          <a:p>
            <a:pPr marL="0" indent="0"/>
            <a:endParaRPr lang="en-US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58" name="Google Shape;358;p39"/>
          <p:cNvSpPr txBox="1">
            <a:spLocks noGrp="1"/>
          </p:cNvSpPr>
          <p:nvPr>
            <p:ph type="subTitle" idx="2"/>
          </p:nvPr>
        </p:nvSpPr>
        <p:spPr>
          <a:xfrm>
            <a:off x="425151" y="3534444"/>
            <a:ext cx="3100147" cy="148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C</a:t>
            </a:r>
            <a:r>
              <a:rPr lang="en-US" b="0" i="0" u="none" strike="noStrike">
                <a:effectLst/>
                <a:latin typeface="Catamaran Light" panose="020B0604020202020204" charset="0"/>
                <a:cs typeface="Catamaran Light" panose="020B0604020202020204" charset="0"/>
              </a:rPr>
              <a:t>reate containerized apps</a:t>
            </a:r>
            <a:r>
              <a:rPr lang="en-US" b="0" i="0">
                <a:effectLst/>
                <a:latin typeface="Catamaran Light" panose="020B0604020202020204" charset="0"/>
                <a:cs typeface="Catamaran Light" panose="020B0604020202020204" charset="0"/>
              </a:rPr>
              <a:t>​​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  <a:latin typeface="Catamaran Light" panose="020B0604020202020204" charset="0"/>
                <a:cs typeface="Catamaran Light" panose="020B0604020202020204" charset="0"/>
              </a:rPr>
              <a:t>Run containers manually with docker runtime 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  <a:latin typeface="Catamaran Light" panose="020B0604020202020204" charset="0"/>
                <a:cs typeface="Catamaran Light" panose="020B0604020202020204" charset="0"/>
              </a:rPr>
              <a:t>OS </a:t>
            </a: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independent</a:t>
            </a:r>
            <a:endParaRPr lang="en-US" b="0" i="0">
              <a:effectLst/>
              <a:latin typeface="Catamaran Light" panose="020B0604020202020204" charset="0"/>
              <a:cs typeface="Catamaran Light" panose="020B0604020202020204" charset="0"/>
            </a:endParaRPr>
          </a:p>
          <a:p>
            <a:pPr marL="0" indent="0"/>
            <a:endParaRPr lang="en-US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59" name="Google Shape;359;p39"/>
          <p:cNvSpPr txBox="1">
            <a:spLocks noGrp="1"/>
          </p:cNvSpPr>
          <p:nvPr>
            <p:ph type="ctrTitle"/>
          </p:nvPr>
        </p:nvSpPr>
        <p:spPr>
          <a:xfrm>
            <a:off x="7469330" y="3150719"/>
            <a:ext cx="2254004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KUBERNETES</a:t>
            </a:r>
          </a:p>
        </p:txBody>
      </p:sp>
      <p:sp>
        <p:nvSpPr>
          <p:cNvPr id="360" name="Google Shape;360;p39"/>
          <p:cNvSpPr txBox="1">
            <a:spLocks noGrp="1"/>
          </p:cNvSpPr>
          <p:nvPr>
            <p:ph type="ctrTitle" idx="3"/>
          </p:nvPr>
        </p:nvSpPr>
        <p:spPr>
          <a:xfrm>
            <a:off x="895921" y="3167069"/>
            <a:ext cx="1523401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DOCKER</a:t>
            </a:r>
          </a:p>
        </p:txBody>
      </p:sp>
      <p:sp>
        <p:nvSpPr>
          <p:cNvPr id="6" name="Google Shape;357;p39">
            <a:extLst>
              <a:ext uri="{FF2B5EF4-FFF2-40B4-BE49-F238E27FC236}">
                <a16:creationId xmlns:a16="http://schemas.microsoft.com/office/drawing/2014/main" id="{8D8D1A60-AD9A-2A20-6DCE-179270E861D2}"/>
              </a:ext>
            </a:extLst>
          </p:cNvPr>
          <p:cNvSpPr txBox="1">
            <a:spLocks/>
          </p:cNvSpPr>
          <p:nvPr/>
        </p:nvSpPr>
        <p:spPr>
          <a:xfrm>
            <a:off x="3167048" y="3531744"/>
            <a:ext cx="3402599" cy="148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Docker‘s orchestration tool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To be used with docker engines 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Easy to get started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Fewer functionalities / fewer automation options  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Ideal for smaller applications  </a:t>
            </a:r>
          </a:p>
        </p:txBody>
      </p:sp>
      <p:sp>
        <p:nvSpPr>
          <p:cNvPr id="7" name="Google Shape;359;p39">
            <a:extLst>
              <a:ext uri="{FF2B5EF4-FFF2-40B4-BE49-F238E27FC236}">
                <a16:creationId xmlns:a16="http://schemas.microsoft.com/office/drawing/2014/main" id="{CB9BE8F3-BBC3-92D4-0043-1EA8E633D175}"/>
              </a:ext>
            </a:extLst>
          </p:cNvPr>
          <p:cNvSpPr txBox="1">
            <a:spLocks/>
          </p:cNvSpPr>
          <p:nvPr/>
        </p:nvSpPr>
        <p:spPr>
          <a:xfrm>
            <a:off x="3567290" y="3150719"/>
            <a:ext cx="2777822" cy="513200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e-DE" b="1">
                <a:latin typeface="Livvic" pitchFamily="2" charset="0"/>
                <a:cs typeface="Catamaran Light" panose="020B0604020202020204" charset="0"/>
              </a:rPr>
              <a:t>DOCKER SWARM  </a:t>
            </a:r>
            <a:endParaRPr lang="en-US" b="1">
              <a:latin typeface="Livvic" pitchFamily="2" charset="0"/>
              <a:cs typeface="Catamaran Light" panose="020B0604020202020204" charset="0"/>
            </a:endParaRPr>
          </a:p>
        </p:txBody>
      </p:sp>
      <p:pic>
        <p:nvPicPr>
          <p:cNvPr id="1028" name="Picture 4" descr="Docker Swarm Tutorial. Container Orchestration systems is… | by Romin Irani  | Romin Irani's Blog">
            <a:extLst>
              <a:ext uri="{FF2B5EF4-FFF2-40B4-BE49-F238E27FC236}">
                <a16:creationId xmlns:a16="http://schemas.microsoft.com/office/drawing/2014/main" id="{185D0A53-2A71-13FB-1145-A31E8FF25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089" y="1278989"/>
            <a:ext cx="1812391" cy="178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ubernetes">
            <a:extLst>
              <a:ext uri="{FF2B5EF4-FFF2-40B4-BE49-F238E27FC236}">
                <a16:creationId xmlns:a16="http://schemas.microsoft.com/office/drawing/2014/main" id="{12D51D12-1926-A108-4293-2840D4E18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67" y="1405340"/>
            <a:ext cx="1658767" cy="165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79BAA39-0019-B9DE-BBF6-767855ED6D27}"/>
              </a:ext>
            </a:extLst>
          </p:cNvPr>
          <p:cNvSpPr txBox="1"/>
          <p:nvPr/>
        </p:nvSpPr>
        <p:spPr>
          <a:xfrm>
            <a:off x="11641396" y="6368623"/>
            <a:ext cx="25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6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B86990B-54E7-DF3B-C457-B61821D898F0}"/>
              </a:ext>
            </a:extLst>
          </p:cNvPr>
          <p:cNvSpPr txBox="1"/>
          <p:nvPr/>
        </p:nvSpPr>
        <p:spPr>
          <a:xfrm>
            <a:off x="291583" y="6368622"/>
            <a:ext cx="2896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Source [13], [14]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F14507A145C24F999C4CC815F5751B" ma:contentTypeVersion="10" ma:contentTypeDescription="Een nieuw document maken." ma:contentTypeScope="" ma:versionID="0c5deecaf2566317a522c417b312c729">
  <xsd:schema xmlns:xsd="http://www.w3.org/2001/XMLSchema" xmlns:xs="http://www.w3.org/2001/XMLSchema" xmlns:p="http://schemas.microsoft.com/office/2006/metadata/properties" xmlns:ns3="715877be-e566-4832-9b37-02c3dbf839ff" xmlns:ns4="8ac7db19-3b06-46eb-b01e-88141d19e780" targetNamespace="http://schemas.microsoft.com/office/2006/metadata/properties" ma:root="true" ma:fieldsID="d5df6eeb6c6199659dc8e0e5be71810a" ns3:_="" ns4:_="">
    <xsd:import namespace="715877be-e566-4832-9b37-02c3dbf839ff"/>
    <xsd:import namespace="8ac7db19-3b06-46eb-b01e-88141d19e7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877be-e566-4832-9b37-02c3dbf839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c7db19-3b06-46eb-b01e-88141d19e78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9350AC-2218-4F35-AD24-7439EBBE55B4}">
  <ds:schemaRefs>
    <ds:schemaRef ds:uri="715877be-e566-4832-9b37-02c3dbf839ff"/>
    <ds:schemaRef ds:uri="8ac7db19-3b06-46eb-b01e-88141d19e78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727752D-F4AF-495F-B583-3128113991BE}">
  <ds:schemaRefs>
    <ds:schemaRef ds:uri="715877be-e566-4832-9b37-02c3dbf839ff"/>
    <ds:schemaRef ds:uri="8ac7db19-3b06-46eb-b01e-88141d19e78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45CA8FF-776F-4A16-B58F-FFE3FED92C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Application>Microsoft Office PowerPoint</Application>
  <PresentationFormat>Breitbild</PresentationFormat>
  <Slides>35</Slides>
  <Notes>28</Notes>
  <HiddenSlides>6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Office</vt:lpstr>
      <vt:lpstr>KUBERNETES Config Management / Container Orchestration </vt:lpstr>
      <vt:lpstr>TABLE OF CONTENTS</vt:lpstr>
      <vt:lpstr>INTRO TO K8S</vt:lpstr>
      <vt:lpstr>WHAT IS KUBERNETES?</vt:lpstr>
      <vt:lpstr>HISTORY </vt:lpstr>
      <vt:lpstr>WHO USES K8s? </vt:lpstr>
      <vt:lpstr>WHAT IS CONTAINER ORCHESTRATION?</vt:lpstr>
      <vt:lpstr>KUBERNETES FEATURES</vt:lpstr>
      <vt:lpstr>TECHNOLOGY COMPARISON</vt:lpstr>
      <vt:lpstr>WORKER NODE COMPONENTS </vt:lpstr>
      <vt:lpstr>WORKER NODE COMPONENTS</vt:lpstr>
      <vt:lpstr>SERVICE</vt:lpstr>
      <vt:lpstr>PowerPoint-Präsentation</vt:lpstr>
      <vt:lpstr>DEPLOYMENT</vt:lpstr>
      <vt:lpstr>CONFIGMAP</vt:lpstr>
      <vt:lpstr>VOLUMES</vt:lpstr>
      <vt:lpstr>WORKER NODE COMPONENTS</vt:lpstr>
      <vt:lpstr>MASTER NODE COMPONENTS</vt:lpstr>
      <vt:lpstr>MASTER NODE COMPONENTS</vt:lpstr>
      <vt:lpstr>KUBE – SCHEDULER  </vt:lpstr>
      <vt:lpstr>ETCD </vt:lpstr>
      <vt:lpstr>CONTROLLER MANAGER </vt:lpstr>
      <vt:lpstr>K8S SECURITY ASPECTS </vt:lpstr>
      <vt:lpstr>K8S SECURITY ASPECTS</vt:lpstr>
      <vt:lpstr>K8S SECURITY ASPECTS</vt:lpstr>
      <vt:lpstr>LOCAL SETUP</vt:lpstr>
      <vt:lpstr>PowerPoint-Präsentation</vt:lpstr>
      <vt:lpstr>RESOURCES </vt:lpstr>
      <vt:lpstr>THANK YOU FOR YOUR ATTENTION!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Video Presentation</dc:title>
  <dc:creator>Baus,Laura L.</dc:creator>
  <cp:revision>4</cp:revision>
  <dcterms:created xsi:type="dcterms:W3CDTF">2022-11-09T08:08:54Z</dcterms:created>
  <dcterms:modified xsi:type="dcterms:W3CDTF">2022-11-15T21:10:47Z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0x0101006FF14507A145C24F999C4CC815F5751B</vt:lpwstr>
  </property>
</Properties>
</file>