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66" r:id="rId7"/>
    <p:sldId id="267" r:id="rId8"/>
    <p:sldId id="268" r:id="rId9"/>
    <p:sldId id="262" r:id="rId10"/>
    <p:sldId id="269" r:id="rId11"/>
    <p:sldId id="270" r:id="rId12"/>
    <p:sldId id="263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78" autoAdjust="0"/>
    <p:restoredTop sz="94660"/>
  </p:normalViewPr>
  <p:slideViewPr>
    <p:cSldViewPr snapToGrid="0">
      <p:cViewPr varScale="1">
        <p:scale>
          <a:sx n="64" d="100"/>
          <a:sy n="64" d="100"/>
        </p:scale>
        <p:origin x="73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4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27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8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2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6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37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5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09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68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34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06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73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0629" y="458029"/>
            <a:ext cx="562654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4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어떤 소비자에게 </a:t>
            </a:r>
            <a:endParaRPr lang="en-US" altLang="ko-KR" sz="42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4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어떤 카드를 </a:t>
            </a:r>
            <a:endParaRPr lang="en-US" altLang="ko-KR" sz="42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4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추천해야 할까</a:t>
            </a:r>
            <a:r>
              <a:rPr lang="en-US" altLang="ko-KR" sz="4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</a:rPr>
              <a:t>?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E1A3A5A-9DE3-4FDC-B6DF-4B0D04D40DEF}"/>
              </a:ext>
            </a:extLst>
          </p:cNvPr>
          <p:cNvSpPr/>
          <p:nvPr/>
        </p:nvSpPr>
        <p:spPr>
          <a:xfrm>
            <a:off x="411480" y="6217413"/>
            <a:ext cx="3325633" cy="556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2200" b="1" dirty="0">
                <a:solidFill>
                  <a:schemeClr val="tx1"/>
                </a:solidFill>
              </a:rPr>
              <a:t>AIB13th </a:t>
            </a:r>
            <a:r>
              <a:rPr lang="ko-KR" altLang="en-US" sz="2200" b="1" dirty="0">
                <a:solidFill>
                  <a:schemeClr val="tx1"/>
                </a:solidFill>
              </a:rPr>
              <a:t>양세비</a:t>
            </a:r>
          </a:p>
        </p:txBody>
      </p:sp>
      <p:pic>
        <p:nvPicPr>
          <p:cNvPr id="6146" name="Picture 2" descr="카드고릴라 : [비교] 카카오뱅크 신용카드를 쓸 생각이라면">
            <a:extLst>
              <a:ext uri="{FF2B5EF4-FFF2-40B4-BE49-F238E27FC236}">
                <a16:creationId xmlns:a16="http://schemas.microsoft.com/office/drawing/2014/main" id="{0C5301A0-8A3F-C7FF-A52F-D9E07E44F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3" r="26656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D0670B-FB9D-9313-4AC9-903BC94CE53C}"/>
              </a:ext>
            </a:extLst>
          </p:cNvPr>
          <p:cNvSpPr/>
          <p:nvPr/>
        </p:nvSpPr>
        <p:spPr>
          <a:xfrm>
            <a:off x="550629" y="2833143"/>
            <a:ext cx="4408998" cy="556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20000"/>
          </a:bodyPr>
          <a:lstStyle/>
          <a:p>
            <a:pPr algn="l"/>
            <a:r>
              <a:rPr lang="ko-KR" altLang="en-U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카드사의 소비자 별 </a:t>
            </a:r>
            <a:r>
              <a:rPr lang="ko-KR" altLang="en-US" sz="2000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마켓팅</a:t>
            </a:r>
            <a:r>
              <a:rPr lang="ko-KR" altLang="en-U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전략 수립을 위한</a:t>
            </a:r>
            <a:endParaRPr lang="en-US" altLang="ko-KR" sz="2000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ko-KR" altLang="en-U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소비자 분류 알고리즘 </a:t>
            </a:r>
            <a:endParaRPr lang="ko-KR" altLang="en-US" sz="2000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158E1C-167D-10FB-9027-8B4BCF7FCE63}"/>
              </a:ext>
            </a:extLst>
          </p:cNvPr>
          <p:cNvCxnSpPr>
            <a:cxnSpLocks/>
          </p:cNvCxnSpPr>
          <p:nvPr/>
        </p:nvCxnSpPr>
        <p:spPr>
          <a:xfrm>
            <a:off x="550629" y="2554357"/>
            <a:ext cx="4408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897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D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-1"/>
            <a:ext cx="12503426" cy="7101509"/>
            <a:chOff x="0" y="0"/>
            <a:chExt cx="12079224" cy="6729984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61152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0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4. </a:t>
              </a:r>
              <a:r>
                <a:rPr lang="ko-KR" altLang="en-US" sz="20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분류 </a:t>
              </a:r>
              <a:r>
                <a:rPr lang="en-US" altLang="ko-KR" sz="20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(Multi</a:t>
              </a:r>
              <a:r>
                <a:rPr lang="ko-KR" altLang="en-US" sz="20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sz="20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Output Classifier)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2749AD1-BAE1-6E7D-A4E3-00520095D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327" y="961988"/>
            <a:ext cx="4158978" cy="16662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69AFD1-A1A3-4733-7010-04659C998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445"/>
          <a:stretch/>
        </p:blipFill>
        <p:spPr>
          <a:xfrm>
            <a:off x="574375" y="4225233"/>
            <a:ext cx="5151783" cy="11628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594A4CC-7CB4-2778-0D4A-C0B8F45A3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629" y="4090240"/>
            <a:ext cx="4783334" cy="15003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CA0CC0-0267-5DB7-30A8-D05E91559673}"/>
              </a:ext>
            </a:extLst>
          </p:cNvPr>
          <p:cNvSpPr txBox="1"/>
          <p:nvPr/>
        </p:nvSpPr>
        <p:spPr>
          <a:xfrm>
            <a:off x="3940821" y="2656187"/>
            <a:ext cx="4472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#</a:t>
            </a:r>
            <a:r>
              <a:rPr lang="ko-KR" altLang="en-US" sz="1600" dirty="0"/>
              <a:t>클래스 불균형이 심한 모델 </a:t>
            </a:r>
            <a:r>
              <a:rPr lang="en-US" altLang="ko-KR" sz="1600" dirty="0"/>
              <a:t>, #</a:t>
            </a:r>
            <a:r>
              <a:rPr lang="ko-KR" altLang="en-US" sz="1600" dirty="0"/>
              <a:t>다중 분류 모델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FEDD10-191A-8540-F003-5A69C7CD63AA}"/>
              </a:ext>
            </a:extLst>
          </p:cNvPr>
          <p:cNvSpPr txBox="1"/>
          <p:nvPr/>
        </p:nvSpPr>
        <p:spPr>
          <a:xfrm>
            <a:off x="2647195" y="3087870"/>
            <a:ext cx="6895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/>
              <a:t>Multi</a:t>
            </a:r>
            <a:r>
              <a:rPr lang="ko-KR" altLang="en-US" sz="1600" b="1" i="1" dirty="0"/>
              <a:t> </a:t>
            </a:r>
            <a:r>
              <a:rPr lang="en-US" altLang="ko-KR" sz="1600" b="1" i="1" dirty="0"/>
              <a:t>Output Classifier,   Random Forest Classifier,   Randomized CV</a:t>
            </a:r>
            <a:endParaRPr lang="ko-KR" altLang="en-US" sz="1600" b="1" i="1" dirty="0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1C808925-3BBD-5821-BE92-93CEA0974241}"/>
              </a:ext>
            </a:extLst>
          </p:cNvPr>
          <p:cNvSpPr/>
          <p:nvPr/>
        </p:nvSpPr>
        <p:spPr>
          <a:xfrm rot="3429047" flipH="1">
            <a:off x="3220991" y="3498105"/>
            <a:ext cx="87517" cy="676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656402F7-1710-0537-E481-F5EBA5D03BF9}"/>
              </a:ext>
            </a:extLst>
          </p:cNvPr>
          <p:cNvSpPr/>
          <p:nvPr/>
        </p:nvSpPr>
        <p:spPr>
          <a:xfrm rot="18847251">
            <a:off x="8209573" y="3536935"/>
            <a:ext cx="104510" cy="568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FB96872-C897-A231-7B71-1313F0132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588" y="5512079"/>
            <a:ext cx="5603488" cy="905482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00A974-FB55-2BC0-873A-BADE193AA602}"/>
              </a:ext>
            </a:extLst>
          </p:cNvPr>
          <p:cNvSpPr/>
          <p:nvPr/>
        </p:nvSpPr>
        <p:spPr>
          <a:xfrm>
            <a:off x="7832036" y="5079319"/>
            <a:ext cx="581484" cy="347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F466A9-D242-0DD8-FD87-CF70769E788A}"/>
              </a:ext>
            </a:extLst>
          </p:cNvPr>
          <p:cNvSpPr/>
          <p:nvPr/>
        </p:nvSpPr>
        <p:spPr>
          <a:xfrm>
            <a:off x="6026415" y="6002004"/>
            <a:ext cx="581484" cy="347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43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D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0"/>
            <a:ext cx="12533243" cy="7106478"/>
            <a:chOff x="0" y="0"/>
            <a:chExt cx="12079224" cy="6729984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28020" y="22526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61152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4. 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분류 </a:t>
              </a: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(Multi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</a:t>
              </a: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Output Classifier)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FC00667A-F0C7-8261-83F3-6C9CB9F94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53"/>
          <a:stretch/>
        </p:blipFill>
        <p:spPr bwMode="auto">
          <a:xfrm>
            <a:off x="125774" y="1007615"/>
            <a:ext cx="5897339" cy="305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687737E-4CD0-1559-5326-D4BB9E5F72F5}"/>
              </a:ext>
            </a:extLst>
          </p:cNvPr>
          <p:cNvSpPr txBox="1"/>
          <p:nvPr/>
        </p:nvSpPr>
        <p:spPr>
          <a:xfrm>
            <a:off x="816509" y="4479702"/>
            <a:ext cx="606608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작동 원리를 설명해주는 특성 중요도</a:t>
            </a:r>
            <a:endParaRPr lang="en-US" altLang="ko-KR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16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중요도가 높을수록 모델의 결정에 큰 영향을 끼친 변수임 </a:t>
            </a:r>
            <a:endParaRPr lang="en-US" altLang="ko-KR" sz="16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6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16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카디널리티가</a:t>
            </a:r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높을수록</a:t>
            </a:r>
            <a:r>
              <a:rPr lang="en-US" altLang="ko-KR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변수당 항목이 많을수록</a:t>
            </a:r>
            <a:r>
              <a:rPr lang="en-US" altLang="ko-KR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중요도가 떨어짐</a:t>
            </a:r>
            <a:endParaRPr lang="en-US" altLang="ko-KR" sz="16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6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구매액</a:t>
            </a:r>
            <a:r>
              <a:rPr lang="en-US" altLang="ko-KR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할인액</a:t>
            </a:r>
            <a:r>
              <a:rPr lang="en-US" altLang="ko-KR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소득 등 </a:t>
            </a:r>
            <a:r>
              <a:rPr lang="en-US" altLang="ko-KR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경제적 지표</a:t>
            </a:r>
            <a:r>
              <a:rPr lang="en-US" altLang="ko-KR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 </a:t>
            </a:r>
            <a:r>
              <a:rPr lang="ko-KR" altLang="en-US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가장 중요하게 작용한 것을 확인 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A4406496-9D80-56CE-8F48-26A4324B3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73" b="13580"/>
          <a:stretch/>
        </p:blipFill>
        <p:spPr bwMode="auto">
          <a:xfrm>
            <a:off x="6023113" y="1143124"/>
            <a:ext cx="5830454" cy="302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3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77579" y="594602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가설 검정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87411" y="4743913"/>
            <a:ext cx="7617178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True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이들을 추천 알고리즘의 발판으로 이용해 신규 고객 유치 시 더 빠르고 정확한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마켓팅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가능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특히 소득은 높으나 구매력이 약한 집단처럼 구매 잠재력이 높은 집단을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타깃할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수 있음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811492" y="1926576"/>
            <a:ext cx="4364847" cy="2577466"/>
          </a:xfrm>
          <a:prstGeom prst="ellipse">
            <a:avLst/>
          </a:prstGeom>
          <a:solidFill>
            <a:srgbClr val="C8E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12121"/>
                </a:solidFill>
                <a:latin typeface="Roboto" panose="02000000000000000000" pitchFamily="2" charset="0"/>
              </a:rPr>
              <a:t>가설</a:t>
            </a:r>
            <a:r>
              <a:rPr lang="en-US" altLang="ko-KR" sz="1400" b="1" dirty="0">
                <a:solidFill>
                  <a:srgbClr val="212121"/>
                </a:solidFill>
                <a:latin typeface="Roboto" panose="02000000000000000000" pitchFamily="2" charset="0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소비자들의 구매 </a:t>
            </a:r>
            <a:r>
              <a:rPr lang="ko-KR" altLang="en-US" b="1" dirty="0">
                <a:solidFill>
                  <a:srgbClr val="212121"/>
                </a:solidFill>
                <a:latin typeface="Roboto" panose="02000000000000000000" pitchFamily="2" charset="0"/>
              </a:rPr>
              <a:t>형태가</a:t>
            </a:r>
            <a:endParaRPr lang="en-US" altLang="ko-KR" b="1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  <a:latin typeface="Roboto" panose="02000000000000000000" pitchFamily="2" charset="0"/>
              </a:rPr>
              <a:t> </a:t>
            </a:r>
            <a:r>
              <a:rPr lang="ko-KR" altLang="en-U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군집의 형태를 띌 것이다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761937" y="1926576"/>
            <a:ext cx="4415731" cy="2577466"/>
          </a:xfrm>
          <a:prstGeom prst="ellipse">
            <a:avLst/>
          </a:prstGeom>
          <a:solidFill>
            <a:srgbClr val="CBB3FF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가설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군집별로 소비자를 분류할 수 있을 것이다</a:t>
            </a:r>
            <a:endParaRPr lang="en-US" altLang="ko-KR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13D3D8-84BF-2711-9399-3A14BEE7687A}"/>
              </a:ext>
            </a:extLst>
          </p:cNvPr>
          <p:cNvSpPr/>
          <p:nvPr/>
        </p:nvSpPr>
        <p:spPr>
          <a:xfrm>
            <a:off x="208722" y="173935"/>
            <a:ext cx="11703326" cy="64902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0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카드고릴라 : [비교] 카카오뱅크 신용카드를 쓸 생각이라면">
            <a:extLst>
              <a:ext uri="{FF2B5EF4-FFF2-40B4-BE49-F238E27FC236}">
                <a16:creationId xmlns:a16="http://schemas.microsoft.com/office/drawing/2014/main" id="{7C161B3A-5931-FD43-EF49-20606B6B4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12" r="-2" b="3010"/>
          <a:stretch/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카드고릴라 : [비교] 카카오뱅크 신용카드를 쓸 생각이라면">
            <a:extLst>
              <a:ext uri="{FF2B5EF4-FFF2-40B4-BE49-F238E27FC236}">
                <a16:creationId xmlns:a16="http://schemas.microsoft.com/office/drawing/2014/main" id="{99FC2101-9928-1A29-2FE0-818618C6B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12" r="-2" b="3010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8912" y="1524659"/>
            <a:ext cx="5019074" cy="27740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감사합니다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E7E09-8AE2-C3B6-0371-51657757BA96}"/>
              </a:ext>
            </a:extLst>
          </p:cNvPr>
          <p:cNvSpPr txBox="1"/>
          <p:nvPr/>
        </p:nvSpPr>
        <p:spPr>
          <a:xfrm>
            <a:off x="489097" y="4641779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AIB13th </a:t>
            </a:r>
            <a:r>
              <a:rPr lang="ko-KR" altLang="en-US" dirty="0"/>
              <a:t>양세비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DD7C39E-A6B1-A84B-918B-E7F62B136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kumimoji="0" lang="ko-KR" altLang="ko-KR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37D9C6A-C6A7-27C2-FA84-1361530EA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8227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E2E2512-A842-13F9-8A75-AFF2F1D7C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12" y="4169115"/>
            <a:ext cx="5686172" cy="298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companies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78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D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9527"/>
            <a:ext cx="12463670" cy="6992590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0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1. </a:t>
              </a:r>
              <a:r>
                <a:rPr lang="ko-KR" altLang="en-US" sz="20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목차</a:t>
              </a:r>
              <a:endPara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AEBD1F02-B83C-4E35-94E5-8B919FF573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171387" y="320390"/>
              <a:ext cx="73860" cy="98320"/>
              <a:chOff x="4716" y="900"/>
              <a:chExt cx="154" cy="20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2" name="Freeform 10">
                <a:extLst>
                  <a:ext uri="{FF2B5EF4-FFF2-40B4-BE49-F238E27FC236}">
                    <a16:creationId xmlns:a16="http://schemas.microsoft.com/office/drawing/2014/main" id="{9D800F43-DF2D-4198-8E75-ACA0153BD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rgbClr val="70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24" name="Freeform 12">
                <a:extLst>
                  <a:ext uri="{FF2B5EF4-FFF2-40B4-BE49-F238E27FC236}">
                    <a16:creationId xmlns:a16="http://schemas.microsoft.com/office/drawing/2014/main" id="{A6864296-1FB1-4323-ACB1-5E27CBEDA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solidFill>
                <a:srgbClr val="70D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670D048-2615-48C9-9F18-BE2A25BB40DB}"/>
              </a:ext>
            </a:extLst>
          </p:cNvPr>
          <p:cNvSpPr/>
          <p:nvPr/>
        </p:nvSpPr>
        <p:spPr>
          <a:xfrm>
            <a:off x="1030320" y="4262240"/>
            <a:ext cx="2718483" cy="1400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가설 설정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EDA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신용카드 데이터를 탐색하고 어떤 특성들을 학습에 쓸 수 있을지 판단함 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0CC9AC7-67ED-44DC-A754-67ACE63DD765}"/>
              </a:ext>
            </a:extLst>
          </p:cNvPr>
          <p:cNvSpPr/>
          <p:nvPr/>
        </p:nvSpPr>
        <p:spPr>
          <a:xfrm>
            <a:off x="1140871" y="1737305"/>
            <a:ext cx="2281526" cy="2281526"/>
          </a:xfrm>
          <a:prstGeom prst="ellipse">
            <a:avLst/>
          </a:prstGeom>
          <a:noFill/>
          <a:ln w="88900">
            <a:solidFill>
              <a:srgbClr val="C8EFF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10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Market Share</a:t>
            </a:r>
            <a:endParaRPr lang="en-US" altLang="ko-KR" sz="44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id="{D11E5F0C-7F53-4621-B900-2751CB35D363}"/>
              </a:ext>
            </a:extLst>
          </p:cNvPr>
          <p:cNvSpPr/>
          <p:nvPr/>
        </p:nvSpPr>
        <p:spPr>
          <a:xfrm>
            <a:off x="1175494" y="1715782"/>
            <a:ext cx="2281526" cy="2281526"/>
          </a:xfrm>
          <a:prstGeom prst="arc">
            <a:avLst>
              <a:gd name="adj1" fmla="val 16200000"/>
              <a:gd name="adj2" fmla="val 5446242"/>
            </a:avLst>
          </a:prstGeom>
          <a:ln w="88900" cap="rnd">
            <a:solidFill>
              <a:srgbClr val="70D5EC"/>
            </a:solidFill>
            <a:tailEnd type="none" w="sm" len="sm"/>
          </a:ln>
          <a:effectLst>
            <a:outerShdw dist="38100" dir="11400000" algn="b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3E6C09-E699-481B-A00C-710B1877184B}"/>
              </a:ext>
            </a:extLst>
          </p:cNvPr>
          <p:cNvSpPr txBox="1"/>
          <p:nvPr/>
        </p:nvSpPr>
        <p:spPr>
          <a:xfrm>
            <a:off x="2515054" y="2414079"/>
            <a:ext cx="283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70D5EC"/>
                </a:solidFill>
                <a:cs typeface="Aharoni" panose="02010803020104030203" pitchFamily="2" charset="-79"/>
              </a:rPr>
              <a:t>%</a:t>
            </a:r>
            <a:endParaRPr lang="ko-KR" altLang="en-US" b="1" dirty="0">
              <a:solidFill>
                <a:srgbClr val="70D5EC"/>
              </a:solidFill>
            </a:endParaRP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E5A25C95-BD4C-4D88-AA11-7DA04E17E2B4}"/>
              </a:ext>
            </a:extLst>
          </p:cNvPr>
          <p:cNvSpPr/>
          <p:nvPr/>
        </p:nvSpPr>
        <p:spPr>
          <a:xfrm>
            <a:off x="2177142" y="3383755"/>
            <a:ext cx="259082" cy="45720"/>
          </a:xfrm>
          <a:custGeom>
            <a:avLst/>
            <a:gdLst>
              <a:gd name="connsiteX0" fmla="*/ 236222 w 259082"/>
              <a:gd name="connsiteY0" fmla="*/ 0 h 45720"/>
              <a:gd name="connsiteX1" fmla="*/ 259082 w 259082"/>
              <a:gd name="connsiteY1" fmla="*/ 22860 h 45720"/>
              <a:gd name="connsiteX2" fmla="*/ 236222 w 259082"/>
              <a:gd name="connsiteY2" fmla="*/ 45720 h 45720"/>
              <a:gd name="connsiteX3" fmla="*/ 213362 w 259082"/>
              <a:gd name="connsiteY3" fmla="*/ 22860 h 45720"/>
              <a:gd name="connsiteX4" fmla="*/ 236222 w 259082"/>
              <a:gd name="connsiteY4" fmla="*/ 0 h 45720"/>
              <a:gd name="connsiteX5" fmla="*/ 129541 w 259082"/>
              <a:gd name="connsiteY5" fmla="*/ 0 h 45720"/>
              <a:gd name="connsiteX6" fmla="*/ 152401 w 259082"/>
              <a:gd name="connsiteY6" fmla="*/ 22860 h 45720"/>
              <a:gd name="connsiteX7" fmla="*/ 129541 w 259082"/>
              <a:gd name="connsiteY7" fmla="*/ 45720 h 45720"/>
              <a:gd name="connsiteX8" fmla="*/ 106681 w 259082"/>
              <a:gd name="connsiteY8" fmla="*/ 22860 h 45720"/>
              <a:gd name="connsiteX9" fmla="*/ 129541 w 259082"/>
              <a:gd name="connsiteY9" fmla="*/ 0 h 45720"/>
              <a:gd name="connsiteX10" fmla="*/ 22860 w 259082"/>
              <a:gd name="connsiteY10" fmla="*/ 0 h 45720"/>
              <a:gd name="connsiteX11" fmla="*/ 45720 w 259082"/>
              <a:gd name="connsiteY11" fmla="*/ 22860 h 45720"/>
              <a:gd name="connsiteX12" fmla="*/ 22860 w 259082"/>
              <a:gd name="connsiteY12" fmla="*/ 45720 h 45720"/>
              <a:gd name="connsiteX13" fmla="*/ 0 w 259082"/>
              <a:gd name="connsiteY13" fmla="*/ 22860 h 45720"/>
              <a:gd name="connsiteX14" fmla="*/ 22860 w 259082"/>
              <a:gd name="connsiteY14" fmla="*/ 0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9082" h="45720">
                <a:moveTo>
                  <a:pt x="236222" y="0"/>
                </a:moveTo>
                <a:cubicBezTo>
                  <a:pt x="248847" y="0"/>
                  <a:pt x="259082" y="10235"/>
                  <a:pt x="259082" y="22860"/>
                </a:cubicBezTo>
                <a:cubicBezTo>
                  <a:pt x="259082" y="35485"/>
                  <a:pt x="248847" y="45720"/>
                  <a:pt x="236222" y="45720"/>
                </a:cubicBezTo>
                <a:cubicBezTo>
                  <a:pt x="223597" y="45720"/>
                  <a:pt x="213362" y="35485"/>
                  <a:pt x="213362" y="22860"/>
                </a:cubicBezTo>
                <a:cubicBezTo>
                  <a:pt x="213362" y="10235"/>
                  <a:pt x="223597" y="0"/>
                  <a:pt x="236222" y="0"/>
                </a:cubicBezTo>
                <a:close/>
                <a:moveTo>
                  <a:pt x="129541" y="0"/>
                </a:moveTo>
                <a:cubicBezTo>
                  <a:pt x="142166" y="0"/>
                  <a:pt x="152401" y="10235"/>
                  <a:pt x="152401" y="22860"/>
                </a:cubicBezTo>
                <a:cubicBezTo>
                  <a:pt x="152401" y="35485"/>
                  <a:pt x="142166" y="45720"/>
                  <a:pt x="129541" y="45720"/>
                </a:cubicBezTo>
                <a:cubicBezTo>
                  <a:pt x="116916" y="45720"/>
                  <a:pt x="106681" y="35485"/>
                  <a:pt x="106681" y="22860"/>
                </a:cubicBezTo>
                <a:cubicBezTo>
                  <a:pt x="106681" y="10235"/>
                  <a:pt x="116916" y="0"/>
                  <a:pt x="129541" y="0"/>
                </a:cubicBezTo>
                <a:close/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35485"/>
                  <a:pt x="35485" y="45720"/>
                  <a:pt x="22860" y="45720"/>
                </a:cubicBezTo>
                <a:cubicBezTo>
                  <a:pt x="10235" y="45720"/>
                  <a:pt x="0" y="35485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B0E2EB7-F612-4F67-8182-D628CF7B391D}"/>
              </a:ext>
            </a:extLst>
          </p:cNvPr>
          <p:cNvSpPr/>
          <p:nvPr/>
        </p:nvSpPr>
        <p:spPr>
          <a:xfrm>
            <a:off x="4656782" y="4262240"/>
            <a:ext cx="2718483" cy="1400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군집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K-means clustering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군집을 이용해 소비자를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가지 형태로 나누고 각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집단별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특성을 추출함</a:t>
            </a:r>
          </a:p>
        </p:txBody>
      </p:sp>
      <p:sp>
        <p:nvSpPr>
          <p:cNvPr id="49" name="현 48">
            <a:extLst>
              <a:ext uri="{FF2B5EF4-FFF2-40B4-BE49-F238E27FC236}">
                <a16:creationId xmlns:a16="http://schemas.microsoft.com/office/drawing/2014/main" id="{8F0EDCC7-7728-452B-82ED-233D7A742499}"/>
              </a:ext>
            </a:extLst>
          </p:cNvPr>
          <p:cNvSpPr/>
          <p:nvPr/>
        </p:nvSpPr>
        <p:spPr>
          <a:xfrm rot="19800000">
            <a:off x="4767978" y="1704545"/>
            <a:ext cx="2304000" cy="2304000"/>
          </a:xfrm>
          <a:prstGeom prst="chord">
            <a:avLst>
              <a:gd name="adj1" fmla="val 16134148"/>
              <a:gd name="adj2" fmla="val 5476322"/>
            </a:avLst>
          </a:prstGeom>
          <a:gradFill flip="none" rotWithShape="1">
            <a:gsLst>
              <a:gs pos="0">
                <a:schemeClr val="bg1">
                  <a:lumMod val="85000"/>
                  <a:alpha val="2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739BC68-F409-4B38-981C-477BB458B80D}"/>
              </a:ext>
            </a:extLst>
          </p:cNvPr>
          <p:cNvSpPr/>
          <p:nvPr/>
        </p:nvSpPr>
        <p:spPr>
          <a:xfrm>
            <a:off x="4788966" y="1701932"/>
            <a:ext cx="2281526" cy="2281526"/>
          </a:xfrm>
          <a:prstGeom prst="ellipse">
            <a:avLst/>
          </a:prstGeom>
          <a:noFill/>
          <a:ln w="88900">
            <a:solidFill>
              <a:srgbClr val="C8EFF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40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Market Share</a:t>
            </a:r>
            <a:endParaRPr lang="en-US" altLang="ko-KR" sz="44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2" name="원호 51">
            <a:extLst>
              <a:ext uri="{FF2B5EF4-FFF2-40B4-BE49-F238E27FC236}">
                <a16:creationId xmlns:a16="http://schemas.microsoft.com/office/drawing/2014/main" id="{3B49A352-DFD5-4F0D-A404-A8693078DF62}"/>
              </a:ext>
            </a:extLst>
          </p:cNvPr>
          <p:cNvSpPr/>
          <p:nvPr/>
        </p:nvSpPr>
        <p:spPr>
          <a:xfrm>
            <a:off x="4788966" y="1701932"/>
            <a:ext cx="2281526" cy="2281526"/>
          </a:xfrm>
          <a:prstGeom prst="arc">
            <a:avLst>
              <a:gd name="adj1" fmla="val 16200000"/>
              <a:gd name="adj2" fmla="val 5446242"/>
            </a:avLst>
          </a:prstGeom>
          <a:ln w="88900" cap="rnd">
            <a:solidFill>
              <a:srgbClr val="70D5EC"/>
            </a:solidFill>
            <a:tailEnd type="none" w="sm" len="sm"/>
          </a:ln>
          <a:effectLst>
            <a:outerShdw dist="38100" dir="11400000" algn="b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70E7B0-3B48-439B-B4CE-0E95FEBD4573}"/>
              </a:ext>
            </a:extLst>
          </p:cNvPr>
          <p:cNvSpPr txBox="1"/>
          <p:nvPr/>
        </p:nvSpPr>
        <p:spPr>
          <a:xfrm>
            <a:off x="6141516" y="2414079"/>
            <a:ext cx="283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70D5EC"/>
                </a:solidFill>
                <a:cs typeface="Aharoni" panose="02010803020104030203" pitchFamily="2" charset="-79"/>
              </a:rPr>
              <a:t>%</a:t>
            </a:r>
            <a:endParaRPr lang="ko-KR" altLang="en-US" b="1" dirty="0">
              <a:solidFill>
                <a:srgbClr val="70D5EC"/>
              </a:solidFill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E122E4B4-2823-4D70-9BCA-14B5241A208B}"/>
              </a:ext>
            </a:extLst>
          </p:cNvPr>
          <p:cNvSpPr/>
          <p:nvPr/>
        </p:nvSpPr>
        <p:spPr>
          <a:xfrm>
            <a:off x="5803604" y="3383755"/>
            <a:ext cx="259082" cy="45720"/>
          </a:xfrm>
          <a:custGeom>
            <a:avLst/>
            <a:gdLst>
              <a:gd name="connsiteX0" fmla="*/ 236222 w 259082"/>
              <a:gd name="connsiteY0" fmla="*/ 0 h 45720"/>
              <a:gd name="connsiteX1" fmla="*/ 259082 w 259082"/>
              <a:gd name="connsiteY1" fmla="*/ 22860 h 45720"/>
              <a:gd name="connsiteX2" fmla="*/ 236222 w 259082"/>
              <a:gd name="connsiteY2" fmla="*/ 45720 h 45720"/>
              <a:gd name="connsiteX3" fmla="*/ 213362 w 259082"/>
              <a:gd name="connsiteY3" fmla="*/ 22860 h 45720"/>
              <a:gd name="connsiteX4" fmla="*/ 236222 w 259082"/>
              <a:gd name="connsiteY4" fmla="*/ 0 h 45720"/>
              <a:gd name="connsiteX5" fmla="*/ 129541 w 259082"/>
              <a:gd name="connsiteY5" fmla="*/ 0 h 45720"/>
              <a:gd name="connsiteX6" fmla="*/ 152401 w 259082"/>
              <a:gd name="connsiteY6" fmla="*/ 22860 h 45720"/>
              <a:gd name="connsiteX7" fmla="*/ 129541 w 259082"/>
              <a:gd name="connsiteY7" fmla="*/ 45720 h 45720"/>
              <a:gd name="connsiteX8" fmla="*/ 106681 w 259082"/>
              <a:gd name="connsiteY8" fmla="*/ 22860 h 45720"/>
              <a:gd name="connsiteX9" fmla="*/ 129541 w 259082"/>
              <a:gd name="connsiteY9" fmla="*/ 0 h 45720"/>
              <a:gd name="connsiteX10" fmla="*/ 22860 w 259082"/>
              <a:gd name="connsiteY10" fmla="*/ 0 h 45720"/>
              <a:gd name="connsiteX11" fmla="*/ 45720 w 259082"/>
              <a:gd name="connsiteY11" fmla="*/ 22860 h 45720"/>
              <a:gd name="connsiteX12" fmla="*/ 22860 w 259082"/>
              <a:gd name="connsiteY12" fmla="*/ 45720 h 45720"/>
              <a:gd name="connsiteX13" fmla="*/ 0 w 259082"/>
              <a:gd name="connsiteY13" fmla="*/ 22860 h 45720"/>
              <a:gd name="connsiteX14" fmla="*/ 22860 w 259082"/>
              <a:gd name="connsiteY14" fmla="*/ 0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9082" h="45720">
                <a:moveTo>
                  <a:pt x="236222" y="0"/>
                </a:moveTo>
                <a:cubicBezTo>
                  <a:pt x="248847" y="0"/>
                  <a:pt x="259082" y="10235"/>
                  <a:pt x="259082" y="22860"/>
                </a:cubicBezTo>
                <a:cubicBezTo>
                  <a:pt x="259082" y="35485"/>
                  <a:pt x="248847" y="45720"/>
                  <a:pt x="236222" y="45720"/>
                </a:cubicBezTo>
                <a:cubicBezTo>
                  <a:pt x="223597" y="45720"/>
                  <a:pt x="213362" y="35485"/>
                  <a:pt x="213362" y="22860"/>
                </a:cubicBezTo>
                <a:cubicBezTo>
                  <a:pt x="213362" y="10235"/>
                  <a:pt x="223597" y="0"/>
                  <a:pt x="236222" y="0"/>
                </a:cubicBezTo>
                <a:close/>
                <a:moveTo>
                  <a:pt x="129541" y="0"/>
                </a:moveTo>
                <a:cubicBezTo>
                  <a:pt x="142166" y="0"/>
                  <a:pt x="152401" y="10235"/>
                  <a:pt x="152401" y="22860"/>
                </a:cubicBezTo>
                <a:cubicBezTo>
                  <a:pt x="152401" y="35485"/>
                  <a:pt x="142166" y="45720"/>
                  <a:pt x="129541" y="45720"/>
                </a:cubicBezTo>
                <a:cubicBezTo>
                  <a:pt x="116916" y="45720"/>
                  <a:pt x="106681" y="35485"/>
                  <a:pt x="106681" y="22860"/>
                </a:cubicBezTo>
                <a:cubicBezTo>
                  <a:pt x="106681" y="10235"/>
                  <a:pt x="116916" y="0"/>
                  <a:pt x="129541" y="0"/>
                </a:cubicBezTo>
                <a:close/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35485"/>
                  <a:pt x="35485" y="45720"/>
                  <a:pt x="22860" y="45720"/>
                </a:cubicBezTo>
                <a:cubicBezTo>
                  <a:pt x="10235" y="45720"/>
                  <a:pt x="0" y="35485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5A7284-DE6A-494D-B39B-FD6AB7B2E890}"/>
              </a:ext>
            </a:extLst>
          </p:cNvPr>
          <p:cNvSpPr/>
          <p:nvPr/>
        </p:nvSpPr>
        <p:spPr>
          <a:xfrm>
            <a:off x="8057514" y="4217514"/>
            <a:ext cx="2921707" cy="1712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Multi Output Classifier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군집으로 나뉜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5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가지 소비자 형태를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target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으로 신규 고객을 분류할 수 있는 다중분류모델을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+mj-lt"/>
              </a:rPr>
              <a:t>만듬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+mj-lt"/>
            </a:endParaRPr>
          </a:p>
        </p:txBody>
      </p:sp>
      <p:sp>
        <p:nvSpPr>
          <p:cNvPr id="57" name="현 56">
            <a:extLst>
              <a:ext uri="{FF2B5EF4-FFF2-40B4-BE49-F238E27FC236}">
                <a16:creationId xmlns:a16="http://schemas.microsoft.com/office/drawing/2014/main" id="{A5044ABE-76BE-41C4-B629-C0E8E2583A30}"/>
              </a:ext>
            </a:extLst>
          </p:cNvPr>
          <p:cNvSpPr/>
          <p:nvPr/>
        </p:nvSpPr>
        <p:spPr>
          <a:xfrm rot="19800000">
            <a:off x="8394440" y="1704545"/>
            <a:ext cx="2304000" cy="2304000"/>
          </a:xfrm>
          <a:prstGeom prst="chord">
            <a:avLst>
              <a:gd name="adj1" fmla="val 16134148"/>
              <a:gd name="adj2" fmla="val 5476322"/>
            </a:avLst>
          </a:prstGeom>
          <a:gradFill flip="none" rotWithShape="1">
            <a:gsLst>
              <a:gs pos="0">
                <a:schemeClr val="bg1">
                  <a:lumMod val="85000"/>
                  <a:alpha val="21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B7FC598-ECF1-42A0-94E3-24EEC08A423C}"/>
              </a:ext>
            </a:extLst>
          </p:cNvPr>
          <p:cNvSpPr/>
          <p:nvPr/>
        </p:nvSpPr>
        <p:spPr>
          <a:xfrm>
            <a:off x="8415428" y="1701932"/>
            <a:ext cx="2281526" cy="2281526"/>
          </a:xfrm>
          <a:prstGeom prst="ellipse">
            <a:avLst/>
          </a:prstGeom>
          <a:noFill/>
          <a:ln w="88900">
            <a:solidFill>
              <a:srgbClr val="C8EFF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50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Market Share</a:t>
            </a:r>
            <a:endParaRPr lang="en-US" altLang="ko-KR" sz="44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id="{33B6DF68-DC18-420F-856E-B32107488CF8}"/>
              </a:ext>
            </a:extLst>
          </p:cNvPr>
          <p:cNvSpPr/>
          <p:nvPr/>
        </p:nvSpPr>
        <p:spPr>
          <a:xfrm>
            <a:off x="8415428" y="1701932"/>
            <a:ext cx="2281526" cy="2281526"/>
          </a:xfrm>
          <a:prstGeom prst="arc">
            <a:avLst>
              <a:gd name="adj1" fmla="val 16200000"/>
              <a:gd name="adj2" fmla="val 5446242"/>
            </a:avLst>
          </a:prstGeom>
          <a:ln w="88900" cap="rnd">
            <a:solidFill>
              <a:srgbClr val="70D5EC"/>
            </a:solidFill>
            <a:tailEnd type="none" w="sm" len="sm"/>
          </a:ln>
          <a:effectLst>
            <a:outerShdw dist="38100" dir="11400000" algn="b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33A36A-C815-4380-BD69-775104B89116}"/>
              </a:ext>
            </a:extLst>
          </p:cNvPr>
          <p:cNvSpPr txBox="1"/>
          <p:nvPr/>
        </p:nvSpPr>
        <p:spPr>
          <a:xfrm>
            <a:off x="9767978" y="2414079"/>
            <a:ext cx="283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70D5EC"/>
                </a:solidFill>
                <a:cs typeface="Aharoni" panose="02010803020104030203" pitchFamily="2" charset="-79"/>
              </a:rPr>
              <a:t>%</a:t>
            </a:r>
            <a:endParaRPr lang="ko-KR" altLang="en-US" b="1" dirty="0">
              <a:solidFill>
                <a:srgbClr val="70D5EC"/>
              </a:solidFill>
            </a:endParaRPr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E3C56FE7-D259-42F8-AE0C-49480E3F4858}"/>
              </a:ext>
            </a:extLst>
          </p:cNvPr>
          <p:cNvSpPr/>
          <p:nvPr/>
        </p:nvSpPr>
        <p:spPr>
          <a:xfrm>
            <a:off x="9430066" y="3383755"/>
            <a:ext cx="259082" cy="45720"/>
          </a:xfrm>
          <a:custGeom>
            <a:avLst/>
            <a:gdLst>
              <a:gd name="connsiteX0" fmla="*/ 236222 w 259082"/>
              <a:gd name="connsiteY0" fmla="*/ 0 h 45720"/>
              <a:gd name="connsiteX1" fmla="*/ 259082 w 259082"/>
              <a:gd name="connsiteY1" fmla="*/ 22860 h 45720"/>
              <a:gd name="connsiteX2" fmla="*/ 236222 w 259082"/>
              <a:gd name="connsiteY2" fmla="*/ 45720 h 45720"/>
              <a:gd name="connsiteX3" fmla="*/ 213362 w 259082"/>
              <a:gd name="connsiteY3" fmla="*/ 22860 h 45720"/>
              <a:gd name="connsiteX4" fmla="*/ 236222 w 259082"/>
              <a:gd name="connsiteY4" fmla="*/ 0 h 45720"/>
              <a:gd name="connsiteX5" fmla="*/ 129541 w 259082"/>
              <a:gd name="connsiteY5" fmla="*/ 0 h 45720"/>
              <a:gd name="connsiteX6" fmla="*/ 152401 w 259082"/>
              <a:gd name="connsiteY6" fmla="*/ 22860 h 45720"/>
              <a:gd name="connsiteX7" fmla="*/ 129541 w 259082"/>
              <a:gd name="connsiteY7" fmla="*/ 45720 h 45720"/>
              <a:gd name="connsiteX8" fmla="*/ 106681 w 259082"/>
              <a:gd name="connsiteY8" fmla="*/ 22860 h 45720"/>
              <a:gd name="connsiteX9" fmla="*/ 129541 w 259082"/>
              <a:gd name="connsiteY9" fmla="*/ 0 h 45720"/>
              <a:gd name="connsiteX10" fmla="*/ 22860 w 259082"/>
              <a:gd name="connsiteY10" fmla="*/ 0 h 45720"/>
              <a:gd name="connsiteX11" fmla="*/ 45720 w 259082"/>
              <a:gd name="connsiteY11" fmla="*/ 22860 h 45720"/>
              <a:gd name="connsiteX12" fmla="*/ 22860 w 259082"/>
              <a:gd name="connsiteY12" fmla="*/ 45720 h 45720"/>
              <a:gd name="connsiteX13" fmla="*/ 0 w 259082"/>
              <a:gd name="connsiteY13" fmla="*/ 22860 h 45720"/>
              <a:gd name="connsiteX14" fmla="*/ 22860 w 259082"/>
              <a:gd name="connsiteY14" fmla="*/ 0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9082" h="45720">
                <a:moveTo>
                  <a:pt x="236222" y="0"/>
                </a:moveTo>
                <a:cubicBezTo>
                  <a:pt x="248847" y="0"/>
                  <a:pt x="259082" y="10235"/>
                  <a:pt x="259082" y="22860"/>
                </a:cubicBezTo>
                <a:cubicBezTo>
                  <a:pt x="259082" y="35485"/>
                  <a:pt x="248847" y="45720"/>
                  <a:pt x="236222" y="45720"/>
                </a:cubicBezTo>
                <a:cubicBezTo>
                  <a:pt x="223597" y="45720"/>
                  <a:pt x="213362" y="35485"/>
                  <a:pt x="213362" y="22860"/>
                </a:cubicBezTo>
                <a:cubicBezTo>
                  <a:pt x="213362" y="10235"/>
                  <a:pt x="223597" y="0"/>
                  <a:pt x="236222" y="0"/>
                </a:cubicBezTo>
                <a:close/>
                <a:moveTo>
                  <a:pt x="129541" y="0"/>
                </a:moveTo>
                <a:cubicBezTo>
                  <a:pt x="142166" y="0"/>
                  <a:pt x="152401" y="10235"/>
                  <a:pt x="152401" y="22860"/>
                </a:cubicBezTo>
                <a:cubicBezTo>
                  <a:pt x="152401" y="35485"/>
                  <a:pt x="142166" y="45720"/>
                  <a:pt x="129541" y="45720"/>
                </a:cubicBezTo>
                <a:cubicBezTo>
                  <a:pt x="116916" y="45720"/>
                  <a:pt x="106681" y="35485"/>
                  <a:pt x="106681" y="22860"/>
                </a:cubicBezTo>
                <a:cubicBezTo>
                  <a:pt x="106681" y="10235"/>
                  <a:pt x="116916" y="0"/>
                  <a:pt x="129541" y="0"/>
                </a:cubicBezTo>
                <a:close/>
                <a:moveTo>
                  <a:pt x="22860" y="0"/>
                </a:moveTo>
                <a:cubicBezTo>
                  <a:pt x="35485" y="0"/>
                  <a:pt x="45720" y="10235"/>
                  <a:pt x="45720" y="22860"/>
                </a:cubicBezTo>
                <a:cubicBezTo>
                  <a:pt x="45720" y="35485"/>
                  <a:pt x="35485" y="45720"/>
                  <a:pt x="22860" y="45720"/>
                </a:cubicBezTo>
                <a:cubicBezTo>
                  <a:pt x="10235" y="45720"/>
                  <a:pt x="0" y="35485"/>
                  <a:pt x="0" y="22860"/>
                </a:cubicBez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7C5863-989A-F39F-CD7F-085B650D37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206388" y="1747045"/>
            <a:ext cx="2150491" cy="2267067"/>
          </a:xfrm>
          <a:prstGeom prst="ellipse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9B8DCA-E0ED-C781-46AE-FE20A61FF88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4761234" y="1746364"/>
            <a:ext cx="2309258" cy="2237094"/>
          </a:xfrm>
          <a:prstGeom prst="ellipse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2ED072E-A0C5-1180-0767-ED8863A580F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2000"/>
          </a:blip>
          <a:stretch>
            <a:fillRect/>
          </a:stretch>
        </p:blipFill>
        <p:spPr>
          <a:xfrm>
            <a:off x="8382936" y="1688513"/>
            <a:ext cx="2314018" cy="235279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9193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D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" y="13676"/>
            <a:ext cx="12786691" cy="7082863"/>
            <a:chOff x="0" y="-4795"/>
            <a:chExt cx="12079224" cy="6734779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4795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0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2. </a:t>
              </a:r>
              <a:r>
                <a:rPr lang="ko-KR" altLang="en-US" sz="20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가설 설정 </a:t>
              </a:r>
              <a:r>
                <a:rPr lang="en-US" altLang="ko-KR" sz="20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&amp; EDA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576083E-B3D5-4871-A653-BBDCA4D411D3}"/>
              </a:ext>
            </a:extLst>
          </p:cNvPr>
          <p:cNvSpPr/>
          <p:nvPr/>
        </p:nvSpPr>
        <p:spPr>
          <a:xfrm>
            <a:off x="969065" y="1190846"/>
            <a:ext cx="4586908" cy="2359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600" b="1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212121"/>
                </a:solidFill>
                <a:latin typeface="Roboto" panose="02000000000000000000" pitchFamily="2" charset="0"/>
              </a:rPr>
              <a:t>가설</a:t>
            </a:r>
            <a:r>
              <a:rPr lang="en-US" altLang="ko-KR" sz="1200" b="1" dirty="0">
                <a:solidFill>
                  <a:srgbClr val="212121"/>
                </a:solidFill>
                <a:latin typeface="Roboto" panose="02000000000000000000" pitchFamily="2" charset="0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ko-KR" alt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소비자들의 구매 </a:t>
            </a:r>
            <a:r>
              <a:rPr lang="ko-KR" altLang="en-US" sz="1600" b="1" dirty="0">
                <a:solidFill>
                  <a:srgbClr val="212121"/>
                </a:solidFill>
                <a:latin typeface="Roboto" panose="02000000000000000000" pitchFamily="2" charset="0"/>
              </a:rPr>
              <a:t>형태가 </a:t>
            </a:r>
            <a:r>
              <a:rPr lang="ko-KR" altLang="en-US" sz="16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군집의 형태를 띌 것이다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몇 가지의 군집으로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이루어져있는가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군집별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어떤 속성을 가지는가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군집별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속성으로 어떤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마켓팅을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할 수 있을까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?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B23C241-90A4-4E0A-91AE-4CD5273AC1B4}"/>
              </a:ext>
            </a:extLst>
          </p:cNvPr>
          <p:cNvSpPr/>
          <p:nvPr/>
        </p:nvSpPr>
        <p:spPr>
          <a:xfrm>
            <a:off x="1268403" y="2324742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사각형: 둥근 위쪽 모서리 66">
            <a:extLst>
              <a:ext uri="{FF2B5EF4-FFF2-40B4-BE49-F238E27FC236}">
                <a16:creationId xmlns:a16="http://schemas.microsoft.com/office/drawing/2014/main" id="{C29DAE98-86C1-42A0-B2A0-62D8D73A4AEF}"/>
              </a:ext>
            </a:extLst>
          </p:cNvPr>
          <p:cNvSpPr/>
          <p:nvPr/>
        </p:nvSpPr>
        <p:spPr>
          <a:xfrm rot="16200000">
            <a:off x="2951708" y="452598"/>
            <a:ext cx="175532" cy="391981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0D5EC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8312397-98FE-4B83-ADB9-B16C47D5200B}"/>
              </a:ext>
            </a:extLst>
          </p:cNvPr>
          <p:cNvSpPr/>
          <p:nvPr/>
        </p:nvSpPr>
        <p:spPr>
          <a:xfrm>
            <a:off x="6734967" y="1548260"/>
            <a:ext cx="4137300" cy="274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가설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2.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군집별로 소비자를 분류할 수 있을 것이다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신규 고객 가입 시 빠른 대응 가능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고객 성향에 맞는 카드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프로모션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등 추천 알고리즘으로서 역할 가능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927B38B-A9CA-4CEE-A993-99197351AE31}"/>
              </a:ext>
            </a:extLst>
          </p:cNvPr>
          <p:cNvSpPr/>
          <p:nvPr/>
        </p:nvSpPr>
        <p:spPr>
          <a:xfrm>
            <a:off x="6923806" y="2291081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사각형: 둥근 위쪽 모서리 46">
            <a:extLst>
              <a:ext uri="{FF2B5EF4-FFF2-40B4-BE49-F238E27FC236}">
                <a16:creationId xmlns:a16="http://schemas.microsoft.com/office/drawing/2014/main" id="{5F521E5F-A955-4E0C-8B5C-8CAE587DB055}"/>
              </a:ext>
            </a:extLst>
          </p:cNvPr>
          <p:cNvSpPr/>
          <p:nvPr/>
        </p:nvSpPr>
        <p:spPr>
          <a:xfrm rot="16200000">
            <a:off x="8629827" y="386987"/>
            <a:ext cx="184764" cy="397448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0D5EC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C5D26553-BE6C-4787-855B-946E5D8399F2}"/>
              </a:ext>
            </a:extLst>
          </p:cNvPr>
          <p:cNvSpPr/>
          <p:nvPr/>
        </p:nvSpPr>
        <p:spPr>
          <a:xfrm rot="10800000" flipH="1" flipV="1">
            <a:off x="10763596" y="2172836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r>
              <a:rPr lang="en-US" altLang="ko-KR" sz="1050" b="1" dirty="0">
                <a:solidFill>
                  <a:prstClr val="white"/>
                </a:solidFill>
              </a:rPr>
              <a:t>100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82221B19-1227-7F7C-0BDE-4B6A7300A348}"/>
              </a:ext>
            </a:extLst>
          </p:cNvPr>
          <p:cNvSpPr/>
          <p:nvPr/>
        </p:nvSpPr>
        <p:spPr>
          <a:xfrm rot="10800000" flipH="1" flipV="1">
            <a:off x="5089494" y="2214921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r>
              <a:rPr lang="en-US" altLang="ko-KR" sz="1050" b="1" dirty="0">
                <a:solidFill>
                  <a:prstClr val="white"/>
                </a:solidFill>
              </a:rPr>
              <a:t>100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pic>
        <p:nvPicPr>
          <p:cNvPr id="4098" name="Picture 2" descr="4 Types of Classification Tasks in Machine Learning">
            <a:extLst>
              <a:ext uri="{FF2B5EF4-FFF2-40B4-BE49-F238E27FC236}">
                <a16:creationId xmlns:a16="http://schemas.microsoft.com/office/drawing/2014/main" id="{913C699C-A330-0F27-E6E7-F2A94C2B3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186" y="3593950"/>
            <a:ext cx="3292393" cy="246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achine Learning Classifiers. What is classification? | by Sidath Asiri |  Towards Data Science">
            <a:extLst>
              <a:ext uri="{FF2B5EF4-FFF2-40B4-BE49-F238E27FC236}">
                <a16:creationId xmlns:a16="http://schemas.microsoft.com/office/drawing/2014/main" id="{91E4BC3E-C749-D91A-AF35-C5D1776C1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145" y="3811216"/>
            <a:ext cx="3603669" cy="21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E0A9FD-BCFD-365E-B315-7E945FCD4863}"/>
              </a:ext>
            </a:extLst>
          </p:cNvPr>
          <p:cNvCxnSpPr/>
          <p:nvPr/>
        </p:nvCxnSpPr>
        <p:spPr>
          <a:xfrm>
            <a:off x="5943600" y="1316935"/>
            <a:ext cx="0" cy="4656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98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D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1" y="0"/>
            <a:ext cx="12473609" cy="7036904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prstClr val="white"/>
                  </a:solidFill>
                </a:rPr>
                <a:t>고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2. 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가설 설정 </a:t>
              </a: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&amp; EDA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A169967-0D2A-4B0D-9624-CAD6CBCA471A}"/>
              </a:ext>
            </a:extLst>
          </p:cNvPr>
          <p:cNvSpPr/>
          <p:nvPr/>
        </p:nvSpPr>
        <p:spPr>
          <a:xfrm>
            <a:off x="633413" y="4247994"/>
            <a:ext cx="5005387" cy="180975"/>
          </a:xfrm>
          <a:prstGeom prst="rect">
            <a:avLst/>
          </a:prstGeom>
          <a:solidFill>
            <a:srgbClr val="70D5EC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1B8840D-9E5D-44FD-BD15-695DC90E40BC}"/>
              </a:ext>
            </a:extLst>
          </p:cNvPr>
          <p:cNvSpPr/>
          <p:nvPr/>
        </p:nvSpPr>
        <p:spPr>
          <a:xfrm>
            <a:off x="260592" y="4447440"/>
            <a:ext cx="11436108" cy="162805"/>
          </a:xfrm>
          <a:prstGeom prst="rect">
            <a:avLst/>
          </a:prstGeom>
          <a:solidFill>
            <a:srgbClr val="70D5EC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1E7FC89-C223-422E-A53B-DD3E2ADF0163}"/>
              </a:ext>
            </a:extLst>
          </p:cNvPr>
          <p:cNvSpPr/>
          <p:nvPr/>
        </p:nvSpPr>
        <p:spPr>
          <a:xfrm>
            <a:off x="304800" y="900229"/>
            <a:ext cx="12767546" cy="11227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전처리가 끝난 데이터의 형태는 다음과 같음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주로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C0C0C0"/>
                </a:highlight>
              </a:rPr>
              <a:t>고객의 개인정보와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C0C0C0"/>
                </a:highlight>
              </a:rPr>
              <a:t>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구매한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highlight>
                  <a:srgbClr val="C0C0C0"/>
                </a:highlight>
              </a:rPr>
              <a:t>상품정보를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담고 있음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날짜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구매 수량과 금액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할인금액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나이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결혼유무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부동산 유무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가족 크기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아이 유무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소득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선호 브랜드 유무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소비항목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200000"/>
              </a:lnSpc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고객의 특성을 </a:t>
            </a:r>
            <a:r>
              <a:rPr lang="ko-KR" altLang="en-US" sz="16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나타내줄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수 있는 해당 데이터들을 이용해 비지도학습인 군집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(k-means clustering)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을 실행할 것임 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EA545B-569B-BBC0-95C0-867AD07A7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50" y="2228581"/>
            <a:ext cx="11268654" cy="22003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41658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D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-1" y="0"/>
            <a:ext cx="12423913" cy="7051813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prstClr val="white"/>
                  </a:solidFill>
                </a:rPr>
                <a:t>ㅇ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3. </a:t>
              </a:r>
              <a:r>
                <a:rPr lang="ko-KR" altLang="en-US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군집 </a:t>
              </a:r>
              <a:r>
                <a:rPr lang="en-US" altLang="ko-KR" sz="2000" b="1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(k-means clustering)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B0E2EB7-F612-4F67-8182-D628CF7B391D}"/>
              </a:ext>
            </a:extLst>
          </p:cNvPr>
          <p:cNvSpPr/>
          <p:nvPr/>
        </p:nvSpPr>
        <p:spPr>
          <a:xfrm>
            <a:off x="8582589" y="2061381"/>
            <a:ext cx="2521142" cy="1389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K-means clustering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머신러닝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기법은 비슷한 속성을 가지는 데이터들끼리 묶어주는 것임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9" name="사각형: 둥근 위쪽 모서리 66">
            <a:extLst>
              <a:ext uri="{FF2B5EF4-FFF2-40B4-BE49-F238E27FC236}">
                <a16:creationId xmlns:a16="http://schemas.microsoft.com/office/drawing/2014/main" id="{C29DAE98-86C1-42A0-B2A0-62D8D73A4AEF}"/>
              </a:ext>
            </a:extLst>
          </p:cNvPr>
          <p:cNvSpPr/>
          <p:nvPr/>
        </p:nvSpPr>
        <p:spPr>
          <a:xfrm>
            <a:off x="8282565" y="2206625"/>
            <a:ext cx="216000" cy="216000"/>
          </a:xfrm>
          <a:prstGeom prst="ellipse">
            <a:avLst/>
          </a:prstGeom>
          <a:solidFill>
            <a:srgbClr val="F5F5F5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100" dirty="0">
              <a:solidFill>
                <a:srgbClr val="70D5EC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B0E2EB7-F612-4F67-8182-D628CF7B391D}"/>
              </a:ext>
            </a:extLst>
          </p:cNvPr>
          <p:cNvSpPr/>
          <p:nvPr/>
        </p:nvSpPr>
        <p:spPr>
          <a:xfrm>
            <a:off x="8582589" y="3873500"/>
            <a:ext cx="2521142" cy="1752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Inerita</a:t>
            </a:r>
            <a:endParaRPr lang="en-US" altLang="ko-KR" sz="1600" b="1" dirty="0">
              <a:solidFill>
                <a:srgbClr val="000000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k-means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평가지표로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얼마나 데이터가 잘 응집되었는지를 알려줌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사각형: 둥근 위쪽 모서리 66">
            <a:extLst>
              <a:ext uri="{FF2B5EF4-FFF2-40B4-BE49-F238E27FC236}">
                <a16:creationId xmlns:a16="http://schemas.microsoft.com/office/drawing/2014/main" id="{C29DAE98-86C1-42A0-B2A0-62D8D73A4AEF}"/>
              </a:ext>
            </a:extLst>
          </p:cNvPr>
          <p:cNvSpPr/>
          <p:nvPr/>
        </p:nvSpPr>
        <p:spPr>
          <a:xfrm>
            <a:off x="8282565" y="4018744"/>
            <a:ext cx="216000" cy="216000"/>
          </a:xfrm>
          <a:prstGeom prst="ellipse">
            <a:avLst/>
          </a:prstGeom>
          <a:solidFill>
            <a:srgbClr val="C8EFF8"/>
          </a:solidFill>
          <a:ln>
            <a:solidFill>
              <a:srgbClr val="70D5E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100" dirty="0">
              <a:solidFill>
                <a:srgbClr val="70D5EC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40E978-A6F3-423E-3BC4-FEF90AF0C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27" y="1452816"/>
            <a:ext cx="3646352" cy="41735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D00335-81E0-7223-016C-69C3B3F13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820" y="2479750"/>
            <a:ext cx="3390721" cy="2377797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4E51B3B-470B-D8D6-C4F3-33EF4B311777}"/>
              </a:ext>
            </a:extLst>
          </p:cNvPr>
          <p:cNvSpPr/>
          <p:nvPr/>
        </p:nvSpPr>
        <p:spPr>
          <a:xfrm>
            <a:off x="3983006" y="3539584"/>
            <a:ext cx="698108" cy="2521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8ECA5-6039-086C-A632-9DBC17037946}"/>
              </a:ext>
            </a:extLst>
          </p:cNvPr>
          <p:cNvSpPr txBox="1"/>
          <p:nvPr/>
        </p:nvSpPr>
        <p:spPr>
          <a:xfrm>
            <a:off x="1558254" y="5993985"/>
            <a:ext cx="572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K-means </a:t>
            </a:r>
            <a:r>
              <a:rPr lang="ko-KR" altLang="en-US" dirty="0"/>
              <a:t>가 추천해준 최고의 분류개수 </a:t>
            </a:r>
            <a:r>
              <a:rPr lang="en-US" altLang="ko-KR" dirty="0"/>
              <a:t>(5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로 군집화 진행</a:t>
            </a:r>
          </a:p>
        </p:txBody>
      </p:sp>
    </p:spTree>
    <p:extLst>
      <p:ext uri="{BB962C8B-B14F-4D97-AF65-F5344CB8AC3E}">
        <p14:creationId xmlns:p14="http://schemas.microsoft.com/office/powerpoint/2010/main" val="293800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D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0"/>
            <a:ext cx="12453730" cy="7031935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prstClr val="white"/>
                  </a:solidFill>
                </a:rPr>
                <a:t>ㅇ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0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3. </a:t>
              </a:r>
              <a:r>
                <a:rPr lang="ko-KR" altLang="en-US" sz="20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군집 </a:t>
              </a:r>
              <a:r>
                <a:rPr lang="en-US" altLang="ko-KR" sz="20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(k-means clustering)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338ECA5-6039-086C-A632-9DBC17037946}"/>
              </a:ext>
            </a:extLst>
          </p:cNvPr>
          <p:cNvSpPr txBox="1"/>
          <p:nvPr/>
        </p:nvSpPr>
        <p:spPr>
          <a:xfrm>
            <a:off x="1862110" y="933802"/>
            <a:ext cx="798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분류된 집단에 대한 </a:t>
            </a:r>
            <a:r>
              <a:rPr lang="en-US" altLang="ko-KR" dirty="0"/>
              <a:t>EDA </a:t>
            </a:r>
            <a:r>
              <a:rPr lang="ko-KR" altLang="en-US" dirty="0"/>
              <a:t>진행</a:t>
            </a:r>
            <a:r>
              <a:rPr lang="en-US" altLang="ko-KR" dirty="0"/>
              <a:t>, </a:t>
            </a:r>
            <a:r>
              <a:rPr lang="ko-KR" altLang="en-US" dirty="0"/>
              <a:t>속성들을 바탕으로 </a:t>
            </a:r>
            <a:r>
              <a:rPr lang="en-US" altLang="ko-KR" dirty="0">
                <a:highlight>
                  <a:srgbClr val="C0C0C0"/>
                </a:highlight>
              </a:rPr>
              <a:t>5</a:t>
            </a:r>
            <a:r>
              <a:rPr lang="ko-KR" altLang="en-US" dirty="0">
                <a:highlight>
                  <a:srgbClr val="C0C0C0"/>
                </a:highlight>
              </a:rPr>
              <a:t>개 군집의 속성을 분석</a:t>
            </a:r>
            <a:r>
              <a:rPr lang="en-US" altLang="ko-KR" dirty="0">
                <a:highlight>
                  <a:srgbClr val="C0C0C0"/>
                </a:highlight>
              </a:rPr>
              <a:t>, </a:t>
            </a:r>
            <a:r>
              <a:rPr lang="ko-KR" altLang="en-US" dirty="0">
                <a:highlight>
                  <a:srgbClr val="C0C0C0"/>
                </a:highlight>
              </a:rPr>
              <a:t>집단 추정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3553D0-50FD-5E50-7F8B-15EF66094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70" y="1540565"/>
            <a:ext cx="3854423" cy="368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5642459-3E7D-1D09-B7F8-FFC1A0256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982" y="1545535"/>
            <a:ext cx="3682160" cy="368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DE64F59-8D6B-0231-BED2-C723F80E8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388" y="1540565"/>
            <a:ext cx="3813312" cy="379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7706EE-375A-930C-5113-2981CAFBEBA4}"/>
              </a:ext>
            </a:extLst>
          </p:cNvPr>
          <p:cNvSpPr txBox="1"/>
          <p:nvPr/>
        </p:nvSpPr>
        <p:spPr>
          <a:xfrm>
            <a:off x="1962979" y="578407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구매액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6EAFB8-C713-4B47-0EC2-8B98BD7BC64A}"/>
              </a:ext>
            </a:extLst>
          </p:cNvPr>
          <p:cNvSpPr txBox="1"/>
          <p:nvPr/>
        </p:nvSpPr>
        <p:spPr>
          <a:xfrm>
            <a:off x="5551936" y="57840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소득수준 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CF7D6A-003D-643D-4E7E-34B417BD009C}"/>
              </a:ext>
            </a:extLst>
          </p:cNvPr>
          <p:cNvSpPr txBox="1"/>
          <p:nvPr/>
        </p:nvSpPr>
        <p:spPr>
          <a:xfrm>
            <a:off x="8964279" y="580604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부동산 소유 유무 </a:t>
            </a:r>
          </a:p>
        </p:txBody>
      </p:sp>
    </p:spTree>
    <p:extLst>
      <p:ext uri="{BB962C8B-B14F-4D97-AF65-F5344CB8AC3E}">
        <p14:creationId xmlns:p14="http://schemas.microsoft.com/office/powerpoint/2010/main" val="281860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D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0"/>
            <a:ext cx="12458700" cy="7046843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prstClr val="white"/>
                  </a:solidFill>
                </a:rPr>
                <a:t>ㅇ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0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3. </a:t>
              </a:r>
              <a:r>
                <a:rPr lang="ko-KR" altLang="en-US" sz="20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군집 </a:t>
              </a:r>
              <a:r>
                <a:rPr lang="en-US" altLang="ko-KR" sz="20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(k-means clustering)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87CFA206-A179-1D5B-4B07-8F6EABC7F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13" y="1241275"/>
            <a:ext cx="7346053" cy="43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F08AEE-D4AA-5E10-8868-0F17B1D33E6B}"/>
              </a:ext>
            </a:extLst>
          </p:cNvPr>
          <p:cNvSpPr txBox="1"/>
          <p:nvPr/>
        </p:nvSpPr>
        <p:spPr>
          <a:xfrm>
            <a:off x="2446873" y="5873813"/>
            <a:ext cx="801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선호 구매 품목 </a:t>
            </a:r>
            <a:r>
              <a:rPr lang="en-US" altLang="ko-KR" dirty="0"/>
              <a:t>(</a:t>
            </a:r>
            <a:r>
              <a:rPr lang="ko-KR" altLang="en-US" dirty="0"/>
              <a:t>식료품</a:t>
            </a:r>
            <a:r>
              <a:rPr lang="en-US" altLang="ko-KR" dirty="0"/>
              <a:t>, </a:t>
            </a:r>
            <a:r>
              <a:rPr lang="ko-KR" altLang="en-US" dirty="0"/>
              <a:t>고기</a:t>
            </a:r>
            <a:r>
              <a:rPr lang="en-US" altLang="ko-KR" dirty="0"/>
              <a:t>, </a:t>
            </a:r>
            <a:r>
              <a:rPr lang="ko-KR" altLang="en-US" dirty="0"/>
              <a:t>의약품</a:t>
            </a:r>
            <a:r>
              <a:rPr lang="en-US" altLang="ko-KR" dirty="0"/>
              <a:t>, </a:t>
            </a:r>
            <a:r>
              <a:rPr lang="ko-KR" altLang="en-US" dirty="0"/>
              <a:t>헬스케어</a:t>
            </a:r>
            <a:r>
              <a:rPr lang="en-US" altLang="ko-KR" dirty="0"/>
              <a:t>,,,,), </a:t>
            </a:r>
            <a:r>
              <a:rPr lang="ko-KR" altLang="en-US" dirty="0"/>
              <a:t>할인수단 별 할인액 비중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A50D92-0033-9189-BD8B-5B7DD8D6E428}"/>
              </a:ext>
            </a:extLst>
          </p:cNvPr>
          <p:cNvSpPr txBox="1"/>
          <p:nvPr/>
        </p:nvSpPr>
        <p:spPr>
          <a:xfrm>
            <a:off x="4042026" y="289587"/>
            <a:ext cx="5827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분류된 </a:t>
            </a:r>
            <a:r>
              <a:rPr lang="en-US" altLang="ko-KR" sz="1100" dirty="0"/>
              <a:t>5</a:t>
            </a:r>
            <a:r>
              <a:rPr lang="ko-KR" altLang="en-US" sz="1100" dirty="0"/>
              <a:t>개 항목에 대한 </a:t>
            </a:r>
            <a:r>
              <a:rPr lang="en-US" altLang="ko-KR" sz="1100" dirty="0"/>
              <a:t>EDA </a:t>
            </a:r>
            <a:r>
              <a:rPr lang="ko-KR" altLang="en-US" sz="1100" dirty="0"/>
              <a:t>진행</a:t>
            </a:r>
            <a:r>
              <a:rPr lang="en-US" altLang="ko-KR" sz="1100" dirty="0"/>
              <a:t>, </a:t>
            </a:r>
            <a:r>
              <a:rPr lang="ko-KR" altLang="en-US" sz="1100" dirty="0"/>
              <a:t>속성들을 바탕으로 </a:t>
            </a:r>
            <a:r>
              <a:rPr lang="en-US" altLang="ko-KR" sz="1100" dirty="0"/>
              <a:t>5</a:t>
            </a:r>
            <a:r>
              <a:rPr lang="ko-KR" altLang="en-US" sz="1100" dirty="0"/>
              <a:t>개 군집의 속성을 분석</a:t>
            </a:r>
            <a:r>
              <a:rPr lang="en-US" altLang="ko-KR" sz="1100" dirty="0"/>
              <a:t>, </a:t>
            </a:r>
            <a:r>
              <a:rPr lang="ko-KR" altLang="en-US" sz="1100" dirty="0"/>
              <a:t>집단 추정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A893B41-FC11-E2EA-BE0D-D48EB18AD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600" y="1574338"/>
            <a:ext cx="38481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73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D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0" y="0"/>
            <a:ext cx="12394096" cy="7076661"/>
            <a:chOff x="0" y="-18471"/>
            <a:chExt cx="12079224" cy="6748455"/>
          </a:xfrm>
        </p:grpSpPr>
        <p:sp>
          <p:nvSpPr>
            <p:cNvPr id="7" name="사각형: 둥근 한쪽 모서리 6">
              <a:extLst>
                <a:ext uri="{FF2B5EF4-FFF2-40B4-BE49-F238E27FC236}">
                  <a16:creationId xmlns:a16="http://schemas.microsoft.com/office/drawing/2014/main" id="{71E05BED-4C2B-4E7F-BA61-F313FA5A5967}"/>
                </a:ext>
              </a:extLst>
            </p:cNvPr>
            <p:cNvSpPr/>
            <p:nvPr/>
          </p:nvSpPr>
          <p:spPr>
            <a:xfrm flipV="1">
              <a:off x="0" y="0"/>
              <a:ext cx="12079224" cy="6729984"/>
            </a:xfrm>
            <a:prstGeom prst="round1Rect">
              <a:avLst>
                <a:gd name="adj" fmla="val 2760"/>
              </a:avLst>
            </a:prstGeom>
            <a:solidFill>
              <a:schemeClr val="bg1">
                <a:alpha val="30000"/>
              </a:schemeClr>
            </a:solidFill>
            <a:ln w="12700">
              <a:solidFill>
                <a:schemeClr val="bg1">
                  <a:alpha val="2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:a16="http://schemas.microsoft.com/office/drawing/2014/main" id="{F9C8B8D8-464C-4696-AD42-E043A39F11F4}"/>
                </a:ext>
              </a:extLst>
            </p:cNvPr>
            <p:cNvSpPr/>
            <p:nvPr/>
          </p:nvSpPr>
          <p:spPr>
            <a:xfrm flipV="1">
              <a:off x="0" y="0"/>
              <a:ext cx="11887200" cy="6556248"/>
            </a:xfrm>
            <a:prstGeom prst="round1Rect">
              <a:avLst>
                <a:gd name="adj" fmla="val 3524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prstClr val="white"/>
                  </a:solidFill>
                </a:rPr>
                <a:t>ㅇ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1A3A5A-9DE3-4FDC-B6DF-4B0D04D40DEF}"/>
                </a:ext>
              </a:extLst>
            </p:cNvPr>
            <p:cNvSpPr/>
            <p:nvPr/>
          </p:nvSpPr>
          <p:spPr>
            <a:xfrm>
              <a:off x="0" y="-18471"/>
              <a:ext cx="11887200" cy="7995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20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3. </a:t>
              </a:r>
              <a:r>
                <a:rPr lang="ko-KR" altLang="en-US" sz="20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군집 </a:t>
              </a:r>
              <a:r>
                <a:rPr lang="en-US" altLang="ko-KR" sz="20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(k-means clustering)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852A8B15-DA56-4E6C-9107-418529756162}"/>
                </a:ext>
              </a:extLst>
            </p:cNvPr>
            <p:cNvSpPr/>
            <p:nvPr/>
          </p:nvSpPr>
          <p:spPr>
            <a:xfrm rot="10800000" flipV="1">
              <a:off x="11444700" y="264652"/>
              <a:ext cx="252000" cy="252000"/>
            </a:xfrm>
            <a:prstGeom prst="roundRect">
              <a:avLst/>
            </a:prstGeom>
            <a:solidFill>
              <a:srgbClr val="70D5EC"/>
            </a:solidFill>
            <a:ln>
              <a:noFill/>
            </a:ln>
            <a:effectLst>
              <a:outerShdw blurRad="50800" dist="38100" dir="5400000" algn="t" rotWithShape="0">
                <a:srgbClr val="70D5EC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prstClr val="white"/>
                  </a:solidFill>
                </a:rPr>
                <a:t>X</a:t>
              </a: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195719F-5149-471E-984D-09D556E4895C}"/>
                </a:ext>
              </a:extLst>
            </p:cNvPr>
            <p:cNvGrpSpPr/>
            <p:nvPr/>
          </p:nvGrpSpPr>
          <p:grpSpPr>
            <a:xfrm>
              <a:off x="11053053" y="264652"/>
              <a:ext cx="252000" cy="252000"/>
              <a:chOff x="11053053" y="175752"/>
              <a:chExt cx="252000" cy="252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0A3868D-69D9-4D60-BE18-2184853101CB}"/>
                  </a:ext>
                </a:extLst>
              </p:cNvPr>
              <p:cNvSpPr/>
              <p:nvPr/>
            </p:nvSpPr>
            <p:spPr>
              <a:xfrm rot="10800000" flipV="1">
                <a:off x="11053053" y="175752"/>
                <a:ext cx="252000" cy="252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2" name="Group 8">
                <a:extLst>
                  <a:ext uri="{FF2B5EF4-FFF2-40B4-BE49-F238E27FC236}">
                    <a16:creationId xmlns:a16="http://schemas.microsoft.com/office/drawing/2014/main" id="{AEBD1F02-B83C-4E35-94E5-8B919FF573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112867" y="231488"/>
                <a:ext cx="132372" cy="140525"/>
                <a:chOff x="4594" y="900"/>
                <a:chExt cx="276" cy="293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21" name="Freeform 9">
                  <a:extLst>
                    <a:ext uri="{FF2B5EF4-FFF2-40B4-BE49-F238E27FC236}">
                      <a16:creationId xmlns:a16="http://schemas.microsoft.com/office/drawing/2014/main" id="{5D083AC8-1964-4443-B936-637541132C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2" name="Freeform 10">
                  <a:extLst>
                    <a:ext uri="{FF2B5EF4-FFF2-40B4-BE49-F238E27FC236}">
                      <a16:creationId xmlns:a16="http://schemas.microsoft.com/office/drawing/2014/main" id="{9D800F43-DF2D-4198-8E75-ACA0153BD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3" name="Freeform 11">
                  <a:extLst>
                    <a:ext uri="{FF2B5EF4-FFF2-40B4-BE49-F238E27FC236}">
                      <a16:creationId xmlns:a16="http://schemas.microsoft.com/office/drawing/2014/main" id="{EEB598CB-04D3-444D-B57C-6E0F8C3F444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4" name="Freeform 12">
                  <a:extLst>
                    <a:ext uri="{FF2B5EF4-FFF2-40B4-BE49-F238E27FC236}">
                      <a16:creationId xmlns:a16="http://schemas.microsoft.com/office/drawing/2014/main" id="{A6864296-1FB1-4323-ACB1-5E27CBEDA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solidFill>
                  <a:srgbClr val="70D5E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338ECA5-6039-086C-A632-9DBC17037946}"/>
              </a:ext>
            </a:extLst>
          </p:cNvPr>
          <p:cNvSpPr txBox="1"/>
          <p:nvPr/>
        </p:nvSpPr>
        <p:spPr>
          <a:xfrm>
            <a:off x="4042026" y="289587"/>
            <a:ext cx="5827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분류된 </a:t>
            </a:r>
            <a:r>
              <a:rPr lang="en-US" altLang="ko-KR" sz="1100" dirty="0"/>
              <a:t>5</a:t>
            </a:r>
            <a:r>
              <a:rPr lang="ko-KR" altLang="en-US" sz="1100" dirty="0"/>
              <a:t>개 항목에 대한 </a:t>
            </a:r>
            <a:r>
              <a:rPr lang="en-US" altLang="ko-KR" sz="1100" dirty="0"/>
              <a:t>EDA </a:t>
            </a:r>
            <a:r>
              <a:rPr lang="ko-KR" altLang="en-US" sz="1100" dirty="0"/>
              <a:t>진행</a:t>
            </a:r>
            <a:r>
              <a:rPr lang="en-US" altLang="ko-KR" sz="1100" dirty="0"/>
              <a:t>, </a:t>
            </a:r>
            <a:r>
              <a:rPr lang="ko-KR" altLang="en-US" sz="1100" dirty="0"/>
              <a:t>속성들을 바탕으로 </a:t>
            </a:r>
            <a:r>
              <a:rPr lang="en-US" altLang="ko-KR" sz="1100" dirty="0"/>
              <a:t>5</a:t>
            </a:r>
            <a:r>
              <a:rPr lang="ko-KR" altLang="en-US" sz="1100" dirty="0"/>
              <a:t>개 군집의 속성을 분석</a:t>
            </a:r>
            <a:r>
              <a:rPr lang="en-US" altLang="ko-KR" sz="1100" dirty="0"/>
              <a:t>, </a:t>
            </a:r>
            <a:r>
              <a:rPr lang="ko-KR" altLang="en-US" sz="1100" dirty="0"/>
              <a:t>집단 추정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3ED8292-EE48-6197-B7D5-A2979BAD7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16" y="1070637"/>
            <a:ext cx="4600151" cy="23439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675B372-C96C-48EE-549A-89C218A26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999382"/>
            <a:ext cx="4656483" cy="23726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E666193-E815-03D9-C7BC-FC53EB89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28" y="3741978"/>
            <a:ext cx="4514239" cy="23923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12AFDB8-B2F4-4CD4-28A0-CFD8E5BF0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741978"/>
            <a:ext cx="4656483" cy="23923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0317FD3-20CB-5967-0BB7-216627DB3880}"/>
              </a:ext>
            </a:extLst>
          </p:cNvPr>
          <p:cNvSpPr txBox="1"/>
          <p:nvPr/>
        </p:nvSpPr>
        <p:spPr>
          <a:xfrm>
            <a:off x="3817554" y="6292786"/>
            <a:ext cx="4812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가족 구성원의 수</a:t>
            </a:r>
            <a:r>
              <a:rPr lang="en-US" altLang="ko-KR" sz="1400" dirty="0"/>
              <a:t>, </a:t>
            </a:r>
            <a:r>
              <a:rPr lang="ko-KR" altLang="en-US" sz="1400" dirty="0"/>
              <a:t>아이의 수</a:t>
            </a:r>
            <a:r>
              <a:rPr lang="en-US" altLang="ko-KR" sz="1400" dirty="0"/>
              <a:t>, </a:t>
            </a:r>
            <a:r>
              <a:rPr lang="ko-KR" altLang="en-US" sz="1400" dirty="0"/>
              <a:t>선호 브랜드</a:t>
            </a:r>
            <a:r>
              <a:rPr lang="en-US" altLang="ko-KR" sz="1400" dirty="0"/>
              <a:t>, </a:t>
            </a:r>
            <a:r>
              <a:rPr lang="ko-KR" altLang="en-US" sz="1400" dirty="0"/>
              <a:t>혼인유무</a:t>
            </a:r>
          </a:p>
        </p:txBody>
      </p:sp>
    </p:spTree>
    <p:extLst>
      <p:ext uri="{BB962C8B-B14F-4D97-AF65-F5344CB8AC3E}">
        <p14:creationId xmlns:p14="http://schemas.microsoft.com/office/powerpoint/2010/main" val="12446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/>
          <p:cNvGrpSpPr/>
          <p:nvPr/>
        </p:nvGrpSpPr>
        <p:grpSpPr>
          <a:xfrm>
            <a:off x="466319" y="1490419"/>
            <a:ext cx="1734937" cy="1734937"/>
            <a:chOff x="4369564" y="1893158"/>
            <a:chExt cx="3344779" cy="3344778"/>
          </a:xfrm>
        </p:grpSpPr>
        <p:sp>
          <p:nvSpPr>
            <p:cNvPr id="76" name="직사각형 75"/>
            <p:cNvSpPr/>
            <p:nvPr/>
          </p:nvSpPr>
          <p:spPr>
            <a:xfrm>
              <a:off x="4369564" y="1893158"/>
              <a:ext cx="3344779" cy="3344778"/>
            </a:xfrm>
            <a:prstGeom prst="rect">
              <a:avLst/>
            </a:prstGeom>
            <a:gradFill>
              <a:gsLst>
                <a:gs pos="50000">
                  <a:schemeClr val="bg1">
                    <a:lumMod val="95000"/>
                  </a:schemeClr>
                </a:gs>
                <a:gs pos="50000">
                  <a:srgbClr val="70D5EC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207499" y="3497433"/>
            <a:ext cx="2399032" cy="2862322"/>
          </a:xfrm>
          <a:prstGeom prst="rect">
            <a:avLst/>
          </a:prstGeom>
          <a:ln>
            <a:solidFill>
              <a:srgbClr val="CBB3FF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CLUSTER 1</a:t>
            </a:r>
          </a:p>
          <a:p>
            <a:r>
              <a:rPr lang="en-US" altLang="ko-KR" sz="1200" b="0" dirty="0">
                <a:effectLst/>
                <a:latin typeface="Courier New" panose="02070309020205020404" pitchFamily="49" charset="0"/>
              </a:rPr>
              <a:t>1. 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중</a:t>
            </a:r>
            <a:r>
              <a:rPr lang="ko-KR" altLang="en-US" sz="1200" dirty="0">
                <a:latin typeface="Courier New" panose="02070309020205020404" pitchFamily="49" charset="0"/>
              </a:rPr>
              <a:t>산층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의 소득</a:t>
            </a:r>
            <a:r>
              <a:rPr lang="en-US" altLang="ko-KR" sz="1200" b="0" dirty="0"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구매력 </a:t>
            </a:r>
            <a:r>
              <a:rPr lang="ko-KR" altLang="en-US" sz="1200" dirty="0">
                <a:latin typeface="Courier New" panose="02070309020205020404" pitchFamily="49" charset="0"/>
              </a:rPr>
              <a:t>낮음</a:t>
            </a:r>
            <a:endParaRPr lang="en-US" altLang="ko-KR" sz="1200" b="0" dirty="0">
              <a:effectLst/>
              <a:latin typeface="Courier New" panose="02070309020205020404" pitchFamily="49" charset="0"/>
            </a:endParaRPr>
          </a:p>
          <a:p>
            <a:endParaRPr lang="ko-KR" altLang="en-US" sz="1200" b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dirty="0">
                <a:effectLst/>
                <a:latin typeface="Courier New" panose="02070309020205020404" pitchFamily="49" charset="0"/>
              </a:rPr>
              <a:t>2. 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연령대 분포는 </a:t>
            </a:r>
            <a:r>
              <a:rPr lang="en-US" altLang="ko-KR" sz="1200" b="1" dirty="0">
                <a:effectLst/>
                <a:latin typeface="Courier New" panose="02070309020205020404" pitchFamily="49" charset="0"/>
              </a:rPr>
              <a:t>70</a:t>
            </a:r>
            <a:r>
              <a:rPr lang="ko-KR" altLang="en-US" sz="1200" b="1" dirty="0">
                <a:effectLst/>
                <a:latin typeface="Courier New" panose="02070309020205020404" pitchFamily="49" charset="0"/>
              </a:rPr>
              <a:t>대 이상</a:t>
            </a:r>
            <a:endParaRPr lang="en-US" altLang="ko-KR" sz="1200" b="1" dirty="0">
              <a:effectLst/>
              <a:latin typeface="Courier New" panose="02070309020205020404" pitchFamily="49" charset="0"/>
            </a:endParaRPr>
          </a:p>
          <a:p>
            <a:endParaRPr lang="en-US" altLang="ko-KR" sz="1200" dirty="0">
              <a:latin typeface="Courier New" panose="02070309020205020404" pitchFamily="49" charset="0"/>
            </a:endParaRPr>
          </a:p>
          <a:p>
            <a:r>
              <a:rPr lang="en-US" altLang="ko-KR" sz="1200" b="0" dirty="0">
                <a:effectLst/>
                <a:latin typeface="Courier New" panose="02070309020205020404" pitchFamily="49" charset="0"/>
              </a:rPr>
              <a:t>3. 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가족의 </a:t>
            </a:r>
            <a:r>
              <a:rPr lang="ko-KR" altLang="en-US" sz="1200" b="1" dirty="0">
                <a:effectLst/>
                <a:latin typeface="Courier New" panose="02070309020205020404" pitchFamily="49" charset="0"/>
              </a:rPr>
              <a:t>사이즈는 큰 편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이었으며</a:t>
            </a:r>
            <a:r>
              <a:rPr lang="en-US" altLang="ko-KR" sz="1200" b="0" dirty="0">
                <a:effectLst/>
                <a:latin typeface="Courier New" panose="02070309020205020404" pitchFamily="49" charset="0"/>
              </a:rPr>
              <a:t>, local 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제품의 구매력이 높았음</a:t>
            </a:r>
            <a:endParaRPr lang="en-US" altLang="ko-KR" sz="1200" b="0" dirty="0">
              <a:effectLst/>
              <a:latin typeface="Courier New" panose="02070309020205020404" pitchFamily="49" charset="0"/>
            </a:endParaRPr>
          </a:p>
          <a:p>
            <a:endParaRPr lang="ko-KR" altLang="en-US" sz="1200" b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dirty="0">
                <a:effectLst/>
                <a:latin typeface="Courier New" panose="02070309020205020404" pitchFamily="49" charset="0"/>
              </a:rPr>
              <a:t>4. </a:t>
            </a:r>
            <a:r>
              <a:rPr lang="ko-KR" altLang="en-US" sz="1200" b="1" dirty="0">
                <a:effectLst/>
                <a:latin typeface="Courier New" panose="02070309020205020404" pitchFamily="49" charset="0"/>
              </a:rPr>
              <a:t>여행</a:t>
            </a:r>
            <a:r>
              <a:rPr lang="en-US" altLang="ko-KR" sz="1200" b="1" dirty="0"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sz="1200" b="1" dirty="0">
                <a:effectLst/>
                <a:latin typeface="Courier New" panose="02070309020205020404" pitchFamily="49" charset="0"/>
              </a:rPr>
              <a:t>헬스케어</a:t>
            </a:r>
            <a:r>
              <a:rPr lang="en-US" altLang="ko-KR" sz="1200" b="1" dirty="0"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sz="1200" b="1" dirty="0">
                <a:effectLst/>
                <a:latin typeface="Courier New" panose="02070309020205020404" pitchFamily="49" charset="0"/>
              </a:rPr>
              <a:t>샐러드</a:t>
            </a:r>
            <a:r>
              <a:rPr lang="en-US" altLang="ko-KR" sz="1200" b="1" dirty="0"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sz="1200" b="1" dirty="0">
                <a:effectLst/>
                <a:latin typeface="Courier New" panose="02070309020205020404" pitchFamily="49" charset="0"/>
              </a:rPr>
              <a:t>야채</a:t>
            </a:r>
            <a:r>
              <a:rPr lang="en-US" altLang="ko-KR" sz="1200" b="0" dirty="0"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기타 잡다한 것들을 다른 집단보다 많이 구매함</a:t>
            </a:r>
            <a:endParaRPr lang="en-US" altLang="ko-KR" sz="1200" b="0" dirty="0">
              <a:effectLst/>
              <a:latin typeface="Courier New" panose="02070309020205020404" pitchFamily="49" charset="0"/>
            </a:endParaRPr>
          </a:p>
          <a:p>
            <a:endParaRPr lang="en-US" altLang="ko-KR" sz="1200" b="0" dirty="0">
              <a:effectLst/>
              <a:latin typeface="Courier New" panose="02070309020205020404" pitchFamily="49" charset="0"/>
            </a:endParaRPr>
          </a:p>
          <a:p>
            <a:endParaRPr lang="ko-KR" altLang="en-US" sz="12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769123" y="3427675"/>
            <a:ext cx="2312221" cy="3046988"/>
          </a:xfrm>
          <a:prstGeom prst="rect">
            <a:avLst/>
          </a:prstGeom>
          <a:ln>
            <a:solidFill>
              <a:srgbClr val="CBB3FF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CLUSTER 2</a:t>
            </a:r>
          </a:p>
          <a:p>
            <a:r>
              <a:rPr lang="en-US" altLang="ko-KR" sz="1200" b="0" dirty="0">
                <a:effectLst/>
                <a:latin typeface="Courier New" panose="02070309020205020404" pitchFamily="49" charset="0"/>
              </a:rPr>
              <a:t>1. </a:t>
            </a:r>
            <a:r>
              <a:rPr lang="ko-KR" altLang="en-US" sz="1200" b="1" dirty="0">
                <a:effectLst/>
                <a:latin typeface="Courier New" panose="02070309020205020404" pitchFamily="49" charset="0"/>
              </a:rPr>
              <a:t>소득은 가장 낮았으나</a:t>
            </a:r>
            <a:r>
              <a:rPr lang="en-US" altLang="ko-KR" sz="1200" b="1" dirty="0"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sz="1200" b="1" dirty="0">
                <a:effectLst/>
                <a:latin typeface="Courier New" panose="02070309020205020404" pitchFamily="49" charset="0"/>
              </a:rPr>
              <a:t>구매력은 가장 높았음 </a:t>
            </a:r>
            <a:r>
              <a:rPr lang="en-US" altLang="ko-KR" sz="1200" b="0" dirty="0">
                <a:effectLst/>
                <a:latin typeface="Courier New" panose="02070309020205020404" pitchFamily="49" charset="0"/>
              </a:rPr>
              <a:t>(rent 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에 </a:t>
            </a:r>
            <a:r>
              <a:rPr lang="ko-KR" altLang="en-US" sz="1200" b="0" dirty="0" err="1">
                <a:effectLst/>
                <a:latin typeface="Courier New" panose="02070309020205020404" pitchFamily="49" charset="0"/>
              </a:rPr>
              <a:t>살고있음</a:t>
            </a:r>
            <a:r>
              <a:rPr lang="en-US" altLang="ko-KR" sz="1200" b="0" dirty="0"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altLang="ko-KR" sz="1200" b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dirty="0">
                <a:effectLst/>
                <a:latin typeface="Courier New" panose="02070309020205020404" pitchFamily="49" charset="0"/>
              </a:rPr>
              <a:t>2. 35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세에서 </a:t>
            </a:r>
            <a:r>
              <a:rPr lang="en-US" altLang="ko-KR" sz="1200" b="0" dirty="0">
                <a:effectLst/>
                <a:latin typeface="Courier New" panose="02070309020205020404" pitchFamily="49" charset="0"/>
              </a:rPr>
              <a:t>55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세로만 이루어져 있었고</a:t>
            </a:r>
            <a:r>
              <a:rPr lang="en-US" altLang="ko-KR" sz="1200" b="0" dirty="0"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주로 </a:t>
            </a:r>
            <a:r>
              <a:rPr lang="ko-KR" altLang="en-US" sz="1200" b="1" dirty="0">
                <a:effectLst/>
                <a:latin typeface="Courier New" panose="02070309020205020404" pitchFamily="49" charset="0"/>
              </a:rPr>
              <a:t>싱글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이며 가족의 크기가 작았음</a:t>
            </a:r>
            <a:endParaRPr lang="en-US" altLang="ko-KR" sz="1200" b="0" dirty="0">
              <a:effectLst/>
              <a:latin typeface="Courier New" panose="02070309020205020404" pitchFamily="49" charset="0"/>
            </a:endParaRPr>
          </a:p>
          <a:p>
            <a:endParaRPr lang="ko-KR" altLang="en-US" sz="1200" b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dirty="0">
                <a:effectLst/>
                <a:latin typeface="Courier New" panose="02070309020205020404" pitchFamily="49" charset="0"/>
              </a:rPr>
              <a:t>3. </a:t>
            </a:r>
            <a:r>
              <a:rPr lang="ko-KR" altLang="en-US" sz="1200" b="1" dirty="0">
                <a:effectLst/>
                <a:latin typeface="Courier New" panose="02070309020205020404" pitchFamily="49" charset="0"/>
              </a:rPr>
              <a:t>프랜차이즈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의 구매력이 아주 높았으며</a:t>
            </a:r>
            <a:r>
              <a:rPr lang="en-US" altLang="ko-KR" sz="1200" b="0" dirty="0"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sz="1200" b="1" dirty="0">
                <a:effectLst/>
                <a:latin typeface="Courier New" panose="02070309020205020404" pitchFamily="49" charset="0"/>
              </a:rPr>
              <a:t>식품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만을 구매한 집단임 </a:t>
            </a:r>
            <a:endParaRPr lang="en-US" altLang="ko-KR" sz="1200" b="0" dirty="0">
              <a:effectLst/>
              <a:latin typeface="Courier New" panose="02070309020205020404" pitchFamily="49" charset="0"/>
            </a:endParaRPr>
          </a:p>
          <a:p>
            <a:endParaRPr lang="ko-KR" altLang="en-US" sz="1200" b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dirty="0">
                <a:effectLst/>
                <a:latin typeface="Courier New" panose="02070309020205020404" pitchFamily="49" charset="0"/>
              </a:rPr>
              <a:t>4. </a:t>
            </a:r>
            <a:r>
              <a:rPr lang="ko-KR" altLang="en-US" sz="1200" b="1" dirty="0" err="1">
                <a:effectLst/>
                <a:latin typeface="Courier New" panose="02070309020205020404" pitchFamily="49" charset="0"/>
              </a:rPr>
              <a:t>비출산</a:t>
            </a:r>
            <a:r>
              <a:rPr lang="ko-KR" altLang="en-US" sz="1200" b="1" dirty="0">
                <a:effectLst/>
                <a:latin typeface="Courier New" panose="02070309020205020404" pitchFamily="49" charset="0"/>
              </a:rPr>
              <a:t> 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집단임 </a:t>
            </a:r>
            <a:endParaRPr lang="en-US" altLang="ko-KR" sz="1200" b="0" dirty="0">
              <a:effectLst/>
              <a:latin typeface="Courier New" panose="02070309020205020404" pitchFamily="49" charset="0"/>
            </a:endParaRPr>
          </a:p>
          <a:p>
            <a:endParaRPr lang="ko-KR" altLang="en-US" sz="12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215678" y="3417061"/>
            <a:ext cx="2399032" cy="3046988"/>
          </a:xfrm>
          <a:prstGeom prst="rect">
            <a:avLst/>
          </a:prstGeom>
          <a:ln>
            <a:solidFill>
              <a:srgbClr val="CBB3FF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CLUSTER 3</a:t>
            </a:r>
          </a:p>
          <a:p>
            <a:r>
              <a:rPr lang="en-US" altLang="ko-KR" sz="1200" b="0" dirty="0">
                <a:effectLst/>
                <a:latin typeface="Courier New" panose="02070309020205020404" pitchFamily="49" charset="0"/>
              </a:rPr>
              <a:t>1. 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중산층의 소득</a:t>
            </a:r>
            <a:r>
              <a:rPr lang="en-US" altLang="ko-KR" sz="1200" b="0" dirty="0">
                <a:effectLst/>
                <a:latin typeface="Courier New" panose="02070309020205020404" pitchFamily="49" charset="0"/>
              </a:rPr>
              <a:t>,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구매력 낮음</a:t>
            </a:r>
            <a:endParaRPr lang="en-US" altLang="ko-KR" sz="1200" b="0" dirty="0">
              <a:effectLst/>
              <a:latin typeface="Courier New" panose="02070309020205020404" pitchFamily="49" charset="0"/>
            </a:endParaRPr>
          </a:p>
          <a:p>
            <a:endParaRPr lang="ko-KR" altLang="en-US" sz="1200" b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dirty="0">
                <a:effectLst/>
                <a:latin typeface="Courier New" panose="02070309020205020404" pitchFamily="49" charset="0"/>
              </a:rPr>
              <a:t>2. 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전 연령에 고르게 분포했으나</a:t>
            </a:r>
            <a:r>
              <a:rPr lang="en-US" altLang="ko-KR" sz="1200" b="0" dirty="0"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200" b="1" dirty="0">
                <a:effectLst/>
                <a:latin typeface="Courier New" panose="02070309020205020404" pitchFamily="49" charset="0"/>
              </a:rPr>
              <a:t>20</a:t>
            </a:r>
            <a:r>
              <a:rPr lang="ko-KR" altLang="en-US" sz="1200" b="1" dirty="0">
                <a:effectLst/>
                <a:latin typeface="Courier New" panose="02070309020205020404" pitchFamily="49" charset="0"/>
              </a:rPr>
              <a:t>대 초반</a:t>
            </a:r>
            <a:r>
              <a:rPr lang="en-US" altLang="ko-KR" sz="1200" b="1" dirty="0">
                <a:effectLst/>
                <a:latin typeface="Courier New" panose="02070309020205020404" pitchFamily="49" charset="0"/>
              </a:rPr>
              <a:t>, 30</a:t>
            </a:r>
            <a:r>
              <a:rPr lang="ko-KR" altLang="en-US" sz="1200" b="1" dirty="0">
                <a:effectLst/>
                <a:latin typeface="Courier New" panose="02070309020205020404" pitchFamily="49" charset="0"/>
              </a:rPr>
              <a:t>대 후반의 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비중이 가장 높음</a:t>
            </a:r>
            <a:endParaRPr lang="en-US" altLang="ko-KR" sz="1200" b="0" dirty="0">
              <a:effectLst/>
              <a:latin typeface="Courier New" panose="02070309020205020404" pitchFamily="49" charset="0"/>
            </a:endParaRPr>
          </a:p>
          <a:p>
            <a:endParaRPr lang="ko-KR" altLang="en-US" sz="1200" b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dirty="0">
                <a:effectLst/>
                <a:latin typeface="Courier New" panose="02070309020205020404" pitchFamily="49" charset="0"/>
              </a:rPr>
              <a:t>3. 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주로 </a:t>
            </a:r>
            <a:r>
              <a:rPr lang="ko-KR" altLang="en-US" sz="1200" b="1" dirty="0">
                <a:effectLst/>
                <a:latin typeface="Courier New" panose="02070309020205020404" pitchFamily="49" charset="0"/>
              </a:rPr>
              <a:t>혼인한 </a:t>
            </a:r>
            <a:r>
              <a:rPr lang="en-US" altLang="ko-KR" sz="1200" b="1" dirty="0">
                <a:effectLst/>
                <a:latin typeface="Courier New" panose="02070309020205020404" pitchFamily="49" charset="0"/>
              </a:rPr>
              <a:t>3</a:t>
            </a:r>
            <a:r>
              <a:rPr lang="ko-KR" altLang="en-US" sz="1200" b="1" dirty="0" err="1">
                <a:effectLst/>
                <a:latin typeface="Courier New" panose="02070309020205020404" pitchFamily="49" charset="0"/>
              </a:rPr>
              <a:t>인가구였음</a:t>
            </a:r>
            <a:endParaRPr lang="en-US" altLang="ko-KR" sz="1200" b="1" dirty="0">
              <a:effectLst/>
              <a:latin typeface="Courier New" panose="02070309020205020404" pitchFamily="49" charset="0"/>
            </a:endParaRPr>
          </a:p>
          <a:p>
            <a:endParaRPr lang="ko-KR" altLang="en-US" sz="1200" b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dirty="0">
                <a:effectLst/>
                <a:latin typeface="Courier New" panose="02070309020205020404" pitchFamily="49" charset="0"/>
              </a:rPr>
              <a:t>4. 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해산물</a:t>
            </a:r>
            <a:r>
              <a:rPr lang="en-US" altLang="ko-KR" sz="1200" b="0" dirty="0"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고기</a:t>
            </a:r>
            <a:r>
              <a:rPr lang="en-US" altLang="ko-KR" sz="1200" b="0" dirty="0"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냉동식품</a:t>
            </a:r>
            <a:r>
              <a:rPr lang="en-US" altLang="ko-KR" sz="1200" b="0" dirty="0"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의약품을 주로 구매함</a:t>
            </a:r>
            <a:endParaRPr lang="en-US" altLang="ko-KR" sz="1200" b="0" dirty="0">
              <a:effectLst/>
              <a:latin typeface="Courier New" panose="02070309020205020404" pitchFamily="49" charset="0"/>
            </a:endParaRPr>
          </a:p>
          <a:p>
            <a:endParaRPr lang="ko-KR" altLang="en-US" sz="1200" b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dirty="0">
                <a:effectLst/>
                <a:latin typeface="Courier New" panose="02070309020205020404" pitchFamily="49" charset="0"/>
              </a:rPr>
              <a:t>5. </a:t>
            </a:r>
            <a:r>
              <a:rPr lang="ko-KR" altLang="en-US" sz="1200" dirty="0">
                <a:latin typeface="Courier New" panose="02070309020205020404" pitchFamily="49" charset="0"/>
              </a:rPr>
              <a:t>주로 </a:t>
            </a:r>
            <a:r>
              <a:rPr lang="ko-KR" altLang="en-US" sz="1200" b="1" dirty="0">
                <a:effectLst/>
                <a:latin typeface="Courier New" panose="02070309020205020404" pitchFamily="49" charset="0"/>
              </a:rPr>
              <a:t>출산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을 한 집단임</a:t>
            </a:r>
            <a:endParaRPr lang="en-US" altLang="ko-KR" sz="1200" b="0" dirty="0">
              <a:effectLst/>
              <a:latin typeface="Courier New" panose="02070309020205020404" pitchFamily="49" charset="0"/>
            </a:endParaRPr>
          </a:p>
          <a:p>
            <a:endParaRPr lang="en-US" altLang="ko-KR" sz="1200" b="0" dirty="0">
              <a:effectLst/>
              <a:latin typeface="Courier New" panose="02070309020205020404" pitchFamily="49" charset="0"/>
            </a:endParaRPr>
          </a:p>
          <a:p>
            <a:endParaRPr lang="ko-KR" altLang="en-US" sz="12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762035" y="3394738"/>
            <a:ext cx="1997565" cy="85036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CLUSTER 4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/>
              <a:t>모든 속성에서 범주가 다양했음</a:t>
            </a:r>
            <a:endParaRPr lang="en-US" altLang="ko-KR" sz="900" dirty="0"/>
          </a:p>
          <a:p>
            <a:pPr algn="ctr">
              <a:lnSpc>
                <a:spcPct val="150000"/>
              </a:lnSpc>
            </a:pPr>
            <a:r>
              <a:rPr lang="ko-KR" altLang="en-US" sz="900" dirty="0"/>
              <a:t>특징잡기 어려움</a:t>
            </a:r>
          </a:p>
        </p:txBody>
      </p:sp>
      <p:sp>
        <p:nvSpPr>
          <p:cNvPr id="96" name="자유형 95"/>
          <p:cNvSpPr>
            <a:spLocks/>
          </p:cNvSpPr>
          <p:nvPr/>
        </p:nvSpPr>
        <p:spPr bwMode="auto">
          <a:xfrm>
            <a:off x="1092428" y="2159551"/>
            <a:ext cx="412708" cy="36119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70D5E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98" name="모서리가 둥근 직사각형 97"/>
          <p:cNvSpPr/>
          <p:nvPr/>
        </p:nvSpPr>
        <p:spPr>
          <a:xfrm rot="1800000">
            <a:off x="1813314" y="1168944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 rot="1800000">
            <a:off x="3887051" y="1001173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 rot="1800000">
            <a:off x="4649527" y="1139682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 rot="1800000">
            <a:off x="6407932" y="1118063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 rot="1800000">
            <a:off x="6353063" y="1032186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 rot="1800000">
            <a:off x="6573854" y="1170695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 rot="1800000">
            <a:off x="9925856" y="1149076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 rot="1800000">
            <a:off x="9870988" y="1063198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 rot="1800000">
            <a:off x="10012264" y="1002924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 rot="1800000">
            <a:off x="10233056" y="1120943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0D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2967795" y="1490419"/>
            <a:ext cx="1734937" cy="1734937"/>
            <a:chOff x="4369564" y="1893158"/>
            <a:chExt cx="3344779" cy="3344778"/>
          </a:xfrm>
        </p:grpSpPr>
        <p:sp>
          <p:nvSpPr>
            <p:cNvPr id="109" name="직사각형 108"/>
            <p:cNvSpPr/>
            <p:nvPr/>
          </p:nvSpPr>
          <p:spPr>
            <a:xfrm>
              <a:off x="4369564" y="1893158"/>
              <a:ext cx="3344779" cy="3344778"/>
            </a:xfrm>
            <a:prstGeom prst="rect">
              <a:avLst/>
            </a:prstGeom>
            <a:gradFill>
              <a:gsLst>
                <a:gs pos="50000">
                  <a:schemeClr val="bg1">
                    <a:lumMod val="95000"/>
                  </a:schemeClr>
                </a:gs>
                <a:gs pos="50000">
                  <a:srgbClr val="70D5EC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5439471" y="1490419"/>
            <a:ext cx="1734937" cy="1734937"/>
            <a:chOff x="4369564" y="1893158"/>
            <a:chExt cx="3344779" cy="3344778"/>
          </a:xfrm>
        </p:grpSpPr>
        <p:sp>
          <p:nvSpPr>
            <p:cNvPr id="112" name="직사각형 111"/>
            <p:cNvSpPr/>
            <p:nvPr/>
          </p:nvSpPr>
          <p:spPr>
            <a:xfrm>
              <a:off x="4369564" y="1893158"/>
              <a:ext cx="3344779" cy="3344778"/>
            </a:xfrm>
            <a:prstGeom prst="rect">
              <a:avLst/>
            </a:prstGeom>
            <a:gradFill>
              <a:gsLst>
                <a:gs pos="50000">
                  <a:schemeClr val="bg1">
                    <a:lumMod val="95000"/>
                  </a:schemeClr>
                </a:gs>
                <a:gs pos="50000">
                  <a:srgbClr val="70D5EC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7762035" y="1490419"/>
            <a:ext cx="1734937" cy="1734937"/>
            <a:chOff x="4369564" y="1893158"/>
            <a:chExt cx="3344779" cy="3344778"/>
          </a:xfrm>
        </p:grpSpPr>
        <p:sp>
          <p:nvSpPr>
            <p:cNvPr id="115" name="직사각형 114"/>
            <p:cNvSpPr/>
            <p:nvPr/>
          </p:nvSpPr>
          <p:spPr>
            <a:xfrm>
              <a:off x="4369564" y="1893158"/>
              <a:ext cx="3344779" cy="3344778"/>
            </a:xfrm>
            <a:prstGeom prst="rect">
              <a:avLst/>
            </a:prstGeom>
            <a:gradFill>
              <a:gsLst>
                <a:gs pos="50000">
                  <a:schemeClr val="bg1">
                    <a:lumMod val="95000"/>
                  </a:schemeClr>
                </a:gs>
                <a:gs pos="50000">
                  <a:srgbClr val="70D5EC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94" name="자유형 93"/>
          <p:cNvSpPr>
            <a:spLocks/>
          </p:cNvSpPr>
          <p:nvPr/>
        </p:nvSpPr>
        <p:spPr bwMode="auto">
          <a:xfrm>
            <a:off x="6108635" y="2121699"/>
            <a:ext cx="367334" cy="407145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70D5E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95" name="Freeform 6"/>
          <p:cNvSpPr>
            <a:spLocks/>
          </p:cNvSpPr>
          <p:nvPr/>
        </p:nvSpPr>
        <p:spPr bwMode="auto">
          <a:xfrm>
            <a:off x="8387880" y="2134399"/>
            <a:ext cx="447397" cy="39666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70D5E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7" name="Freeform 36"/>
          <p:cNvSpPr>
            <a:spLocks noEditPoints="1"/>
          </p:cNvSpPr>
          <p:nvPr/>
        </p:nvSpPr>
        <p:spPr bwMode="auto">
          <a:xfrm>
            <a:off x="3725339" y="2146851"/>
            <a:ext cx="243606" cy="40972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70D5E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4E8C7C2-8C26-4A6D-ACB5-3084ACB4DE84}"/>
              </a:ext>
            </a:extLst>
          </p:cNvPr>
          <p:cNvSpPr/>
          <p:nvPr/>
        </p:nvSpPr>
        <p:spPr>
          <a:xfrm>
            <a:off x="0" y="32512"/>
            <a:ext cx="12192000" cy="799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3. 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군집 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</a:rPr>
              <a:t>(k-means clustering)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8620B61-D401-EBC9-D57C-BB9EFE64FC98}"/>
              </a:ext>
            </a:extLst>
          </p:cNvPr>
          <p:cNvSpPr/>
          <p:nvPr/>
        </p:nvSpPr>
        <p:spPr>
          <a:xfrm>
            <a:off x="9759600" y="3358948"/>
            <a:ext cx="2207112" cy="3231654"/>
          </a:xfrm>
          <a:prstGeom prst="rect">
            <a:avLst/>
          </a:prstGeom>
          <a:ln>
            <a:solidFill>
              <a:srgbClr val="CBB3FF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/>
              <a:t>CLUSTER 5</a:t>
            </a:r>
          </a:p>
          <a:p>
            <a:r>
              <a:rPr lang="en-US" altLang="ko-KR" sz="1200" b="0" dirty="0">
                <a:effectLst/>
                <a:latin typeface="Courier New" panose="02070309020205020404" pitchFamily="49" charset="0"/>
              </a:rPr>
              <a:t>1. 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중간 수준의 소득과 낮은 구매력을 가짐</a:t>
            </a:r>
            <a:r>
              <a:rPr lang="en-US" altLang="ko-KR" sz="1200" b="0" dirty="0"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연령대는 가장 다양함</a:t>
            </a:r>
            <a:endParaRPr lang="en-US" altLang="ko-KR" sz="1200" b="0" dirty="0">
              <a:effectLst/>
              <a:latin typeface="Courier New" panose="02070309020205020404" pitchFamily="49" charset="0"/>
            </a:endParaRPr>
          </a:p>
          <a:p>
            <a:endParaRPr lang="ko-KR" altLang="en-US" sz="1200" b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dirty="0">
                <a:effectLst/>
                <a:latin typeface="Courier New" panose="02070309020205020404" pitchFamily="49" charset="0"/>
              </a:rPr>
              <a:t>2. 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주로 </a:t>
            </a:r>
            <a:r>
              <a:rPr lang="ko-KR" altLang="en-US" sz="1200" b="1" dirty="0">
                <a:effectLst/>
                <a:latin typeface="Courier New" panose="02070309020205020404" pitchFamily="49" charset="0"/>
              </a:rPr>
              <a:t>가족 구성원 수가 많은 것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이 특징임 </a:t>
            </a:r>
            <a:endParaRPr lang="en-US" altLang="ko-KR" sz="1200" b="0" dirty="0">
              <a:effectLst/>
              <a:latin typeface="Courier New" panose="02070309020205020404" pitchFamily="49" charset="0"/>
            </a:endParaRPr>
          </a:p>
          <a:p>
            <a:endParaRPr lang="ko-KR" altLang="en-US" sz="1200" b="0" dirty="0">
              <a:effectLst/>
              <a:latin typeface="Courier New" panose="02070309020205020404" pitchFamily="49" charset="0"/>
            </a:endParaRPr>
          </a:p>
          <a:p>
            <a:r>
              <a:rPr lang="en-US" altLang="ko-KR" sz="1200" b="0" dirty="0">
                <a:effectLst/>
                <a:latin typeface="Courier New" panose="02070309020205020404" pitchFamily="49" charset="0"/>
              </a:rPr>
              <a:t>3. 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특별히 선호하는 브랜드나 제품군이 없고</a:t>
            </a:r>
            <a:r>
              <a:rPr lang="en-US" altLang="ko-KR" sz="1200" b="0" dirty="0">
                <a:effectLst/>
                <a:latin typeface="Courier New" panose="02070309020205020404" pitchFamily="49" charset="0"/>
              </a:rPr>
              <a:t>, </a:t>
            </a:r>
            <a:r>
              <a:rPr lang="ko-KR" altLang="en-US" sz="1200" b="1" dirty="0">
                <a:effectLst/>
                <a:latin typeface="Courier New" panose="02070309020205020404" pitchFamily="49" charset="0"/>
              </a:rPr>
              <a:t>모두 골고루 </a:t>
            </a:r>
            <a:r>
              <a:rPr lang="ko-KR" altLang="en-US" sz="1200" b="1" dirty="0" err="1">
                <a:effectLst/>
                <a:latin typeface="Courier New" panose="02070309020205020404" pitchFamily="49" charset="0"/>
              </a:rPr>
              <a:t>구매하는것이</a:t>
            </a:r>
            <a:r>
              <a:rPr lang="ko-KR" altLang="en-US" sz="1200" b="1" dirty="0">
                <a:effectLst/>
                <a:latin typeface="Courier New" panose="02070309020205020404" pitchFamily="49" charset="0"/>
              </a:rPr>
              <a:t> 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특징임</a:t>
            </a:r>
            <a:endParaRPr lang="en-US" altLang="ko-KR" sz="1200" b="0" dirty="0">
              <a:effectLst/>
              <a:latin typeface="Courier New" panose="02070309020205020404" pitchFamily="49" charset="0"/>
            </a:endParaRPr>
          </a:p>
          <a:p>
            <a:r>
              <a:rPr lang="ko-KR" altLang="en-US" sz="1200" b="0" dirty="0"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altLang="ko-KR" sz="1200" b="0" dirty="0">
                <a:effectLst/>
                <a:latin typeface="Courier New" panose="02070309020205020404" pitchFamily="49" charset="0"/>
              </a:rPr>
              <a:t>4.</a:t>
            </a:r>
            <a:r>
              <a:rPr lang="en-US" altLang="ko-KR" sz="1200" b="1" dirty="0">
                <a:effectLst/>
                <a:latin typeface="Courier New" panose="02070309020205020404" pitchFamily="49" charset="0"/>
              </a:rPr>
              <a:t> </a:t>
            </a:r>
            <a:r>
              <a:rPr lang="ko-KR" altLang="en-US" sz="1200" b="1" dirty="0">
                <a:effectLst/>
                <a:latin typeface="Courier New" panose="02070309020205020404" pitchFamily="49" charset="0"/>
              </a:rPr>
              <a:t>아이가 많은 </a:t>
            </a:r>
            <a:r>
              <a:rPr lang="ko-KR" altLang="en-US" sz="1200" b="0" dirty="0">
                <a:effectLst/>
                <a:latin typeface="Courier New" panose="02070309020205020404" pitchFamily="49" charset="0"/>
              </a:rPr>
              <a:t>집단일 확률이 높음 </a:t>
            </a:r>
            <a:endParaRPr lang="en-US" altLang="ko-KR" sz="1200" b="0" dirty="0">
              <a:effectLst/>
              <a:latin typeface="Courier New" panose="02070309020205020404" pitchFamily="49" charset="0"/>
            </a:endParaRPr>
          </a:p>
          <a:p>
            <a:endParaRPr lang="en-US" altLang="ko-KR" sz="1200" b="0" dirty="0">
              <a:effectLst/>
              <a:latin typeface="Courier New" panose="02070309020205020404" pitchFamily="49" charset="0"/>
            </a:endParaRPr>
          </a:p>
          <a:p>
            <a:endParaRPr lang="ko-KR" altLang="en-US" sz="1200" b="0" dirty="0">
              <a:effectLst/>
              <a:latin typeface="Courier New" panose="02070309020205020404" pitchFamily="49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7364B43-6924-8596-02AB-50263F157A08}"/>
              </a:ext>
            </a:extLst>
          </p:cNvPr>
          <p:cNvGrpSpPr/>
          <p:nvPr/>
        </p:nvGrpSpPr>
        <p:grpSpPr>
          <a:xfrm>
            <a:off x="10084599" y="1443721"/>
            <a:ext cx="1734937" cy="1734937"/>
            <a:chOff x="4369564" y="1893158"/>
            <a:chExt cx="3344779" cy="334477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197F4B8-878E-7054-F4DC-8AEF8EDFB4AA}"/>
                </a:ext>
              </a:extLst>
            </p:cNvPr>
            <p:cNvSpPr/>
            <p:nvPr/>
          </p:nvSpPr>
          <p:spPr>
            <a:xfrm>
              <a:off x="4369564" y="1893158"/>
              <a:ext cx="3344779" cy="3344778"/>
            </a:xfrm>
            <a:prstGeom prst="rect">
              <a:avLst/>
            </a:prstGeom>
            <a:gradFill>
              <a:gsLst>
                <a:gs pos="50000">
                  <a:schemeClr val="bg1">
                    <a:lumMod val="95000"/>
                  </a:schemeClr>
                </a:gs>
                <a:gs pos="50000">
                  <a:srgbClr val="70D5EC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7F4D1F1-EF34-29AC-F8E8-BD504B380E8E}"/>
                </a:ext>
              </a:extLst>
            </p:cNvPr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6" name="Freeform 6">
            <a:extLst>
              <a:ext uri="{FF2B5EF4-FFF2-40B4-BE49-F238E27FC236}">
                <a16:creationId xmlns:a16="http://schemas.microsoft.com/office/drawing/2014/main" id="{5C542215-9E95-8E09-B8F1-D361796AF54F}"/>
              </a:ext>
            </a:extLst>
          </p:cNvPr>
          <p:cNvSpPr>
            <a:spLocks/>
          </p:cNvSpPr>
          <p:nvPr/>
        </p:nvSpPr>
        <p:spPr bwMode="auto">
          <a:xfrm>
            <a:off x="10702049" y="2112859"/>
            <a:ext cx="447397" cy="39666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70D5EC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EEDFD4-024E-2180-9FA7-57B75AB5023B}"/>
              </a:ext>
            </a:extLst>
          </p:cNvPr>
          <p:cNvSpPr txBox="1"/>
          <p:nvPr/>
        </p:nvSpPr>
        <p:spPr>
          <a:xfrm>
            <a:off x="213055" y="1056477"/>
            <a:ext cx="26691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effectLst/>
                <a:latin typeface="Courier New" panose="02070309020205020404" pitchFamily="49" charset="0"/>
              </a:rPr>
              <a:t>**대가족의 노년층으로 추정**</a:t>
            </a:r>
            <a:endParaRPr lang="ko-KR" altLang="en-US" sz="1200" b="0" dirty="0">
              <a:effectLst/>
              <a:latin typeface="Courier New" panose="02070309020205020404" pitchFamily="49" charset="0"/>
            </a:endParaRPr>
          </a:p>
          <a:p>
            <a:br>
              <a:rPr lang="ko-KR" altLang="en-US" b="0" dirty="0">
                <a:effectLst/>
                <a:latin typeface="Courier New" panose="02070309020205020404" pitchFamily="49" charset="0"/>
              </a:rPr>
            </a:br>
            <a:endParaRPr lang="ko-KR" altLang="en-US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69E9AB-D1C9-6903-4410-426C72E01F6C}"/>
              </a:ext>
            </a:extLst>
          </p:cNvPr>
          <p:cNvSpPr txBox="1"/>
          <p:nvPr/>
        </p:nvSpPr>
        <p:spPr>
          <a:xfrm>
            <a:off x="2915855" y="1062408"/>
            <a:ext cx="60951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>
                <a:effectLst/>
                <a:latin typeface="Courier New" panose="02070309020205020404" pitchFamily="49" charset="0"/>
              </a:rPr>
              <a:t>**청장년 </a:t>
            </a:r>
            <a:r>
              <a:rPr lang="en-US" altLang="ko-KR" sz="1100" b="1" dirty="0">
                <a:effectLst/>
                <a:latin typeface="Courier New" panose="02070309020205020404" pitchFamily="49" charset="0"/>
              </a:rPr>
              <a:t>1</a:t>
            </a:r>
            <a:r>
              <a:rPr lang="ko-KR" altLang="en-US" sz="1100" b="1" dirty="0">
                <a:effectLst/>
                <a:latin typeface="Courier New" panose="02070309020205020404" pitchFamily="49" charset="0"/>
              </a:rPr>
              <a:t>인가구로 추정**</a:t>
            </a:r>
            <a:endParaRPr lang="ko-KR" altLang="en-US" sz="11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B357FD-F6D5-9F45-105A-131605FFCDEC}"/>
              </a:ext>
            </a:extLst>
          </p:cNvPr>
          <p:cNvSpPr txBox="1"/>
          <p:nvPr/>
        </p:nvSpPr>
        <p:spPr>
          <a:xfrm>
            <a:off x="5637520" y="1035515"/>
            <a:ext cx="19771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>
                <a:effectLst/>
                <a:latin typeface="Courier New" panose="02070309020205020404" pitchFamily="49" charset="0"/>
              </a:rPr>
              <a:t>**신혼부부로 추정**</a:t>
            </a:r>
            <a:endParaRPr lang="ko-KR" altLang="en-US" sz="11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1F8C8E-DCF9-F4B2-7AC7-40E4D83D5EA2}"/>
              </a:ext>
            </a:extLst>
          </p:cNvPr>
          <p:cNvSpPr txBox="1"/>
          <p:nvPr/>
        </p:nvSpPr>
        <p:spPr>
          <a:xfrm>
            <a:off x="7963743" y="1043196"/>
            <a:ext cx="28165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>
                <a:effectLst/>
                <a:latin typeface="Courier New" panose="02070309020205020404" pitchFamily="49" charset="0"/>
              </a:rPr>
              <a:t>**이상치로 간주**</a:t>
            </a:r>
            <a:endParaRPr lang="ko-KR" altLang="en-US" sz="11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4F2B1C7-C502-7C63-60F4-53A5293B5950}"/>
              </a:ext>
            </a:extLst>
          </p:cNvPr>
          <p:cNvSpPr txBox="1"/>
          <p:nvPr/>
        </p:nvSpPr>
        <p:spPr>
          <a:xfrm>
            <a:off x="10084599" y="1027807"/>
            <a:ext cx="20087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0" dirty="0">
                <a:effectLst/>
                <a:latin typeface="Courier New" panose="02070309020205020404" pitchFamily="49" charset="0"/>
              </a:rPr>
              <a:t> </a:t>
            </a:r>
            <a:r>
              <a:rPr lang="ko-KR" altLang="en-US" sz="1100" b="1" dirty="0">
                <a:effectLst/>
                <a:latin typeface="Courier New" panose="02070309020205020404" pitchFamily="49" charset="0"/>
              </a:rPr>
              <a:t>**대가족으로 추정**</a:t>
            </a:r>
            <a:endParaRPr lang="ko-KR" altLang="en-US" sz="1100" b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7BAD93-A962-BA49-D113-2C0B30143B03}"/>
              </a:ext>
            </a:extLst>
          </p:cNvPr>
          <p:cNvSpPr/>
          <p:nvPr/>
        </p:nvSpPr>
        <p:spPr>
          <a:xfrm>
            <a:off x="127460" y="904462"/>
            <a:ext cx="2559111" cy="579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58C5B35-5B4C-FD88-BA24-BCB4B2589CE3}"/>
              </a:ext>
            </a:extLst>
          </p:cNvPr>
          <p:cNvSpPr/>
          <p:nvPr/>
        </p:nvSpPr>
        <p:spPr>
          <a:xfrm>
            <a:off x="9692475" y="969066"/>
            <a:ext cx="2312221" cy="579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122" name="Picture 2" descr="노인 - 이미지투데이 :: 통로이미지(주)">
            <a:extLst>
              <a:ext uri="{FF2B5EF4-FFF2-40B4-BE49-F238E27FC236}">
                <a16:creationId xmlns:a16="http://schemas.microsoft.com/office/drawing/2014/main" id="{AA4E3C5B-B32B-43FE-BCFF-25CBD56694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2" t="-1471" r="16517" b="1471"/>
          <a:stretch/>
        </p:blipFill>
        <p:spPr bwMode="auto">
          <a:xfrm>
            <a:off x="615340" y="1609222"/>
            <a:ext cx="1460938" cy="148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1B6D7AE-CDD0-3997-5FC7-A675DA7A5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787" y="1650693"/>
            <a:ext cx="1485967" cy="144351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B1E2C9A-F673-94AC-C177-B177D4066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132" y="1629230"/>
            <a:ext cx="1587438" cy="143938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628358D-BB31-14EE-3F7B-329FBEDCD1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428" r="10071"/>
          <a:stretch/>
        </p:blipFill>
        <p:spPr>
          <a:xfrm>
            <a:off x="10040728" y="1554449"/>
            <a:ext cx="1717379" cy="15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0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맑은 고딕"/>
        <a:ea typeface="나눔스퀘어_ac Bold"/>
        <a:cs typeface=""/>
      </a:majorFont>
      <a:minorFont>
        <a:latin typeface="맑은 고딕"/>
        <a:ea typeface="나눔스퀘어_ac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</TotalTime>
  <Words>742</Words>
  <Application>Microsoft Office PowerPoint</Application>
  <PresentationFormat>와이드스크린</PresentationFormat>
  <Paragraphs>149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나눔스퀘어_ac</vt:lpstr>
      <vt:lpstr>나눔스퀘어_ac Bold</vt:lpstr>
      <vt:lpstr>나눔스퀘어_ac ExtraBold</vt:lpstr>
      <vt:lpstr>맑은 고딕</vt:lpstr>
      <vt:lpstr>Arial</vt:lpstr>
      <vt:lpstr>Avenir Next LT Pro</vt:lpstr>
      <vt:lpstr>Calibri</vt:lpstr>
      <vt:lpstr>Courier New</vt:lpstr>
      <vt:lpstr>Roboto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양세비</cp:lastModifiedBy>
  <cp:revision>7</cp:revision>
  <dcterms:created xsi:type="dcterms:W3CDTF">2022-04-20T15:27:56Z</dcterms:created>
  <dcterms:modified xsi:type="dcterms:W3CDTF">2022-05-24T05:28:57Z</dcterms:modified>
</cp:coreProperties>
</file>