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3"/>
  </p:notesMasterIdLst>
  <p:handoutMasterIdLst>
    <p:handoutMasterId r:id="rId24"/>
  </p:handoutMasterIdLst>
  <p:sldIdLst>
    <p:sldId id="333" r:id="rId5"/>
    <p:sldId id="334" r:id="rId6"/>
    <p:sldId id="282" r:id="rId7"/>
    <p:sldId id="335" r:id="rId8"/>
    <p:sldId id="347" r:id="rId9"/>
    <p:sldId id="348" r:id="rId10"/>
    <p:sldId id="338" r:id="rId11"/>
    <p:sldId id="336" r:id="rId12"/>
    <p:sldId id="341" r:id="rId13"/>
    <p:sldId id="342" r:id="rId14"/>
    <p:sldId id="343" r:id="rId15"/>
    <p:sldId id="339" r:id="rId16"/>
    <p:sldId id="344" r:id="rId17"/>
    <p:sldId id="345" r:id="rId18"/>
    <p:sldId id="340" r:id="rId19"/>
    <p:sldId id="346" r:id="rId20"/>
    <p:sldId id="349" r:id="rId21"/>
    <p:sldId id="337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54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>
        <p:scale>
          <a:sx n="99" d="100"/>
          <a:sy n="99" d="100"/>
        </p:scale>
        <p:origin x="3492" y="-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662517289073307E-3"/>
                  <c:y val="1.45243282498183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F0-4B8E-A9C3-12A73DB45818}"/>
                </c:ext>
              </c:extLst>
            </c:dLbl>
            <c:dLbl>
              <c:idx val="1"/>
              <c:layout>
                <c:manualLayout>
                  <c:x val="-2.7662517289073307E-3"/>
                  <c:y val="1.16194625998547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F0-4B8E-A9C3-12A73DB45818}"/>
                </c:ext>
              </c:extLst>
            </c:dLbl>
            <c:dLbl>
              <c:idx val="2"/>
              <c:layout>
                <c:manualLayout>
                  <c:x val="0"/>
                  <c:y val="8.71459694989106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F0-4B8E-A9C3-12A73DB45818}"/>
                </c:ext>
              </c:extLst>
            </c:dLbl>
            <c:dLbl>
              <c:idx val="3"/>
              <c:layout>
                <c:manualLayout>
                  <c:x val="-1.0142805835435015E-16"/>
                  <c:y val="8.71459694989096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F0-4B8E-A9C3-12A73DB4581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77"/>
                    <a:ea typeface="Source Sans Pro Black" panose="020B0503030403020204" pitchFamily="34" charset="0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Nettogewinnmarge</c:v>
                </c:pt>
                <c:pt idx="1">
                  <c:v>Bruttogewinnmarge</c:v>
                </c:pt>
                <c:pt idx="2">
                  <c:v>Leadkonvertierungsrate</c:v>
                </c:pt>
                <c:pt idx="3">
                  <c:v>Aufbewahrungsrate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0.33889999999999998</c:v>
                </c:pt>
                <c:pt idx="1">
                  <c:v>0.68899999999999995</c:v>
                </c:pt>
                <c:pt idx="2">
                  <c:v>2.4E-2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0-4B8E-A9C3-12A73DB45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27776"/>
        <c:axId val="727528608"/>
      </c:barChart>
      <c:catAx>
        <c:axId val="7275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cs"/>
              </a:defRPr>
            </a:pPr>
            <a:endParaRPr lang="de-DE"/>
          </a:p>
        </c:txPr>
        <c:crossAx val="727528608"/>
        <c:crosses val="autoZero"/>
        <c:auto val="1"/>
        <c:lblAlgn val="ctr"/>
        <c:lblOffset val="100"/>
        <c:noMultiLvlLbl val="0"/>
      </c:catAx>
      <c:valAx>
        <c:axId val="7275286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pPr>
            <a:endParaRPr lang="de-DE"/>
          </a:p>
        </c:txPr>
        <c:crossAx val="7275277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747B7FD-B251-4E53-B38A-078B45B71A7C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D77777AE-A626-4F47-81EF-9ADAA35286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8C4402C2-41B9-7243-86C1-C8C6FC907120}" type="datetimeFigureOut">
              <a:rPr lang="de-DE" smtClean="0"/>
              <a:t>10.08.2023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1449098-A5DD-8745-9BDA-7818ECA228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0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3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74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09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9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0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75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113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1449098-A5DD-8745-9BDA-7818ECA2289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40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50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33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1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40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6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0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1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Freihand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de-DE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0" name="Freihandform: Form 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8" name="Freihandform: Form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1" name="Freihand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3" name="Textplatzhalter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de-DE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de-DE" sz="2400" b="0">
                <a:solidFill>
                  <a:schemeClr val="bg1"/>
                </a:solidFill>
                <a:latin typeface="+mn-lt"/>
              </a:defRPr>
            </a:lvl2pPr>
            <a:lvl3pPr>
              <a:defRPr lang="de-DE" sz="2400" b="0">
                <a:solidFill>
                  <a:schemeClr val="bg1"/>
                </a:solidFill>
                <a:latin typeface="+mn-lt"/>
              </a:defRPr>
            </a:lvl3pPr>
            <a:lvl4pPr>
              <a:defRPr lang="de-DE" sz="2400" b="0">
                <a:solidFill>
                  <a:schemeClr val="bg1"/>
                </a:solidFill>
                <a:latin typeface="+mn-lt"/>
              </a:defRPr>
            </a:lvl4pPr>
            <a:lvl5pPr>
              <a:defRPr lang="de-DE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bollis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de-DE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de-DE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de-DE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 Ebe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ihandform: Form 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de-DE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de-DE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de-DE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gang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r Inhal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el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3" name="Fußzeilenplatzhalt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85" name="Foliennummernplatzhalt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96" name="Freihand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er Inh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3" name="Fußzeilenplatzhalt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85" name="Foliennummernplatzhalt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Freihand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10" name="Freihand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11" name="Graphic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teljährliches Upd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de-DE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de-DE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de-DE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de-DE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7" name="Textplatzhalter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de-DE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de-DE" sz="2400" b="0">
                <a:solidFill>
                  <a:schemeClr val="bg1"/>
                </a:solidFill>
                <a:latin typeface="+mn-lt"/>
              </a:defRPr>
            </a:lvl2pPr>
            <a:lvl3pPr>
              <a:defRPr lang="de-DE" sz="2400" b="0">
                <a:solidFill>
                  <a:schemeClr val="bg1"/>
                </a:solidFill>
                <a:latin typeface="+mn-lt"/>
              </a:defRPr>
            </a:lvl3pPr>
            <a:lvl4pPr>
              <a:defRPr lang="de-DE" sz="2400" b="0">
                <a:solidFill>
                  <a:schemeClr val="bg1"/>
                </a:solidFill>
                <a:latin typeface="+mn-lt"/>
              </a:defRPr>
            </a:lvl4pPr>
            <a:lvl5pPr>
              <a:defRPr lang="de-DE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de-DE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de-DE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cher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de-DE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de-DE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de-DE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reihandform: Form 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de-DE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de-DE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echt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3" name="Fußzeilenplatzhalt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85" name="Foliennummernplatzhalt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Bildplatzhalt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Textplatzhalt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ink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5" name="Foliennummernplatzhalt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Bildplatzhalt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Textplatzhalt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de-DE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CONTOSO ALLE HÄNDE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hrest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de-DE" sz="2400" smtClean="0">
                <a:solidFill>
                  <a:schemeClr val="bg1"/>
                </a:solidFill>
              </a:defRPr>
            </a:lvl1pPr>
            <a:lvl2pPr>
              <a:defRPr lang="de-DE" sz="2400" smtClean="0">
                <a:solidFill>
                  <a:schemeClr val="bg1"/>
                </a:solidFill>
              </a:defRPr>
            </a:lvl2pPr>
            <a:lvl3pPr>
              <a:defRPr lang="de-DE" sz="2400" smtClean="0">
                <a:solidFill>
                  <a:schemeClr val="bg1"/>
                </a:solidFill>
              </a:defRPr>
            </a:lvl3pPr>
            <a:lvl4pPr>
              <a:defRPr lang="de-DE" sz="2400" smtClean="0">
                <a:solidFill>
                  <a:schemeClr val="bg1"/>
                </a:solidFill>
              </a:defRPr>
            </a:lvl4pPr>
            <a:lvl5pPr>
              <a:defRPr lang="de-DE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de-DE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Textplatzhalter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de-DE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gangs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de-DE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de-DE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de-DE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de-DE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jpeg"/><Relationship Id="rId4" Type="http://schemas.openxmlformats.org/officeDocument/2006/relationships/image" Target="../media/image12.sv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CONTOSO </a:t>
            </a:r>
            <a:br>
              <a:rPr lang="de-DE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de-DE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ALLE HÄNDE</a:t>
            </a:r>
            <a:endParaRPr lang="de-DE" dirty="0"/>
          </a:p>
        </p:txBody>
      </p:sp>
      <p:pic>
        <p:nvPicPr>
          <p:cNvPr id="4" name="Kamera 3" descr="Cameo-Objekt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Unternehmensweite Updates und Highlights </a:t>
            </a:r>
            <a:endParaRPr lang="de-DE" sz="24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20XX HIGHLIGHTS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Große Augenblicke</a:t>
            </a:r>
          </a:p>
        </p:txBody>
      </p:sp>
      <p:pic>
        <p:nvPicPr>
          <p:cNvPr id="12" name="Bildplatzhalter 11" descr="Lineares Diagramm mit einfarbiger Füllung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EC62C3-EFF7-54EE-5235-48020489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61465" y="2551113"/>
            <a:ext cx="2441448" cy="6588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4,5 % Umsatzsteigerung</a:t>
            </a:r>
          </a:p>
        </p:txBody>
      </p:sp>
      <p:pic>
        <p:nvPicPr>
          <p:cNvPr id="13" name="Bildplatzhalter 12" descr="Geld mit einfarbiger Füllung">
            <a:extLst>
              <a:ext uri="{FF2B5EF4-FFF2-40B4-BE49-F238E27FC236}">
                <a16:creationId xmlns:a16="http://schemas.microsoft.com/office/drawing/2014/main" id="{2D5661BC-9B41-C53F-7960-FFF3C33B6F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E77A6065-CCB8-FA19-7B6E-D93010D7BA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1464" y="3648234"/>
            <a:ext cx="2778169" cy="6588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Netto-Cashflow von 13,2 USD</a:t>
            </a:r>
          </a:p>
        </p:txBody>
      </p:sp>
      <p:pic>
        <p:nvPicPr>
          <p:cNvPr id="14" name="Bildplatzhalter 13" descr="Pfeil: Vertikaler U-förmiger Pfeil mit einfarbiger Füllung">
            <a:extLst>
              <a:ext uri="{FF2B5EF4-FFF2-40B4-BE49-F238E27FC236}">
                <a16:creationId xmlns:a16="http://schemas.microsoft.com/office/drawing/2014/main" id="{C4C85770-35F4-F1B4-E2DD-B4919A6B0D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82647987-4CB0-E511-FA5C-1A1F17FC5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61464" y="4745514"/>
            <a:ext cx="2860409" cy="6588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Reduzierte GHG-Emissionen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2EB0BE-9B17-5E43-9777-038379D8D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pic>
        <p:nvPicPr>
          <p:cNvPr id="54" name="Kamera 53" descr="Cameo-Objekt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lf="http://schemas.microsoft.com/office/drawing/2021/livefeed" xmlns:asvg="http://schemas.microsoft.com/office/drawing/2016/SVG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B4654A-7B97-2DC7-2BD9-AF2CBE64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 LOWLIGHTS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9721D-8F30-B0F5-1D79-8E5D62E2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42313D-8A74-C7D2-1018-ED646000CA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EB684-8EF9-4F71-0863-C7E0E90E8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Rohstoffe</a:t>
            </a:r>
          </a:p>
          <a:p>
            <a:pPr rtl="0"/>
            <a:r>
              <a:rPr lang="de-DE"/>
              <a:t>Energie</a:t>
            </a:r>
          </a:p>
          <a:p>
            <a:pPr rtl="0"/>
            <a:r>
              <a:rPr lang="de-DE"/>
              <a:t>Verkehrskosten</a:t>
            </a:r>
          </a:p>
          <a:p>
            <a:pPr rtl="0"/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42146-62CF-D602-CF31-A3312DBA7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Logistik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5429D7-37DD-6B73-9942-3D5C77D7668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Unterbrechungen des Marktwachstum</a:t>
            </a:r>
          </a:p>
          <a:p>
            <a:pPr rtl="0"/>
            <a:r>
              <a:rPr lang="de-DE"/>
              <a:t>Niedrigere Volumen in Q4</a:t>
            </a:r>
          </a:p>
          <a:p>
            <a:pPr rtl="0"/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B21404C-8185-D013-784D-FE99FEABFC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Wachstum</a:t>
            </a:r>
          </a:p>
          <a:p>
            <a:pPr rtl="0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A568E3C-9D15-D59C-8D03-6873D888AAF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Von Q4 beeinträchtigte Lagerkapazität</a:t>
            </a:r>
          </a:p>
          <a:p>
            <a:pPr rtl="0"/>
            <a:r>
              <a:rPr lang="de-DE" dirty="0"/>
              <a:t>Begrenzte Anzahl von Lagern</a:t>
            </a:r>
          </a:p>
          <a:p>
            <a:pPr rt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51B3FBF-9756-C40A-A7A1-55D30F4E3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pic>
        <p:nvPicPr>
          <p:cNvPr id="10" name="Kamera 9" descr="Cameo-Objekt">
            <a:extLst>
              <a:ext uri="{FF2B5EF4-FFF2-40B4-BE49-F238E27FC236}">
                <a16:creationId xmlns:a16="http://schemas.microsoft.com/office/drawing/2014/main" id="{51B28397-094B-CAE4-8B20-A80B16E0DF6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0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022" y="676656"/>
            <a:ext cx="4535978" cy="54955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AKTUELLE PROJEKTE </a:t>
            </a:r>
            <a:b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&amp; WICHTIGE METRIKEN</a:t>
            </a:r>
            <a:endParaRPr lang="de-DE" dirty="0"/>
          </a:p>
        </p:txBody>
      </p:sp>
      <p:pic>
        <p:nvPicPr>
          <p:cNvPr id="3" name="Kamera 2" descr="Cameo-Objekt">
            <a:extLst>
              <a:ext uri="{FF2B5EF4-FFF2-40B4-BE49-F238E27FC236}">
                <a16:creationId xmlns:a16="http://schemas.microsoft.com/office/drawing/2014/main" id="{527159CB-EE21-78E3-70B4-AD7FAE0A183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amera 6" descr="Cameo-Objekt">
            <a:extLst>
              <a:ext uri="{FF2B5EF4-FFF2-40B4-BE49-F238E27FC236}">
                <a16:creationId xmlns:a16="http://schemas.microsoft.com/office/drawing/2014/main" id="{6179457F-6BD7-8A8B-B220-7A6E0D5B7E1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68F4F0-2842-4918-7C8F-98FED86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PROJEKT </a:t>
            </a:r>
            <a:br>
              <a:rPr lang="de-DE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de-DE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STATUS MELDEN</a:t>
            </a:r>
            <a:br>
              <a:rPr lang="de-DE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de-DE" dirty="0"/>
          </a:p>
        </p:txBody>
      </p:sp>
      <p:graphicFrame>
        <p:nvGraphicFramePr>
          <p:cNvPr id="6" name="Tabelle 9">
            <a:extLst>
              <a:ext uri="{FF2B5EF4-FFF2-40B4-BE49-F238E27FC236}">
                <a16:creationId xmlns:a16="http://schemas.microsoft.com/office/drawing/2014/main" id="{C2AB2D30-7154-C545-8FB0-6851541C1D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4428938"/>
              </p:ext>
            </p:extLst>
          </p:nvPr>
        </p:nvGraphicFramePr>
        <p:xfrm>
          <a:off x="722313" y="1947863"/>
          <a:ext cx="5129847" cy="25323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11585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718262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1043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l" rtl="0"/>
                      <a:r>
                        <a:rPr lang="de-DE" sz="2000" b="0" spc="100" dirty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WICHTIGE PROJEKTE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l" rtl="0"/>
                      <a:r>
                        <a:rPr lang="de-DE" sz="2400" b="0" spc="0" dirty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% </a:t>
                      </a:r>
                      <a:r>
                        <a:rPr lang="de-DE" sz="2000" b="0" spc="0" dirty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ABGESCHLOSSEN</a:t>
                      </a:r>
                      <a:endParaRPr lang="de-DE" sz="2400" b="0" spc="0" dirty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de-DE" sz="1400" b="0" spc="100" dirty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Europium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de-DE"/>
                      </a:pPr>
                      <a:r>
                        <a:rPr lang="de-DE" sz="1400" b="0" i="0" u="none" strike="noStrike" kern="1200" cap="none" spc="100" normalizeH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90 %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Bravo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de-DE"/>
                      </a:pPr>
                      <a:r>
                        <a:rPr lang="de-DE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70 %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Goldfish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de-DE"/>
                      </a:pPr>
                      <a:r>
                        <a:rPr lang="de-DE" sz="1400" b="0" i="0" u="none" strike="noStrike" kern="1200" cap="none" spc="100" normalizeH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43 %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52253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amera 6" descr="Cameo-Objekt">
            <a:extLst>
              <a:ext uri="{FF2B5EF4-FFF2-40B4-BE49-F238E27FC236}">
                <a16:creationId xmlns:a16="http://schemas.microsoft.com/office/drawing/2014/main" id="{7F766078-BA98-662A-1484-532161E08B6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FD687C-C110-BB41-4B2F-20F713D0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WICHTIGE METRIKEN</a:t>
            </a:r>
            <a:br>
              <a:rPr lang="de-DE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graphicFrame>
        <p:nvGraphicFramePr>
          <p:cNvPr id="9" name="Inhaltsplatzhalter 11" descr="Balkendiagramm">
            <a:extLst>
              <a:ext uri="{FF2B5EF4-FFF2-40B4-BE49-F238E27FC236}">
                <a16:creationId xmlns:a16="http://schemas.microsoft.com/office/drawing/2014/main" id="{2599913E-1798-7F2D-9491-DAE14F25BB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2750132"/>
              </p:ext>
            </p:extLst>
          </p:nvPr>
        </p:nvGraphicFramePr>
        <p:xfrm>
          <a:off x="6858000" y="2001838"/>
          <a:ext cx="45910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c="http://schemas.openxmlformats.org/drawingml/2006/chart"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1CD94-758C-CD83-B432-587A5F3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AUSBLICK </a:t>
            </a:r>
            <a:b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BIS 20XX</a:t>
            </a:r>
            <a:endParaRPr lang="de-DE" dirty="0"/>
          </a:p>
        </p:txBody>
      </p:sp>
      <p:pic>
        <p:nvPicPr>
          <p:cNvPr id="3" name="Kamera 2" descr="Cameo-Objekt">
            <a:extLst>
              <a:ext uri="{FF2B5EF4-FFF2-40B4-BE49-F238E27FC236}">
                <a16:creationId xmlns:a16="http://schemas.microsoft.com/office/drawing/2014/main" id="{41954197-24E5-B7FE-E6CA-5DC7C66A1A35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65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95102"/>
            <a:ext cx="5614416" cy="14173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ZEITACHSE FÜR STRATEGISCHES WACHSTUM</a:t>
            </a:r>
            <a:br>
              <a:rPr lang="de-DE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r>
              <a:rPr lang="de-DE" sz="18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Q1: Räume mit </a:t>
            </a:r>
            <a:r>
              <a:rPr lang="de-DE" dirty="0">
                <a:latin typeface="Avenir Next LT Pro" panose="020B0504020202020204" pitchFamily="34" charset="77"/>
                <a:cs typeface="Posterama" panose="020B0504020200020000" pitchFamily="34" charset="0"/>
              </a:rPr>
              <a:t>Wachs-hohemtum</a:t>
            </a:r>
            <a:endParaRPr lang="de-DE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1737" y="2093976"/>
            <a:ext cx="2935224" cy="1225296"/>
          </a:xfrm>
        </p:spPr>
        <p:txBody>
          <a:bodyPr rtlCol="0"/>
          <a:lstStyle>
            <a:defPPr>
              <a:defRPr lang="de-DE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Investitionen kaufen und halten, um Wachstum zu erzielen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Im Laufe der Zeit kann dies am effektivsten sein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8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Q2: Wichtige Wachstums-märkte </a:t>
            </a:r>
            <a:endParaRPr lang="de-DE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61737" y="3566160"/>
            <a:ext cx="2935224" cy="1225296"/>
          </a:xfrm>
        </p:spPr>
        <p:txBody>
          <a:bodyPr rtlCol="0"/>
          <a:lstStyle>
            <a:defPPr>
              <a:defRPr lang="de-DE"/>
            </a:defPPr>
          </a:lstStyle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Internationale Partner erwerben</a:t>
            </a:r>
          </a:p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Lagerkapazität erweitern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700784" cy="1225296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sz="18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Langfristig: zweckorien-tiertes </a:t>
            </a:r>
            <a:r>
              <a:rPr lang="de-DE" dirty="0">
                <a:latin typeface="Avenir Next LT Pro" panose="020B0504020202020204" pitchFamily="34" charset="77"/>
                <a:cs typeface="Posterama" panose="020B0504020200020000" pitchFamily="34" charset="0"/>
              </a:rPr>
              <a:t>Unternehmen</a:t>
            </a:r>
            <a:endParaRPr lang="de-DE" sz="180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61737" y="5038344"/>
            <a:ext cx="2935224" cy="1225296"/>
          </a:xfrm>
        </p:spPr>
        <p:txBody>
          <a:bodyPr rtlCol="0"/>
          <a:lstStyle>
            <a:defPPr>
              <a:defRPr lang="de-DE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Investitionen kaufen und halten, um Wachstum zu erzielen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Im Laufe der Zeit kann dies am effektivsten sein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pic>
        <p:nvPicPr>
          <p:cNvPr id="10" name="Kamera 9" descr="Cameo-Objekt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amera 4" descr="Cameo-Objekt">
            <a:extLst>
              <a:ext uri="{FF2B5EF4-FFF2-40B4-BE49-F238E27FC236}">
                <a16:creationId xmlns:a16="http://schemas.microsoft.com/office/drawing/2014/main" id="{454FB057-3814-6171-E691-FC9D671F5B7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GEMEINSAM EINE BESSERE ZUKUNFT SCHAFFEN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2400" spc="30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Contoso</a:t>
            </a:r>
            <a:endParaRPr lang="de-DE" sz="2400" dirty="0">
              <a:latin typeface="Avenir Next LT Pro" panose="020B0504020202020204" pitchFamily="34" charset="77"/>
            </a:endParaRPr>
          </a:p>
          <a:p>
            <a:pPr rtl="0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amera 8" descr="Cameo-Objekt">
            <a:extLst>
              <a:ext uri="{FF2B5EF4-FFF2-40B4-BE49-F238E27FC236}">
                <a16:creationId xmlns:a16="http://schemas.microsoft.com/office/drawing/2014/main" id="{47168F8E-A12D-E5D4-78C5-D77B9F6FE0E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  <p:pic>
        <p:nvPicPr>
          <p:cNvPr id="10" name="Grafik 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000" spc="30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Q&amp;A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de-DE" sz="2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Bitte füllen Sie unsere Umfrage nach der Besprechung aus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amera 19" descr="Cameo-Objekt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Mirjam Nilsson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85000"/>
              </a:lnSpc>
            </a:pPr>
            <a:r>
              <a:rPr lang="de-DE" sz="1400">
                <a:solidFill>
                  <a:schemeClr val="bg1"/>
                </a:solidFill>
                <a:effectLst/>
                <a:latin typeface="Avenir Next LT Pro"/>
              </a:rPr>
              <a:t>SPRECHER &amp; LEITENDER GESCHÄFTSFÜHRER</a:t>
            </a:r>
            <a:endParaRPr lang="de-DE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18F468-997F-D658-1743-13A93123F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85000"/>
              </a:lnSpc>
            </a:pPr>
            <a:r>
              <a:rPr lang="de-DE" sz="1400" b="0" dirty="0">
                <a:solidFill>
                  <a:schemeClr val="bg1"/>
                </a:solidFill>
                <a:effectLst/>
                <a:latin typeface="Avenir Next LT Pro"/>
                <a:ea typeface="Source Sans Pro" panose="020B0503030403020204" pitchFamily="34" charset="0"/>
              </a:rPr>
              <a:t>Folgen Sie mir auf sozialen Medien </a:t>
            </a:r>
            <a:r>
              <a:rPr lang="de-DE" sz="1400" b="0" dirty="0">
                <a:solidFill>
                  <a:schemeClr val="bg1"/>
                </a:solidFill>
                <a:latin typeface="Avenir Next LT Pro"/>
                <a:ea typeface="Source Sans Pro" panose="020B0503030403020204" pitchFamily="34" charset="0"/>
              </a:rPr>
              <a:t>&lt;AtSocialHandleHere&gt;</a:t>
            </a:r>
            <a:endParaRPr lang="de-DE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14" y="1627632"/>
            <a:ext cx="4959308" cy="685800"/>
          </a:xfrm>
        </p:spPr>
        <p:txBody>
          <a:bodyPr rtlCol="0"/>
          <a:lstStyle>
            <a:defPPr>
              <a:defRPr lang="de-DE"/>
            </a:defPPr>
          </a:lstStyle>
          <a:p>
            <a:pPr rtl="0">
              <a:lnSpc>
                <a:spcPct val="85000"/>
              </a:lnSpc>
            </a:pPr>
            <a:r>
              <a:rPr lang="de-DE" sz="31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TAGESORDNUNG</a:t>
            </a:r>
            <a:endParaRPr lang="de-DE" sz="31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Foliennummernplatzhalter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de-DE"/>
            </a:defPPr>
            <a:lvl1pPr marL="0" algn="ctr" defTabSz="914400" rtl="0" eaLnBrk="1" latinLnBrk="0" hangingPunct="1">
              <a:defRPr lang="de-DE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3" name="Textplatzhalter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Einführungen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20XX High- &amp; Lowlights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Wichtige Updates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Neue 20XX-Initiativen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Abschluss</a:t>
            </a:r>
          </a:p>
          <a:p>
            <a:pPr rtl="0"/>
            <a:endParaRPr lang="de-DE" dirty="0"/>
          </a:p>
        </p:txBody>
      </p:sp>
      <p:sp>
        <p:nvSpPr>
          <p:cNvPr id="55" name="Fußzeilenplatzhalter 4">
            <a:extLst>
              <a:ext uri="{FF2B5EF4-FFF2-40B4-BE49-F238E27FC236}">
                <a16:creationId xmlns:a16="http://schemas.microsoft.com/office/drawing/2014/main" id="{71A79962-1E36-F6E7-7132-2FD615A6F225}"/>
              </a:ext>
            </a:extLst>
          </p:cNvPr>
          <p:cNvSpPr txBox="1">
            <a:spLocks/>
          </p:cNvSpPr>
          <p:nvPr/>
        </p:nvSpPr>
        <p:spPr>
          <a:xfrm>
            <a:off x="796918" y="5749741"/>
            <a:ext cx="4959308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de-DE"/>
            </a:defPPr>
            <a:lvl1pPr marL="0" algn="ctr" defTabSz="914400" rtl="0" eaLnBrk="1" latinLnBrk="0" hangingPunct="1">
              <a:defRPr lang="de-DE" sz="1000" b="1" i="0" kern="1200" spc="2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de-DE"/>
              <a:t>CONTOSO ALLE HÄNDE</a:t>
            </a:r>
          </a:p>
        </p:txBody>
      </p:sp>
      <p:pic>
        <p:nvPicPr>
          <p:cNvPr id="52" name="Kamera 51" descr="Cameo-Objekt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amera 19" descr="Cameo-Objekt">
            <a:extLst>
              <a:ext uri="{FF2B5EF4-FFF2-40B4-BE49-F238E27FC236}">
                <a16:creationId xmlns:a16="http://schemas.microsoft.com/office/drawing/2014/main" id="{F1655507-B74D-3874-00FE-E30A89431A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20XX FÜHRUNG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891BB2A-8803-8098-648D-5ECAD0F15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2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Neue Mitarbeiter &amp; Jahrestage</a:t>
            </a:r>
          </a:p>
        </p:txBody>
      </p:sp>
      <p:sp>
        <p:nvSpPr>
          <p:cNvPr id="13" name="Freihandform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Kamera 57" descr="Cameo-Objekt">
            <a:extLst>
              <a:ext uri="{FF2B5EF4-FFF2-40B4-BE49-F238E27FC236}">
                <a16:creationId xmlns:a16="http://schemas.microsoft.com/office/drawing/2014/main" id="{99686326-67CF-B69E-19CF-96FC282516C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800" spc="2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GESCHÄFTSFÜHRUNG</a:t>
            </a:r>
            <a:endParaRPr lang="de-DE" spc="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1E5179-61AA-72B6-5D74-A8BA77309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pic>
        <p:nvPicPr>
          <p:cNvPr id="16" name="Bildplatzhalter 8" descr="Porträtfoto des Teammitglieds">
            <a:extLst>
              <a:ext uri="{FF2B5EF4-FFF2-40B4-BE49-F238E27FC236}">
                <a16:creationId xmlns:a16="http://schemas.microsoft.com/office/drawing/2014/main" id="{FE10C602-485A-2739-10AB-8C1FAB7C6E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88588434-DE46-B8F8-7ACF-1B4136143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TAKUMA HAYASHI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891290B2-4B41-8F86-A289-A432E6F3FB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Präsident</a:t>
            </a:r>
          </a:p>
          <a:p>
            <a:pPr rtl="0"/>
            <a:endParaRPr lang="de-DE" dirty="0"/>
          </a:p>
        </p:txBody>
      </p:sp>
      <p:pic>
        <p:nvPicPr>
          <p:cNvPr id="13" name="Bildplatzhalter 8" descr="Porträtfoto des Teammitglieds">
            <a:extLst>
              <a:ext uri="{FF2B5EF4-FFF2-40B4-BE49-F238E27FC236}">
                <a16:creationId xmlns:a16="http://schemas.microsoft.com/office/drawing/2014/main" id="{A62D02A6-19B6-043D-78B7-041D2AE8E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38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1204F645-E8CD-3ADF-642D-897EE67F0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ctr" rtl="0">
              <a:spcAft>
                <a:spcPts val="600"/>
              </a:spcAft>
            </a:pPr>
            <a:r>
              <a:rPr lang="de-DE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MIRJAM NILSSON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B0BE236A-F7C2-F90E-482D-8815F425A2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ctr" rtl="0">
              <a:spcAft>
                <a:spcPts val="600"/>
              </a:spcAft>
            </a:pPr>
            <a:r>
              <a:rPr lang="de-DE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CEO</a:t>
            </a:r>
          </a:p>
        </p:txBody>
      </p:sp>
      <p:pic>
        <p:nvPicPr>
          <p:cNvPr id="17" name="Bildplatzhalter 8" descr="Porträtfoto des Teammitglieds">
            <a:extLst>
              <a:ext uri="{FF2B5EF4-FFF2-40B4-BE49-F238E27FC236}">
                <a16:creationId xmlns:a16="http://schemas.microsoft.com/office/drawing/2014/main" id="{D56476F2-6477-DD6E-46BC-C695426659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0A3C83DB-0941-3A92-83AD-BDD5BB860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>
                <a:solidFill>
                  <a:schemeClr val="bg1"/>
                </a:solidFill>
                <a:latin typeface="Avenir Next LT Pro" panose="020B0504020202020204" pitchFamily="34" charset="77"/>
              </a:rPr>
              <a:t>FLORA BERGGREN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8C99B17C-C4F6-F4BF-6D68-AD0C67693E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COO</a:t>
            </a:r>
          </a:p>
          <a:p>
            <a:pPr rtl="0"/>
            <a:endParaRPr lang="de-DE" dirty="0"/>
          </a:p>
        </p:txBody>
      </p:sp>
      <p:pic>
        <p:nvPicPr>
          <p:cNvPr id="18" name="Bildplatzhalter 8" descr="Porträtfoto des Teammitglieds">
            <a:extLst>
              <a:ext uri="{FF2B5EF4-FFF2-40B4-BE49-F238E27FC236}">
                <a16:creationId xmlns:a16="http://schemas.microsoft.com/office/drawing/2014/main" id="{0D02E04C-0BCA-8636-D4CC-FBDCFBAD7C1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5"/>
          <a:stretch/>
        </p:blipFill>
        <p:spPr>
          <a:xfrm>
            <a:off x="9724583" y="4108193"/>
            <a:ext cx="1537402" cy="147822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6EE64824-C502-03FB-85A3-BF5B64A8E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ctr" rtl="0">
              <a:spcAft>
                <a:spcPts val="600"/>
              </a:spcAft>
            </a:pPr>
            <a:r>
              <a:rPr lang="de-DE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RAJESH SANTOSHI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BAAB2779-16DF-86BB-491A-C6E6C7EA11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VP Marketing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amera 20" descr="Cameo-Objekt">
            <a:extLst>
              <a:ext uri="{FF2B5EF4-FFF2-40B4-BE49-F238E27FC236}">
                <a16:creationId xmlns:a16="http://schemas.microsoft.com/office/drawing/2014/main" id="{3A806418-2B39-D7C4-D0DC-76A4A15FDF9F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800" spc="30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WILLKOMMEN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7395D0F4-F3F1-590F-C004-FFCB5F15C5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CONTOSO ALLE HÄNDE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7" name="Bildplatzhalter 8" descr="Porträtfoto des Teammitglieds">
            <a:extLst>
              <a:ext uri="{FF2B5EF4-FFF2-40B4-BE49-F238E27FC236}">
                <a16:creationId xmlns:a16="http://schemas.microsoft.com/office/drawing/2014/main" id="{2054410C-5837-B617-3234-1B9888B8FB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1609724"/>
            <a:ext cx="1508125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389438C-3A72-7531-7001-32C53D54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GRAHAM BARNES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A03B926-83F0-5604-207E-A2A8CEA868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VP Produkt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pic>
        <p:nvPicPr>
          <p:cNvPr id="29" name="Bildplatzhalter 8" descr="Porträtfoto des Teammitglieds">
            <a:extLst>
              <a:ext uri="{FF2B5EF4-FFF2-40B4-BE49-F238E27FC236}">
                <a16:creationId xmlns:a16="http://schemas.microsoft.com/office/drawing/2014/main" id="{F7D63E7C-3102-2F82-F2DA-65F58BB1047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4078288"/>
            <a:ext cx="1508125" cy="150876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672DE48-ED9C-6281-7221-299D86E99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>
                <a:solidFill>
                  <a:schemeClr val="bg1"/>
                </a:solidFill>
                <a:latin typeface="Avenir Next LT Pro" panose="020B0504020202020204" pitchFamily="34" charset="77"/>
              </a:rPr>
              <a:t>ELIZABETH MOORE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AB7C276-228B-F7FD-D034-95D5F984E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Produktdesigner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pic>
        <p:nvPicPr>
          <p:cNvPr id="28" name="Bildplatzhalter 8" descr="Porträtfoto des Teammitglieds">
            <a:extLst>
              <a:ext uri="{FF2B5EF4-FFF2-40B4-BE49-F238E27FC236}">
                <a16:creationId xmlns:a16="http://schemas.microsoft.com/office/drawing/2014/main" id="{FABA448B-E7F2-CFCE-4D3C-ACCB752B6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538" y="1609725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A90A2AE-5424-EE85-89EC-DB7B91095E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ROWAN MURPHY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5C09F9D-11EE-8AD4-3490-2A68750F28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SEO-Stratege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pic>
        <p:nvPicPr>
          <p:cNvPr id="30" name="Bildplatzhalter 8" descr="Porträtfoto des Teammitglieds">
            <a:extLst>
              <a:ext uri="{FF2B5EF4-FFF2-40B4-BE49-F238E27FC236}">
                <a16:creationId xmlns:a16="http://schemas.microsoft.com/office/drawing/2014/main" id="{870F6EB3-C2C6-4379-90BB-7D97BF0F329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538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A99A827-AFD4-A5BC-DB08-4B96597B69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ROBIN KLINE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59D83EF-ED58-87AD-1878-84B7463290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Inhaltsentwickler</a:t>
            </a:r>
            <a:endParaRPr lang="de-DE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sz="3800" spc="30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JAHRESTAGE</a:t>
            </a:r>
            <a:endParaRPr lang="de-DE" dirty="0"/>
          </a:p>
        </p:txBody>
      </p:sp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F3280926-33AF-9EFB-368B-3B90B49BE5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5458863"/>
              </p:ext>
            </p:extLst>
          </p:nvPr>
        </p:nvGraphicFramePr>
        <p:xfrm>
          <a:off x="831850" y="2687638"/>
          <a:ext cx="4254191" cy="202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93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151498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7372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l" rtl="0"/>
                      <a:r>
                        <a:rPr lang="de-DE" sz="2400" b="0" spc="10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1 JAHR</a:t>
                      </a:r>
                      <a:endParaRPr lang="de-DE" sz="2400" b="0" spc="100" baseline="0" dirty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l" rtl="0"/>
                      <a:r>
                        <a:rPr lang="de-DE" sz="2400" b="0" spc="10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5 JAHRE</a:t>
                      </a:r>
                      <a:endParaRPr lang="de-DE" sz="2400" b="0" spc="100" baseline="0" dirty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de-DE" sz="1400" b="0" spc="10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Takuma Hayashi</a:t>
                      </a:r>
                      <a:endParaRPr lang="de-DE" sz="1400" b="0" spc="100" baseline="0" dirty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de-DE"/>
                      </a:pPr>
                      <a:r>
                        <a:rPr lang="de-DE" sz="1400" b="0" spc="10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Flora Berggren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</a:rPr>
                        <a:t>Mirjam Nilsson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de-DE"/>
                      </a:pPr>
                      <a:r>
                        <a:rPr lang="de-DE" sz="1400" b="0" spc="10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Rajesh Santoshi</a:t>
                      </a:r>
                      <a:endParaRPr kumimoji="0" lang="de-DE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D9ACC8A-FA13-47DD-9722-0749C5E70D5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/>
              <a:t>CONTOSO ALLE HÄNDE</a:t>
            </a:r>
            <a:endParaRPr lang="de-DE" dirty="0"/>
          </a:p>
        </p:txBody>
      </p:sp>
      <p:pic>
        <p:nvPicPr>
          <p:cNvPr id="6" name="Kamera 5" descr="Cameo-Objekt">
            <a:extLst>
              <a:ext uri="{FF2B5EF4-FFF2-40B4-BE49-F238E27FC236}">
                <a16:creationId xmlns:a16="http://schemas.microsoft.com/office/drawing/2014/main" id="{40A84ABA-8A6C-03DB-2262-C29A3733D482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asvg="http://schemas.microsoft.com/office/drawing/2016/SVG/main" xmlns:alf="http://schemas.microsoft.com/office/drawing/2021/livefeed"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amera 5" descr="Cameo-Objekt">
            <a:extLst>
              <a:ext uri="{FF2B5EF4-FFF2-40B4-BE49-F238E27FC236}">
                <a16:creationId xmlns:a16="http://schemas.microsoft.com/office/drawing/2014/main" id="{66AE79CB-FCE1-A307-2DDF-3B4A0885B1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2000" cy="6874933"/>
          </a:xfrm>
          <a:prstGeom prst="rect">
            <a:avLst/>
          </a:prstGeom>
        </p:spPr>
      </p:pic>
      <p:pic>
        <p:nvPicPr>
          <p:cNvPr id="7" name="Grafik 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reihandform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200" dirty="0"/>
              <a:t>“Große Ergebnisse erfordern große Ambitionen”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ACCBF2-6982-83BA-7EE1-57F65B32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Heraklit von Ephesos</a:t>
            </a: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amera 4" descr="Cameo-Objekt">
            <a:extLst>
              <a:ext uri="{FF2B5EF4-FFF2-40B4-BE49-F238E27FC236}">
                <a16:creationId xmlns:a16="http://schemas.microsoft.com/office/drawing/2014/main" id="{83817871-83E0-BC7A-4280-64CAE3E303A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20XX </a:t>
            </a:r>
            <a:b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de-DE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ERFOLGE &amp; LERNMÖGLICH-KEITEN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dec="http://schemas.microsoft.com/office/drawing/2017/decorative" xmlns:asvg="http://schemas.microsoft.com/office/drawing/2016/SVG/main" xmlns:alf="http://schemas.microsoft.com/office/drawing/2021/livefeed" xmlns:a16="http://schemas.microsoft.com/office/drawing/2014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lkommenDok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60_TF22790323_Win32" id="{9E895AC3-D649-4B0B-B693-47AD3281AADD}" vid="{86709E51-DB77-4AAF-9E9F-B99681CB24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{DEA8F6B5-D18E-42CD-8C7D-FA199A0299FF}tf22790323_win32</Template>
  <TotalTime>0</TotalTime>
  <Words>292</Words>
  <Application>Microsoft Office PowerPoint</Application>
  <PresentationFormat>Widescreen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Posterama</vt:lpstr>
      <vt:lpstr>WillkommenDok</vt:lpstr>
      <vt:lpstr>CONTOSO  ALLE HÄNDE</vt:lpstr>
      <vt:lpstr>Mirjam Nilsson </vt:lpstr>
      <vt:lpstr>TAGESORDNUNG</vt:lpstr>
      <vt:lpstr>20XX FÜHRUNG</vt:lpstr>
      <vt:lpstr>GESCHÄFTSFÜHRUNG</vt:lpstr>
      <vt:lpstr>WILLKOMMEN</vt:lpstr>
      <vt:lpstr>JAHRESTAGE</vt:lpstr>
      <vt:lpstr>“Große Ergebnisse erfordern große Ambitionen”</vt:lpstr>
      <vt:lpstr>20XX  ERFOLGE &amp; LERNMÖGLICH-KEITEN</vt:lpstr>
      <vt:lpstr>20XX HIGHLIGHTS</vt:lpstr>
      <vt:lpstr>20XX LOWLIGHTS</vt:lpstr>
      <vt:lpstr>AKTUELLE PROJEKTE  &amp; WICHTIGE METRIKEN</vt:lpstr>
      <vt:lpstr>PROJEKT  STATUS MELDEN </vt:lpstr>
      <vt:lpstr>WICHTIGE METRIKEN </vt:lpstr>
      <vt:lpstr>AUSBLICK  BIS 20XX</vt:lpstr>
      <vt:lpstr>ZEITACHSE FÜR STRATEGISCHES WACHSTUM </vt:lpstr>
      <vt:lpstr>GEMEINSAM EINE BESSERE ZUKUNFT SCHAFFEN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 ALLE HÄNDE</dc:title>
  <dc:creator>Sebastian Karrer</dc:creator>
  <cp:lastModifiedBy>Sebastian Karrer</cp:lastModifiedBy>
  <cp:revision>1</cp:revision>
  <dcterms:created xsi:type="dcterms:W3CDTF">2023-08-10T08:40:19Z</dcterms:created>
  <dcterms:modified xsi:type="dcterms:W3CDTF">2023-08-10T08:40:45Z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