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9" r:id="rId4"/>
    <p:sldId id="268" r:id="rId5"/>
    <p:sldId id="258" r:id="rId6"/>
    <p:sldId id="267" r:id="rId7"/>
    <p:sldId id="26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0"/>
    <p:restoredTop sz="91413"/>
  </p:normalViewPr>
  <p:slideViewPr>
    <p:cSldViewPr snapToGrid="0" snapToObjects="1">
      <p:cViewPr varScale="1">
        <p:scale>
          <a:sx n="78" d="100"/>
          <a:sy n="78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721021-4AD8-8141-94DB-B0CD9F84C923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A64FA78-5040-0943-B73A-63BB90D6D850}">
      <dgm:prSet phldrT="[Tekst]"/>
      <dgm:spPr/>
      <dgm:t>
        <a:bodyPr/>
        <a:lstStyle/>
        <a:p>
          <a:r>
            <a:rPr lang="pl-PL" dirty="0" err="1"/>
            <a:t>Scoping</a:t>
          </a:r>
          <a:endParaRPr lang="pl-PL" dirty="0"/>
        </a:p>
      </dgm:t>
    </dgm:pt>
    <dgm:pt modelId="{9B3F03CD-A43A-1145-8B14-6903A5A1BD2D}" type="parTrans" cxnId="{037BB8D3-DA85-514A-BE08-9E6BBF4A405D}">
      <dgm:prSet/>
      <dgm:spPr/>
      <dgm:t>
        <a:bodyPr/>
        <a:lstStyle/>
        <a:p>
          <a:endParaRPr lang="pl-PL"/>
        </a:p>
      </dgm:t>
    </dgm:pt>
    <dgm:pt modelId="{3424E6FB-F901-F74A-87B2-EE2CE996FB3B}" type="sibTrans" cxnId="{037BB8D3-DA85-514A-BE08-9E6BBF4A405D}">
      <dgm:prSet/>
      <dgm:spPr/>
      <dgm:t>
        <a:bodyPr/>
        <a:lstStyle/>
        <a:p>
          <a:endParaRPr lang="pl-PL"/>
        </a:p>
      </dgm:t>
    </dgm:pt>
    <dgm:pt modelId="{788B0AD6-4F44-5842-9E6B-DCDF2F01F25B}">
      <dgm:prSet phldrT="[Tekst]"/>
      <dgm:spPr/>
      <dgm:t>
        <a:bodyPr/>
        <a:lstStyle/>
        <a:p>
          <a:r>
            <a:rPr lang="pl-PL" dirty="0"/>
            <a:t>Data</a:t>
          </a:r>
        </a:p>
      </dgm:t>
    </dgm:pt>
    <dgm:pt modelId="{80699C8A-C8E5-6140-9F76-E96C036ED4F6}" type="parTrans" cxnId="{0282292C-7072-7740-B6F5-4C0C7F8CBE06}">
      <dgm:prSet/>
      <dgm:spPr/>
      <dgm:t>
        <a:bodyPr/>
        <a:lstStyle/>
        <a:p>
          <a:endParaRPr lang="pl-PL"/>
        </a:p>
      </dgm:t>
    </dgm:pt>
    <dgm:pt modelId="{C6E9E99A-010A-B445-850F-FD8DE2AD0F99}" type="sibTrans" cxnId="{0282292C-7072-7740-B6F5-4C0C7F8CBE06}">
      <dgm:prSet/>
      <dgm:spPr/>
      <dgm:t>
        <a:bodyPr/>
        <a:lstStyle/>
        <a:p>
          <a:endParaRPr lang="pl-PL"/>
        </a:p>
      </dgm:t>
    </dgm:pt>
    <dgm:pt modelId="{20AF2048-430C-6F46-AEBC-2B3930C28363}">
      <dgm:prSet phldrT="[Tekst]"/>
      <dgm:spPr/>
      <dgm:t>
        <a:bodyPr/>
        <a:lstStyle/>
        <a:p>
          <a:r>
            <a:rPr lang="pl-PL" dirty="0"/>
            <a:t>Deployment</a:t>
          </a:r>
        </a:p>
      </dgm:t>
    </dgm:pt>
    <dgm:pt modelId="{1D0B599C-B6C5-DE40-8C74-95631F392885}" type="parTrans" cxnId="{1F84EB19-2414-FD49-8E16-A74D8528A9E1}">
      <dgm:prSet/>
      <dgm:spPr/>
      <dgm:t>
        <a:bodyPr/>
        <a:lstStyle/>
        <a:p>
          <a:endParaRPr lang="pl-PL"/>
        </a:p>
      </dgm:t>
    </dgm:pt>
    <dgm:pt modelId="{96C08F98-1FEE-A844-98BF-C215B19DEAD1}" type="sibTrans" cxnId="{1F84EB19-2414-FD49-8E16-A74D8528A9E1}">
      <dgm:prSet/>
      <dgm:spPr/>
      <dgm:t>
        <a:bodyPr/>
        <a:lstStyle/>
        <a:p>
          <a:endParaRPr lang="pl-PL"/>
        </a:p>
      </dgm:t>
    </dgm:pt>
    <dgm:pt modelId="{EB89A521-C1A7-D642-8FCB-327FE1DA95BD}">
      <dgm:prSet phldrT="[Tekst]"/>
      <dgm:spPr/>
      <dgm:t>
        <a:bodyPr/>
        <a:lstStyle/>
        <a:p>
          <a:r>
            <a:rPr lang="pl-PL" dirty="0" err="1"/>
            <a:t>Modelling</a:t>
          </a:r>
          <a:endParaRPr lang="pl-PL" dirty="0"/>
        </a:p>
      </dgm:t>
    </dgm:pt>
    <dgm:pt modelId="{71A3B908-7052-B048-8637-971658FA8D18}" type="parTrans" cxnId="{12C4B396-A2EE-E04C-A806-8F64EDF48EF4}">
      <dgm:prSet/>
      <dgm:spPr/>
      <dgm:t>
        <a:bodyPr/>
        <a:lstStyle/>
        <a:p>
          <a:endParaRPr lang="pl-PL"/>
        </a:p>
      </dgm:t>
    </dgm:pt>
    <dgm:pt modelId="{A489AD96-E533-A642-B711-CEFDE0C76788}" type="sibTrans" cxnId="{12C4B396-A2EE-E04C-A806-8F64EDF48EF4}">
      <dgm:prSet/>
      <dgm:spPr/>
      <dgm:t>
        <a:bodyPr/>
        <a:lstStyle/>
        <a:p>
          <a:endParaRPr lang="pl-PL"/>
        </a:p>
      </dgm:t>
    </dgm:pt>
    <dgm:pt modelId="{A6A52C85-7807-D345-A2EF-5C6EA46B88F3}">
      <dgm:prSet phldrT="[Tekst]" custT="1"/>
      <dgm:spPr/>
      <dgm:t>
        <a:bodyPr/>
        <a:lstStyle/>
        <a:p>
          <a:r>
            <a:rPr lang="pl-PL" sz="2000" dirty="0" err="1"/>
            <a:t>Define</a:t>
          </a:r>
          <a:r>
            <a:rPr lang="pl-PL" sz="2000" dirty="0"/>
            <a:t> </a:t>
          </a:r>
          <a:r>
            <a:rPr lang="pl-PL" sz="2000" dirty="0" err="1"/>
            <a:t>project</a:t>
          </a:r>
          <a:endParaRPr lang="pl-PL" sz="2000" dirty="0"/>
        </a:p>
      </dgm:t>
    </dgm:pt>
    <dgm:pt modelId="{84E51408-D73A-2A49-911B-73F2F3123B57}" type="parTrans" cxnId="{1E69734D-5840-D244-AD49-8D564C947C12}">
      <dgm:prSet/>
      <dgm:spPr/>
      <dgm:t>
        <a:bodyPr/>
        <a:lstStyle/>
        <a:p>
          <a:endParaRPr lang="pl-PL"/>
        </a:p>
      </dgm:t>
    </dgm:pt>
    <dgm:pt modelId="{100DC4CA-4963-8F46-B5D4-7EAF39CFFD9C}" type="sibTrans" cxnId="{1E69734D-5840-D244-AD49-8D564C947C12}">
      <dgm:prSet/>
      <dgm:spPr/>
      <dgm:t>
        <a:bodyPr/>
        <a:lstStyle/>
        <a:p>
          <a:endParaRPr lang="pl-PL"/>
        </a:p>
      </dgm:t>
    </dgm:pt>
    <dgm:pt modelId="{50328DF6-AC8D-EF41-9BD7-23F9F61F6568}">
      <dgm:prSet phldrT="[Tekst]" custT="1"/>
      <dgm:spPr/>
      <dgm:t>
        <a:bodyPr/>
        <a:lstStyle/>
        <a:p>
          <a:r>
            <a:rPr lang="pl-PL" sz="2000" dirty="0"/>
            <a:t>Business </a:t>
          </a:r>
          <a:r>
            <a:rPr lang="pl-PL" sz="2000" dirty="0" err="1"/>
            <a:t>points</a:t>
          </a:r>
          <a:endParaRPr lang="pl-PL" sz="2000" dirty="0"/>
        </a:p>
      </dgm:t>
    </dgm:pt>
    <dgm:pt modelId="{D260DDFA-D52A-8A4F-ADE3-BDD65232898D}" type="parTrans" cxnId="{17FB0380-B749-CF4F-82AB-40D67260268C}">
      <dgm:prSet/>
      <dgm:spPr/>
      <dgm:t>
        <a:bodyPr/>
        <a:lstStyle/>
        <a:p>
          <a:endParaRPr lang="pl-PL"/>
        </a:p>
      </dgm:t>
    </dgm:pt>
    <dgm:pt modelId="{FC78B50D-5A66-754D-B31E-0AE395C553DC}" type="sibTrans" cxnId="{17FB0380-B749-CF4F-82AB-40D67260268C}">
      <dgm:prSet/>
      <dgm:spPr/>
      <dgm:t>
        <a:bodyPr/>
        <a:lstStyle/>
        <a:p>
          <a:endParaRPr lang="pl-PL"/>
        </a:p>
      </dgm:t>
    </dgm:pt>
    <dgm:pt modelId="{96736A0D-4E8B-CF4E-AF6F-C3639CB18D24}">
      <dgm:prSet phldrT="[Tekst]" custT="1"/>
      <dgm:spPr/>
      <dgm:t>
        <a:bodyPr/>
        <a:lstStyle/>
        <a:p>
          <a:r>
            <a:rPr lang="pl-PL" sz="2000" dirty="0" err="1"/>
            <a:t>Define</a:t>
          </a:r>
          <a:r>
            <a:rPr lang="pl-PL" sz="2000" dirty="0"/>
            <a:t> data</a:t>
          </a:r>
        </a:p>
      </dgm:t>
    </dgm:pt>
    <dgm:pt modelId="{AF7D8C8B-DB4B-4A48-9F49-25D228718891}" type="parTrans" cxnId="{6CE0A6C5-BD6E-EE42-B1EB-CEE13A46FB5E}">
      <dgm:prSet/>
      <dgm:spPr/>
      <dgm:t>
        <a:bodyPr/>
        <a:lstStyle/>
        <a:p>
          <a:endParaRPr lang="pl-PL"/>
        </a:p>
      </dgm:t>
    </dgm:pt>
    <dgm:pt modelId="{79F6A49D-5AE8-DA47-9444-CBCE4FCFCA55}" type="sibTrans" cxnId="{6CE0A6C5-BD6E-EE42-B1EB-CEE13A46FB5E}">
      <dgm:prSet/>
      <dgm:spPr/>
      <dgm:t>
        <a:bodyPr/>
        <a:lstStyle/>
        <a:p>
          <a:endParaRPr lang="pl-PL"/>
        </a:p>
      </dgm:t>
    </dgm:pt>
    <dgm:pt modelId="{19D51E20-25A1-8347-9127-990AD7B3294E}">
      <dgm:prSet phldrT="[Tekst]" custT="1"/>
      <dgm:spPr/>
      <dgm:t>
        <a:bodyPr/>
        <a:lstStyle/>
        <a:p>
          <a:r>
            <a:rPr lang="pl-PL" sz="2000" dirty="0"/>
            <a:t>Take </a:t>
          </a:r>
          <a:r>
            <a:rPr lang="pl-PL" sz="2000" dirty="0" err="1"/>
            <a:t>Label</a:t>
          </a:r>
          <a:r>
            <a:rPr lang="pl-PL" sz="2000" dirty="0"/>
            <a:t>,</a:t>
          </a:r>
        </a:p>
      </dgm:t>
    </dgm:pt>
    <dgm:pt modelId="{7A85B348-1E46-6D43-8664-41D069857EEF}" type="parTrans" cxnId="{6FD663B1-9906-F34A-8BF9-DFD4D4FFC9A3}">
      <dgm:prSet/>
      <dgm:spPr/>
      <dgm:t>
        <a:bodyPr/>
        <a:lstStyle/>
        <a:p>
          <a:endParaRPr lang="pl-PL"/>
        </a:p>
      </dgm:t>
    </dgm:pt>
    <dgm:pt modelId="{740ABE43-6D6E-C34C-8CE5-C3A0EBB83367}" type="sibTrans" cxnId="{6FD663B1-9906-F34A-8BF9-DFD4D4FFC9A3}">
      <dgm:prSet/>
      <dgm:spPr/>
      <dgm:t>
        <a:bodyPr/>
        <a:lstStyle/>
        <a:p>
          <a:endParaRPr lang="pl-PL"/>
        </a:p>
      </dgm:t>
    </dgm:pt>
    <dgm:pt modelId="{FFF16D7F-C5F4-4543-BB3D-BA1E0D7D3006}">
      <dgm:prSet custT="1"/>
      <dgm:spPr/>
      <dgm:t>
        <a:bodyPr/>
        <a:lstStyle/>
        <a:p>
          <a:r>
            <a:rPr lang="pl-PL" sz="2000" dirty="0"/>
            <a:t>Select and </a:t>
          </a:r>
          <a:r>
            <a:rPr lang="pl-PL" sz="2000" dirty="0" err="1"/>
            <a:t>train</a:t>
          </a:r>
          <a:r>
            <a:rPr lang="pl-PL" sz="2000" dirty="0"/>
            <a:t> model</a:t>
          </a:r>
        </a:p>
      </dgm:t>
    </dgm:pt>
    <dgm:pt modelId="{32EAD9D2-05D0-4C4C-9A92-E321F4F5CC44}" type="parTrans" cxnId="{B6779B6C-8970-A74F-92C9-957FB0AB0094}">
      <dgm:prSet/>
      <dgm:spPr/>
      <dgm:t>
        <a:bodyPr/>
        <a:lstStyle/>
        <a:p>
          <a:endParaRPr lang="pl-PL"/>
        </a:p>
      </dgm:t>
    </dgm:pt>
    <dgm:pt modelId="{093B9A3B-BB3E-7745-A102-F3CCAF63B0AC}" type="sibTrans" cxnId="{B6779B6C-8970-A74F-92C9-957FB0AB0094}">
      <dgm:prSet/>
      <dgm:spPr/>
      <dgm:t>
        <a:bodyPr/>
        <a:lstStyle/>
        <a:p>
          <a:endParaRPr lang="pl-PL"/>
        </a:p>
      </dgm:t>
    </dgm:pt>
    <dgm:pt modelId="{1B76B378-A7AF-B041-BF45-C9614A7A8854}">
      <dgm:prSet custT="1"/>
      <dgm:spPr/>
      <dgm:t>
        <a:bodyPr/>
        <a:lstStyle/>
        <a:p>
          <a:r>
            <a:rPr lang="pl-PL" sz="2000" dirty="0" err="1"/>
            <a:t>Perform</a:t>
          </a:r>
          <a:r>
            <a:rPr lang="pl-PL" sz="2000" dirty="0"/>
            <a:t> error </a:t>
          </a:r>
          <a:r>
            <a:rPr lang="pl-PL" sz="2000" dirty="0" err="1"/>
            <a:t>analysis</a:t>
          </a:r>
          <a:endParaRPr lang="pl-PL" sz="2000" dirty="0"/>
        </a:p>
      </dgm:t>
    </dgm:pt>
    <dgm:pt modelId="{56B72E96-6526-CB45-B246-2E0A36F59A68}" type="parTrans" cxnId="{95615D1A-1B87-384F-B2C1-A71B6A3A0162}">
      <dgm:prSet/>
      <dgm:spPr/>
      <dgm:t>
        <a:bodyPr/>
        <a:lstStyle/>
        <a:p>
          <a:endParaRPr lang="pl-PL"/>
        </a:p>
      </dgm:t>
    </dgm:pt>
    <dgm:pt modelId="{0642E00A-FB29-B442-9B1E-51AE0DEF37E6}" type="sibTrans" cxnId="{95615D1A-1B87-384F-B2C1-A71B6A3A0162}">
      <dgm:prSet/>
      <dgm:spPr/>
      <dgm:t>
        <a:bodyPr/>
        <a:lstStyle/>
        <a:p>
          <a:endParaRPr lang="pl-PL"/>
        </a:p>
      </dgm:t>
    </dgm:pt>
    <dgm:pt modelId="{93C401B1-B546-3849-AB02-6BDDFC014A7D}">
      <dgm:prSet custT="1"/>
      <dgm:spPr/>
      <dgm:t>
        <a:bodyPr/>
        <a:lstStyle/>
        <a:p>
          <a:r>
            <a:rPr lang="pl-PL" sz="2000" dirty="0" err="1"/>
            <a:t>Deploy</a:t>
          </a:r>
          <a:r>
            <a:rPr lang="pl-PL" sz="2000" dirty="0"/>
            <a:t> in </a:t>
          </a:r>
          <a:r>
            <a:rPr lang="pl-PL" sz="2000" dirty="0" err="1"/>
            <a:t>production</a:t>
          </a:r>
          <a:endParaRPr lang="pl-PL" sz="2000" dirty="0"/>
        </a:p>
      </dgm:t>
    </dgm:pt>
    <dgm:pt modelId="{7EEC3C1F-07C2-8942-94D3-08E10F2B0E04}" type="parTrans" cxnId="{106FCA6F-17B0-CB43-AB02-03378F2AADEA}">
      <dgm:prSet/>
      <dgm:spPr/>
      <dgm:t>
        <a:bodyPr/>
        <a:lstStyle/>
        <a:p>
          <a:endParaRPr lang="pl-PL"/>
        </a:p>
      </dgm:t>
    </dgm:pt>
    <dgm:pt modelId="{9EC9F0F1-EBC6-EB42-851E-D8B30BEF4ABC}" type="sibTrans" cxnId="{106FCA6F-17B0-CB43-AB02-03378F2AADEA}">
      <dgm:prSet/>
      <dgm:spPr/>
      <dgm:t>
        <a:bodyPr/>
        <a:lstStyle/>
        <a:p>
          <a:endParaRPr lang="pl-PL"/>
        </a:p>
      </dgm:t>
    </dgm:pt>
    <dgm:pt modelId="{0681D125-E822-2B47-B818-F6DA4C78A80C}">
      <dgm:prSet custT="1"/>
      <dgm:spPr/>
      <dgm:t>
        <a:bodyPr/>
        <a:lstStyle/>
        <a:p>
          <a:r>
            <a:rPr lang="pl-PL" sz="2000" dirty="0"/>
            <a:t>Monitor &amp; </a:t>
          </a:r>
          <a:r>
            <a:rPr lang="pl-PL" sz="2000" dirty="0" err="1"/>
            <a:t>maintain</a:t>
          </a:r>
          <a:r>
            <a:rPr lang="pl-PL" sz="2000" dirty="0"/>
            <a:t> system</a:t>
          </a:r>
        </a:p>
      </dgm:t>
    </dgm:pt>
    <dgm:pt modelId="{951A8747-DB4D-1E42-BD33-F90EE09F329F}" type="parTrans" cxnId="{CCB2C7E7-7FBA-274B-8C93-0F59F21A7B11}">
      <dgm:prSet/>
      <dgm:spPr/>
      <dgm:t>
        <a:bodyPr/>
        <a:lstStyle/>
        <a:p>
          <a:endParaRPr lang="pl-PL"/>
        </a:p>
      </dgm:t>
    </dgm:pt>
    <dgm:pt modelId="{2880AF6F-9623-FD49-ACE1-6B15428DF9D8}" type="sibTrans" cxnId="{CCB2C7E7-7FBA-274B-8C93-0F59F21A7B11}">
      <dgm:prSet/>
      <dgm:spPr/>
      <dgm:t>
        <a:bodyPr/>
        <a:lstStyle/>
        <a:p>
          <a:endParaRPr lang="pl-PL"/>
        </a:p>
      </dgm:t>
    </dgm:pt>
    <dgm:pt modelId="{B7ABA759-D314-A84A-807D-CABFACF68253}">
      <dgm:prSet phldrT="[Tekst]" custT="1"/>
      <dgm:spPr/>
      <dgm:t>
        <a:bodyPr/>
        <a:lstStyle/>
        <a:p>
          <a:r>
            <a:rPr lang="pl-PL" sz="2000" dirty="0"/>
            <a:t> </a:t>
          </a:r>
          <a:r>
            <a:rPr lang="pl-PL" sz="2000" dirty="0" err="1"/>
            <a:t>organize</a:t>
          </a:r>
          <a:r>
            <a:rPr lang="pl-PL" sz="2000" dirty="0"/>
            <a:t> data</a:t>
          </a:r>
        </a:p>
      </dgm:t>
    </dgm:pt>
    <dgm:pt modelId="{27CB63C3-F091-7A41-9482-12F61666A5CF}" type="parTrans" cxnId="{3FA12541-F7CA-EF42-AC27-E612D450F975}">
      <dgm:prSet/>
      <dgm:spPr/>
      <dgm:t>
        <a:bodyPr/>
        <a:lstStyle/>
        <a:p>
          <a:endParaRPr lang="pl-PL"/>
        </a:p>
      </dgm:t>
    </dgm:pt>
    <dgm:pt modelId="{8E3D83B2-3BA6-0446-ACA8-6F4D8C0C781D}" type="sibTrans" cxnId="{3FA12541-F7CA-EF42-AC27-E612D450F975}">
      <dgm:prSet/>
      <dgm:spPr/>
      <dgm:t>
        <a:bodyPr/>
        <a:lstStyle/>
        <a:p>
          <a:endParaRPr lang="pl-PL"/>
        </a:p>
      </dgm:t>
    </dgm:pt>
    <dgm:pt modelId="{3F8F39D6-400B-484C-9410-7513D7A80AF9}" type="pres">
      <dgm:prSet presAssocID="{1D721021-4AD8-8141-94DB-B0CD9F84C923}" presName="Name0" presStyleCnt="0">
        <dgm:presLayoutVars>
          <dgm:dir/>
          <dgm:animLvl val="lvl"/>
          <dgm:resizeHandles val="exact"/>
        </dgm:presLayoutVars>
      </dgm:prSet>
      <dgm:spPr/>
    </dgm:pt>
    <dgm:pt modelId="{83A08C43-5BC5-5F4F-AD25-DE726CB3F7D7}" type="pres">
      <dgm:prSet presAssocID="{BA64FA78-5040-0943-B73A-63BB90D6D850}" presName="composite" presStyleCnt="0"/>
      <dgm:spPr/>
    </dgm:pt>
    <dgm:pt modelId="{5494C5A8-980C-4340-ACE4-D19B073F91A8}" type="pres">
      <dgm:prSet presAssocID="{BA64FA78-5040-0943-B73A-63BB90D6D850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6DCAC53-A27A-2642-A963-EF18B7BFD69B}" type="pres">
      <dgm:prSet presAssocID="{BA64FA78-5040-0943-B73A-63BB90D6D850}" presName="desTx" presStyleLbl="revTx" presStyleIdx="0" presStyleCnt="4" custScaleX="121943">
        <dgm:presLayoutVars>
          <dgm:bulletEnabled val="1"/>
        </dgm:presLayoutVars>
      </dgm:prSet>
      <dgm:spPr/>
    </dgm:pt>
    <dgm:pt modelId="{377F4A47-8DC5-D84A-A5CB-3DD010EB46C3}" type="pres">
      <dgm:prSet presAssocID="{3424E6FB-F901-F74A-87B2-EE2CE996FB3B}" presName="space" presStyleCnt="0"/>
      <dgm:spPr/>
    </dgm:pt>
    <dgm:pt modelId="{9B326509-8D66-2B46-BC78-840F173AB940}" type="pres">
      <dgm:prSet presAssocID="{788B0AD6-4F44-5842-9E6B-DCDF2F01F25B}" presName="composite" presStyleCnt="0"/>
      <dgm:spPr/>
    </dgm:pt>
    <dgm:pt modelId="{B7962819-0A54-3849-BC19-FD529BF06553}" type="pres">
      <dgm:prSet presAssocID="{788B0AD6-4F44-5842-9E6B-DCDF2F01F25B}" presName="parTx" presStyleLbl="node1" presStyleIdx="1" presStyleCnt="4" custLinFactNeighborX="4913" custLinFactNeighborY="-4008">
        <dgm:presLayoutVars>
          <dgm:chMax val="0"/>
          <dgm:chPref val="0"/>
          <dgm:bulletEnabled val="1"/>
        </dgm:presLayoutVars>
      </dgm:prSet>
      <dgm:spPr/>
    </dgm:pt>
    <dgm:pt modelId="{4AC9D59F-6103-5544-B302-B8019EA84B30}" type="pres">
      <dgm:prSet presAssocID="{788B0AD6-4F44-5842-9E6B-DCDF2F01F25B}" presName="desTx" presStyleLbl="revTx" presStyleIdx="1" presStyleCnt="4" custScaleX="112135" custScaleY="82545" custLinFactNeighborX="2281" custLinFactNeighborY="-11860">
        <dgm:presLayoutVars>
          <dgm:bulletEnabled val="1"/>
        </dgm:presLayoutVars>
      </dgm:prSet>
      <dgm:spPr/>
    </dgm:pt>
    <dgm:pt modelId="{296F2A70-B2DE-6F4A-9E7C-8638EB0C3F11}" type="pres">
      <dgm:prSet presAssocID="{C6E9E99A-010A-B445-850F-FD8DE2AD0F99}" presName="space" presStyleCnt="0"/>
      <dgm:spPr/>
    </dgm:pt>
    <dgm:pt modelId="{B4C197DF-DBE9-9F42-B5FD-2C71971A47E1}" type="pres">
      <dgm:prSet presAssocID="{EB89A521-C1A7-D642-8FCB-327FE1DA95BD}" presName="composite" presStyleCnt="0"/>
      <dgm:spPr/>
    </dgm:pt>
    <dgm:pt modelId="{F6EE9082-8D24-C34A-8AC4-7C6E6657874A}" type="pres">
      <dgm:prSet presAssocID="{EB89A521-C1A7-D642-8FCB-327FE1DA95BD}" presName="parTx" presStyleLbl="node1" presStyleIdx="2" presStyleCnt="4" custLinFactNeighborX="-5275" custLinFactNeighborY="1142">
        <dgm:presLayoutVars>
          <dgm:chMax val="0"/>
          <dgm:chPref val="0"/>
          <dgm:bulletEnabled val="1"/>
        </dgm:presLayoutVars>
      </dgm:prSet>
      <dgm:spPr/>
    </dgm:pt>
    <dgm:pt modelId="{8ABE8BD9-692C-DC47-A43E-B169AB930306}" type="pres">
      <dgm:prSet presAssocID="{EB89A521-C1A7-D642-8FCB-327FE1DA95BD}" presName="desTx" presStyleLbl="revTx" presStyleIdx="2" presStyleCnt="4" custScaleX="153013">
        <dgm:presLayoutVars>
          <dgm:bulletEnabled val="1"/>
        </dgm:presLayoutVars>
      </dgm:prSet>
      <dgm:spPr/>
    </dgm:pt>
    <dgm:pt modelId="{38372373-A617-BE4D-93C9-B8F0809D37F0}" type="pres">
      <dgm:prSet presAssocID="{A489AD96-E533-A642-B711-CEFDE0C76788}" presName="space" presStyleCnt="0"/>
      <dgm:spPr/>
    </dgm:pt>
    <dgm:pt modelId="{46660242-A360-F947-98EA-409647CD8190}" type="pres">
      <dgm:prSet presAssocID="{20AF2048-430C-6F46-AEBC-2B3930C28363}" presName="composite" presStyleCnt="0"/>
      <dgm:spPr/>
    </dgm:pt>
    <dgm:pt modelId="{D856BD88-FCB9-594E-8253-5A0B779F0205}" type="pres">
      <dgm:prSet presAssocID="{20AF2048-430C-6F46-AEBC-2B3930C28363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B15791F9-18AF-274B-8F5B-4171EBF36F1A}" type="pres">
      <dgm:prSet presAssocID="{20AF2048-430C-6F46-AEBC-2B3930C28363}" presName="desTx" presStyleLbl="revTx" presStyleIdx="3" presStyleCnt="4" custScaleX="125668">
        <dgm:presLayoutVars>
          <dgm:bulletEnabled val="1"/>
        </dgm:presLayoutVars>
      </dgm:prSet>
      <dgm:spPr/>
    </dgm:pt>
  </dgm:ptLst>
  <dgm:cxnLst>
    <dgm:cxn modelId="{D611E002-C217-974E-996C-36F129DCF70A}" type="presOf" srcId="{BA64FA78-5040-0943-B73A-63BB90D6D850}" destId="{5494C5A8-980C-4340-ACE4-D19B073F91A8}" srcOrd="0" destOrd="0" presId="urn:microsoft.com/office/officeart/2005/8/layout/chevron1"/>
    <dgm:cxn modelId="{E857FD11-2BCF-D548-AC7D-81EF5F5B00BF}" type="presOf" srcId="{1D721021-4AD8-8141-94DB-B0CD9F84C923}" destId="{3F8F39D6-400B-484C-9410-7513D7A80AF9}" srcOrd="0" destOrd="0" presId="urn:microsoft.com/office/officeart/2005/8/layout/chevron1"/>
    <dgm:cxn modelId="{1F84EB19-2414-FD49-8E16-A74D8528A9E1}" srcId="{1D721021-4AD8-8141-94DB-B0CD9F84C923}" destId="{20AF2048-430C-6F46-AEBC-2B3930C28363}" srcOrd="3" destOrd="0" parTransId="{1D0B599C-B6C5-DE40-8C74-95631F392885}" sibTransId="{96C08F98-1FEE-A844-98BF-C215B19DEAD1}"/>
    <dgm:cxn modelId="{95615D1A-1B87-384F-B2C1-A71B6A3A0162}" srcId="{EB89A521-C1A7-D642-8FCB-327FE1DA95BD}" destId="{1B76B378-A7AF-B041-BF45-C9614A7A8854}" srcOrd="1" destOrd="0" parTransId="{56B72E96-6526-CB45-B246-2E0A36F59A68}" sibTransId="{0642E00A-FB29-B442-9B1E-51AE0DEF37E6}"/>
    <dgm:cxn modelId="{0282292C-7072-7740-B6F5-4C0C7F8CBE06}" srcId="{1D721021-4AD8-8141-94DB-B0CD9F84C923}" destId="{788B0AD6-4F44-5842-9E6B-DCDF2F01F25B}" srcOrd="1" destOrd="0" parTransId="{80699C8A-C8E5-6140-9F76-E96C036ED4F6}" sibTransId="{C6E9E99A-010A-B445-850F-FD8DE2AD0F99}"/>
    <dgm:cxn modelId="{3FA12541-F7CA-EF42-AC27-E612D450F975}" srcId="{788B0AD6-4F44-5842-9E6B-DCDF2F01F25B}" destId="{B7ABA759-D314-A84A-807D-CABFACF68253}" srcOrd="2" destOrd="0" parTransId="{27CB63C3-F091-7A41-9482-12F61666A5CF}" sibTransId="{8E3D83B2-3BA6-0446-ACA8-6F4D8C0C781D}"/>
    <dgm:cxn modelId="{1E69734D-5840-D244-AD49-8D564C947C12}" srcId="{BA64FA78-5040-0943-B73A-63BB90D6D850}" destId="{A6A52C85-7807-D345-A2EF-5C6EA46B88F3}" srcOrd="0" destOrd="0" parTransId="{84E51408-D73A-2A49-911B-73F2F3123B57}" sibTransId="{100DC4CA-4963-8F46-B5D4-7EAF39CFFD9C}"/>
    <dgm:cxn modelId="{DA48D368-2CC4-6B44-A3B8-B8AEBF59D3EF}" type="presOf" srcId="{20AF2048-430C-6F46-AEBC-2B3930C28363}" destId="{D856BD88-FCB9-594E-8253-5A0B779F0205}" srcOrd="0" destOrd="0" presId="urn:microsoft.com/office/officeart/2005/8/layout/chevron1"/>
    <dgm:cxn modelId="{B6779B6C-8970-A74F-92C9-957FB0AB0094}" srcId="{EB89A521-C1A7-D642-8FCB-327FE1DA95BD}" destId="{FFF16D7F-C5F4-4543-BB3D-BA1E0D7D3006}" srcOrd="0" destOrd="0" parTransId="{32EAD9D2-05D0-4C4C-9A92-E321F4F5CC44}" sibTransId="{093B9A3B-BB3E-7745-A102-F3CCAF63B0AC}"/>
    <dgm:cxn modelId="{E5CB6D6E-E49F-E74B-B7FE-25758AA25E9C}" type="presOf" srcId="{A6A52C85-7807-D345-A2EF-5C6EA46B88F3}" destId="{56DCAC53-A27A-2642-A963-EF18B7BFD69B}" srcOrd="0" destOrd="0" presId="urn:microsoft.com/office/officeart/2005/8/layout/chevron1"/>
    <dgm:cxn modelId="{106FCA6F-17B0-CB43-AB02-03378F2AADEA}" srcId="{20AF2048-430C-6F46-AEBC-2B3930C28363}" destId="{93C401B1-B546-3849-AB02-6BDDFC014A7D}" srcOrd="0" destOrd="0" parTransId="{7EEC3C1F-07C2-8942-94D3-08E10F2B0E04}" sibTransId="{9EC9F0F1-EBC6-EB42-851E-D8B30BEF4ABC}"/>
    <dgm:cxn modelId="{29899C72-47C8-364B-98A6-3F2F51751173}" type="presOf" srcId="{19D51E20-25A1-8347-9127-990AD7B3294E}" destId="{4AC9D59F-6103-5544-B302-B8019EA84B30}" srcOrd="0" destOrd="1" presId="urn:microsoft.com/office/officeart/2005/8/layout/chevron1"/>
    <dgm:cxn modelId="{76724977-E1FC-A348-A48F-5DC60D2AF6A0}" type="presOf" srcId="{EB89A521-C1A7-D642-8FCB-327FE1DA95BD}" destId="{F6EE9082-8D24-C34A-8AC4-7C6E6657874A}" srcOrd="0" destOrd="0" presId="urn:microsoft.com/office/officeart/2005/8/layout/chevron1"/>
    <dgm:cxn modelId="{17FB0380-B749-CF4F-82AB-40D67260268C}" srcId="{BA64FA78-5040-0943-B73A-63BB90D6D850}" destId="{50328DF6-AC8D-EF41-9BD7-23F9F61F6568}" srcOrd="1" destOrd="0" parTransId="{D260DDFA-D52A-8A4F-ADE3-BDD65232898D}" sibTransId="{FC78B50D-5A66-754D-B31E-0AE395C553DC}"/>
    <dgm:cxn modelId="{AF18938B-7AD6-2149-82D1-38A9C7F90593}" type="presOf" srcId="{0681D125-E822-2B47-B818-F6DA4C78A80C}" destId="{B15791F9-18AF-274B-8F5B-4171EBF36F1A}" srcOrd="0" destOrd="1" presId="urn:microsoft.com/office/officeart/2005/8/layout/chevron1"/>
    <dgm:cxn modelId="{12C4B396-A2EE-E04C-A806-8F64EDF48EF4}" srcId="{1D721021-4AD8-8141-94DB-B0CD9F84C923}" destId="{EB89A521-C1A7-D642-8FCB-327FE1DA95BD}" srcOrd="2" destOrd="0" parTransId="{71A3B908-7052-B048-8637-971658FA8D18}" sibTransId="{A489AD96-E533-A642-B711-CEFDE0C76788}"/>
    <dgm:cxn modelId="{63FA0FA9-F699-BC43-AD3B-18B6062642E4}" type="presOf" srcId="{50328DF6-AC8D-EF41-9BD7-23F9F61F6568}" destId="{56DCAC53-A27A-2642-A963-EF18B7BFD69B}" srcOrd="0" destOrd="1" presId="urn:microsoft.com/office/officeart/2005/8/layout/chevron1"/>
    <dgm:cxn modelId="{6FD663B1-9906-F34A-8BF9-DFD4D4FFC9A3}" srcId="{788B0AD6-4F44-5842-9E6B-DCDF2F01F25B}" destId="{19D51E20-25A1-8347-9127-990AD7B3294E}" srcOrd="1" destOrd="0" parTransId="{7A85B348-1E46-6D43-8664-41D069857EEF}" sibTransId="{740ABE43-6D6E-C34C-8CE5-C3A0EBB83367}"/>
    <dgm:cxn modelId="{F210DBB9-DD7F-D947-A253-DD094CAAE2E2}" type="presOf" srcId="{1B76B378-A7AF-B041-BF45-C9614A7A8854}" destId="{8ABE8BD9-692C-DC47-A43E-B169AB930306}" srcOrd="0" destOrd="1" presId="urn:microsoft.com/office/officeart/2005/8/layout/chevron1"/>
    <dgm:cxn modelId="{6CE0A6C5-BD6E-EE42-B1EB-CEE13A46FB5E}" srcId="{788B0AD6-4F44-5842-9E6B-DCDF2F01F25B}" destId="{96736A0D-4E8B-CF4E-AF6F-C3639CB18D24}" srcOrd="0" destOrd="0" parTransId="{AF7D8C8B-DB4B-4A48-9F49-25D228718891}" sibTransId="{79F6A49D-5AE8-DA47-9444-CBCE4FCFCA55}"/>
    <dgm:cxn modelId="{BEB5ACC9-35A1-D548-A817-15F3C295CCE1}" type="presOf" srcId="{96736A0D-4E8B-CF4E-AF6F-C3639CB18D24}" destId="{4AC9D59F-6103-5544-B302-B8019EA84B30}" srcOrd="0" destOrd="0" presId="urn:microsoft.com/office/officeart/2005/8/layout/chevron1"/>
    <dgm:cxn modelId="{ED2EB7D0-09AB-894D-8340-37DBEA06F994}" type="presOf" srcId="{FFF16D7F-C5F4-4543-BB3D-BA1E0D7D3006}" destId="{8ABE8BD9-692C-DC47-A43E-B169AB930306}" srcOrd="0" destOrd="0" presId="urn:microsoft.com/office/officeart/2005/8/layout/chevron1"/>
    <dgm:cxn modelId="{037BB8D3-DA85-514A-BE08-9E6BBF4A405D}" srcId="{1D721021-4AD8-8141-94DB-B0CD9F84C923}" destId="{BA64FA78-5040-0943-B73A-63BB90D6D850}" srcOrd="0" destOrd="0" parTransId="{9B3F03CD-A43A-1145-8B14-6903A5A1BD2D}" sibTransId="{3424E6FB-F901-F74A-87B2-EE2CE996FB3B}"/>
    <dgm:cxn modelId="{DE53E2DE-7EEC-8547-800F-DFD9101BB514}" type="presOf" srcId="{B7ABA759-D314-A84A-807D-CABFACF68253}" destId="{4AC9D59F-6103-5544-B302-B8019EA84B30}" srcOrd="0" destOrd="2" presId="urn:microsoft.com/office/officeart/2005/8/layout/chevron1"/>
    <dgm:cxn modelId="{CCB2C7E7-7FBA-274B-8C93-0F59F21A7B11}" srcId="{20AF2048-430C-6F46-AEBC-2B3930C28363}" destId="{0681D125-E822-2B47-B818-F6DA4C78A80C}" srcOrd="1" destOrd="0" parTransId="{951A8747-DB4D-1E42-BD33-F90EE09F329F}" sibTransId="{2880AF6F-9623-FD49-ACE1-6B15428DF9D8}"/>
    <dgm:cxn modelId="{D38B4FE8-29CF-F445-A26F-A405AC4A958F}" type="presOf" srcId="{788B0AD6-4F44-5842-9E6B-DCDF2F01F25B}" destId="{B7962819-0A54-3849-BC19-FD529BF06553}" srcOrd="0" destOrd="0" presId="urn:microsoft.com/office/officeart/2005/8/layout/chevron1"/>
    <dgm:cxn modelId="{9B6BC3EF-7907-DC48-A35D-E826C500E2A3}" type="presOf" srcId="{93C401B1-B546-3849-AB02-6BDDFC014A7D}" destId="{B15791F9-18AF-274B-8F5B-4171EBF36F1A}" srcOrd="0" destOrd="0" presId="urn:microsoft.com/office/officeart/2005/8/layout/chevron1"/>
    <dgm:cxn modelId="{71D20C96-F7F2-404C-B661-DBCEF412E554}" type="presParOf" srcId="{3F8F39D6-400B-484C-9410-7513D7A80AF9}" destId="{83A08C43-5BC5-5F4F-AD25-DE726CB3F7D7}" srcOrd="0" destOrd="0" presId="urn:microsoft.com/office/officeart/2005/8/layout/chevron1"/>
    <dgm:cxn modelId="{27FEFBD4-E607-FA42-BF87-6901EAFCED6B}" type="presParOf" srcId="{83A08C43-5BC5-5F4F-AD25-DE726CB3F7D7}" destId="{5494C5A8-980C-4340-ACE4-D19B073F91A8}" srcOrd="0" destOrd="0" presId="urn:microsoft.com/office/officeart/2005/8/layout/chevron1"/>
    <dgm:cxn modelId="{B03997E4-8839-EF49-922E-D3BD4B36C55E}" type="presParOf" srcId="{83A08C43-5BC5-5F4F-AD25-DE726CB3F7D7}" destId="{56DCAC53-A27A-2642-A963-EF18B7BFD69B}" srcOrd="1" destOrd="0" presId="urn:microsoft.com/office/officeart/2005/8/layout/chevron1"/>
    <dgm:cxn modelId="{BCEBC93D-F8B7-1543-8C5B-71C02B8F8F6B}" type="presParOf" srcId="{3F8F39D6-400B-484C-9410-7513D7A80AF9}" destId="{377F4A47-8DC5-D84A-A5CB-3DD010EB46C3}" srcOrd="1" destOrd="0" presId="urn:microsoft.com/office/officeart/2005/8/layout/chevron1"/>
    <dgm:cxn modelId="{8B506C91-FD68-0249-9683-F38DA3673CBD}" type="presParOf" srcId="{3F8F39D6-400B-484C-9410-7513D7A80AF9}" destId="{9B326509-8D66-2B46-BC78-840F173AB940}" srcOrd="2" destOrd="0" presId="urn:microsoft.com/office/officeart/2005/8/layout/chevron1"/>
    <dgm:cxn modelId="{36132325-2A82-2A4B-9CD1-1FD231E790CA}" type="presParOf" srcId="{9B326509-8D66-2B46-BC78-840F173AB940}" destId="{B7962819-0A54-3849-BC19-FD529BF06553}" srcOrd="0" destOrd="0" presId="urn:microsoft.com/office/officeart/2005/8/layout/chevron1"/>
    <dgm:cxn modelId="{3ECEA442-5885-624E-95DF-6709FF92B9B1}" type="presParOf" srcId="{9B326509-8D66-2B46-BC78-840F173AB940}" destId="{4AC9D59F-6103-5544-B302-B8019EA84B30}" srcOrd="1" destOrd="0" presId="urn:microsoft.com/office/officeart/2005/8/layout/chevron1"/>
    <dgm:cxn modelId="{EF09B744-6ECA-0C44-9746-639FF57C6E4C}" type="presParOf" srcId="{3F8F39D6-400B-484C-9410-7513D7A80AF9}" destId="{296F2A70-B2DE-6F4A-9E7C-8638EB0C3F11}" srcOrd="3" destOrd="0" presId="urn:microsoft.com/office/officeart/2005/8/layout/chevron1"/>
    <dgm:cxn modelId="{0F9785F8-EE8E-FE46-8614-0F5B3F7FC2F8}" type="presParOf" srcId="{3F8F39D6-400B-484C-9410-7513D7A80AF9}" destId="{B4C197DF-DBE9-9F42-B5FD-2C71971A47E1}" srcOrd="4" destOrd="0" presId="urn:microsoft.com/office/officeart/2005/8/layout/chevron1"/>
    <dgm:cxn modelId="{4B384EAD-5A6E-2946-BB6B-F6F604690C19}" type="presParOf" srcId="{B4C197DF-DBE9-9F42-B5FD-2C71971A47E1}" destId="{F6EE9082-8D24-C34A-8AC4-7C6E6657874A}" srcOrd="0" destOrd="0" presId="urn:microsoft.com/office/officeart/2005/8/layout/chevron1"/>
    <dgm:cxn modelId="{B3B4D888-1679-7842-84C9-A14A36716FE7}" type="presParOf" srcId="{B4C197DF-DBE9-9F42-B5FD-2C71971A47E1}" destId="{8ABE8BD9-692C-DC47-A43E-B169AB930306}" srcOrd="1" destOrd="0" presId="urn:microsoft.com/office/officeart/2005/8/layout/chevron1"/>
    <dgm:cxn modelId="{CA54B259-9E42-BB4A-951D-BD042C375921}" type="presParOf" srcId="{3F8F39D6-400B-484C-9410-7513D7A80AF9}" destId="{38372373-A617-BE4D-93C9-B8F0809D37F0}" srcOrd="5" destOrd="0" presId="urn:microsoft.com/office/officeart/2005/8/layout/chevron1"/>
    <dgm:cxn modelId="{ECBA1D6D-D4EA-0948-8265-19B0D112725D}" type="presParOf" srcId="{3F8F39D6-400B-484C-9410-7513D7A80AF9}" destId="{46660242-A360-F947-98EA-409647CD8190}" srcOrd="6" destOrd="0" presId="urn:microsoft.com/office/officeart/2005/8/layout/chevron1"/>
    <dgm:cxn modelId="{B6660339-79DC-604C-8C8B-A78F8CE8149F}" type="presParOf" srcId="{46660242-A360-F947-98EA-409647CD8190}" destId="{D856BD88-FCB9-594E-8253-5A0B779F0205}" srcOrd="0" destOrd="0" presId="urn:microsoft.com/office/officeart/2005/8/layout/chevron1"/>
    <dgm:cxn modelId="{2509659A-EA80-DA42-8393-548F993710D4}" type="presParOf" srcId="{46660242-A360-F947-98EA-409647CD8190}" destId="{B15791F9-18AF-274B-8F5B-4171EBF36F1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4C5A8-980C-4340-ACE4-D19B073F91A8}">
      <dsp:nvSpPr>
        <dsp:cNvPr id="0" name=""/>
        <dsp:cNvSpPr/>
      </dsp:nvSpPr>
      <dsp:spPr>
        <a:xfrm>
          <a:off x="250685" y="1707302"/>
          <a:ext cx="2832702" cy="1133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 err="1"/>
            <a:t>Scoping</a:t>
          </a:r>
          <a:endParaRPr lang="pl-PL" sz="2300" kern="1200" dirty="0"/>
        </a:p>
      </dsp:txBody>
      <dsp:txXfrm>
        <a:off x="817225" y="1707302"/>
        <a:ext cx="1699622" cy="1133080"/>
      </dsp:txXfrm>
    </dsp:sp>
    <dsp:sp modelId="{56DCAC53-A27A-2642-A963-EF18B7BFD69B}">
      <dsp:nvSpPr>
        <dsp:cNvPr id="0" name=""/>
        <dsp:cNvSpPr/>
      </dsp:nvSpPr>
      <dsp:spPr>
        <a:xfrm>
          <a:off x="2053" y="2982018"/>
          <a:ext cx="2763425" cy="965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 err="1"/>
            <a:t>Define</a:t>
          </a:r>
          <a:r>
            <a:rPr lang="pl-PL" sz="2000" kern="1200" dirty="0"/>
            <a:t> </a:t>
          </a:r>
          <a:r>
            <a:rPr lang="pl-PL" sz="2000" kern="1200" dirty="0" err="1"/>
            <a:t>project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/>
            <a:t>Business </a:t>
          </a:r>
          <a:r>
            <a:rPr lang="pl-PL" sz="2000" kern="1200" dirty="0" err="1"/>
            <a:t>points</a:t>
          </a:r>
          <a:endParaRPr lang="pl-PL" sz="2000" kern="1200" dirty="0"/>
        </a:p>
      </dsp:txBody>
      <dsp:txXfrm>
        <a:off x="2053" y="2982018"/>
        <a:ext cx="2763425" cy="965764"/>
      </dsp:txXfrm>
    </dsp:sp>
    <dsp:sp modelId="{B7962819-0A54-3849-BC19-FD529BF06553}">
      <dsp:nvSpPr>
        <dsp:cNvPr id="0" name=""/>
        <dsp:cNvSpPr/>
      </dsp:nvSpPr>
      <dsp:spPr>
        <a:xfrm>
          <a:off x="3144057" y="1704032"/>
          <a:ext cx="2832702" cy="1133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Data</a:t>
          </a:r>
        </a:p>
      </dsp:txBody>
      <dsp:txXfrm>
        <a:off x="3710597" y="1704032"/>
        <a:ext cx="1699622" cy="1133080"/>
      </dsp:txXfrm>
    </dsp:sp>
    <dsp:sp modelId="{4AC9D59F-6103-5544-B302-B8019EA84B30}">
      <dsp:nvSpPr>
        <dsp:cNvPr id="0" name=""/>
        <dsp:cNvSpPr/>
      </dsp:nvSpPr>
      <dsp:spPr>
        <a:xfrm>
          <a:off x="2919078" y="2993909"/>
          <a:ext cx="2541160" cy="797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 err="1"/>
            <a:t>Define</a:t>
          </a:r>
          <a:r>
            <a:rPr lang="pl-PL" sz="2000" kern="1200" dirty="0"/>
            <a:t> data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/>
            <a:t>Take </a:t>
          </a:r>
          <a:r>
            <a:rPr lang="pl-PL" sz="2000" kern="1200" dirty="0" err="1"/>
            <a:t>Label</a:t>
          </a:r>
          <a:r>
            <a:rPr lang="pl-PL" sz="2000" kern="1200" dirty="0"/>
            <a:t>,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/>
            <a:t> </a:t>
          </a:r>
          <a:r>
            <a:rPr lang="pl-PL" sz="2000" kern="1200" dirty="0" err="1"/>
            <a:t>organize</a:t>
          </a:r>
          <a:r>
            <a:rPr lang="pl-PL" sz="2000" kern="1200" dirty="0"/>
            <a:t> data</a:t>
          </a:r>
        </a:p>
      </dsp:txBody>
      <dsp:txXfrm>
        <a:off x="2919078" y="2993909"/>
        <a:ext cx="2541160" cy="797190"/>
      </dsp:txXfrm>
    </dsp:sp>
    <dsp:sp modelId="{F6EE9082-8D24-C34A-8AC4-7C6E6657874A}">
      <dsp:nvSpPr>
        <dsp:cNvPr id="0" name=""/>
        <dsp:cNvSpPr/>
      </dsp:nvSpPr>
      <dsp:spPr>
        <a:xfrm>
          <a:off x="6072843" y="1720242"/>
          <a:ext cx="2832702" cy="1133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 err="1"/>
            <a:t>Modelling</a:t>
          </a:r>
          <a:endParaRPr lang="pl-PL" sz="2300" kern="1200" dirty="0"/>
        </a:p>
      </dsp:txBody>
      <dsp:txXfrm>
        <a:off x="6639383" y="1720242"/>
        <a:ext cx="1699622" cy="1133080"/>
      </dsp:txXfrm>
    </dsp:sp>
    <dsp:sp modelId="{8ABE8BD9-692C-DC47-A43E-B169AB930306}">
      <dsp:nvSpPr>
        <dsp:cNvPr id="0" name=""/>
        <dsp:cNvSpPr/>
      </dsp:nvSpPr>
      <dsp:spPr>
        <a:xfrm>
          <a:off x="5621588" y="2982018"/>
          <a:ext cx="3467521" cy="965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/>
            <a:t>Select and </a:t>
          </a:r>
          <a:r>
            <a:rPr lang="pl-PL" sz="2000" kern="1200" dirty="0" err="1"/>
            <a:t>train</a:t>
          </a:r>
          <a:r>
            <a:rPr lang="pl-PL" sz="2000" kern="1200" dirty="0"/>
            <a:t> model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 err="1"/>
            <a:t>Perform</a:t>
          </a:r>
          <a:r>
            <a:rPr lang="pl-PL" sz="2000" kern="1200" dirty="0"/>
            <a:t> error </a:t>
          </a:r>
          <a:r>
            <a:rPr lang="pl-PL" sz="2000" kern="1200" dirty="0" err="1"/>
            <a:t>analysis</a:t>
          </a:r>
          <a:endParaRPr lang="pl-PL" sz="2000" kern="1200" dirty="0"/>
        </a:p>
      </dsp:txBody>
      <dsp:txXfrm>
        <a:off x="5621588" y="2982018"/>
        <a:ext cx="3467521" cy="965764"/>
      </dsp:txXfrm>
    </dsp:sp>
    <dsp:sp modelId="{D856BD88-FCB9-594E-8253-5A0B779F0205}">
      <dsp:nvSpPr>
        <dsp:cNvPr id="0" name=""/>
        <dsp:cNvSpPr/>
      </dsp:nvSpPr>
      <dsp:spPr>
        <a:xfrm>
          <a:off x="9163949" y="1707302"/>
          <a:ext cx="2832702" cy="113308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kern="1200" dirty="0"/>
            <a:t>Deployment</a:t>
          </a:r>
        </a:p>
      </dsp:txBody>
      <dsp:txXfrm>
        <a:off x="9730489" y="1707302"/>
        <a:ext cx="1699622" cy="1133080"/>
      </dsp:txXfrm>
    </dsp:sp>
    <dsp:sp modelId="{B15791F9-18AF-274B-8F5B-4171EBF36F1A}">
      <dsp:nvSpPr>
        <dsp:cNvPr id="0" name=""/>
        <dsp:cNvSpPr/>
      </dsp:nvSpPr>
      <dsp:spPr>
        <a:xfrm>
          <a:off x="8873110" y="2982018"/>
          <a:ext cx="2847840" cy="965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 err="1"/>
            <a:t>Deploy</a:t>
          </a:r>
          <a:r>
            <a:rPr lang="pl-PL" sz="2000" kern="1200" dirty="0"/>
            <a:t> in </a:t>
          </a:r>
          <a:r>
            <a:rPr lang="pl-PL" sz="2000" kern="1200" dirty="0" err="1"/>
            <a:t>production</a:t>
          </a:r>
          <a:endParaRPr lang="pl-PL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2000" kern="1200" dirty="0"/>
            <a:t>Monitor &amp; </a:t>
          </a:r>
          <a:r>
            <a:rPr lang="pl-PL" sz="2000" kern="1200" dirty="0" err="1"/>
            <a:t>maintain</a:t>
          </a:r>
          <a:r>
            <a:rPr lang="pl-PL" sz="2000" kern="1200" dirty="0"/>
            <a:t> system</a:t>
          </a:r>
        </a:p>
      </dsp:txBody>
      <dsp:txXfrm>
        <a:off x="8873110" y="2982018"/>
        <a:ext cx="2847840" cy="965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953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 tytułowy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Tekst tytułowy</a:t>
            </a:r>
          </a:p>
        </p:txBody>
      </p:sp>
      <p:sp>
        <p:nvSpPr>
          <p:cNvPr id="12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 b="0"/>
            </a:lvl1pPr>
            <a:lvl2pPr marL="0" indent="457200" algn="ctr">
              <a:buSzTx/>
              <a:buFontTx/>
              <a:buNone/>
              <a:defRPr sz="2400" b="0"/>
            </a:lvl2pPr>
            <a:lvl3pPr marL="0" indent="914400" algn="ctr">
              <a:buSzTx/>
              <a:buFontTx/>
              <a:buNone/>
              <a:defRPr sz="2400" b="0"/>
            </a:lvl3pPr>
            <a:lvl4pPr marL="0" indent="1371600" algn="ctr">
              <a:buSzTx/>
              <a:buFontTx/>
              <a:buNone/>
              <a:defRPr sz="2400" b="0"/>
            </a:lvl4pPr>
            <a:lvl5pPr marL="0" indent="1828800" algn="ctr">
              <a:buSzTx/>
              <a:buFontTx/>
              <a:buNone/>
              <a:defRPr sz="2400" b="0"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3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kst tytułow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21" name="Treść - poziom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22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kst tytułowy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Tekst tytułowy</a:t>
            </a:r>
          </a:p>
        </p:txBody>
      </p:sp>
      <p:sp>
        <p:nvSpPr>
          <p:cNvPr id="30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 b="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 b="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 b="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 b="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 b="0">
                <a:solidFill>
                  <a:srgbClr val="888888"/>
                </a:solidFill>
              </a:defRPr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31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kst tytułow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39" name="Treść - poziom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0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kst tytułowy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48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/>
            </a:lvl1pPr>
            <a:lvl2pPr marL="0" indent="457200">
              <a:buSzTx/>
              <a:buFontTx/>
              <a:buNone/>
              <a:defRPr sz="2400"/>
            </a:lvl2pPr>
            <a:lvl3pPr marL="0" indent="914400">
              <a:buSzTx/>
              <a:buFontTx/>
              <a:buNone/>
              <a:defRPr sz="2400"/>
            </a:lvl3pPr>
            <a:lvl4pPr marL="0" indent="1371600">
              <a:buSzTx/>
              <a:buFontTx/>
              <a:buNone/>
              <a:defRPr sz="2400"/>
            </a:lvl4pPr>
            <a:lvl5pPr marL="0" indent="1828800">
              <a:buSzTx/>
              <a:buFontTx/>
              <a:buNone/>
              <a:defRPr sz="2400"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/>
            </a:pPr>
            <a:endParaRPr/>
          </a:p>
        </p:txBody>
      </p:sp>
      <p:sp>
        <p:nvSpPr>
          <p:cNvPr id="50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kst tytułow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tytułowy</a:t>
            </a:r>
          </a:p>
        </p:txBody>
      </p:sp>
      <p:sp>
        <p:nvSpPr>
          <p:cNvPr id="58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kst tytułowy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 algn="l">
              <a:defRPr sz="32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Tekst tytułowy</a:t>
            </a:r>
          </a:p>
        </p:txBody>
      </p:sp>
      <p:sp>
        <p:nvSpPr>
          <p:cNvPr id="73" name="Treść - poziom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marL="228600" indent="-228600">
              <a:defRPr sz="3200" b="0"/>
            </a:lvl1pPr>
            <a:lvl2pPr marL="718457" indent="-261257">
              <a:defRPr sz="3200" b="0"/>
            </a:lvl2pPr>
            <a:lvl3pPr marL="1219200" indent="-304800">
              <a:defRPr sz="3200" b="0"/>
            </a:lvl3pPr>
            <a:lvl4pPr marL="1737360" indent="-365760">
              <a:defRPr sz="3200" b="0"/>
            </a:lvl4pPr>
            <a:lvl5pPr marL="2194560" indent="-365760">
              <a:defRPr sz="3200" b="0"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 b="0"/>
            </a:pPr>
            <a:endParaRPr/>
          </a:p>
        </p:txBody>
      </p:sp>
      <p:sp>
        <p:nvSpPr>
          <p:cNvPr id="75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kst tytułowy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 algn="l">
              <a:defRPr sz="32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Tekst tytułowy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Treść - poziom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 b="0"/>
            </a:lvl1pPr>
            <a:lvl2pPr marL="0" indent="457200">
              <a:buSzTx/>
              <a:buFontTx/>
              <a:buNone/>
              <a:defRPr sz="1600" b="0"/>
            </a:lvl2pPr>
            <a:lvl3pPr marL="0" indent="914400">
              <a:buSzTx/>
              <a:buFontTx/>
              <a:buNone/>
              <a:defRPr sz="1600" b="0"/>
            </a:lvl3pPr>
            <a:lvl4pPr marL="0" indent="1371600">
              <a:buSzTx/>
              <a:buFontTx/>
              <a:buNone/>
              <a:defRPr sz="1600" b="0"/>
            </a:lvl4pPr>
            <a:lvl5pPr marL="0" indent="1828800">
              <a:buSzTx/>
              <a:buFontTx/>
              <a:buNone/>
              <a:defRPr sz="1600" b="0"/>
            </a:lvl5pPr>
          </a:lstStyle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85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 tytułowy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Tekst tytułowy</a:t>
            </a:r>
          </a:p>
        </p:txBody>
      </p:sp>
      <p:sp>
        <p:nvSpPr>
          <p:cNvPr id="3" name="Treść - poziom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1" i="0" u="none" strike="noStrike" cap="none" spc="0" baseline="0">
          <a:solidFill>
            <a:srgbClr val="000000"/>
          </a:solidFill>
          <a:uFillTx/>
          <a:latin typeface="Carlito"/>
          <a:ea typeface="Carlito"/>
          <a:cs typeface="Carlito"/>
          <a:sym typeface="Carlito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1" i="0" u="none" strike="noStrike" cap="none" spc="0" baseline="0">
          <a:solidFill>
            <a:srgbClr val="000000"/>
          </a:solidFill>
          <a:uFillTx/>
          <a:latin typeface="Carlito"/>
          <a:ea typeface="Carlito"/>
          <a:cs typeface="Carlito"/>
          <a:sym typeface="Carlito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1" i="0" u="none" strike="noStrike" cap="none" spc="0" baseline="0">
          <a:solidFill>
            <a:srgbClr val="000000"/>
          </a:solidFill>
          <a:uFillTx/>
          <a:latin typeface="Carlito"/>
          <a:ea typeface="Carlito"/>
          <a:cs typeface="Carlito"/>
          <a:sym typeface="Carlito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1" i="0" u="none" strike="noStrike" cap="none" spc="0" baseline="0">
          <a:solidFill>
            <a:srgbClr val="000000"/>
          </a:solidFill>
          <a:uFillTx/>
          <a:latin typeface="Carlito"/>
          <a:ea typeface="Carlito"/>
          <a:cs typeface="Carlito"/>
          <a:sym typeface="Carlito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1" i="0" u="none" strike="noStrike" cap="none" spc="0" baseline="0">
          <a:solidFill>
            <a:srgbClr val="000000"/>
          </a:solidFill>
          <a:uFillTx/>
          <a:latin typeface="Carlito"/>
          <a:ea typeface="Carlito"/>
          <a:cs typeface="Carlito"/>
          <a:sym typeface="Carlito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1" i="0" u="none" strike="noStrike" cap="none" spc="0" baseline="0">
          <a:solidFill>
            <a:srgbClr val="000000"/>
          </a:solidFill>
          <a:uFillTx/>
          <a:latin typeface="Carlito"/>
          <a:ea typeface="Carlito"/>
          <a:cs typeface="Carlito"/>
          <a:sym typeface="Carlito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1" i="0" u="none" strike="noStrike" cap="none" spc="0" baseline="0">
          <a:solidFill>
            <a:srgbClr val="000000"/>
          </a:solidFill>
          <a:uFillTx/>
          <a:latin typeface="Carlito"/>
          <a:ea typeface="Carlito"/>
          <a:cs typeface="Carlito"/>
          <a:sym typeface="Carlito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1" i="0" u="none" strike="noStrike" cap="none" spc="0" baseline="0">
          <a:solidFill>
            <a:srgbClr val="000000"/>
          </a:solidFill>
          <a:uFillTx/>
          <a:latin typeface="Carlito"/>
          <a:ea typeface="Carlito"/>
          <a:cs typeface="Carlito"/>
          <a:sym typeface="Carlito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900" b="1" i="0" u="none" strike="noStrike" cap="none" spc="0" baseline="0">
          <a:solidFill>
            <a:srgbClr val="000000"/>
          </a:solidFill>
          <a:uFillTx/>
          <a:latin typeface="Carlito"/>
          <a:ea typeface="Carlito"/>
          <a:cs typeface="Carlito"/>
          <a:sym typeface="Carlito"/>
        </a:defRPr>
      </a:lvl9pPr>
    </p:titleStyle>
    <p:bodyStyle>
      <a:lvl1pPr marL="2857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5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90575" marR="0" indent="-33337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5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314450" marR="0" indent="-4000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5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8161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5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2733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5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7305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5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877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5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6449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5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1021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3500" b="1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ydomain:8000/getapi?&amp;val1=43&amp;val2=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xfrm>
            <a:off x="333085" y="408639"/>
            <a:ext cx="11391061" cy="1128370"/>
          </a:xfrm>
          <a:prstGeom prst="rect">
            <a:avLst/>
          </a:prstGeom>
        </p:spPr>
        <p:txBody>
          <a:bodyPr/>
          <a:lstStyle>
            <a:lvl1pPr>
              <a:defRPr b="1">
                <a:latin typeface="Carlito"/>
                <a:ea typeface="Carlito"/>
                <a:cs typeface="Carlito"/>
                <a:sym typeface="Carlito"/>
              </a:defRPr>
            </a:lvl1pPr>
          </a:lstStyle>
          <a:p>
            <a:r>
              <a:rPr dirty="0"/>
              <a:t>Julia in production environments</a:t>
            </a:r>
          </a:p>
        </p:txBody>
      </p:sp>
      <p:sp>
        <p:nvSpPr>
          <p:cNvPr id="95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738296" y="2469587"/>
            <a:ext cx="10715408" cy="2009640"/>
          </a:xfrm>
          <a:prstGeom prst="rect">
            <a:avLst/>
          </a:prstGeom>
        </p:spPr>
        <p:txBody>
          <a:bodyPr/>
          <a:lstStyle/>
          <a:p>
            <a:pPr>
              <a:defRPr sz="3500" b="1"/>
            </a:pPr>
            <a:r>
              <a:rPr dirty="0"/>
              <a:t>Sebastian </a:t>
            </a:r>
            <a:r>
              <a:rPr dirty="0" err="1"/>
              <a:t>Zając</a:t>
            </a:r>
            <a:r>
              <a:rPr lang="pl-PL" dirty="0"/>
              <a:t>, </a:t>
            </a:r>
            <a:r>
              <a:rPr lang="pl-PL" dirty="0" err="1"/>
              <a:t>PhD</a:t>
            </a:r>
            <a:endParaRPr dirty="0"/>
          </a:p>
          <a:p>
            <a:pPr>
              <a:defRPr sz="3500"/>
            </a:pPr>
            <a:r>
              <a:rPr dirty="0"/>
              <a:t>SGH Warsaw School of Economics</a:t>
            </a:r>
          </a:p>
        </p:txBody>
      </p:sp>
      <p:sp>
        <p:nvSpPr>
          <p:cNvPr id="96" name="Preparation of this workshop has been supported by the Polish National Agency for Academic Exchange under the Strategic Partnerships programme, grant number BPI/PST/2021/1/00069/U/00001."/>
          <p:cNvSpPr txBox="1"/>
          <p:nvPr/>
        </p:nvSpPr>
        <p:spPr>
          <a:xfrm>
            <a:off x="78158" y="5744319"/>
            <a:ext cx="6469262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defTabSz="457200">
              <a:spcBef>
                <a:spcPts val="1200"/>
              </a:spcBef>
              <a:defRPr sz="15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Preparation of this workshop has been supported by the Polish National Agency for Academic Exchange under the Strategic Partnerships programme, grant number BPI/PST/2021/1/00069/U/00001. </a:t>
            </a:r>
          </a:p>
        </p:txBody>
      </p:sp>
      <p:pic>
        <p:nvPicPr>
          <p:cNvPr id="97" name="nawa.png" descr="naw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500" y="5897989"/>
            <a:ext cx="5549901" cy="901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ocker"/>
          <p:cNvSpPr txBox="1">
            <a:spLocks noGrp="1"/>
          </p:cNvSpPr>
          <p:nvPr>
            <p:ph type="title"/>
          </p:nvPr>
        </p:nvSpPr>
        <p:spPr>
          <a:xfrm>
            <a:off x="287883" y="221373"/>
            <a:ext cx="11897017" cy="1469315"/>
          </a:xfrm>
          <a:prstGeom prst="rect">
            <a:avLst/>
          </a:prstGeom>
        </p:spPr>
        <p:txBody>
          <a:bodyPr/>
          <a:lstStyle>
            <a:lvl1pPr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Docker</a:t>
            </a:r>
          </a:p>
        </p:txBody>
      </p:sp>
      <p:sp>
        <p:nvSpPr>
          <p:cNvPr id="128" name="When You create Your model first you setup environment on your local machine. But now you want to share this model with a colleague of yours who does not have Python installed. In a pre-Docker time your colleague would have to install all of this softwar"/>
          <p:cNvSpPr txBox="1">
            <a:spLocks noGrp="1"/>
          </p:cNvSpPr>
          <p:nvPr>
            <p:ph type="body" idx="1"/>
          </p:nvPr>
        </p:nvSpPr>
        <p:spPr>
          <a:xfrm>
            <a:off x="427690" y="2409925"/>
            <a:ext cx="10926110" cy="4184195"/>
          </a:xfrm>
          <a:prstGeom prst="rect">
            <a:avLst/>
          </a:prstGeom>
        </p:spPr>
        <p:txBody>
          <a:bodyPr/>
          <a:lstStyle/>
          <a:p>
            <a:pPr marL="242887" indent="-242887" defTabSz="777240">
              <a:spcBef>
                <a:spcPts val="800"/>
              </a:spcBef>
              <a:defRPr sz="2975" b="0"/>
            </a:pPr>
            <a:endParaRPr dirty="0"/>
          </a:p>
          <a:p>
            <a:pPr marL="397710" indent="-397710" defTabSz="777240">
              <a:spcBef>
                <a:spcPts val="800"/>
              </a:spcBef>
              <a:buFontTx/>
              <a:buAutoNum type="arabicPeriod"/>
              <a:defRPr sz="2975" b="0"/>
            </a:pPr>
            <a:r>
              <a:rPr dirty="0"/>
              <a:t>When You create Your model first you setup environment on your local machine. But now you want to share this model with a colleague of yours who does not have Python installed. In a pre-Docker time your colleague would have to install all of this software just to run the model. </a:t>
            </a:r>
          </a:p>
          <a:p>
            <a:pPr marL="397710" indent="-397710" defTabSz="777240">
              <a:spcBef>
                <a:spcPts val="800"/>
              </a:spcBef>
              <a:buFontTx/>
              <a:buAutoNum type="arabicPeriod"/>
              <a:defRPr sz="2975" b="0"/>
            </a:pPr>
            <a:r>
              <a:rPr dirty="0"/>
              <a:t>Other solutions?  Virtual Machine - why not?</a:t>
            </a:r>
          </a:p>
          <a:p>
            <a:pPr marL="397710" indent="-397710" defTabSz="777240">
              <a:spcBef>
                <a:spcPts val="800"/>
              </a:spcBef>
              <a:buFontTx/>
              <a:buAutoNum type="arabicPeriod"/>
              <a:defRPr sz="2975" b="0"/>
            </a:pPr>
            <a:r>
              <a:rPr dirty="0"/>
              <a:t>Simple Installation - Docker Desktop (Windows, Mac OS, Linux) - with Kubernetes</a:t>
            </a:r>
          </a:p>
        </p:txBody>
      </p:sp>
      <p:sp>
        <p:nvSpPr>
          <p:cNvPr id="129" name="Docker is an amazing tool that allows you to ship your software along with all of its dependencies."/>
          <p:cNvSpPr txBox="1"/>
          <p:nvPr/>
        </p:nvSpPr>
        <p:spPr>
          <a:xfrm>
            <a:off x="260000" y="1456168"/>
            <a:ext cx="11385561" cy="1040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3500" b="1"/>
            </a:pPr>
            <a:r>
              <a:t>Docker </a:t>
            </a:r>
            <a:r>
              <a:rPr b="0" i="1"/>
              <a:t>is an amazing tool that allows you to ship your software along with all of its dependencies.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Unknown-2.jpeg" descr="Unknown-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194" y="1785547"/>
            <a:ext cx="4677790" cy="350382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FPKqmMrWYAENPXI.png" descr="FPKqmMrWYAENPX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367" y="1226707"/>
            <a:ext cx="3716423" cy="5115163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Docker"/>
          <p:cNvSpPr txBox="1"/>
          <p:nvPr/>
        </p:nvSpPr>
        <p:spPr>
          <a:xfrm>
            <a:off x="722678" y="345352"/>
            <a:ext cx="10177475" cy="850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ct val="90000"/>
              </a:lnSpc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Docker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Docker compon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Docker components</a:t>
            </a:r>
          </a:p>
        </p:txBody>
      </p:sp>
      <p:sp>
        <p:nvSpPr>
          <p:cNvPr id="138" name="Dockerfile: this is special file that contains all of the instructions required to build an image. Like with terminal command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4317" indent="-254317" defTabSz="813816">
              <a:spcBef>
                <a:spcPts val="800"/>
              </a:spcBef>
              <a:defRPr sz="3115"/>
            </a:pPr>
            <a:r>
              <a:rPr dirty="0" err="1"/>
              <a:t>Dockerfile</a:t>
            </a:r>
            <a:r>
              <a:rPr dirty="0"/>
              <a:t>: </a:t>
            </a:r>
            <a:r>
              <a:rPr lang="pl-PL" b="0" dirty="0"/>
              <a:t>a</a:t>
            </a:r>
            <a:r>
              <a:rPr lang="pl-PL" dirty="0"/>
              <a:t> </a:t>
            </a:r>
            <a:r>
              <a:rPr b="0" dirty="0"/>
              <a:t>file that contains all of the instructions required to build an image. Like with terminal commands.</a:t>
            </a:r>
          </a:p>
          <a:p>
            <a:pPr marL="254317" indent="-254317" algn="just" defTabSz="813816">
              <a:spcBef>
                <a:spcPts val="800"/>
              </a:spcBef>
              <a:defRPr sz="3115"/>
            </a:pPr>
            <a:r>
              <a:rPr dirty="0"/>
              <a:t>Image: </a:t>
            </a:r>
            <a:r>
              <a:rPr lang="pl-PL" b="0" dirty="0"/>
              <a:t>a</a:t>
            </a:r>
            <a:r>
              <a:rPr b="0" dirty="0"/>
              <a:t> collection of all your software in one single place. </a:t>
            </a:r>
            <a:br>
              <a:rPr lang="pl-PL" b="0" dirty="0"/>
            </a:br>
            <a:r>
              <a:rPr b="0" dirty="0"/>
              <a:t>In our case study image will include Julia env and packages like Genie, GLM, </a:t>
            </a:r>
            <a:r>
              <a:rPr b="0" dirty="0" err="1"/>
              <a:t>DataFrames</a:t>
            </a:r>
            <a:r>
              <a:rPr b="0" dirty="0"/>
              <a:t>… Image saving the information of your code and its dependencies.</a:t>
            </a:r>
          </a:p>
          <a:p>
            <a:pPr marL="254317" indent="-254317" defTabSz="813816">
              <a:spcBef>
                <a:spcPts val="800"/>
              </a:spcBef>
              <a:defRPr sz="3115"/>
            </a:pPr>
            <a:r>
              <a:rPr dirty="0"/>
              <a:t>Container</a:t>
            </a:r>
            <a:r>
              <a:rPr b="0" dirty="0"/>
              <a:t>: </a:t>
            </a:r>
            <a:r>
              <a:rPr lang="pl-PL" b="0" dirty="0"/>
              <a:t>a </a:t>
            </a:r>
            <a:r>
              <a:rPr b="0" dirty="0"/>
              <a:t>running instance of an image. Usually meant to perform a single task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unning Docker - usunac z obrazka tytul  - I dodać opis"/>
          <p:cNvSpPr txBox="1"/>
          <p:nvPr/>
        </p:nvSpPr>
        <p:spPr>
          <a:xfrm>
            <a:off x="838200" y="184806"/>
            <a:ext cx="10515600" cy="120855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algn="ctr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Running Docker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4B86629F-4AA5-5431-DA5D-D3E86210C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2" y="1345925"/>
            <a:ext cx="6409777" cy="3461278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8941D05-F089-05EA-A962-8C65A6C7C6EA}"/>
              </a:ext>
            </a:extLst>
          </p:cNvPr>
          <p:cNvSpPr txBox="1"/>
          <p:nvPr/>
        </p:nvSpPr>
        <p:spPr>
          <a:xfrm>
            <a:off x="6957652" y="1345925"/>
            <a:ext cx="4880366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pl-PL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Prepare</a:t>
            </a:r>
            <a:r>
              <a:rPr kumimoji="0" lang="pl-PL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l-PL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Dockerfile</a:t>
            </a:r>
            <a:r>
              <a:rPr kumimoji="0" lang="pl-PL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– </a:t>
            </a:r>
            <a:r>
              <a:rPr kumimoji="0" lang="pl-PL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ordinary</a:t>
            </a:r>
            <a:r>
              <a:rPr kumimoji="0" lang="pl-PL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l-PL" sz="32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text</a:t>
            </a:r>
            <a:r>
              <a:rPr kumimoji="0" lang="pl-PL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file</a:t>
            </a:r>
            <a:br>
              <a:rPr kumimoji="0" lang="pl-PL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</a:br>
            <a:endParaRPr kumimoji="0" lang="pl-PL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B24760B-3F60-349E-2275-363DDE180133}"/>
              </a:ext>
            </a:extLst>
          </p:cNvPr>
          <p:cNvSpPr txBox="1"/>
          <p:nvPr/>
        </p:nvSpPr>
        <p:spPr>
          <a:xfrm>
            <a:off x="0" y="5355911"/>
            <a:ext cx="12192000" cy="13542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pl-PL" sz="3200" dirty="0" err="1"/>
              <a:t>Build</a:t>
            </a:r>
            <a:r>
              <a:rPr lang="pl-PL" sz="3200" dirty="0"/>
              <a:t> </a:t>
            </a:r>
            <a:r>
              <a:rPr lang="pl-PL" sz="3200" dirty="0" err="1"/>
              <a:t>it</a:t>
            </a:r>
            <a:r>
              <a:rPr lang="pl-PL" sz="3200" dirty="0"/>
              <a:t> and </a:t>
            </a:r>
            <a:r>
              <a:rPr lang="pl-PL" sz="3200" dirty="0" err="1"/>
              <a:t>create</a:t>
            </a:r>
            <a:r>
              <a:rPr lang="pl-PL" sz="3200" dirty="0"/>
              <a:t> image: </a:t>
            </a:r>
            <a:r>
              <a:rPr lang="pl-PL" sz="2400" i="1" dirty="0" err="1">
                <a:latin typeface="+mn-lt"/>
              </a:rPr>
              <a:t>docker</a:t>
            </a:r>
            <a:r>
              <a:rPr lang="pl-PL" sz="2400" i="1" dirty="0">
                <a:latin typeface="+mn-lt"/>
              </a:rPr>
              <a:t> </a:t>
            </a:r>
            <a:r>
              <a:rPr lang="pl-PL" sz="2400" i="1" dirty="0" err="1">
                <a:latin typeface="+mn-lt"/>
              </a:rPr>
              <a:t>biuld</a:t>
            </a:r>
            <a:r>
              <a:rPr lang="pl-PL" sz="2400" i="1" dirty="0">
                <a:latin typeface="+mn-lt"/>
              </a:rPr>
              <a:t> –t </a:t>
            </a:r>
            <a:r>
              <a:rPr lang="pl-PL" sz="2400" i="1" dirty="0" err="1">
                <a:latin typeface="+mn-lt"/>
              </a:rPr>
              <a:t>name</a:t>
            </a:r>
            <a:r>
              <a:rPr lang="pl-PL" sz="2400" i="1" dirty="0">
                <a:latin typeface="+mn-lt"/>
              </a:rPr>
              <a:t> .</a:t>
            </a:r>
            <a:endParaRPr lang="pl-PL" sz="2400" dirty="0"/>
          </a:p>
          <a:p>
            <a:r>
              <a:rPr lang="pl-PL" sz="3200" dirty="0"/>
              <a:t>Run </a:t>
            </a:r>
            <a:r>
              <a:rPr lang="pl-PL" sz="3200" dirty="0" err="1"/>
              <a:t>container</a:t>
            </a:r>
            <a:r>
              <a:rPr lang="pl-PL" sz="3200" dirty="0"/>
              <a:t>: </a:t>
            </a:r>
            <a:r>
              <a:rPr lang="pl-PL" sz="2400" i="1" dirty="0" err="1">
                <a:latin typeface="+mn-lt"/>
              </a:rPr>
              <a:t>docker</a:t>
            </a:r>
            <a:r>
              <a:rPr lang="pl-PL" sz="2400" i="1" dirty="0">
                <a:latin typeface="+mn-lt"/>
              </a:rPr>
              <a:t> run </a:t>
            </a:r>
            <a:r>
              <a:rPr lang="pl-PL" sz="2400" i="1" dirty="0" err="1">
                <a:latin typeface="+mn-lt"/>
              </a:rPr>
              <a:t>name</a:t>
            </a:r>
            <a:endParaRPr lang="pl-PL" sz="2400" i="1" dirty="0">
              <a:latin typeface="+mn-lt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5AE836-5E67-45D6-50D9-41F333CA5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32" y="0"/>
            <a:ext cx="10515600" cy="1325563"/>
          </a:xfrm>
        </p:spPr>
        <p:txBody>
          <a:bodyPr>
            <a:normAutofit/>
          </a:bodyPr>
          <a:lstStyle/>
          <a:p>
            <a:r>
              <a:rPr lang="pl-PL" sz="6000" b="0" dirty="0">
                <a:latin typeface="+mj-lt"/>
              </a:rPr>
              <a:t>Business </a:t>
            </a:r>
            <a:r>
              <a:rPr lang="pl-PL" sz="6000" b="0" dirty="0" err="1">
                <a:latin typeface="+mj-lt"/>
              </a:rPr>
              <a:t>case</a:t>
            </a:r>
            <a:endParaRPr lang="pl-PL" sz="6000" b="0" dirty="0">
              <a:latin typeface="+mj-lt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0454744-3CDB-6A64-38D6-9BD1FB72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065" y="1080733"/>
            <a:ext cx="11965002" cy="220777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pl-PL" sz="2400" b="0" dirty="0" err="1"/>
              <a:t>Let’s</a:t>
            </a:r>
            <a:r>
              <a:rPr lang="pl-PL" sz="2400" b="0" dirty="0"/>
              <a:t> </a:t>
            </a:r>
            <a:r>
              <a:rPr lang="pl-PL" sz="2400" b="0" dirty="0" err="1"/>
              <a:t>assume</a:t>
            </a:r>
            <a:r>
              <a:rPr lang="pl-PL" sz="2400" b="0" dirty="0"/>
              <a:t> </a:t>
            </a:r>
            <a:r>
              <a:rPr lang="pl-PL" sz="2400" b="0" dirty="0" err="1"/>
              <a:t>you</a:t>
            </a:r>
            <a:r>
              <a:rPr lang="pl-PL" sz="2400" b="0" dirty="0"/>
              <a:t> </a:t>
            </a:r>
            <a:r>
              <a:rPr lang="pl-PL" sz="2400" b="0" dirty="0" err="1"/>
              <a:t>work</a:t>
            </a:r>
            <a:r>
              <a:rPr lang="pl-PL" sz="2400" b="0" dirty="0"/>
              <a:t> for </a:t>
            </a:r>
            <a:r>
              <a:rPr lang="pl-PL" sz="2400" b="0" dirty="0" err="1"/>
              <a:t>company</a:t>
            </a:r>
            <a:r>
              <a:rPr lang="pl-PL" sz="2400" b="0" dirty="0"/>
              <a:t> </a:t>
            </a:r>
            <a:r>
              <a:rPr lang="pl-PL" sz="2400" b="0" dirty="0" err="1"/>
              <a:t>that</a:t>
            </a:r>
            <a:r>
              <a:rPr lang="pl-PL" sz="2400" b="0" dirty="0"/>
              <a:t> </a:t>
            </a:r>
            <a:r>
              <a:rPr lang="pl-PL" sz="2400" b="0" dirty="0" err="1"/>
              <a:t>sells</a:t>
            </a:r>
            <a:r>
              <a:rPr lang="pl-PL" sz="2400" b="0" dirty="0"/>
              <a:t> </a:t>
            </a:r>
            <a:r>
              <a:rPr lang="pl-PL" sz="2400" b="0" dirty="0" err="1"/>
              <a:t>apartments</a:t>
            </a:r>
            <a:r>
              <a:rPr lang="pl-PL" sz="2400" b="0" dirty="0"/>
              <a:t> in Boston. </a:t>
            </a:r>
            <a:br>
              <a:rPr lang="pl-PL" sz="2400" b="0" dirty="0"/>
            </a:br>
            <a:r>
              <a:rPr lang="pl-PL" sz="2400" b="0" dirty="0"/>
              <a:t>We want to </a:t>
            </a:r>
            <a:r>
              <a:rPr lang="pl-PL" sz="2400" b="0" dirty="0" err="1"/>
              <a:t>increase</a:t>
            </a:r>
            <a:r>
              <a:rPr lang="pl-PL" sz="2400" b="0" dirty="0"/>
              <a:t> </a:t>
            </a:r>
            <a:r>
              <a:rPr lang="pl-PL" sz="2400" b="0" dirty="0" err="1"/>
              <a:t>our</a:t>
            </a:r>
            <a:r>
              <a:rPr lang="pl-PL" sz="2400" b="0" dirty="0"/>
              <a:t> </a:t>
            </a:r>
            <a:r>
              <a:rPr lang="pl-PL" sz="2400" b="0" dirty="0" err="1"/>
              <a:t>sales</a:t>
            </a:r>
            <a:r>
              <a:rPr lang="pl-PL" sz="2400" b="0" dirty="0"/>
              <a:t> and </a:t>
            </a:r>
            <a:r>
              <a:rPr lang="pl-PL" sz="2400" b="0" dirty="0" err="1"/>
              <a:t>offer</a:t>
            </a:r>
            <a:r>
              <a:rPr lang="pl-PL" sz="2400" b="0" dirty="0"/>
              <a:t> </a:t>
            </a:r>
            <a:r>
              <a:rPr lang="pl-PL" sz="2400" b="0" dirty="0" err="1"/>
              <a:t>better</a:t>
            </a:r>
            <a:r>
              <a:rPr lang="pl-PL" sz="2400" b="0" dirty="0"/>
              <a:t> </a:t>
            </a:r>
            <a:r>
              <a:rPr lang="pl-PL" sz="2400" b="0" dirty="0" err="1"/>
              <a:t>quality</a:t>
            </a:r>
            <a:r>
              <a:rPr lang="pl-PL" sz="2400" b="0" dirty="0"/>
              <a:t> services to </a:t>
            </a:r>
            <a:r>
              <a:rPr lang="pl-PL" sz="2400" b="0" dirty="0" err="1"/>
              <a:t>our</a:t>
            </a:r>
            <a:r>
              <a:rPr lang="pl-PL" sz="2400" b="0" dirty="0"/>
              <a:t> </a:t>
            </a:r>
            <a:r>
              <a:rPr lang="pl-PL" sz="2400" b="0" dirty="0" err="1"/>
              <a:t>customers</a:t>
            </a:r>
            <a:r>
              <a:rPr lang="pl-PL" sz="2400" b="0" dirty="0"/>
              <a:t> by </a:t>
            </a:r>
            <a:r>
              <a:rPr lang="pl-PL" sz="2400" b="0" dirty="0" err="1"/>
              <a:t>new</a:t>
            </a:r>
            <a:r>
              <a:rPr lang="pl-PL" sz="2400" b="0" dirty="0"/>
              <a:t> mobile </a:t>
            </a:r>
            <a:r>
              <a:rPr lang="pl-PL" sz="2400" b="0" dirty="0" err="1"/>
              <a:t>application</a:t>
            </a:r>
            <a:r>
              <a:rPr lang="pl-PL" sz="2400" b="0" dirty="0"/>
              <a:t> </a:t>
            </a:r>
            <a:r>
              <a:rPr lang="pl-PL" sz="2400" b="0" dirty="0" err="1"/>
              <a:t>which</a:t>
            </a:r>
            <a:r>
              <a:rPr lang="pl-PL" sz="2400" b="0" dirty="0"/>
              <a:t> </a:t>
            </a:r>
            <a:r>
              <a:rPr lang="pl-PL" sz="2400" b="0" dirty="0" err="1"/>
              <a:t>can</a:t>
            </a:r>
            <a:r>
              <a:rPr lang="pl-PL" sz="2400" b="0" dirty="0"/>
              <a:t> be </a:t>
            </a:r>
            <a:r>
              <a:rPr lang="pl-PL" sz="2400" b="0" dirty="0" err="1"/>
              <a:t>used</a:t>
            </a:r>
            <a:r>
              <a:rPr lang="pl-PL" sz="2400" b="0" dirty="0"/>
              <a:t> </a:t>
            </a:r>
            <a:r>
              <a:rPr lang="pl-PL" sz="2400" b="0" dirty="0" err="1"/>
              <a:t>even</a:t>
            </a:r>
            <a:r>
              <a:rPr lang="pl-PL" sz="2400" b="0" dirty="0"/>
              <a:t> by 1 000 000 </a:t>
            </a:r>
            <a:r>
              <a:rPr lang="pl-PL" sz="2400" b="0" dirty="0" err="1"/>
              <a:t>people</a:t>
            </a:r>
            <a:r>
              <a:rPr lang="pl-PL" sz="2400" b="0" dirty="0"/>
              <a:t> </a:t>
            </a:r>
            <a:r>
              <a:rPr lang="pl-PL" sz="2400" b="0" dirty="0" err="1"/>
              <a:t>simultaneously</a:t>
            </a:r>
            <a:r>
              <a:rPr lang="pl-PL" sz="2400" b="0" dirty="0"/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pl-PL" sz="2400" b="0" dirty="0"/>
              <a:t>We </a:t>
            </a:r>
            <a:r>
              <a:rPr lang="pl-PL" sz="2400" b="0" dirty="0" err="1"/>
              <a:t>can</a:t>
            </a:r>
            <a:r>
              <a:rPr lang="pl-PL" sz="2400" b="0" dirty="0"/>
              <a:t> </a:t>
            </a:r>
            <a:r>
              <a:rPr lang="pl-PL" sz="2400" b="0" dirty="0" err="1"/>
              <a:t>realize</a:t>
            </a:r>
            <a:r>
              <a:rPr lang="pl-PL" sz="2400" b="0" dirty="0"/>
              <a:t> </a:t>
            </a:r>
            <a:r>
              <a:rPr lang="pl-PL" sz="2400" b="0" dirty="0" err="1"/>
              <a:t>this</a:t>
            </a:r>
            <a:r>
              <a:rPr lang="pl-PL" sz="2400" b="0" dirty="0"/>
              <a:t> by </a:t>
            </a:r>
            <a:r>
              <a:rPr lang="pl-PL" sz="2400" b="0" dirty="0" err="1"/>
              <a:t>serving</a:t>
            </a:r>
            <a:r>
              <a:rPr lang="pl-PL" sz="2400" b="0" dirty="0"/>
              <a:t> a </a:t>
            </a:r>
            <a:r>
              <a:rPr lang="pl-PL" sz="2400" b="0" dirty="0" err="1"/>
              <a:t>prediction</a:t>
            </a:r>
            <a:r>
              <a:rPr lang="pl-PL" sz="2400" b="0" dirty="0"/>
              <a:t> of </a:t>
            </a:r>
            <a:r>
              <a:rPr lang="pl-PL" sz="2400" b="0" dirty="0" err="1"/>
              <a:t>house</a:t>
            </a:r>
            <a:r>
              <a:rPr lang="pl-PL" sz="2400" b="0" dirty="0"/>
              <a:t> </a:t>
            </a:r>
            <a:r>
              <a:rPr lang="pl-PL" sz="2400" b="0" dirty="0" err="1"/>
              <a:t>value</a:t>
            </a:r>
            <a:r>
              <a:rPr lang="pl-PL" sz="2400" b="0" dirty="0"/>
              <a:t> </a:t>
            </a:r>
            <a:r>
              <a:rPr lang="pl-PL" sz="2400" b="0" dirty="0" err="1"/>
              <a:t>when</a:t>
            </a:r>
            <a:r>
              <a:rPr lang="pl-PL" sz="2400" b="0" dirty="0"/>
              <a:t> the </a:t>
            </a:r>
            <a:r>
              <a:rPr lang="pl-PL" sz="2400" b="0" dirty="0" err="1"/>
              <a:t>user</a:t>
            </a:r>
            <a:r>
              <a:rPr lang="pl-PL" sz="2400" b="0" dirty="0"/>
              <a:t> </a:t>
            </a:r>
            <a:r>
              <a:rPr lang="pl-PL" sz="2400" b="0" dirty="0" err="1"/>
              <a:t>sends</a:t>
            </a:r>
            <a:r>
              <a:rPr lang="pl-PL" sz="2400" b="0" dirty="0"/>
              <a:t> </a:t>
            </a:r>
            <a:br>
              <a:rPr lang="pl-PL" sz="2400" b="0" dirty="0"/>
            </a:br>
            <a:r>
              <a:rPr lang="pl-PL" sz="2400" b="0" dirty="0"/>
              <a:t>a </a:t>
            </a:r>
            <a:r>
              <a:rPr lang="pl-PL" sz="2400" b="0" dirty="0" err="1"/>
              <a:t>request</a:t>
            </a:r>
            <a:r>
              <a:rPr lang="pl-PL" sz="2400" b="0" dirty="0"/>
              <a:t> for </a:t>
            </a:r>
            <a:r>
              <a:rPr lang="pl-PL" sz="2400" b="0" dirty="0" err="1"/>
              <a:t>pricing</a:t>
            </a:r>
            <a:r>
              <a:rPr lang="pl-PL" sz="2400" b="0" dirty="0"/>
              <a:t> </a:t>
            </a:r>
            <a:r>
              <a:rPr lang="pl-PL" sz="2400" b="0" dirty="0" err="1"/>
              <a:t>over</a:t>
            </a:r>
            <a:r>
              <a:rPr lang="pl-PL" sz="2400" b="0" dirty="0"/>
              <a:t> the web.</a:t>
            </a:r>
          </a:p>
          <a:p>
            <a:pPr marL="0" indent="0">
              <a:buNone/>
            </a:pPr>
            <a:endParaRPr lang="pl-PL" sz="2400" b="0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CC78AA3-9E76-D757-54B7-7E8884CC0D9F}"/>
              </a:ext>
            </a:extLst>
          </p:cNvPr>
          <p:cNvSpPr txBox="1"/>
          <p:nvPr/>
        </p:nvSpPr>
        <p:spPr>
          <a:xfrm>
            <a:off x="394668" y="5113935"/>
            <a:ext cx="10502680" cy="17440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ct val="100000"/>
            </a:pPr>
            <a:r>
              <a:rPr lang="pl-PL" sz="2400" dirty="0"/>
              <a:t>On a </a:t>
            </a:r>
            <a:r>
              <a:rPr lang="pl-PL" sz="2400" dirty="0" err="1"/>
              <a:t>server</a:t>
            </a:r>
            <a:r>
              <a:rPr lang="pl-PL" sz="2400" dirty="0"/>
              <a:t> we </a:t>
            </a:r>
            <a:r>
              <a:rPr lang="pl-PL" sz="2400" dirty="0" err="1"/>
              <a:t>will</a:t>
            </a:r>
            <a:r>
              <a:rPr lang="pl-PL" sz="2400" dirty="0"/>
              <a:t> run a </a:t>
            </a:r>
            <a:r>
              <a:rPr lang="pl-PL" sz="2400" dirty="0" err="1"/>
              <a:t>machine</a:t>
            </a:r>
            <a:r>
              <a:rPr lang="pl-PL" sz="2400" dirty="0"/>
              <a:t> learning model </a:t>
            </a:r>
            <a:r>
              <a:rPr lang="pl-PL" sz="2400" dirty="0" err="1"/>
              <a:t>that</a:t>
            </a:r>
            <a:r>
              <a:rPr lang="pl-PL" sz="2400" dirty="0"/>
              <a:t> </a:t>
            </a:r>
            <a:r>
              <a:rPr lang="pl-PL" sz="2400" dirty="0" err="1"/>
              <a:t>is</a:t>
            </a:r>
            <a:r>
              <a:rPr lang="pl-PL" sz="2400" dirty="0"/>
              <a:t> </a:t>
            </a:r>
            <a:r>
              <a:rPr lang="pl-PL" sz="2400" dirty="0" err="1"/>
              <a:t>trained</a:t>
            </a:r>
            <a:r>
              <a:rPr lang="pl-PL" sz="2400" dirty="0"/>
              <a:t> to </a:t>
            </a:r>
            <a:r>
              <a:rPr lang="pl-PL" sz="2400" dirty="0" err="1"/>
              <a:t>predict</a:t>
            </a:r>
            <a:r>
              <a:rPr lang="pl-PL" sz="2400" dirty="0"/>
              <a:t> </a:t>
            </a:r>
            <a:r>
              <a:rPr lang="pl-PL" sz="2400" dirty="0" err="1"/>
              <a:t>house</a:t>
            </a:r>
            <a:r>
              <a:rPr lang="pl-PL" sz="2400" dirty="0"/>
              <a:t> </a:t>
            </a:r>
            <a:r>
              <a:rPr lang="pl-PL" sz="2400" dirty="0" err="1"/>
              <a:t>price</a:t>
            </a:r>
            <a:r>
              <a:rPr lang="pl-PL" sz="2400" dirty="0"/>
              <a:t> </a:t>
            </a:r>
            <a:r>
              <a:rPr lang="pl-PL" sz="2400" dirty="0" err="1"/>
              <a:t>based</a:t>
            </a:r>
            <a:r>
              <a:rPr lang="pl-PL" sz="2400" dirty="0"/>
              <a:t> on </a:t>
            </a:r>
            <a:r>
              <a:rPr lang="pl-PL" sz="2400" dirty="0" err="1"/>
              <a:t>its</a:t>
            </a:r>
            <a:r>
              <a:rPr lang="pl-PL" sz="2400" dirty="0"/>
              <a:t> </a:t>
            </a:r>
            <a:r>
              <a:rPr lang="pl-PL" sz="2400" dirty="0" err="1"/>
              <a:t>features</a:t>
            </a:r>
            <a:r>
              <a:rPr lang="pl-PL" sz="2400" dirty="0"/>
              <a:t>. We </a:t>
            </a:r>
            <a:r>
              <a:rPr lang="pl-PL" sz="2400" dirty="0" err="1"/>
              <a:t>will</a:t>
            </a:r>
            <a:r>
              <a:rPr lang="pl-PL" sz="2400" dirty="0"/>
              <a:t> </a:t>
            </a:r>
            <a:r>
              <a:rPr lang="pl-PL" sz="2400" dirty="0" err="1"/>
              <a:t>use</a:t>
            </a:r>
            <a:r>
              <a:rPr lang="pl-PL" sz="2400" dirty="0"/>
              <a:t> the </a:t>
            </a:r>
            <a:r>
              <a:rPr lang="pl-PL" sz="2400" dirty="0" err="1"/>
              <a:t>Housing</a:t>
            </a:r>
            <a:r>
              <a:rPr lang="pl-PL" sz="2400" dirty="0"/>
              <a:t> data set from UCI </a:t>
            </a:r>
            <a:r>
              <a:rPr lang="pl-PL" sz="2400" dirty="0" err="1"/>
              <a:t>repository</a:t>
            </a:r>
            <a:r>
              <a:rPr lang="pl-PL" sz="2400" dirty="0"/>
              <a:t> </a:t>
            </a:r>
            <a:br>
              <a:rPr lang="pl-PL" sz="2400" dirty="0"/>
            </a:br>
            <a:r>
              <a:rPr lang="pl-PL" sz="2400" dirty="0"/>
              <a:t>to </a:t>
            </a:r>
            <a:r>
              <a:rPr lang="pl-PL" sz="2400" dirty="0" err="1"/>
              <a:t>build</a:t>
            </a:r>
            <a:r>
              <a:rPr lang="pl-PL" sz="2400" dirty="0"/>
              <a:t> </a:t>
            </a:r>
            <a:r>
              <a:rPr lang="pl-PL" sz="2400" dirty="0" err="1"/>
              <a:t>it</a:t>
            </a:r>
            <a:r>
              <a:rPr lang="pl-PL" sz="2400" dirty="0"/>
              <a:t>.</a:t>
            </a:r>
            <a:br>
              <a:rPr lang="pl-PL" sz="1800" dirty="0"/>
            </a:br>
            <a:r>
              <a:rPr lang="pl-PL" sz="1800" dirty="0"/>
              <a:t>*</a:t>
            </a:r>
            <a:r>
              <a:rPr lang="pl-PL" sz="1400" dirty="0" err="1"/>
              <a:t>https</a:t>
            </a:r>
            <a:r>
              <a:rPr lang="pl-PL" sz="1400" dirty="0"/>
              <a:t>://</a:t>
            </a:r>
            <a:r>
              <a:rPr lang="pl-PL" sz="1400" dirty="0" err="1"/>
              <a:t>archive.ics.uci.edu</a:t>
            </a:r>
            <a:r>
              <a:rPr lang="pl-PL" sz="1400" dirty="0"/>
              <a:t>/ml/</a:t>
            </a:r>
            <a:r>
              <a:rPr lang="pl-PL" sz="1400" dirty="0" err="1"/>
              <a:t>machine</a:t>
            </a:r>
            <a:r>
              <a:rPr lang="pl-PL" sz="1400" dirty="0"/>
              <a:t>-learning-</a:t>
            </a:r>
            <a:r>
              <a:rPr lang="pl-PL" sz="1400" dirty="0" err="1"/>
              <a:t>databases</a:t>
            </a:r>
            <a:r>
              <a:rPr lang="pl-PL" sz="1400" dirty="0"/>
              <a:t>/</a:t>
            </a:r>
            <a:r>
              <a:rPr lang="pl-PL" sz="1400" dirty="0" err="1"/>
              <a:t>housing</a:t>
            </a:r>
            <a:r>
              <a:rPr lang="pl-PL" sz="1400" dirty="0"/>
              <a:t>/.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5" name="Chmurka 14">
            <a:extLst>
              <a:ext uri="{FF2B5EF4-FFF2-40B4-BE49-F238E27FC236}">
                <a16:creationId xmlns:a16="http://schemas.microsoft.com/office/drawing/2014/main" id="{52B9E63B-48A0-E7D9-4810-1A213F1401BA}"/>
              </a:ext>
            </a:extLst>
          </p:cNvPr>
          <p:cNvSpPr/>
          <p:nvPr/>
        </p:nvSpPr>
        <p:spPr>
          <a:xfrm>
            <a:off x="4696308" y="3588775"/>
            <a:ext cx="3339356" cy="1405530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l-PL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5" name="Prostokąt zaokrąglony 44">
            <a:extLst>
              <a:ext uri="{FF2B5EF4-FFF2-40B4-BE49-F238E27FC236}">
                <a16:creationId xmlns:a16="http://schemas.microsoft.com/office/drawing/2014/main" id="{F21CB6CB-2B11-AB60-393A-58C530F98D10}"/>
              </a:ext>
            </a:extLst>
          </p:cNvPr>
          <p:cNvSpPr/>
          <p:nvPr/>
        </p:nvSpPr>
        <p:spPr>
          <a:xfrm>
            <a:off x="2093110" y="3325084"/>
            <a:ext cx="891190" cy="4086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Mobile</a:t>
            </a:r>
          </a:p>
        </p:txBody>
      </p:sp>
      <p:sp>
        <p:nvSpPr>
          <p:cNvPr id="47" name="Prostokąt zaokrąglony 46">
            <a:extLst>
              <a:ext uri="{FF2B5EF4-FFF2-40B4-BE49-F238E27FC236}">
                <a16:creationId xmlns:a16="http://schemas.microsoft.com/office/drawing/2014/main" id="{D0E3D089-558B-A853-A780-C536B2D45DA8}"/>
              </a:ext>
            </a:extLst>
          </p:cNvPr>
          <p:cNvSpPr/>
          <p:nvPr/>
        </p:nvSpPr>
        <p:spPr>
          <a:xfrm>
            <a:off x="2116786" y="3882920"/>
            <a:ext cx="867514" cy="4086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Tablet</a:t>
            </a:r>
          </a:p>
        </p:txBody>
      </p:sp>
      <p:sp>
        <p:nvSpPr>
          <p:cNvPr id="48" name="Prostokąt zaokrąglony 47">
            <a:extLst>
              <a:ext uri="{FF2B5EF4-FFF2-40B4-BE49-F238E27FC236}">
                <a16:creationId xmlns:a16="http://schemas.microsoft.com/office/drawing/2014/main" id="{587F2980-FC95-2CD8-C594-C3CD1F1B0F53}"/>
              </a:ext>
            </a:extLst>
          </p:cNvPr>
          <p:cNvSpPr/>
          <p:nvPr/>
        </p:nvSpPr>
        <p:spPr>
          <a:xfrm>
            <a:off x="2089120" y="4361253"/>
            <a:ext cx="895179" cy="4086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PC</a:t>
            </a:r>
          </a:p>
        </p:txBody>
      </p:sp>
      <p:sp>
        <p:nvSpPr>
          <p:cNvPr id="49" name="Prostokąt zaokrąglony 48">
            <a:extLst>
              <a:ext uri="{FF2B5EF4-FFF2-40B4-BE49-F238E27FC236}">
                <a16:creationId xmlns:a16="http://schemas.microsoft.com/office/drawing/2014/main" id="{A08DEA57-526C-8342-E495-7CED32E13AAA}"/>
              </a:ext>
            </a:extLst>
          </p:cNvPr>
          <p:cNvSpPr/>
          <p:nvPr/>
        </p:nvSpPr>
        <p:spPr>
          <a:xfrm>
            <a:off x="2116785" y="4839586"/>
            <a:ext cx="895179" cy="408620"/>
          </a:xfrm>
          <a:prstGeom prst="round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dirty="0"/>
              <a:t>Laptop</a:t>
            </a: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51" name="Łącznik prosty 50">
            <a:extLst>
              <a:ext uri="{FF2B5EF4-FFF2-40B4-BE49-F238E27FC236}">
                <a16:creationId xmlns:a16="http://schemas.microsoft.com/office/drawing/2014/main" id="{D143ED46-0E02-BD3D-2A92-13F1BBC102F0}"/>
              </a:ext>
            </a:extLst>
          </p:cNvPr>
          <p:cNvCxnSpPr>
            <a:cxnSpLocks/>
          </p:cNvCxnSpPr>
          <p:nvPr/>
        </p:nvCxnSpPr>
        <p:spPr>
          <a:xfrm flipH="1">
            <a:off x="3285067" y="3491699"/>
            <a:ext cx="16933" cy="1552197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Łącznik prosty 53">
            <a:extLst>
              <a:ext uri="{FF2B5EF4-FFF2-40B4-BE49-F238E27FC236}">
                <a16:creationId xmlns:a16="http://schemas.microsoft.com/office/drawing/2014/main" id="{4E6D73A3-92E6-42DD-5365-858D144D5620}"/>
              </a:ext>
            </a:extLst>
          </p:cNvPr>
          <p:cNvCxnSpPr/>
          <p:nvPr/>
        </p:nvCxnSpPr>
        <p:spPr>
          <a:xfrm>
            <a:off x="2984300" y="3491699"/>
            <a:ext cx="317700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Łącznik prosty 55">
            <a:extLst>
              <a:ext uri="{FF2B5EF4-FFF2-40B4-BE49-F238E27FC236}">
                <a16:creationId xmlns:a16="http://schemas.microsoft.com/office/drawing/2014/main" id="{A36736B4-B1D0-180A-4199-B7C64F7E31C1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984300" y="4087230"/>
            <a:ext cx="300767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Łącznik prosty 57">
            <a:extLst>
              <a:ext uri="{FF2B5EF4-FFF2-40B4-BE49-F238E27FC236}">
                <a16:creationId xmlns:a16="http://schemas.microsoft.com/office/drawing/2014/main" id="{0A5F094E-ABB7-DEF7-4D2E-CB83FE7AD334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984299" y="4565563"/>
            <a:ext cx="317701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Łącznik prosty 59">
            <a:extLst>
              <a:ext uri="{FF2B5EF4-FFF2-40B4-BE49-F238E27FC236}">
                <a16:creationId xmlns:a16="http://schemas.microsoft.com/office/drawing/2014/main" id="{B5C37781-935C-E4D3-54A5-5A28608C2846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3011964" y="5043896"/>
            <a:ext cx="273103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Łącznik prosty ze strzałką 63">
            <a:extLst>
              <a:ext uri="{FF2B5EF4-FFF2-40B4-BE49-F238E27FC236}">
                <a16:creationId xmlns:a16="http://schemas.microsoft.com/office/drawing/2014/main" id="{2A04B000-7CB4-AF90-D602-FC5CE83D68B6}"/>
              </a:ext>
            </a:extLst>
          </p:cNvPr>
          <p:cNvCxnSpPr/>
          <p:nvPr/>
        </p:nvCxnSpPr>
        <p:spPr>
          <a:xfrm>
            <a:off x="3285067" y="4063328"/>
            <a:ext cx="2344008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pole tekstowe 64">
            <a:extLst>
              <a:ext uri="{FF2B5EF4-FFF2-40B4-BE49-F238E27FC236}">
                <a16:creationId xmlns:a16="http://schemas.microsoft.com/office/drawing/2014/main" id="{08D877B8-C508-BBB6-3225-DD5DDE06A5CA}"/>
              </a:ext>
            </a:extLst>
          </p:cNvPr>
          <p:cNvSpPr txBox="1"/>
          <p:nvPr/>
        </p:nvSpPr>
        <p:spPr>
          <a:xfrm>
            <a:off x="5929842" y="4030955"/>
            <a:ext cx="104932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ML Model</a:t>
            </a:r>
          </a:p>
        </p:txBody>
      </p:sp>
      <p:sp>
        <p:nvSpPr>
          <p:cNvPr id="101" name="pole tekstowe 100">
            <a:extLst>
              <a:ext uri="{FF2B5EF4-FFF2-40B4-BE49-F238E27FC236}">
                <a16:creationId xmlns:a16="http://schemas.microsoft.com/office/drawing/2014/main" id="{998EE32D-B8A3-E864-DF1F-ABD063F4F3FD}"/>
              </a:ext>
            </a:extLst>
          </p:cNvPr>
          <p:cNvSpPr txBox="1"/>
          <p:nvPr/>
        </p:nvSpPr>
        <p:spPr>
          <a:xfrm>
            <a:off x="1554566" y="3521702"/>
            <a:ext cx="369330" cy="15029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vert270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Customers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app</a:t>
            </a: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DFF67C8F-B84A-3429-5F3E-541369E04108}"/>
              </a:ext>
            </a:extLst>
          </p:cNvPr>
          <p:cNvCxnSpPr/>
          <p:nvPr/>
        </p:nvCxnSpPr>
        <p:spPr>
          <a:xfrm flipH="1">
            <a:off x="3285067" y="4291540"/>
            <a:ext cx="2344008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4510857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What exactly is Serving a Model?"/>
          <p:cNvSpPr txBox="1">
            <a:spLocks noGrp="1"/>
          </p:cNvSpPr>
          <p:nvPr>
            <p:ph type="title"/>
          </p:nvPr>
        </p:nvSpPr>
        <p:spPr>
          <a:xfrm>
            <a:off x="838200" y="249325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What exactly is Serving a Model? </a:t>
            </a:r>
          </a:p>
        </p:txBody>
      </p:sp>
      <p:sp>
        <p:nvSpPr>
          <p:cNvPr id="113" name="Training a good ML model is ONLY the first part: You do need to make your model available to your end-users You do this by either providing access to the model on your SERVER.…"/>
          <p:cNvSpPr txBox="1">
            <a:spLocks noGrp="1"/>
          </p:cNvSpPr>
          <p:nvPr>
            <p:ph type="body" idx="1"/>
          </p:nvPr>
        </p:nvSpPr>
        <p:spPr>
          <a:xfrm>
            <a:off x="343224" y="1369705"/>
            <a:ext cx="11505552" cy="5084457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222884" indent="-222884" defTabSz="713231">
              <a:lnSpc>
                <a:spcPct val="120000"/>
              </a:lnSpc>
              <a:spcBef>
                <a:spcPts val="700"/>
              </a:spcBef>
              <a:defRPr sz="2730" b="0"/>
            </a:pPr>
            <a:r>
              <a:t>Training a </a:t>
            </a:r>
            <a:r>
              <a:rPr b="1"/>
              <a:t>good ML</a:t>
            </a:r>
            <a:r>
              <a:t> model is </a:t>
            </a:r>
            <a:r>
              <a:rPr b="1"/>
              <a:t>ONLY</a:t>
            </a:r>
            <a:r>
              <a:t> the first part:</a:t>
            </a:r>
            <a:br>
              <a:rPr/>
            </a:br>
            <a:r>
              <a:t>You do need to make your model available to your end-users</a:t>
            </a:r>
            <a:br>
              <a:rPr/>
            </a:br>
            <a:r>
              <a:t>You do this by either providing access to the model on your SERVER.</a:t>
            </a:r>
          </a:p>
          <a:p>
            <a:pPr defTabSz="713231">
              <a:lnSpc>
                <a:spcPct val="120000"/>
              </a:lnSpc>
              <a:spcBef>
                <a:spcPts val="700"/>
              </a:spcBef>
              <a:defRPr sz="2730"/>
            </a:pPr>
            <a:r>
              <a:t>When serving ML Model You need:</a:t>
            </a:r>
            <a:br>
              <a:rPr/>
            </a:br>
            <a:r>
              <a:rPr b="0"/>
              <a:t>a model, an interpreter, input data.</a:t>
            </a:r>
            <a:endParaRPr lang="pl-PL" b="0"/>
          </a:p>
          <a:p>
            <a:pPr defTabSz="713231">
              <a:lnSpc>
                <a:spcPct val="120000"/>
              </a:lnSpc>
              <a:spcBef>
                <a:spcPts val="700"/>
              </a:spcBef>
              <a:defRPr sz="2730"/>
            </a:pPr>
            <a:r>
              <a:t>Important Metrics:</a:t>
            </a:r>
            <a:br>
              <a:rPr/>
            </a:br>
            <a:r>
              <a:t>1. Latency, </a:t>
            </a:r>
            <a:br>
              <a:rPr/>
            </a:br>
            <a:r>
              <a:t>2. Cost, </a:t>
            </a:r>
            <a:br>
              <a:rPr/>
            </a:br>
            <a:r>
              <a:t>3. Throughput (number of requests served per unit time)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5553E7-6709-BCEB-8D4D-C0D38E45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72189"/>
            <a:ext cx="11919284" cy="1133057"/>
          </a:xfrm>
        </p:spPr>
        <p:txBody>
          <a:bodyPr>
            <a:normAutofit/>
          </a:bodyPr>
          <a:lstStyle/>
          <a:p>
            <a:r>
              <a:rPr lang="pl-PL" sz="6000" b="0" dirty="0">
                <a:latin typeface="Calibri" panose="020F0502020204030204" pitchFamily="34" charset="0"/>
                <a:cs typeface="Calibri" panose="020F0502020204030204" pitchFamily="34" charset="0"/>
              </a:rPr>
              <a:t>REST API</a:t>
            </a:r>
          </a:p>
        </p:txBody>
      </p:sp>
      <p:sp>
        <p:nvSpPr>
          <p:cNvPr id="12" name="Chmurka 11">
            <a:extLst>
              <a:ext uri="{FF2B5EF4-FFF2-40B4-BE49-F238E27FC236}">
                <a16:creationId xmlns:a16="http://schemas.microsoft.com/office/drawing/2014/main" id="{F03615D3-2424-AF02-C924-0D172485FDA2}"/>
              </a:ext>
            </a:extLst>
          </p:cNvPr>
          <p:cNvSpPr/>
          <p:nvPr/>
        </p:nvSpPr>
        <p:spPr>
          <a:xfrm>
            <a:off x="2980267" y="1879600"/>
            <a:ext cx="6366933" cy="2794000"/>
          </a:xfrm>
          <a:prstGeom prst="clou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7605BCC-7C36-A606-41B4-6F7061D26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37" y="1205245"/>
            <a:ext cx="11919284" cy="558056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Sharing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data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between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two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or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more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systems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has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always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been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a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fundamental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requirement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</a:t>
            </a:r>
            <a:br>
              <a:rPr lang="pl-PL" sz="2400" b="0" i="0" u="none" strike="noStrike" dirty="0">
                <a:solidFill>
                  <a:srgbClr val="3A3A3A"/>
                </a:solidFill>
                <a:effectLst/>
              </a:rPr>
            </a:b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of software development –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DevOps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vs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MLOps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l-PL" sz="2400" i="0" u="none" strike="noStrike" dirty="0">
              <a:solidFill>
                <a:srgbClr val="3A3A3A"/>
              </a:solidFill>
              <a:effectLst/>
              <a:latin typeface="+mn-lt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l-PL" sz="2400" dirty="0">
              <a:solidFill>
                <a:srgbClr val="3A3A3A"/>
              </a:solidFill>
              <a:latin typeface="+mn-lt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l-PL" sz="2400" dirty="0">
              <a:solidFill>
                <a:srgbClr val="3A3A3A"/>
              </a:solidFill>
              <a:latin typeface="+mn-lt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l-PL" sz="2400" dirty="0">
                <a:solidFill>
                  <a:srgbClr val="3A3A3A"/>
                </a:solidFill>
                <a:latin typeface="+mn-lt"/>
              </a:rPr>
              <a:t>API</a:t>
            </a:r>
            <a:r>
              <a:rPr lang="pl-PL" sz="2400" b="0" dirty="0">
                <a:solidFill>
                  <a:srgbClr val="3A3A3A"/>
                </a:solidFill>
                <a:latin typeface="+mn-lt"/>
              </a:rPr>
              <a:t>:</a:t>
            </a:r>
            <a:r>
              <a:rPr lang="pl-PL" sz="2400" i="1" dirty="0">
                <a:solidFill>
                  <a:srgbClr val="3A3A3A"/>
                </a:solidFill>
                <a:latin typeface="+mn-lt"/>
              </a:rPr>
              <a:t> </a:t>
            </a:r>
            <a:r>
              <a:rPr lang="pl-PL" sz="2400" b="0" i="1" u="none" strike="noStrike" dirty="0">
                <a:solidFill>
                  <a:srgbClr val="3A3A3A"/>
                </a:solidFill>
                <a:effectLst/>
                <a:latin typeface="+mn-lt"/>
              </a:rPr>
              <a:t>Application Programming </a:t>
            </a:r>
            <a:r>
              <a:rPr lang="pl-PL" sz="2400" b="0" i="1" u="none" strike="noStrike" dirty="0" err="1">
                <a:solidFill>
                  <a:srgbClr val="3A3A3A"/>
                </a:solidFill>
                <a:effectLst/>
                <a:latin typeface="+mn-lt"/>
              </a:rPr>
              <a:t>Interfaces</a:t>
            </a:r>
            <a:endParaRPr lang="pl-PL" sz="2400" b="0" i="1" u="none" strike="noStrike" dirty="0">
              <a:solidFill>
                <a:srgbClr val="3A3A3A"/>
              </a:solidFill>
              <a:effectLst/>
              <a:latin typeface="+mn-lt"/>
            </a:endParaRPr>
          </a:p>
          <a:p>
            <a:pPr algn="just">
              <a:lnSpc>
                <a:spcPct val="150000"/>
              </a:lnSpc>
            </a:pPr>
            <a:r>
              <a:rPr lang="pl-PL" sz="2800" b="1" i="0" u="none" strike="noStrike" dirty="0">
                <a:solidFill>
                  <a:srgbClr val="3A3A3A"/>
                </a:solidFill>
                <a:effectLst/>
              </a:rPr>
              <a:t>Client-Server:</a:t>
            </a:r>
            <a:r>
              <a:rPr lang="pl-PL" sz="2800" b="0" i="0" u="none" strike="noStrike" dirty="0">
                <a:solidFill>
                  <a:srgbClr val="3A3A3A"/>
                </a:solidFill>
                <a:effectLst/>
              </a:rPr>
              <a:t> 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Client (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systemA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)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makes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an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400" i="0" u="none" strike="noStrike" dirty="0">
                <a:solidFill>
                  <a:srgbClr val="3A3A3A"/>
                </a:solidFill>
                <a:effectLst/>
              </a:rPr>
              <a:t>HTTP </a:t>
            </a:r>
            <a:r>
              <a:rPr lang="pl-PL" sz="2400" i="0" u="none" strike="noStrike" dirty="0" err="1">
                <a:solidFill>
                  <a:srgbClr val="3A3A3A"/>
                </a:solidFill>
                <a:effectLst/>
              </a:rPr>
              <a:t>request</a:t>
            </a:r>
            <a:r>
              <a:rPr lang="pl-PL" sz="240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to a </a:t>
            </a:r>
            <a:r>
              <a:rPr lang="pl-PL" sz="2400" i="0" u="none" strike="noStrike" dirty="0">
                <a:solidFill>
                  <a:srgbClr val="3A3A3A"/>
                </a:solidFill>
                <a:effectLst/>
              </a:rPr>
              <a:t>URL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hosted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by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SystemB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,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which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returns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a</a:t>
            </a:r>
            <a:r>
              <a:rPr lang="pl-PL" sz="240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400" i="0" u="none" strike="noStrike" dirty="0" err="1">
                <a:solidFill>
                  <a:srgbClr val="3A3A3A"/>
                </a:solidFill>
                <a:effectLst/>
              </a:rPr>
              <a:t>response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.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It’s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identical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to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how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a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browser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works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. A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browser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makes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a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request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for</a:t>
            </a:r>
            <a:br>
              <a:rPr lang="pl-PL" sz="2400" b="0" i="0" u="none" strike="noStrike" dirty="0">
                <a:solidFill>
                  <a:srgbClr val="3A3A3A"/>
                </a:solidFill>
                <a:effectLst/>
              </a:rPr>
            </a:b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a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specific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URL. The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request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is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routed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to a web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server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which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typically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returns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an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 HTML (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text</a:t>
            </a:r>
            <a:r>
              <a:rPr lang="pl-PL" sz="2400" b="0" i="0" u="none" strike="noStrike" dirty="0">
                <a:solidFill>
                  <a:srgbClr val="3A3A3A"/>
                </a:solidFill>
                <a:effectLst/>
              </a:rPr>
              <a:t>) </a:t>
            </a:r>
            <a:r>
              <a:rPr lang="pl-PL" sz="2400" b="0" i="0" u="none" strike="noStrike" dirty="0" err="1">
                <a:solidFill>
                  <a:srgbClr val="3A3A3A"/>
                </a:solidFill>
                <a:effectLst/>
              </a:rPr>
              <a:t>page</a:t>
            </a:r>
            <a:r>
              <a:rPr lang="pl-PL" sz="2400" b="0" dirty="0">
                <a:solidFill>
                  <a:srgbClr val="3A3A3A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pl-PL" sz="2800" b="1" i="0" u="none" strike="noStrike" dirty="0" err="1">
                <a:solidFill>
                  <a:srgbClr val="3A3A3A"/>
                </a:solidFill>
                <a:effectLst/>
              </a:rPr>
              <a:t>Stateless</a:t>
            </a:r>
            <a:r>
              <a:rPr lang="pl-PL" sz="2800" b="1" i="0" u="none" strike="noStrike" dirty="0">
                <a:solidFill>
                  <a:srgbClr val="3A3A3A"/>
                </a:solidFill>
                <a:effectLst/>
              </a:rPr>
              <a:t>:</a:t>
            </a:r>
            <a:r>
              <a:rPr lang="pl-PL" sz="1900" b="0" dirty="0">
                <a:solidFill>
                  <a:srgbClr val="3A3A3A"/>
                </a:solidFill>
              </a:rPr>
              <a:t> </a:t>
            </a:r>
            <a:r>
              <a:rPr lang="pl-PL" sz="2400" b="0" dirty="0">
                <a:solidFill>
                  <a:srgbClr val="3A3A3A"/>
                </a:solidFill>
              </a:rPr>
              <a:t>The </a:t>
            </a:r>
            <a:r>
              <a:rPr lang="pl-PL" sz="2400" b="0" dirty="0" err="1">
                <a:solidFill>
                  <a:srgbClr val="3A3A3A"/>
                </a:solidFill>
              </a:rPr>
              <a:t>client</a:t>
            </a:r>
            <a:r>
              <a:rPr lang="pl-PL" sz="2400" b="0" dirty="0">
                <a:solidFill>
                  <a:srgbClr val="3A3A3A"/>
                </a:solidFill>
              </a:rPr>
              <a:t> </a:t>
            </a:r>
            <a:r>
              <a:rPr lang="pl-PL" sz="2400" b="0" dirty="0" err="1">
                <a:solidFill>
                  <a:srgbClr val="3A3A3A"/>
                </a:solidFill>
              </a:rPr>
              <a:t>request</a:t>
            </a:r>
            <a:r>
              <a:rPr lang="pl-PL" sz="2400" b="0" dirty="0">
                <a:solidFill>
                  <a:srgbClr val="3A3A3A"/>
                </a:solidFill>
              </a:rPr>
              <a:t> </a:t>
            </a:r>
            <a:r>
              <a:rPr lang="pl-PL" sz="2400" b="0" dirty="0" err="1">
                <a:solidFill>
                  <a:srgbClr val="3A3A3A"/>
                </a:solidFill>
              </a:rPr>
              <a:t>should</a:t>
            </a:r>
            <a:r>
              <a:rPr lang="pl-PL" sz="2400" b="0" dirty="0">
                <a:solidFill>
                  <a:srgbClr val="3A3A3A"/>
                </a:solidFill>
              </a:rPr>
              <a:t> </a:t>
            </a:r>
            <a:r>
              <a:rPr lang="pl-PL" sz="2400" b="0" dirty="0" err="1">
                <a:solidFill>
                  <a:srgbClr val="3A3A3A"/>
                </a:solidFill>
              </a:rPr>
              <a:t>contain</a:t>
            </a:r>
            <a:r>
              <a:rPr lang="pl-PL" sz="2400" b="0" dirty="0">
                <a:solidFill>
                  <a:srgbClr val="3A3A3A"/>
                </a:solidFill>
              </a:rPr>
              <a:t> </a:t>
            </a:r>
            <a:r>
              <a:rPr lang="pl-PL" sz="2400" b="0" dirty="0" err="1">
                <a:solidFill>
                  <a:srgbClr val="3A3A3A"/>
                </a:solidFill>
              </a:rPr>
              <a:t>all</a:t>
            </a:r>
            <a:r>
              <a:rPr lang="pl-PL" sz="2400" b="0" dirty="0">
                <a:solidFill>
                  <a:srgbClr val="3A3A3A"/>
                </a:solidFill>
              </a:rPr>
              <a:t> the </a:t>
            </a:r>
            <a:r>
              <a:rPr lang="pl-PL" sz="2400" b="0" dirty="0" err="1">
                <a:solidFill>
                  <a:srgbClr val="3A3A3A"/>
                </a:solidFill>
              </a:rPr>
              <a:t>information</a:t>
            </a:r>
            <a:r>
              <a:rPr lang="pl-PL" sz="2400" b="0" dirty="0">
                <a:solidFill>
                  <a:srgbClr val="3A3A3A"/>
                </a:solidFill>
              </a:rPr>
              <a:t> </a:t>
            </a:r>
            <a:r>
              <a:rPr lang="pl-PL" sz="2400" b="0" dirty="0" err="1">
                <a:solidFill>
                  <a:srgbClr val="3A3A3A"/>
                </a:solidFill>
              </a:rPr>
              <a:t>necessary</a:t>
            </a:r>
            <a:r>
              <a:rPr lang="pl-PL" sz="2400" b="0" dirty="0">
                <a:solidFill>
                  <a:srgbClr val="3A3A3A"/>
                </a:solidFill>
              </a:rPr>
              <a:t> to </a:t>
            </a:r>
            <a:r>
              <a:rPr lang="pl-PL" sz="2400" b="0" dirty="0" err="1">
                <a:solidFill>
                  <a:srgbClr val="3A3A3A"/>
                </a:solidFill>
              </a:rPr>
              <a:t>respond</a:t>
            </a:r>
            <a:r>
              <a:rPr lang="pl-PL" sz="2400" b="0" dirty="0">
                <a:solidFill>
                  <a:srgbClr val="3A3A3A"/>
                </a:solidFill>
              </a:rPr>
              <a:t>.</a:t>
            </a:r>
          </a:p>
        </p:txBody>
      </p:sp>
      <p:sp>
        <p:nvSpPr>
          <p:cNvPr id="4" name="Client app">
            <a:extLst>
              <a:ext uri="{FF2B5EF4-FFF2-40B4-BE49-F238E27FC236}">
                <a16:creationId xmlns:a16="http://schemas.microsoft.com/office/drawing/2014/main" id="{ECB05260-3275-363E-FB3A-49D63B2CCE55}"/>
              </a:ext>
            </a:extLst>
          </p:cNvPr>
          <p:cNvSpPr/>
          <p:nvPr/>
        </p:nvSpPr>
        <p:spPr>
          <a:xfrm>
            <a:off x="2216067" y="2275218"/>
            <a:ext cx="1862045" cy="1543248"/>
          </a:xfrm>
          <a:prstGeom prst="roundRect">
            <a:avLst>
              <a:gd name="adj" fmla="val 17223"/>
            </a:avLst>
          </a:prstGeom>
          <a:gradFill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>
            <a:solidFill>
              <a:schemeClr val="accent1"/>
            </a:solidFill>
            <a:miter/>
          </a:ln>
          <a:effectLst>
            <a:outerShdw blurRad="63500" dist="19050" dir="5400000" rotWithShape="0">
              <a:srgbClr val="000000">
                <a:alpha val="63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dirty="0"/>
              <a:t>Client app</a:t>
            </a:r>
          </a:p>
        </p:txBody>
      </p:sp>
      <p:sp>
        <p:nvSpPr>
          <p:cNvPr id="5" name="Server">
            <a:extLst>
              <a:ext uri="{FF2B5EF4-FFF2-40B4-BE49-F238E27FC236}">
                <a16:creationId xmlns:a16="http://schemas.microsoft.com/office/drawing/2014/main" id="{4E5ABD9C-0FEF-C0DF-5F7D-21C45304372E}"/>
              </a:ext>
            </a:extLst>
          </p:cNvPr>
          <p:cNvSpPr/>
          <p:nvPr/>
        </p:nvSpPr>
        <p:spPr>
          <a:xfrm>
            <a:off x="8113890" y="2275219"/>
            <a:ext cx="1754423" cy="1543247"/>
          </a:xfrm>
          <a:prstGeom prst="roundRect">
            <a:avLst>
              <a:gd name="adj" fmla="val 17223"/>
            </a:avLst>
          </a:prstGeom>
          <a:gradFill>
            <a:gsLst>
              <a:gs pos="0">
                <a:srgbClr val="70A6DB"/>
              </a:gs>
              <a:gs pos="50000">
                <a:srgbClr val="559BDB"/>
              </a:gs>
              <a:gs pos="100000">
                <a:srgbClr val="448AC9"/>
              </a:gs>
            </a:gsLst>
            <a:lin ang="5400000"/>
          </a:gradFill>
          <a:ln w="6350">
            <a:solidFill>
              <a:schemeClr val="accent5"/>
            </a:solidFill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dirty="0"/>
              <a:t>Server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A9FDB7B-156F-B58D-51E2-B59BFB795528}"/>
              </a:ext>
            </a:extLst>
          </p:cNvPr>
          <p:cNvSpPr txBox="1"/>
          <p:nvPr/>
        </p:nvSpPr>
        <p:spPr>
          <a:xfrm>
            <a:off x="4270043" y="2234389"/>
            <a:ext cx="112446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n-cs"/>
                <a:sym typeface="Calibri"/>
              </a:rPr>
              <a:t>Request</a:t>
            </a:r>
            <a:endParaRPr kumimoji="0" lang="pl-PL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n-cs"/>
              <a:sym typeface="Calibri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5E521B9-2B91-7E37-8312-640F3672FAA1}"/>
              </a:ext>
            </a:extLst>
          </p:cNvPr>
          <p:cNvSpPr txBox="1"/>
          <p:nvPr/>
        </p:nvSpPr>
        <p:spPr>
          <a:xfrm>
            <a:off x="6392455" y="3177322"/>
            <a:ext cx="1124465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Response</a:t>
            </a:r>
            <a:endParaRPr kumimoji="0" lang="pl-PL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C6C6F0C-30C0-BD7F-1013-55A16118E9C1}"/>
              </a:ext>
            </a:extLst>
          </p:cNvPr>
          <p:cNvSpPr txBox="1"/>
          <p:nvPr/>
        </p:nvSpPr>
        <p:spPr>
          <a:xfrm>
            <a:off x="6305267" y="3656976"/>
            <a:ext cx="1298842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FF3505F-D104-42E3-493C-FC361C6EE8C4}"/>
              </a:ext>
            </a:extLst>
          </p:cNvPr>
          <p:cNvSpPr txBox="1"/>
          <p:nvPr/>
        </p:nvSpPr>
        <p:spPr>
          <a:xfrm>
            <a:off x="4163316" y="2666297"/>
            <a:ext cx="1402623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HTTP POST</a:t>
            </a:r>
          </a:p>
        </p:txBody>
      </p:sp>
      <p:sp>
        <p:nvSpPr>
          <p:cNvPr id="10" name="Strzałka w prawo 9">
            <a:extLst>
              <a:ext uri="{FF2B5EF4-FFF2-40B4-BE49-F238E27FC236}">
                <a16:creationId xmlns:a16="http://schemas.microsoft.com/office/drawing/2014/main" id="{90A53E5E-EC39-61A3-7D4B-7B83F62B5F9F}"/>
              </a:ext>
            </a:extLst>
          </p:cNvPr>
          <p:cNvSpPr/>
          <p:nvPr/>
        </p:nvSpPr>
        <p:spPr>
          <a:xfrm>
            <a:off x="4134627" y="2565022"/>
            <a:ext cx="3963221" cy="143267"/>
          </a:xfrm>
          <a:prstGeom prst="rightArrow">
            <a:avLst>
              <a:gd name="adj1" fmla="val 50000"/>
              <a:gd name="adj2" fmla="val 68182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Strzałka w prawo 10">
            <a:extLst>
              <a:ext uri="{FF2B5EF4-FFF2-40B4-BE49-F238E27FC236}">
                <a16:creationId xmlns:a16="http://schemas.microsoft.com/office/drawing/2014/main" id="{787FEB97-942F-14B8-D669-120BF03DC07F}"/>
              </a:ext>
            </a:extLst>
          </p:cNvPr>
          <p:cNvSpPr/>
          <p:nvPr/>
        </p:nvSpPr>
        <p:spPr>
          <a:xfrm rot="10800000">
            <a:off x="4160473" y="3593235"/>
            <a:ext cx="3963221" cy="143267"/>
          </a:xfrm>
          <a:prstGeom prst="rightArrow">
            <a:avLst>
              <a:gd name="adj1" fmla="val 50000"/>
              <a:gd name="adj2" fmla="val 68182"/>
            </a:avLst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5287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pis REST API"/>
          <p:cNvSpPr txBox="1">
            <a:spLocks noGrp="1"/>
          </p:cNvSpPr>
          <p:nvPr>
            <p:ph type="title"/>
          </p:nvPr>
        </p:nvSpPr>
        <p:spPr>
          <a:xfrm>
            <a:off x="0" y="18255"/>
            <a:ext cx="12192000" cy="109576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l-PL" sz="6000" b="0" dirty="0" err="1">
                <a:latin typeface="+mj-lt"/>
              </a:rPr>
              <a:t>Request</a:t>
            </a:r>
            <a:endParaRPr sz="6000" dirty="0">
              <a:latin typeface="+mj-lt"/>
            </a:endParaRPr>
          </a:p>
        </p:txBody>
      </p:sp>
      <p:sp>
        <p:nvSpPr>
          <p:cNvPr id="110" name="Request , Response - przykładowe - JSON as Key value , adres endpoints na serwerze"/>
          <p:cNvSpPr txBox="1">
            <a:spLocks noGrp="1"/>
          </p:cNvSpPr>
          <p:nvPr>
            <p:ph type="body" idx="1"/>
          </p:nvPr>
        </p:nvSpPr>
        <p:spPr>
          <a:xfrm>
            <a:off x="193431" y="1037492"/>
            <a:ext cx="4797470" cy="553915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0" dirty="0"/>
              <a:t>- </a:t>
            </a:r>
            <a:r>
              <a:rPr lang="pl-PL" b="0" dirty="0" err="1"/>
              <a:t>An</a:t>
            </a:r>
            <a:r>
              <a:rPr lang="pl-PL" b="0" dirty="0"/>
              <a:t> </a:t>
            </a:r>
            <a:r>
              <a:rPr lang="pl-PL" b="0" dirty="0" err="1"/>
              <a:t>Endpoint</a:t>
            </a:r>
            <a:r>
              <a:rPr lang="pl-PL" b="0" dirty="0"/>
              <a:t> URL   </a:t>
            </a:r>
            <a:br>
              <a:rPr lang="pl-PL" b="0" dirty="0"/>
            </a:br>
            <a:r>
              <a:rPr lang="pl-PL" sz="2000" b="0" dirty="0"/>
              <a:t>a </a:t>
            </a:r>
            <a:r>
              <a:rPr lang="pl-PL" sz="2000" b="0" dirty="0" err="1"/>
              <a:t>domain</a:t>
            </a:r>
            <a:r>
              <a:rPr lang="pl-PL" sz="2000" b="0" dirty="0"/>
              <a:t>, port, </a:t>
            </a:r>
            <a:r>
              <a:rPr lang="pl-PL" sz="2000" b="0" dirty="0" err="1"/>
              <a:t>path</a:t>
            </a:r>
            <a:r>
              <a:rPr lang="pl-PL" sz="2000" b="0" dirty="0"/>
              <a:t>, </a:t>
            </a:r>
            <a:r>
              <a:rPr lang="pl-PL" sz="2000" b="0" dirty="0" err="1"/>
              <a:t>query</a:t>
            </a:r>
            <a:r>
              <a:rPr lang="pl-PL" sz="2000" b="0" dirty="0"/>
              <a:t> string</a:t>
            </a:r>
            <a:br>
              <a:rPr lang="pl-PL" sz="2800" b="0" dirty="0"/>
            </a:br>
            <a:endParaRPr lang="pl-PL" sz="2800" b="0" dirty="0"/>
          </a:p>
          <a:p>
            <a:pPr marL="0" indent="0">
              <a:buNone/>
            </a:pPr>
            <a:r>
              <a:rPr lang="pl-PL" b="0" dirty="0"/>
              <a:t> - The HTTP </a:t>
            </a:r>
            <a:r>
              <a:rPr lang="pl-PL" b="0" dirty="0" err="1"/>
              <a:t>methods</a:t>
            </a:r>
            <a:br>
              <a:rPr lang="pl-PL" b="0" dirty="0"/>
            </a:br>
            <a:br>
              <a:rPr lang="pl-PL" sz="2800" b="0" dirty="0"/>
            </a:br>
            <a:endParaRPr lang="pl-PL" sz="2800" b="0" dirty="0"/>
          </a:p>
          <a:p>
            <a:pPr marL="0" indent="0">
              <a:buNone/>
            </a:pPr>
            <a:r>
              <a:rPr lang="pl-PL" dirty="0"/>
              <a:t> </a:t>
            </a:r>
            <a:r>
              <a:rPr lang="pl-PL" b="0" dirty="0"/>
              <a:t>- HTTP </a:t>
            </a:r>
            <a:r>
              <a:rPr lang="pl-PL" b="0" dirty="0" err="1"/>
              <a:t>headers</a:t>
            </a:r>
            <a:r>
              <a:rPr lang="pl-PL" b="0" dirty="0"/>
              <a:t> </a:t>
            </a:r>
            <a:br>
              <a:rPr lang="pl-PL" b="0" dirty="0"/>
            </a:br>
            <a:r>
              <a:rPr lang="pl-PL" sz="2000" b="0" dirty="0" err="1"/>
              <a:t>contain</a:t>
            </a:r>
            <a:r>
              <a:rPr lang="pl-PL" b="0" dirty="0"/>
              <a:t> </a:t>
            </a:r>
            <a:r>
              <a:rPr lang="pl-PL" sz="2000" b="0" dirty="0" err="1"/>
              <a:t>authentication</a:t>
            </a:r>
            <a:r>
              <a:rPr lang="pl-PL" sz="2000" b="0" dirty="0"/>
              <a:t> </a:t>
            </a:r>
            <a:r>
              <a:rPr lang="pl-PL" sz="2000" b="0" dirty="0" err="1"/>
              <a:t>information</a:t>
            </a:r>
            <a:r>
              <a:rPr lang="pl-PL" sz="2000" b="0" dirty="0"/>
              <a:t>, </a:t>
            </a:r>
            <a:r>
              <a:rPr lang="pl-PL" sz="2000" b="0" dirty="0" err="1"/>
              <a:t>cookies</a:t>
            </a:r>
            <a:endParaRPr lang="pl-PL" sz="2000" b="0" dirty="0"/>
          </a:p>
          <a:p>
            <a:pPr marL="0" indent="0">
              <a:buNone/>
            </a:pPr>
            <a:r>
              <a:rPr lang="pl-PL" sz="2000" b="0" dirty="0" err="1"/>
              <a:t>metadata</a:t>
            </a:r>
            <a:r>
              <a:rPr lang="pl-PL" sz="2000" b="0" dirty="0"/>
              <a:t> </a:t>
            </a:r>
            <a:br>
              <a:rPr lang="pl-PL" sz="2800" b="0" dirty="0"/>
            </a:br>
            <a:endParaRPr lang="pl-PL" sz="2800" b="0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C3FB1D4-27A8-D603-64B6-D2FD1AB2B2CF}"/>
              </a:ext>
            </a:extLst>
          </p:cNvPr>
          <p:cNvSpPr txBox="1"/>
          <p:nvPr/>
        </p:nvSpPr>
        <p:spPr>
          <a:xfrm>
            <a:off x="4946015" y="1119684"/>
            <a:ext cx="7231023" cy="49552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  <a:hlinkClick r:id="rId3"/>
              </a:rPr>
              <a:t>http://mydomain:8000/getapi?&amp;val1=43&amp;val2=3</a:t>
            </a:r>
            <a:endParaRPr kumimoji="0" lang="pl-PL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800" dirty="0"/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l-PL" sz="28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800" dirty="0"/>
              <a:t>GET, POST 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Content-</a:t>
            </a:r>
            <a:r>
              <a:rPr kumimoji="0" lang="pl-PL" sz="28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Type</a:t>
            </a:r>
            <a:r>
              <a:rPr kumimoji="0" lang="pl-PL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 </a:t>
            </a:r>
            <a:r>
              <a:rPr kumimoji="0" lang="pl-PL" sz="28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application</a:t>
            </a:r>
            <a:r>
              <a:rPr kumimoji="0" lang="pl-PL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/</a:t>
            </a:r>
            <a:r>
              <a:rPr kumimoji="0" lang="pl-PL" sz="28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</a:t>
            </a:r>
            <a:r>
              <a:rPr kumimoji="0" lang="pl-PL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, </a:t>
            </a:r>
            <a:r>
              <a:rPr kumimoji="0" lang="pl-PL" sz="28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text</a:t>
            </a:r>
            <a:r>
              <a:rPr kumimoji="0" lang="pl-PL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…</a:t>
            </a:r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800" dirty="0" err="1"/>
              <a:t>Accept</a:t>
            </a:r>
            <a:r>
              <a:rPr lang="pl-PL" sz="2800" dirty="0"/>
              <a:t>: </a:t>
            </a:r>
            <a:r>
              <a:rPr lang="pl-PL" sz="2800" dirty="0" err="1"/>
              <a:t>application</a:t>
            </a:r>
            <a:r>
              <a:rPr lang="pl-PL" sz="2800" dirty="0"/>
              <a:t>/</a:t>
            </a:r>
            <a:r>
              <a:rPr lang="pl-PL" sz="2800" dirty="0" err="1"/>
              <a:t>json</a:t>
            </a:r>
            <a:endParaRPr lang="pl-PL" sz="2800" dirty="0"/>
          </a:p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8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Authorization</a:t>
            </a:r>
            <a:r>
              <a:rPr kumimoji="0" lang="pl-PL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Basic abase64string, </a:t>
            </a:r>
            <a:r>
              <a:rPr kumimoji="0" lang="pl-PL" sz="28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Tokens</a:t>
            </a:r>
            <a:r>
              <a:rPr kumimoji="0" lang="pl-PL" sz="280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l-PL" sz="280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etc</a:t>
            </a:r>
            <a:endParaRPr kumimoji="0" lang="pl-PL" sz="28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1EA6BA-2B3F-3889-DFDC-6818EDC3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959927" cy="1325563"/>
          </a:xfrm>
        </p:spPr>
        <p:txBody>
          <a:bodyPr>
            <a:normAutofit/>
          </a:bodyPr>
          <a:lstStyle/>
          <a:p>
            <a:r>
              <a:rPr lang="pl-PL" sz="6000" b="0" dirty="0" err="1">
                <a:latin typeface="+mj-lt"/>
              </a:rPr>
              <a:t>Request</a:t>
            </a:r>
            <a:r>
              <a:rPr lang="pl-PL" sz="6000" b="0" dirty="0">
                <a:latin typeface="+mj-lt"/>
              </a:rPr>
              <a:t> body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5D62BFF1-8C39-1FBD-542F-7B801B89C7ED}"/>
              </a:ext>
            </a:extLst>
          </p:cNvPr>
          <p:cNvSpPr txBox="1"/>
          <p:nvPr/>
        </p:nvSpPr>
        <p:spPr>
          <a:xfrm>
            <a:off x="838200" y="1020040"/>
            <a:ext cx="3622964" cy="5422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3600" dirty="0" err="1"/>
              <a:t>json</a:t>
            </a:r>
            <a:r>
              <a:rPr lang="pl-PL" sz="3600" dirty="0"/>
              <a:t> </a:t>
            </a:r>
            <a:r>
              <a:rPr lang="pl-PL" sz="3600" dirty="0" err="1"/>
              <a:t>example</a:t>
            </a:r>
            <a:endParaRPr lang="pl-PL" sz="20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        "RAD": 1,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        "PTRATIO": 15.3,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        "INDUS": 2.31,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        "B": 396.9,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        "ZN": 18,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        "DIS": 4.09,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        "CRIM": 0.00632,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        "RM": 6.575,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        "AGE": 65.2,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        "CHAS": 0,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        "NOX": 0.538,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        "TAX": 296,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           "LSTAT": 4.98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}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45B082D-B45D-3339-270D-2E87EF55D30D}"/>
              </a:ext>
            </a:extLst>
          </p:cNvPr>
          <p:cNvSpPr txBox="1"/>
          <p:nvPr/>
        </p:nvSpPr>
        <p:spPr>
          <a:xfrm>
            <a:off x="6705600" y="91880"/>
            <a:ext cx="4648200" cy="10156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6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Response</a:t>
            </a:r>
            <a:endParaRPr kumimoji="0" lang="pl-PL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26EB3B9-BC8A-6AAE-5D23-C2702D5C7E36}"/>
              </a:ext>
            </a:extLst>
          </p:cNvPr>
          <p:cNvSpPr txBox="1"/>
          <p:nvPr/>
        </p:nvSpPr>
        <p:spPr>
          <a:xfrm>
            <a:off x="4492489" y="1156214"/>
            <a:ext cx="7218219" cy="55091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000" b="0" i="0" u="none" strike="noStrike" dirty="0">
                <a:solidFill>
                  <a:srgbClr val="3A3A3A"/>
                </a:solidFill>
                <a:effectLst/>
              </a:rPr>
              <a:t>The </a:t>
            </a:r>
            <a:r>
              <a:rPr lang="pl-PL" sz="2000" b="1" i="0" u="none" strike="noStrike" dirty="0" err="1">
                <a:solidFill>
                  <a:srgbClr val="3A3A3A"/>
                </a:solidFill>
                <a:effectLst/>
              </a:rPr>
              <a:t>response</a:t>
            </a:r>
            <a:r>
              <a:rPr lang="pl-PL" sz="2000" b="0" i="0" u="none" strike="noStrike" dirty="0">
                <a:solidFill>
                  <a:srgbClr val="3A3A3A"/>
                </a:solidFill>
                <a:effectLst/>
              </a:rPr>
              <a:t> </a:t>
            </a:r>
            <a:r>
              <a:rPr lang="pl-PL" sz="2000" b="0" i="0" u="none" strike="noStrike" dirty="0" err="1">
                <a:solidFill>
                  <a:srgbClr val="3A3A3A"/>
                </a:solidFill>
                <a:effectLst/>
              </a:rPr>
              <a:t>payload</a:t>
            </a:r>
            <a:r>
              <a:rPr lang="pl-PL" sz="20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000" b="0" i="0" u="none" strike="noStrike" dirty="0" err="1">
                <a:solidFill>
                  <a:srgbClr val="3A3A3A"/>
                </a:solidFill>
                <a:effectLst/>
              </a:rPr>
              <a:t>is</a:t>
            </a:r>
            <a:r>
              <a:rPr lang="pl-PL" sz="20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000" b="0" i="0" u="none" strike="noStrike" dirty="0" err="1">
                <a:solidFill>
                  <a:srgbClr val="3A3A3A"/>
                </a:solidFill>
                <a:effectLst/>
              </a:rPr>
              <a:t>defined</a:t>
            </a:r>
            <a:r>
              <a:rPr lang="pl-PL" sz="2000" b="0" i="0" u="none" strike="noStrike" dirty="0">
                <a:solidFill>
                  <a:srgbClr val="3A3A3A"/>
                </a:solidFill>
                <a:effectLst/>
              </a:rPr>
              <a:t> in the </a:t>
            </a:r>
            <a:r>
              <a:rPr lang="pl-PL" sz="2000" b="1" i="0" u="none" strike="noStrike" dirty="0" err="1">
                <a:solidFill>
                  <a:srgbClr val="3A3A3A"/>
                </a:solidFill>
                <a:effectLst/>
              </a:rPr>
              <a:t>response</a:t>
            </a:r>
            <a:r>
              <a:rPr lang="pl-PL" sz="2000" b="1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000" b="1" i="0" u="none" strike="noStrike" dirty="0" err="1">
                <a:solidFill>
                  <a:srgbClr val="3A3A3A"/>
                </a:solidFill>
                <a:effectLst/>
              </a:rPr>
              <a:t>header</a:t>
            </a:r>
            <a:r>
              <a:rPr lang="pl-PL" sz="2000" b="0" i="0" u="none" strike="noStrike" dirty="0">
                <a:solidFill>
                  <a:srgbClr val="3A3A3A"/>
                </a:solidFill>
                <a:effectLst/>
              </a:rPr>
              <a:t>: </a:t>
            </a:r>
            <a:endParaRPr lang="pl-PL" sz="2000" dirty="0">
              <a:solidFill>
                <a:srgbClr val="3A3A3A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pl-PL" sz="1600" dirty="0"/>
              <a:t>200 OK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pl-PL" sz="1600" b="1" dirty="0">
                <a:effectLst/>
              </a:rPr>
              <a:t>Content-</a:t>
            </a:r>
            <a:r>
              <a:rPr lang="pl-PL" sz="1600" b="1" dirty="0" err="1">
                <a:effectLst/>
              </a:rPr>
              <a:t>Encoding</a:t>
            </a:r>
            <a:r>
              <a:rPr lang="pl-PL" sz="1600" dirty="0">
                <a:effectLst/>
              </a:rPr>
              <a:t>: </a:t>
            </a:r>
            <a:r>
              <a:rPr lang="pl-PL" sz="1600" dirty="0" err="1">
                <a:effectLst/>
              </a:rPr>
              <a:t>gzip</a:t>
            </a:r>
            <a:r>
              <a:rPr lang="pl-PL" sz="1600" dirty="0"/>
              <a:t>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pl-PL" sz="1600" b="1" dirty="0">
                <a:effectLst/>
              </a:rPr>
              <a:t>Content-</a:t>
            </a:r>
            <a:r>
              <a:rPr lang="pl-PL" sz="1600" b="1" dirty="0" err="1">
                <a:effectLst/>
              </a:rPr>
              <a:t>Type</a:t>
            </a:r>
            <a:r>
              <a:rPr lang="pl-PL" sz="1600" dirty="0">
                <a:effectLst/>
              </a:rPr>
              <a:t>: </a:t>
            </a:r>
            <a:r>
              <a:rPr lang="pl-PL" sz="1600" dirty="0" err="1">
                <a:effectLst/>
              </a:rPr>
              <a:t>text</a:t>
            </a:r>
            <a:r>
              <a:rPr lang="pl-PL" sz="1600" dirty="0">
                <a:effectLst/>
              </a:rPr>
              <a:t>/</a:t>
            </a:r>
            <a:r>
              <a:rPr lang="pl-PL" sz="1600" dirty="0" err="1">
                <a:effectLst/>
              </a:rPr>
              <a:t>html</a:t>
            </a:r>
            <a:r>
              <a:rPr lang="pl-PL" sz="1600" dirty="0">
                <a:effectLst/>
              </a:rPr>
              <a:t>; </a:t>
            </a:r>
            <a:r>
              <a:rPr lang="pl-PL" sz="1600" dirty="0" err="1">
                <a:effectLst/>
              </a:rPr>
              <a:t>charset</a:t>
            </a:r>
            <a:r>
              <a:rPr lang="pl-PL" sz="1600" dirty="0">
                <a:effectLst/>
              </a:rPr>
              <a:t>=utf-8</a:t>
            </a:r>
            <a:r>
              <a:rPr lang="pl-PL" sz="1600" dirty="0"/>
              <a:t>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pl-PL" sz="1600" b="1" dirty="0" err="1">
                <a:effectLst/>
              </a:rPr>
              <a:t>Date</a:t>
            </a:r>
            <a:r>
              <a:rPr lang="pl-PL" sz="1600" dirty="0">
                <a:effectLst/>
              </a:rPr>
              <a:t>: Mon, 18 Jul 2016 16:06:00 GMT</a:t>
            </a:r>
            <a:r>
              <a:rPr lang="pl-PL" sz="1600" dirty="0"/>
              <a:t>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pl-PL" sz="1600" b="1" dirty="0">
                <a:effectLst/>
              </a:rPr>
              <a:t>Server</a:t>
            </a:r>
            <a:r>
              <a:rPr lang="pl-PL" sz="1600" dirty="0">
                <a:effectLst/>
              </a:rPr>
              <a:t>: Apache</a:t>
            </a:r>
            <a:r>
              <a:rPr lang="pl-PL" sz="1600" dirty="0"/>
              <a:t>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pl-PL" sz="1600" b="1" dirty="0" err="1">
                <a:effectLst/>
              </a:rPr>
              <a:t>Path</a:t>
            </a:r>
            <a:r>
              <a:rPr lang="pl-PL" sz="1600" dirty="0">
                <a:effectLst/>
              </a:rPr>
              <a:t>=/;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pl-PL" sz="1600" dirty="0">
              <a:solidFill>
                <a:srgbClr val="3A3A3A"/>
              </a:solidFill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pl-PL" sz="2000" b="1" dirty="0" err="1">
                <a:solidFill>
                  <a:srgbClr val="3A3A3A"/>
                </a:solidFill>
              </a:rPr>
              <a:t>Header</a:t>
            </a:r>
            <a:r>
              <a:rPr lang="pl-PL" sz="2000" b="1" dirty="0">
                <a:solidFill>
                  <a:srgbClr val="3A3A3A"/>
                </a:solidFill>
              </a:rPr>
              <a:t> </a:t>
            </a:r>
            <a:r>
              <a:rPr lang="pl-PL" sz="2000" b="1" dirty="0" err="1">
                <a:solidFill>
                  <a:srgbClr val="3A3A3A"/>
                </a:solidFill>
              </a:rPr>
              <a:t>example</a:t>
            </a:r>
            <a:r>
              <a:rPr lang="pl-PL" sz="2000" b="1" dirty="0">
                <a:solidFill>
                  <a:srgbClr val="3A3A3A"/>
                </a:solidFill>
              </a:rPr>
              <a:t>: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pl-PL" sz="2000" dirty="0">
                <a:solidFill>
                  <a:srgbClr val="3A3A3A"/>
                </a:solidFill>
              </a:rPr>
              <a:t>"Content-</a:t>
            </a:r>
            <a:r>
              <a:rPr lang="pl-PL" sz="2000" dirty="0" err="1">
                <a:solidFill>
                  <a:srgbClr val="3A3A3A"/>
                </a:solidFill>
              </a:rPr>
              <a:t>Type</a:t>
            </a:r>
            <a:r>
              <a:rPr lang="pl-PL" sz="2000" dirty="0">
                <a:solidFill>
                  <a:srgbClr val="3A3A3A"/>
                </a:solidFill>
              </a:rPr>
              <a:t>" =&gt; "</a:t>
            </a:r>
            <a:r>
              <a:rPr lang="pl-PL" sz="2000" dirty="0" err="1">
                <a:solidFill>
                  <a:srgbClr val="3A3A3A"/>
                </a:solidFill>
              </a:rPr>
              <a:t>application</a:t>
            </a:r>
            <a:r>
              <a:rPr lang="pl-PL" sz="2000" dirty="0">
                <a:solidFill>
                  <a:srgbClr val="3A3A3A"/>
                </a:solidFill>
              </a:rPr>
              <a:t>/</a:t>
            </a:r>
            <a:r>
              <a:rPr lang="pl-PL" sz="2000" dirty="0" err="1">
                <a:solidFill>
                  <a:srgbClr val="3A3A3A"/>
                </a:solidFill>
              </a:rPr>
              <a:t>json</a:t>
            </a:r>
            <a:r>
              <a:rPr lang="pl-PL" sz="2000" dirty="0">
                <a:solidFill>
                  <a:srgbClr val="3A3A3A"/>
                </a:solidFill>
              </a:rPr>
              <a:t>; </a:t>
            </a:r>
            <a:r>
              <a:rPr lang="pl-PL" sz="2000" dirty="0" err="1">
                <a:solidFill>
                  <a:srgbClr val="3A3A3A"/>
                </a:solidFill>
              </a:rPr>
              <a:t>charset</a:t>
            </a:r>
            <a:r>
              <a:rPr lang="pl-PL" sz="2000" dirty="0">
                <a:solidFill>
                  <a:srgbClr val="3A3A3A"/>
                </a:solidFill>
              </a:rPr>
              <a:t>=utf-8", 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pl-PL" sz="2000" dirty="0">
                <a:solidFill>
                  <a:srgbClr val="3A3A3A"/>
                </a:solidFill>
              </a:rPr>
              <a:t>"Server" =&gt; "Genie/Julia/1.8.5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000" b="1" dirty="0">
                <a:solidFill>
                  <a:srgbClr val="3A3A3A"/>
                </a:solidFill>
              </a:rPr>
              <a:t>Body </a:t>
            </a:r>
            <a:r>
              <a:rPr lang="pl-PL" sz="2000" b="1" dirty="0" err="1">
                <a:solidFill>
                  <a:srgbClr val="3A3A3A"/>
                </a:solidFill>
              </a:rPr>
              <a:t>example</a:t>
            </a:r>
            <a:r>
              <a:rPr lang="pl-PL" sz="2000" b="1" dirty="0">
                <a:solidFill>
                  <a:srgbClr val="3A3A3A"/>
                </a:solidFill>
              </a:rPr>
              <a:t>: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2000" dirty="0">
                <a:solidFill>
                  <a:srgbClr val="3A3A3A"/>
                </a:solidFill>
              </a:rPr>
              <a:t>{":</a:t>
            </a:r>
            <a:r>
              <a:rPr lang="pl-PL" sz="2000" dirty="0" err="1">
                <a:solidFill>
                  <a:srgbClr val="3A3A3A"/>
                </a:solidFill>
              </a:rPr>
              <a:t>input</a:t>
            </a:r>
            <a:r>
              <a:rPr lang="pl-PL" sz="2000" dirty="0">
                <a:solidFill>
                  <a:srgbClr val="3A3A3A"/>
                </a:solidFill>
              </a:rPr>
              <a:t>":{"RAD":1,"PTRATIO":15.3,"INDUS":2.31,…..}},</a:t>
            </a:r>
            <a:br>
              <a:rPr lang="pl-PL" sz="2000" dirty="0">
                <a:solidFill>
                  <a:srgbClr val="3A3A3A"/>
                </a:solidFill>
              </a:rPr>
            </a:br>
            <a:r>
              <a:rPr lang="pl-PL" sz="2000" dirty="0">
                <a:solidFill>
                  <a:srgbClr val="3A3A3A"/>
                </a:solidFill>
              </a:rPr>
              <a:t>{":</a:t>
            </a:r>
            <a:r>
              <a:rPr lang="pl-PL" sz="2000" dirty="0" err="1">
                <a:solidFill>
                  <a:srgbClr val="3A3A3A"/>
                </a:solidFill>
              </a:rPr>
              <a:t>prediction</a:t>
            </a:r>
            <a:r>
              <a:rPr lang="pl-PL" sz="2000" dirty="0">
                <a:solidFill>
                  <a:srgbClr val="3A3A3A"/>
                </a:solidFill>
              </a:rPr>
              <a:t>":[29.919737211857683]}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l-PL" sz="2000" b="0" i="0" u="none" strike="noStrike" dirty="0">
              <a:solidFill>
                <a:srgbClr val="3A3A3A"/>
              </a:solidFill>
              <a:effectLst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000" b="1" cap="none" spc="0" normalizeH="0" baseline="0" dirty="0">
                <a:ln>
                  <a:noFill/>
                </a:ln>
                <a:solidFill>
                  <a:srgbClr val="3A3A3A"/>
                </a:solidFill>
                <a:uFillTx/>
                <a:ea typeface="+mj-ea"/>
                <a:cs typeface="+mj-cs"/>
                <a:sym typeface="Calibri"/>
              </a:rPr>
              <a:t>HTTP status </a:t>
            </a:r>
            <a:r>
              <a:rPr kumimoji="0" lang="pl-PL" sz="2000" b="1" cap="none" spc="0" normalizeH="0" baseline="0" dirty="0" err="1">
                <a:ln>
                  <a:noFill/>
                </a:ln>
                <a:solidFill>
                  <a:srgbClr val="3A3A3A"/>
                </a:solidFill>
                <a:uFillTx/>
                <a:ea typeface="+mj-ea"/>
                <a:cs typeface="+mj-cs"/>
                <a:sym typeface="Calibri"/>
              </a:rPr>
              <a:t>code</a:t>
            </a:r>
            <a:r>
              <a:rPr kumimoji="0" lang="pl-PL" sz="2000" cap="none" spc="0" normalizeH="0" baseline="0" dirty="0">
                <a:ln>
                  <a:noFill/>
                </a:ln>
                <a:solidFill>
                  <a:srgbClr val="3A3A3A"/>
                </a:solidFill>
                <a:uFillTx/>
                <a:ea typeface="+mj-ea"/>
                <a:cs typeface="+mj-cs"/>
                <a:sym typeface="Calibri"/>
              </a:rPr>
              <a:t>: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sz="2000" dirty="0"/>
              <a:t>200 OK</a:t>
            </a:r>
            <a:r>
              <a:rPr lang="pl-PL" sz="2000" b="0" i="0" u="none" strike="noStrike" dirty="0">
                <a:solidFill>
                  <a:srgbClr val="3A3A3A"/>
                </a:solidFill>
                <a:effectLst/>
              </a:rPr>
              <a:t> </a:t>
            </a:r>
            <a:r>
              <a:rPr lang="pl-PL" sz="2000" b="0" i="0" u="none" strike="noStrike" dirty="0" err="1">
                <a:solidFill>
                  <a:srgbClr val="3A3A3A"/>
                </a:solidFill>
                <a:effectLst/>
              </a:rPr>
              <a:t>is</a:t>
            </a:r>
            <a:r>
              <a:rPr lang="pl-PL" sz="20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000" b="0" i="0" u="none" strike="noStrike" dirty="0" err="1">
                <a:solidFill>
                  <a:srgbClr val="3A3A3A"/>
                </a:solidFill>
                <a:effectLst/>
              </a:rPr>
              <a:t>used</a:t>
            </a:r>
            <a:r>
              <a:rPr lang="pl-PL" sz="2000" b="0" i="0" u="none" strike="noStrike" dirty="0">
                <a:solidFill>
                  <a:srgbClr val="3A3A3A"/>
                </a:solidFill>
                <a:effectLst/>
              </a:rPr>
              <a:t> for </a:t>
            </a:r>
            <a:r>
              <a:rPr lang="pl-PL" sz="2000" b="0" i="0" u="none" strike="noStrike" dirty="0" err="1">
                <a:solidFill>
                  <a:srgbClr val="3A3A3A"/>
                </a:solidFill>
                <a:effectLst/>
              </a:rPr>
              <a:t>successful</a:t>
            </a:r>
            <a:r>
              <a:rPr lang="pl-PL" sz="20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000" b="0" i="0" u="none" strike="noStrike" dirty="0" err="1">
                <a:solidFill>
                  <a:srgbClr val="3A3A3A"/>
                </a:solidFill>
                <a:effectLst/>
              </a:rPr>
              <a:t>requests</a:t>
            </a:r>
            <a:r>
              <a:rPr lang="pl-PL" sz="2000" b="0" i="0" u="none" strike="noStrike" dirty="0">
                <a:solidFill>
                  <a:srgbClr val="3A3A3A"/>
                </a:solidFill>
                <a:effectLst/>
              </a:rPr>
              <a:t>, 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sz="2000" dirty="0"/>
              <a:t>40X Access </a:t>
            </a:r>
            <a:r>
              <a:rPr lang="pl-PL" sz="2000" dirty="0" err="1"/>
              <a:t>Denied</a:t>
            </a:r>
            <a:endParaRPr lang="pl-PL" sz="2000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pl-PL" sz="2000" b="0" i="0" u="none" strike="noStrike" dirty="0">
                <a:solidFill>
                  <a:srgbClr val="3A3A3A"/>
                </a:solidFill>
                <a:effectLst/>
              </a:rPr>
              <a:t>50X </a:t>
            </a:r>
            <a:r>
              <a:rPr lang="pl-PL" sz="2000" b="0" i="0" u="none" strike="noStrike" dirty="0" err="1">
                <a:solidFill>
                  <a:srgbClr val="3A3A3A"/>
                </a:solidFill>
                <a:effectLst/>
              </a:rPr>
              <a:t>Internal</a:t>
            </a:r>
            <a:r>
              <a:rPr lang="pl-PL" sz="2000" b="0" i="0" u="none" strike="noStrike" dirty="0">
                <a:solidFill>
                  <a:srgbClr val="3A3A3A"/>
                </a:solidFill>
                <a:effectLst/>
              </a:rPr>
              <a:t> </a:t>
            </a:r>
            <a:r>
              <a:rPr lang="pl-PL" sz="2000" b="0" i="0" u="none" strike="noStrike" dirty="0" err="1">
                <a:solidFill>
                  <a:srgbClr val="3A3A3A"/>
                </a:solidFill>
                <a:effectLst/>
              </a:rPr>
              <a:t>server</a:t>
            </a:r>
            <a:r>
              <a:rPr lang="pl-PL" sz="2000" b="0" i="0" u="none" strike="noStrike" dirty="0">
                <a:solidFill>
                  <a:srgbClr val="3A3A3A"/>
                </a:solidFill>
                <a:effectLst/>
              </a:rPr>
              <a:t> error</a:t>
            </a:r>
          </a:p>
        </p:txBody>
      </p:sp>
    </p:spTree>
    <p:extLst>
      <p:ext uri="{BB962C8B-B14F-4D97-AF65-F5344CB8AC3E}">
        <p14:creationId xmlns:p14="http://schemas.microsoft.com/office/powerpoint/2010/main" val="2605095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BE2A71F-9015-6F65-7271-36873F8E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0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REST API examples</a:t>
            </a:r>
          </a:p>
        </p:txBody>
      </p:sp>
      <p:pic>
        <p:nvPicPr>
          <p:cNvPr id="5" name="Obraz 4" descr="Obraz zawierający tekst&#10;&#10;Opis wygenerowany automatycznie">
            <a:extLst>
              <a:ext uri="{FF2B5EF4-FFF2-40B4-BE49-F238E27FC236}">
                <a16:creationId xmlns:a16="http://schemas.microsoft.com/office/drawing/2014/main" id="{BF844848-593E-0231-FA71-AD6644D4A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9" y="1359460"/>
            <a:ext cx="5639749" cy="5146271"/>
          </a:xfrm>
          <a:prstGeom prst="rect">
            <a:avLst/>
          </a:prstGeom>
        </p:spPr>
      </p:pic>
      <p:pic>
        <p:nvPicPr>
          <p:cNvPr id="9" name="Obraz 8" descr="Obraz zawierający tekst&#10;&#10;Opis wygenerowany automatycznie">
            <a:extLst>
              <a:ext uri="{FF2B5EF4-FFF2-40B4-BE49-F238E27FC236}">
                <a16:creationId xmlns:a16="http://schemas.microsoft.com/office/drawing/2014/main" id="{66A4EE44-632C-2772-DCEB-05FF203A9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064" y="1918571"/>
            <a:ext cx="5992717" cy="395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991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he ML project lifecycle"/>
          <p:cNvSpPr txBox="1"/>
          <p:nvPr/>
        </p:nvSpPr>
        <p:spPr>
          <a:xfrm>
            <a:off x="838200" y="361229"/>
            <a:ext cx="10515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>
            <a:lvl1pPr algn="ctr">
              <a:lnSpc>
                <a:spcPct val="90000"/>
              </a:lnSpc>
              <a:defRPr sz="60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The ML project lifecycle</a:t>
            </a:r>
          </a:p>
        </p:txBody>
      </p:sp>
      <p:sp>
        <p:nvSpPr>
          <p:cNvPr id="119" name="Zrobić 4 etapy i opis -&gt; a nie 8 etapów - &gt; dolne rzeczy jako bullety  i opis"/>
          <p:cNvSpPr txBox="1"/>
          <p:nvPr/>
        </p:nvSpPr>
        <p:spPr>
          <a:xfrm>
            <a:off x="4398952" y="4779051"/>
            <a:ext cx="9239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4A643E2-BBE0-F9F0-B66B-9CF74701ED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5003719"/>
              </p:ext>
            </p:extLst>
          </p:nvPr>
        </p:nvGraphicFramePr>
        <p:xfrm>
          <a:off x="106017" y="1024011"/>
          <a:ext cx="11998705" cy="5655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he ML project lifecycle"/>
          <p:cNvSpPr txBox="1">
            <a:spLocks noGrp="1"/>
          </p:cNvSpPr>
          <p:nvPr>
            <p:ph type="title"/>
          </p:nvPr>
        </p:nvSpPr>
        <p:spPr>
          <a:xfrm>
            <a:off x="155774" y="94137"/>
            <a:ext cx="12036226" cy="1257585"/>
          </a:xfrm>
          <a:prstGeom prst="rect">
            <a:avLst/>
          </a:prstGeom>
        </p:spPr>
        <p:txBody>
          <a:bodyPr/>
          <a:lstStyle>
            <a:lvl1pPr>
              <a:defRPr sz="6000" b="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dirty="0"/>
              <a:t>The ML project lifecycle</a:t>
            </a:r>
          </a:p>
        </p:txBody>
      </p:sp>
      <p:sp>
        <p:nvSpPr>
          <p:cNvPr id="122" name="D. Sculley et All. Hidden Technical Debt in Machine Learning Systems (2015)"/>
          <p:cNvSpPr txBox="1">
            <a:spLocks noGrp="1"/>
          </p:cNvSpPr>
          <p:nvPr>
            <p:ph type="body" idx="1"/>
          </p:nvPr>
        </p:nvSpPr>
        <p:spPr>
          <a:xfrm>
            <a:off x="399202" y="1351722"/>
            <a:ext cx="11393596" cy="4988506"/>
          </a:xfrm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FontTx/>
              <a:buNone/>
              <a:defRPr sz="2600"/>
            </a:pPr>
            <a:r>
              <a:rPr lang="pl-PL" b="0" dirty="0" err="1"/>
              <a:t>Only</a:t>
            </a:r>
            <a:r>
              <a:rPr lang="pl-PL" b="0" dirty="0"/>
              <a:t> a small </a:t>
            </a:r>
            <a:r>
              <a:rPr lang="pl-PL" b="0" dirty="0" err="1"/>
              <a:t>fraction</a:t>
            </a:r>
            <a:r>
              <a:rPr lang="pl-PL" b="0" dirty="0"/>
              <a:t> on real-</a:t>
            </a:r>
            <a:r>
              <a:rPr lang="pl-PL" b="0" dirty="0" err="1"/>
              <a:t>world</a:t>
            </a:r>
            <a:r>
              <a:rPr lang="pl-PL" b="0" dirty="0"/>
              <a:t> ML </a:t>
            </a:r>
            <a:r>
              <a:rPr lang="pl-PL" b="0" dirty="0" err="1"/>
              <a:t>systems</a:t>
            </a:r>
            <a:r>
              <a:rPr lang="pl-PL" b="0" dirty="0"/>
              <a:t> </a:t>
            </a:r>
            <a:r>
              <a:rPr lang="pl-PL" b="0" dirty="0" err="1"/>
              <a:t>is</a:t>
            </a:r>
            <a:r>
              <a:rPr lang="pl-PL" b="0" dirty="0"/>
              <a:t> </a:t>
            </a:r>
            <a:r>
              <a:rPr lang="pl-PL" b="0" dirty="0" err="1"/>
              <a:t>composed</a:t>
            </a:r>
            <a:r>
              <a:rPr lang="pl-PL" b="0" dirty="0"/>
              <a:t> of the ML </a:t>
            </a:r>
            <a:r>
              <a:rPr lang="pl-PL" b="0" dirty="0" err="1"/>
              <a:t>code</a:t>
            </a:r>
            <a:r>
              <a:rPr lang="pl-PL" b="0" dirty="0"/>
              <a:t>, </a:t>
            </a:r>
            <a:br>
              <a:rPr lang="pl-PL" b="0" dirty="0"/>
            </a:br>
            <a:r>
              <a:rPr lang="pl-PL" b="0" dirty="0"/>
              <a:t>as </a:t>
            </a:r>
            <a:r>
              <a:rPr lang="pl-PL" b="0" dirty="0" err="1"/>
              <a:t>shown</a:t>
            </a:r>
            <a:r>
              <a:rPr lang="pl-PL" b="0" dirty="0"/>
              <a:t> by the small </a:t>
            </a:r>
            <a:r>
              <a:rPr lang="pl-PL" b="0" dirty="0" err="1"/>
              <a:t>black</a:t>
            </a:r>
            <a:r>
              <a:rPr lang="pl-PL" b="0" dirty="0"/>
              <a:t> </a:t>
            </a:r>
            <a:r>
              <a:rPr lang="pl-PL" b="0" dirty="0" err="1"/>
              <a:t>box</a:t>
            </a:r>
            <a:r>
              <a:rPr lang="pl-PL" b="0" dirty="0"/>
              <a:t> in the </a:t>
            </a:r>
            <a:r>
              <a:rPr lang="pl-PL" b="0" dirty="0" err="1"/>
              <a:t>middle</a:t>
            </a:r>
            <a:r>
              <a:rPr lang="pl-PL" b="0" dirty="0"/>
              <a:t>. The </a:t>
            </a:r>
            <a:r>
              <a:rPr lang="pl-PL" b="0" dirty="0" err="1"/>
              <a:t>required</a:t>
            </a:r>
            <a:r>
              <a:rPr lang="pl-PL" b="0" dirty="0"/>
              <a:t> </a:t>
            </a:r>
            <a:r>
              <a:rPr lang="pl-PL" b="0" dirty="0" err="1"/>
              <a:t>surrounding</a:t>
            </a:r>
            <a:r>
              <a:rPr lang="pl-PL" b="0" dirty="0"/>
              <a:t> </a:t>
            </a:r>
            <a:r>
              <a:rPr lang="pl-PL" b="0" dirty="0" err="1"/>
              <a:t>infrastructure</a:t>
            </a:r>
            <a:r>
              <a:rPr lang="pl-PL" b="0" dirty="0"/>
              <a:t> </a:t>
            </a:r>
            <a:r>
              <a:rPr lang="pl-PL" b="0" dirty="0" err="1"/>
              <a:t>is</a:t>
            </a:r>
            <a:r>
              <a:rPr lang="pl-PL" b="0" dirty="0"/>
              <a:t> </a:t>
            </a:r>
            <a:r>
              <a:rPr lang="pl-PL" b="0" dirty="0" err="1"/>
              <a:t>vast</a:t>
            </a:r>
            <a:r>
              <a:rPr lang="pl-PL" b="0" dirty="0"/>
              <a:t> and </a:t>
            </a:r>
            <a:r>
              <a:rPr lang="pl-PL" b="0" dirty="0" err="1"/>
              <a:t>complex</a:t>
            </a:r>
            <a:r>
              <a:rPr lang="pl-PL" b="0" dirty="0"/>
              <a:t>.</a:t>
            </a:r>
          </a:p>
          <a:p>
            <a:pPr marL="0" indent="0" algn="ctr">
              <a:buSzTx/>
              <a:buFontTx/>
              <a:buNone/>
              <a:defRPr sz="2600"/>
            </a:pPr>
            <a:r>
              <a:rPr lang="pl-PL" b="0" dirty="0"/>
              <a:t> </a:t>
            </a:r>
          </a:p>
          <a:p>
            <a:pPr marL="0" indent="0" algn="ctr">
              <a:buSzTx/>
              <a:buFontTx/>
              <a:buNone/>
              <a:defRPr sz="2600"/>
            </a:pPr>
            <a:endParaRPr lang="pl-PL" b="0" dirty="0"/>
          </a:p>
          <a:p>
            <a:pPr marL="0" indent="0" algn="ctr">
              <a:buSzTx/>
              <a:buFontTx/>
              <a:buNone/>
              <a:defRPr sz="2600"/>
            </a:pPr>
            <a:endParaRPr lang="pl-PL" b="0" dirty="0"/>
          </a:p>
          <a:p>
            <a:pPr marL="0" indent="0" algn="ctr">
              <a:buSzTx/>
              <a:buFontTx/>
              <a:buNone/>
              <a:defRPr sz="2600"/>
            </a:pPr>
            <a:endParaRPr lang="pl-PL" b="0" dirty="0"/>
          </a:p>
          <a:p>
            <a:pPr marL="0" indent="0" algn="ctr">
              <a:buSzTx/>
              <a:buFontTx/>
              <a:buNone/>
              <a:defRPr sz="2600"/>
            </a:pPr>
            <a:endParaRPr lang="pl-PL" b="0" dirty="0"/>
          </a:p>
          <a:p>
            <a:pPr marL="0" indent="0" algn="ctr">
              <a:buSzTx/>
              <a:buFontTx/>
              <a:buNone/>
              <a:defRPr sz="2600"/>
            </a:pPr>
            <a:endParaRPr lang="pl-PL" b="0" dirty="0"/>
          </a:p>
          <a:p>
            <a:pPr marL="0" indent="0" algn="ctr">
              <a:buSzTx/>
              <a:buFontTx/>
              <a:buNone/>
              <a:defRPr sz="2600"/>
            </a:pPr>
            <a:endParaRPr lang="pl-PL" b="0" dirty="0"/>
          </a:p>
          <a:p>
            <a:pPr marL="0" indent="0" algn="r">
              <a:buSzTx/>
              <a:buNone/>
              <a:defRPr sz="2600"/>
            </a:pPr>
            <a:r>
              <a:rPr lang="pl-PL" sz="1800" b="0" dirty="0"/>
              <a:t>Source: D. </a:t>
            </a:r>
            <a:r>
              <a:rPr lang="pl-PL" sz="1800" b="0" dirty="0" err="1"/>
              <a:t>Sculley</a:t>
            </a:r>
            <a:r>
              <a:rPr lang="pl-PL" sz="1800" b="0" dirty="0"/>
              <a:t> et </a:t>
            </a:r>
            <a:r>
              <a:rPr lang="pl-PL" sz="1800" b="0" dirty="0" err="1"/>
              <a:t>All</a:t>
            </a:r>
            <a:r>
              <a:rPr lang="pl-PL" sz="1800" b="0" dirty="0"/>
              <a:t>. </a:t>
            </a:r>
            <a:r>
              <a:rPr lang="pl-PL" sz="1800" b="0" i="1" dirty="0" err="1"/>
              <a:t>Hidden</a:t>
            </a:r>
            <a:r>
              <a:rPr lang="pl-PL" sz="1800" b="0" i="1" dirty="0"/>
              <a:t> Technical </a:t>
            </a:r>
            <a:r>
              <a:rPr lang="pl-PL" sz="1800" b="0" i="1" dirty="0" err="1"/>
              <a:t>Debt</a:t>
            </a:r>
            <a:r>
              <a:rPr lang="pl-PL" sz="1800" b="0" i="1" dirty="0"/>
              <a:t> in Machine Learning Systems</a:t>
            </a:r>
            <a:r>
              <a:rPr lang="pl-PL" sz="1800" b="0" dirty="0"/>
              <a:t> (2015)</a:t>
            </a:r>
          </a:p>
          <a:p>
            <a:pPr marL="0" indent="0" algn="ctr">
              <a:buSzTx/>
              <a:buFontTx/>
              <a:buNone/>
              <a:defRPr sz="2600"/>
            </a:pPr>
            <a:endParaRPr b="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8671C9D-D896-A58B-E4BD-36A14FC35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572" y="2609307"/>
            <a:ext cx="9517800" cy="3208397"/>
          </a:xfrm>
          <a:prstGeom prst="rect">
            <a:avLst/>
          </a:prstGeom>
        </p:spPr>
      </p:pic>
      <p:sp>
        <p:nvSpPr>
          <p:cNvPr id="125" name="ML CODE"/>
          <p:cNvSpPr/>
          <p:nvPr/>
        </p:nvSpPr>
        <p:spPr>
          <a:xfrm>
            <a:off x="4630680" y="4166868"/>
            <a:ext cx="896552" cy="610733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rPr sz="1600" dirty="0">
                <a:solidFill>
                  <a:schemeClr val="bg1"/>
                </a:solidFill>
              </a:rPr>
              <a:t>ML CODE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944</Words>
  <Application>Microsoft Macintosh PowerPoint</Application>
  <PresentationFormat>Panoramiczny</PresentationFormat>
  <Paragraphs>123</Paragraphs>
  <Slides>13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Carlito</vt:lpstr>
      <vt:lpstr>Helvetica</vt:lpstr>
      <vt:lpstr>Times Roman</vt:lpstr>
      <vt:lpstr>Office Theme</vt:lpstr>
      <vt:lpstr>Julia in production environments</vt:lpstr>
      <vt:lpstr>Business case</vt:lpstr>
      <vt:lpstr>What exactly is Serving a Model? </vt:lpstr>
      <vt:lpstr>REST API</vt:lpstr>
      <vt:lpstr>Request</vt:lpstr>
      <vt:lpstr>Request body</vt:lpstr>
      <vt:lpstr>REST API examples</vt:lpstr>
      <vt:lpstr>Prezentacja programu PowerPoint</vt:lpstr>
      <vt:lpstr>The ML project lifecycle</vt:lpstr>
      <vt:lpstr>Docker</vt:lpstr>
      <vt:lpstr>Prezentacja programu PowerPoint</vt:lpstr>
      <vt:lpstr>Docker components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 in production environments</dc:title>
  <cp:lastModifiedBy>Sebastian Zając</cp:lastModifiedBy>
  <cp:revision>69</cp:revision>
  <dcterms:modified xsi:type="dcterms:W3CDTF">2023-01-20T12:05:47Z</dcterms:modified>
</cp:coreProperties>
</file>