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05" r:id="rId3"/>
    <p:sldId id="396" r:id="rId4"/>
    <p:sldId id="259" r:id="rId5"/>
    <p:sldId id="387" r:id="rId6"/>
    <p:sldId id="260" r:id="rId7"/>
    <p:sldId id="373" r:id="rId8"/>
    <p:sldId id="346" r:id="rId9"/>
    <p:sldId id="347" r:id="rId10"/>
    <p:sldId id="399" r:id="rId11"/>
    <p:sldId id="400" r:id="rId12"/>
    <p:sldId id="402" r:id="rId13"/>
    <p:sldId id="403" r:id="rId14"/>
    <p:sldId id="401" r:id="rId15"/>
    <p:sldId id="371" r:id="rId16"/>
    <p:sldId id="261" r:id="rId17"/>
    <p:sldId id="343" r:id="rId18"/>
    <p:sldId id="344" r:id="rId19"/>
    <p:sldId id="345" r:id="rId20"/>
    <p:sldId id="325" r:id="rId21"/>
    <p:sldId id="326" r:id="rId22"/>
    <p:sldId id="327" r:id="rId23"/>
    <p:sldId id="341" r:id="rId24"/>
    <p:sldId id="342" r:id="rId25"/>
    <p:sldId id="397" r:id="rId26"/>
    <p:sldId id="398" r:id="rId27"/>
    <p:sldId id="328" r:id="rId28"/>
    <p:sldId id="382" r:id="rId29"/>
    <p:sldId id="404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2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3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8521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06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rimers/service-workers/" TargetMode="External"/><Relationship Id="rId2" Type="http://schemas.openxmlformats.org/officeDocument/2006/relationships/hyperlink" Target="https://support.google.com/webmasters/answer/6062608?hl=e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React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Alind Kumar Jain - 326835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Shilpa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Mandara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– 716650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08FB8-6F5B-B541-AF1A-CEA941AE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84" y="764470"/>
            <a:ext cx="9815822" cy="60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1874843" cy="830997"/>
          </a:xfrm>
        </p:spPr>
        <p:txBody>
          <a:bodyPr/>
          <a:lstStyle/>
          <a:p>
            <a:r>
              <a:rPr lang="en-US" sz="4800" dirty="0"/>
              <a:t>Project 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76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72" y="169624"/>
            <a:ext cx="5159637" cy="607259"/>
          </a:xfrm>
        </p:spPr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E5CB7-C50E-DD47-8B88-B78C1D826BC1}"/>
              </a:ext>
            </a:extLst>
          </p:cNvPr>
          <p:cNvSpPr/>
          <p:nvPr/>
        </p:nvSpPr>
        <p:spPr>
          <a:xfrm>
            <a:off x="3817747" y="1038694"/>
            <a:ext cx="72786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– location of all root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single page in SPA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manifest.json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W3C spec for browser rendering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Robots.txt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crawler directives </a:t>
            </a:r>
            <a:r>
              <a:rPr lang="en-US" sz="2000" dirty="0">
                <a:hlinkClick r:id="rId2"/>
              </a:rPr>
              <a:t>https://support.google.com/webmasters/answer/6062608?hl=en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contains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main/first React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 file for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All test files should end in .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Yarn test launches jest test runner.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starting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React app.  Injects App component into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serviceWorker.js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offline functionality. See </a:t>
            </a:r>
            <a:r>
              <a:rPr lang="en-US" sz="2000" dirty="0">
                <a:hlinkClick r:id="rId3"/>
              </a:rPr>
              <a:t>https://developers.google.com/web/fundamentals/primers/service-workers/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48529-557E-D641-93FD-88CE54FB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849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4B3-7200-9942-A724-CD68E3C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472-DEFF-9949-AB41-D3C3AA1C1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218" y="1447726"/>
            <a:ext cx="5349103" cy="697652"/>
          </a:xfrm>
        </p:spPr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 root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FFED9-AD32-2743-B6D8-3B55A166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95" y="1173308"/>
            <a:ext cx="4681255" cy="124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F1038-B52E-2744-9850-D31F1C75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89" y="2912224"/>
            <a:ext cx="7883611" cy="122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9AD6C-C503-2D4B-96CB-6A29FF10B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9" y="4538170"/>
            <a:ext cx="4339005" cy="210826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CD19B5-FCE4-1F4F-8EB7-C3BDA3E926EF}"/>
              </a:ext>
            </a:extLst>
          </p:cNvPr>
          <p:cNvSpPr txBox="1">
            <a:spLocks/>
          </p:cNvSpPr>
          <p:nvPr/>
        </p:nvSpPr>
        <p:spPr>
          <a:xfrm>
            <a:off x="497785" y="5592304"/>
            <a:ext cx="5349103" cy="69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component defined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84B79F-2996-A745-A0F1-B6CAE1B4F58A}"/>
              </a:ext>
            </a:extLst>
          </p:cNvPr>
          <p:cNvSpPr txBox="1">
            <a:spLocks/>
          </p:cNvSpPr>
          <p:nvPr/>
        </p:nvSpPr>
        <p:spPr>
          <a:xfrm>
            <a:off x="497786" y="2939681"/>
            <a:ext cx="3283382" cy="1348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element passed to React to render in root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349645-EFFB-C349-AE54-3B25051EAC67}"/>
              </a:ext>
            </a:extLst>
          </p:cNvPr>
          <p:cNvCxnSpPr/>
          <p:nvPr/>
        </p:nvCxnSpPr>
        <p:spPr>
          <a:xfrm>
            <a:off x="7648832" y="4137860"/>
            <a:ext cx="988541" cy="145444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7AB829-BD2D-2448-8432-EC17D0FD9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 the React Hood</a:t>
            </a:r>
          </a:p>
        </p:txBody>
      </p:sp>
    </p:spTree>
    <p:extLst>
      <p:ext uri="{BB962C8B-B14F-4D97-AF65-F5344CB8AC3E}">
        <p14:creationId xmlns:p14="http://schemas.microsoft.com/office/powerpoint/2010/main" val="347226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21" y="1466885"/>
            <a:ext cx="3326056" cy="1945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3" y="4087065"/>
            <a:ext cx="2629236" cy="2145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8914"/>
          <a:stretch/>
        </p:blipFill>
        <p:spPr>
          <a:xfrm>
            <a:off x="7721600" y="4726925"/>
            <a:ext cx="4312155" cy="17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59" y="2987060"/>
            <a:ext cx="3810000" cy="1291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93" y="1286735"/>
            <a:ext cx="3949700" cy="1169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3724141"/>
            <a:ext cx="3517901" cy="810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1" y="1508911"/>
            <a:ext cx="3416300" cy="1241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0" y="5433190"/>
            <a:ext cx="3314700" cy="873124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03200" y="381001"/>
            <a:ext cx="11707907" cy="779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Who uses React 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09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997" y="1426464"/>
            <a:ext cx="7529603" cy="2205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Virtual Document Object Model (DOM)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One way 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Use of JSX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Composition of Components</a:t>
            </a:r>
          </a:p>
          <a:p>
            <a:pPr lvl="2"/>
            <a:endParaRPr lang="en-IN" dirty="0">
              <a:solidFill>
                <a:srgbClr val="C4E3B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80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A3E1BD-201C-2F4F-AA6A-7DB93DD44EB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43934" y="4651150"/>
            <a:ext cx="831401" cy="204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F092473-780A-6A41-9F11-052BB02A1DCC}"/>
              </a:ext>
            </a:extLst>
          </p:cNvPr>
          <p:cNvSpPr/>
          <p:nvPr/>
        </p:nvSpPr>
        <p:spPr>
          <a:xfrm>
            <a:off x="8671933" y="4171149"/>
            <a:ext cx="960000" cy="9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What is Virtual DOM ?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843" y="1163828"/>
            <a:ext cx="11180063" cy="1060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i="1" dirty="0">
                <a:solidFill>
                  <a:srgbClr val="C4E3B0"/>
                </a:solidFill>
              </a:rPr>
              <a:t>Virtual DOM is an in-memory representation of Real DOM. It is a lightweight JavaScript object which is copy of Real DOM.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74009" y="3050673"/>
            <a:ext cx="5177537" cy="3121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133" dirty="0">
                <a:solidFill>
                  <a:srgbClr val="C4E3B0"/>
                </a:solidFill>
              </a:rPr>
              <a:t>It has the same properties as a real DOM object, but it lacks the power to directly change what’s on the screen.</a:t>
            </a:r>
          </a:p>
          <a:p>
            <a:pPr fontAlgn="base"/>
            <a:endParaRPr lang="en-US" sz="2133" dirty="0">
              <a:solidFill>
                <a:srgbClr val="C4E3B0"/>
              </a:solidFill>
            </a:endParaRPr>
          </a:p>
          <a:p>
            <a:pPr fontAlgn="base"/>
            <a:r>
              <a:rPr lang="en-US" sz="2133" dirty="0">
                <a:solidFill>
                  <a:srgbClr val="C4E3B0"/>
                </a:solidFill>
              </a:rPr>
              <a:t>Manipulating the DOM is slow. Manipulating the virtual DOM is much faster, because nothing gets drawn onscreen. </a:t>
            </a:r>
          </a:p>
          <a:p>
            <a:endParaRPr lang="en-US" sz="4267" dirty="0">
              <a:solidFill>
                <a:srgbClr val="C4E3B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C6FFC1-F013-E840-858F-9B3397CE5182}"/>
              </a:ext>
            </a:extLst>
          </p:cNvPr>
          <p:cNvSpPr/>
          <p:nvPr/>
        </p:nvSpPr>
        <p:spPr>
          <a:xfrm>
            <a:off x="6917992" y="36431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8E0D6-72A3-A145-9391-672EE068B955}"/>
              </a:ext>
            </a:extLst>
          </p:cNvPr>
          <p:cNvSpPr/>
          <p:nvPr/>
        </p:nvSpPr>
        <p:spPr>
          <a:xfrm>
            <a:off x="6917992" y="52127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29F6A-32FF-7947-A339-F7348B84CB20}"/>
              </a:ext>
            </a:extLst>
          </p:cNvPr>
          <p:cNvSpPr/>
          <p:nvPr/>
        </p:nvSpPr>
        <p:spPr>
          <a:xfrm>
            <a:off x="10218312" y="4479628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45EC-E665-AE4D-91A6-265B747F11DA}"/>
              </a:ext>
            </a:extLst>
          </p:cNvPr>
          <p:cNvSpPr/>
          <p:nvPr/>
        </p:nvSpPr>
        <p:spPr>
          <a:xfrm>
            <a:off x="10804691" y="3372068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B7564-09B5-EA4F-9960-2724854920D4}"/>
              </a:ext>
            </a:extLst>
          </p:cNvPr>
          <p:cNvSpPr/>
          <p:nvPr/>
        </p:nvSpPr>
        <p:spPr>
          <a:xfrm>
            <a:off x="11433713" y="4492525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A9F2-B259-B94E-93BD-84AAA10417E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0410312" y="3756068"/>
            <a:ext cx="586379" cy="723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6B5136-31DC-1744-BA09-4785C29B351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96691" y="3756068"/>
            <a:ext cx="659883" cy="722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EF0641-9B06-C649-8D97-64A549A5AF6B}"/>
              </a:ext>
            </a:extLst>
          </p:cNvPr>
          <p:cNvSpPr/>
          <p:nvPr/>
        </p:nvSpPr>
        <p:spPr>
          <a:xfrm>
            <a:off x="8959933" y="4459149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B39E2B-4AD4-F846-AB6C-86723022AB9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867162" y="4651149"/>
            <a:ext cx="804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38801-F806-EC48-855C-2275F1616FAA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7368668" y="4093826"/>
            <a:ext cx="498493" cy="5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E63888-CFB3-2B46-8336-F348AAFFC85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368668" y="4651150"/>
            <a:ext cx="498493" cy="638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08DA8E-41E6-B44D-A460-198DDDB4F986}"/>
              </a:ext>
            </a:extLst>
          </p:cNvPr>
          <p:cNvSpPr txBox="1"/>
          <p:nvPr/>
        </p:nvSpPr>
        <p:spPr>
          <a:xfrm>
            <a:off x="6450110" y="331449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Virtual DOM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1ECB2-D6E5-7B4F-936C-16B21B71774E}"/>
              </a:ext>
            </a:extLst>
          </p:cNvPr>
          <p:cNvSpPr txBox="1"/>
          <p:nvPr/>
        </p:nvSpPr>
        <p:spPr>
          <a:xfrm>
            <a:off x="6167247" y="5817487"/>
            <a:ext cx="1990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Updated Virtual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5EDB0-64CD-3145-9182-67082F9C5A33}"/>
              </a:ext>
            </a:extLst>
          </p:cNvPr>
          <p:cNvSpPr txBox="1"/>
          <p:nvPr/>
        </p:nvSpPr>
        <p:spPr>
          <a:xfrm>
            <a:off x="8876773" y="5212750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E7559D-02AA-3141-BF26-283FCAAA4840}"/>
              </a:ext>
            </a:extLst>
          </p:cNvPr>
          <p:cNvSpPr txBox="1"/>
          <p:nvPr/>
        </p:nvSpPr>
        <p:spPr>
          <a:xfrm>
            <a:off x="10602312" y="296326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99764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DBAAC3-43D1-4848-A9FD-8E1CCF172CD4}"/>
              </a:ext>
            </a:extLst>
          </p:cNvPr>
          <p:cNvCxnSpPr>
            <a:cxnSpLocks/>
          </p:cNvCxnSpPr>
          <p:nvPr/>
        </p:nvCxnSpPr>
        <p:spPr>
          <a:xfrm flipH="1" flipV="1">
            <a:off x="424363" y="2959193"/>
            <a:ext cx="3154515" cy="29980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FBA77FF-FE73-8F4E-96F3-34D28EB773D2}"/>
              </a:ext>
            </a:extLst>
          </p:cNvPr>
          <p:cNvCxnSpPr>
            <a:cxnSpLocks/>
          </p:cNvCxnSpPr>
          <p:nvPr/>
        </p:nvCxnSpPr>
        <p:spPr>
          <a:xfrm flipH="1" flipV="1">
            <a:off x="616274" y="2100582"/>
            <a:ext cx="4243029" cy="2133553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D734D8-B1E8-0D4E-A756-481432237FB2}"/>
              </a:ext>
            </a:extLst>
          </p:cNvPr>
          <p:cNvCxnSpPr/>
          <p:nvPr/>
        </p:nvCxnSpPr>
        <p:spPr>
          <a:xfrm flipH="1">
            <a:off x="396714" y="1425254"/>
            <a:ext cx="3439689" cy="2218565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AA45F0D-BF04-4240-8829-785B8A6100F0}"/>
              </a:ext>
            </a:extLst>
          </p:cNvPr>
          <p:cNvCxnSpPr/>
          <p:nvPr/>
        </p:nvCxnSpPr>
        <p:spPr>
          <a:xfrm flipH="1">
            <a:off x="1035499" y="3429000"/>
            <a:ext cx="3533181" cy="1494787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F2248E-1FDA-F949-B109-AE4A2C853EE1}"/>
              </a:ext>
            </a:extLst>
          </p:cNvPr>
          <p:cNvSpPr/>
          <p:nvPr/>
        </p:nvSpPr>
        <p:spPr>
          <a:xfrm>
            <a:off x="3096000" y="1362667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78197" y="154484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C4E3B0"/>
                </a:solidFill>
              </a:rPr>
              <a:t>How does Virtual DOM work ? – </a:t>
            </a:r>
            <a:r>
              <a:rPr lang="en-IN" sz="3733" b="1" dirty="0">
                <a:solidFill>
                  <a:srgbClr val="C4E3B0"/>
                </a:solidFill>
              </a:rPr>
              <a:t>‘</a:t>
            </a:r>
            <a:r>
              <a:rPr lang="en-IN" sz="3733" b="1" i="1" dirty="0">
                <a:solidFill>
                  <a:schemeClr val="bg1">
                    <a:lumMod val="95000"/>
                  </a:schemeClr>
                </a:solidFill>
              </a:rPr>
              <a:t>Reconciliation</a:t>
            </a:r>
            <a:r>
              <a:rPr lang="en-IN" sz="3733" b="1" i="1" dirty="0">
                <a:solidFill>
                  <a:srgbClr val="C4E3B0"/>
                </a:solidFill>
              </a:rPr>
              <a:t>’</a:t>
            </a:r>
            <a:br>
              <a:rPr lang="en-IN" sz="3733" dirty="0">
                <a:solidFill>
                  <a:srgbClr val="C4E3B0"/>
                </a:solidFill>
              </a:rPr>
            </a:br>
            <a:endParaRPr lang="en-US" sz="3733" dirty="0">
              <a:solidFill>
                <a:srgbClr val="C4E3B0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887944" y="1240589"/>
            <a:ext cx="3804184" cy="46592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entire virtual DOM gets updated.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virtual DOM gets compared to what it looked like before you updated it. React figures out which objects have changed using the </a:t>
            </a:r>
            <a:r>
              <a:rPr lang="en-US" sz="1867" b="1" i="1" dirty="0">
                <a:solidFill>
                  <a:srgbClr val="C4E3B0"/>
                </a:solidFill>
              </a:rPr>
              <a:t>‘diff’ </a:t>
            </a:r>
            <a:r>
              <a:rPr lang="en-US" sz="1867" dirty="0">
                <a:solidFill>
                  <a:srgbClr val="C4E3B0"/>
                </a:solidFill>
              </a:rPr>
              <a:t>algorithm.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Only the changed objects get updated on the </a:t>
            </a:r>
            <a:r>
              <a:rPr lang="en-US" sz="1867" i="1" dirty="0">
                <a:solidFill>
                  <a:srgbClr val="C4E3B0"/>
                </a:solidFill>
              </a:rPr>
              <a:t>real</a:t>
            </a:r>
            <a:r>
              <a:rPr lang="en-US" sz="1867" dirty="0">
                <a:solidFill>
                  <a:srgbClr val="C4E3B0"/>
                </a:solidFill>
              </a:rPr>
              <a:t> DOM.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Changes on the real DOM cause the screen to change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62415-DCA9-8940-AEBF-BCB3FBC81005}"/>
              </a:ext>
            </a:extLst>
          </p:cNvPr>
          <p:cNvCxnSpPr/>
          <p:nvPr/>
        </p:nvCxnSpPr>
        <p:spPr>
          <a:xfrm flipV="1">
            <a:off x="3974861" y="1870733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8DC42E-5689-8447-8865-E0E2ED070199}"/>
              </a:ext>
            </a:extLst>
          </p:cNvPr>
          <p:cNvCxnSpPr>
            <a:endCxn id="7" idx="0"/>
          </p:cNvCxnSpPr>
          <p:nvPr/>
        </p:nvCxnSpPr>
        <p:spPr>
          <a:xfrm>
            <a:off x="4248000" y="1877536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B8C47-5203-044B-9C8F-EF133E0D3FB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39577" y="2389215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552BD6-D1D7-4744-9C17-985EB1540BB2}"/>
              </a:ext>
            </a:extLst>
          </p:cNvPr>
          <p:cNvCxnSpPr>
            <a:endCxn id="10" idx="0"/>
          </p:cNvCxnSpPr>
          <p:nvPr/>
        </p:nvCxnSpPr>
        <p:spPr>
          <a:xfrm>
            <a:off x="3974861" y="2402822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07F00-4FEC-7F4A-8315-91BE1EBF27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251693" y="2850668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A144BB-C369-8B49-B560-9563FD19AAD0}"/>
              </a:ext>
            </a:extLst>
          </p:cNvPr>
          <p:cNvSpPr/>
          <p:nvPr/>
        </p:nvSpPr>
        <p:spPr>
          <a:xfrm>
            <a:off x="4066803" y="1534733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A5D2A-AB7F-ED45-9693-3DAB5975EE10}"/>
              </a:ext>
            </a:extLst>
          </p:cNvPr>
          <p:cNvSpPr/>
          <p:nvPr/>
        </p:nvSpPr>
        <p:spPr>
          <a:xfrm>
            <a:off x="4349221" y="203960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9F55E-8710-E54D-9BDF-C0392D9AAC17}"/>
              </a:ext>
            </a:extLst>
          </p:cNvPr>
          <p:cNvSpPr/>
          <p:nvPr/>
        </p:nvSpPr>
        <p:spPr>
          <a:xfrm>
            <a:off x="3806860" y="205321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49F95-834F-6A4B-91F9-DC8F70AC23CB}"/>
              </a:ext>
            </a:extLst>
          </p:cNvPr>
          <p:cNvSpPr/>
          <p:nvPr/>
        </p:nvSpPr>
        <p:spPr>
          <a:xfrm>
            <a:off x="3571576" y="251645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26E6-577C-AF40-81D6-DF05B810D331}"/>
              </a:ext>
            </a:extLst>
          </p:cNvPr>
          <p:cNvSpPr/>
          <p:nvPr/>
        </p:nvSpPr>
        <p:spPr>
          <a:xfrm>
            <a:off x="4083693" y="251466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27F46-0D69-EE45-A979-A2762BAE7B03}"/>
              </a:ext>
            </a:extLst>
          </p:cNvPr>
          <p:cNvSpPr/>
          <p:nvPr/>
        </p:nvSpPr>
        <p:spPr>
          <a:xfrm>
            <a:off x="4083693" y="303202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4DB5DA-33D5-BE40-8F7F-22CD1473C885}"/>
              </a:ext>
            </a:extLst>
          </p:cNvPr>
          <p:cNvSpPr/>
          <p:nvPr/>
        </p:nvSpPr>
        <p:spPr>
          <a:xfrm>
            <a:off x="3149600" y="4038600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7A8EE-D461-FD4D-A1D2-8F1B1DBE4051}"/>
              </a:ext>
            </a:extLst>
          </p:cNvPr>
          <p:cNvCxnSpPr/>
          <p:nvPr/>
        </p:nvCxnSpPr>
        <p:spPr>
          <a:xfrm flipV="1">
            <a:off x="7163857" y="2976849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AD8EE0-6751-AF4A-A129-A447EA6CB4EA}"/>
              </a:ext>
            </a:extLst>
          </p:cNvPr>
          <p:cNvCxnSpPr>
            <a:endCxn id="33" idx="0"/>
          </p:cNvCxnSpPr>
          <p:nvPr/>
        </p:nvCxnSpPr>
        <p:spPr>
          <a:xfrm>
            <a:off x="7436996" y="2983652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390A14-ECD7-5F48-80F6-7CB2515C14B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928573" y="3495331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03678B-0389-BC4A-A853-383C539F2C11}"/>
              </a:ext>
            </a:extLst>
          </p:cNvPr>
          <p:cNvCxnSpPr>
            <a:endCxn id="36" idx="0"/>
          </p:cNvCxnSpPr>
          <p:nvPr/>
        </p:nvCxnSpPr>
        <p:spPr>
          <a:xfrm>
            <a:off x="7163857" y="3508938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215501-8C5E-2542-8449-938F7D5B16E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440689" y="3956784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64B3010-0816-094C-B071-5A06A9D5391B}"/>
              </a:ext>
            </a:extLst>
          </p:cNvPr>
          <p:cNvSpPr/>
          <p:nvPr/>
        </p:nvSpPr>
        <p:spPr>
          <a:xfrm>
            <a:off x="7255799" y="264084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7824B-1821-4F4E-851C-B6E25C8174DE}"/>
              </a:ext>
            </a:extLst>
          </p:cNvPr>
          <p:cNvSpPr/>
          <p:nvPr/>
        </p:nvSpPr>
        <p:spPr>
          <a:xfrm>
            <a:off x="7538217" y="314572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1BEC1-2508-3F42-9D54-A6AC69FA5400}"/>
              </a:ext>
            </a:extLst>
          </p:cNvPr>
          <p:cNvSpPr/>
          <p:nvPr/>
        </p:nvSpPr>
        <p:spPr>
          <a:xfrm>
            <a:off x="6995856" y="3159331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EC718-6196-154E-9190-5CDA05397953}"/>
              </a:ext>
            </a:extLst>
          </p:cNvPr>
          <p:cNvSpPr/>
          <p:nvPr/>
        </p:nvSpPr>
        <p:spPr>
          <a:xfrm>
            <a:off x="6760572" y="362257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E6C97-8EE4-404F-B530-6E9E73E55EE0}"/>
              </a:ext>
            </a:extLst>
          </p:cNvPr>
          <p:cNvSpPr/>
          <p:nvPr/>
        </p:nvSpPr>
        <p:spPr>
          <a:xfrm>
            <a:off x="7272689" y="362078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B7AAE-4216-7642-ACA2-65A22CAB3C1B}"/>
              </a:ext>
            </a:extLst>
          </p:cNvPr>
          <p:cNvSpPr/>
          <p:nvPr/>
        </p:nvSpPr>
        <p:spPr>
          <a:xfrm>
            <a:off x="7272689" y="413814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00FD6-CA7A-5D4C-B091-FD62BD306CE5}"/>
              </a:ext>
            </a:extLst>
          </p:cNvPr>
          <p:cNvSpPr/>
          <p:nvPr/>
        </p:nvSpPr>
        <p:spPr>
          <a:xfrm>
            <a:off x="5582941" y="3620785"/>
            <a:ext cx="335999" cy="335999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9DCB54-8EFB-C140-B130-9AF6631BB136}"/>
              </a:ext>
            </a:extLst>
          </p:cNvPr>
          <p:cNvCxnSpPr>
            <a:stCxn id="24" idx="5"/>
          </p:cNvCxnSpPr>
          <p:nvPr/>
        </p:nvCxnSpPr>
        <p:spPr>
          <a:xfrm>
            <a:off x="4939675" y="3206342"/>
            <a:ext cx="546725" cy="4144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F82806-1831-4C49-A82B-F19BD5C96FAB}"/>
              </a:ext>
            </a:extLst>
          </p:cNvPr>
          <p:cNvCxnSpPr>
            <a:stCxn id="26" idx="7"/>
          </p:cNvCxnSpPr>
          <p:nvPr/>
        </p:nvCxnSpPr>
        <p:spPr>
          <a:xfrm flipV="1">
            <a:off x="4993275" y="3956783"/>
            <a:ext cx="469087" cy="3981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56D81-9056-524F-9D36-A8806B837648}"/>
              </a:ext>
            </a:extLst>
          </p:cNvPr>
          <p:cNvCxnSpPr/>
          <p:nvPr/>
        </p:nvCxnSpPr>
        <p:spPr>
          <a:xfrm>
            <a:off x="6068230" y="3788783"/>
            <a:ext cx="57479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F55FB-D461-934C-A5E2-4BA986695CE3}"/>
              </a:ext>
            </a:extLst>
          </p:cNvPr>
          <p:cNvCxnSpPr/>
          <p:nvPr/>
        </p:nvCxnSpPr>
        <p:spPr>
          <a:xfrm flipV="1">
            <a:off x="4064839" y="4573305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804121-4758-E24F-B243-55D78B8B9A92}"/>
              </a:ext>
            </a:extLst>
          </p:cNvPr>
          <p:cNvCxnSpPr>
            <a:endCxn id="51" idx="0"/>
          </p:cNvCxnSpPr>
          <p:nvPr/>
        </p:nvCxnSpPr>
        <p:spPr>
          <a:xfrm>
            <a:off x="4337979" y="4580108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CE5238-0361-DC4B-8902-D85BA37EDDFC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3829555" y="5091787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DBF634-64C0-2841-BBD5-F8C70C063116}"/>
              </a:ext>
            </a:extLst>
          </p:cNvPr>
          <p:cNvCxnSpPr>
            <a:endCxn id="54" idx="0"/>
          </p:cNvCxnSpPr>
          <p:nvPr/>
        </p:nvCxnSpPr>
        <p:spPr>
          <a:xfrm>
            <a:off x="4064840" y="5105394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D5CE93-6EAB-2149-9420-1CEAF60D423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341672" y="5553240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58F0EBD-5CF1-4643-90F4-00288E5E114E}"/>
              </a:ext>
            </a:extLst>
          </p:cNvPr>
          <p:cNvSpPr/>
          <p:nvPr/>
        </p:nvSpPr>
        <p:spPr>
          <a:xfrm>
            <a:off x="4156781" y="423730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591B17-EB7F-C744-ADC9-5D369DD00A8C}"/>
              </a:ext>
            </a:extLst>
          </p:cNvPr>
          <p:cNvSpPr/>
          <p:nvPr/>
        </p:nvSpPr>
        <p:spPr>
          <a:xfrm>
            <a:off x="4439200" y="474218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6487C5-BD00-564D-8DCA-30C0CBE8B712}"/>
              </a:ext>
            </a:extLst>
          </p:cNvPr>
          <p:cNvSpPr/>
          <p:nvPr/>
        </p:nvSpPr>
        <p:spPr>
          <a:xfrm>
            <a:off x="3896839" y="475578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BBF905-8633-E347-B703-9D85AEB3343B}"/>
              </a:ext>
            </a:extLst>
          </p:cNvPr>
          <p:cNvSpPr/>
          <p:nvPr/>
        </p:nvSpPr>
        <p:spPr>
          <a:xfrm>
            <a:off x="3661555" y="521902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F869A-0F77-B64C-89C9-F9AD57DDF7C3}"/>
              </a:ext>
            </a:extLst>
          </p:cNvPr>
          <p:cNvSpPr/>
          <p:nvPr/>
        </p:nvSpPr>
        <p:spPr>
          <a:xfrm>
            <a:off x="4173672" y="5217239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ECCC4E-8085-0E4B-AF30-0B77FF4827C8}"/>
              </a:ext>
            </a:extLst>
          </p:cNvPr>
          <p:cNvSpPr/>
          <p:nvPr/>
        </p:nvSpPr>
        <p:spPr>
          <a:xfrm>
            <a:off x="4173672" y="573460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118FCC-052F-334B-A54B-DA08DA32F14D}"/>
              </a:ext>
            </a:extLst>
          </p:cNvPr>
          <p:cNvSpPr/>
          <p:nvPr/>
        </p:nvSpPr>
        <p:spPr>
          <a:xfrm>
            <a:off x="1208093" y="3042663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5DB170-D4D2-D541-A7E3-3E8F653593B0}"/>
              </a:ext>
            </a:extLst>
          </p:cNvPr>
          <p:cNvSpPr/>
          <p:nvPr/>
        </p:nvSpPr>
        <p:spPr>
          <a:xfrm>
            <a:off x="2527013" y="3191812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22D055-962D-DF4B-A2F8-8A8A05A7F05C}"/>
              </a:ext>
            </a:extLst>
          </p:cNvPr>
          <p:cNvSpPr/>
          <p:nvPr/>
        </p:nvSpPr>
        <p:spPr>
          <a:xfrm>
            <a:off x="1366711" y="3583348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45FB922-65C2-9E4C-A0C1-F6562357F0DB}"/>
              </a:ext>
            </a:extLst>
          </p:cNvPr>
          <p:cNvSpPr/>
          <p:nvPr/>
        </p:nvSpPr>
        <p:spPr>
          <a:xfrm>
            <a:off x="2097277" y="3996861"/>
            <a:ext cx="384000" cy="384000"/>
          </a:xfrm>
          <a:prstGeom prst="ellipse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69ACBC-56E4-AD49-BC29-5E5584A9807D}"/>
              </a:ext>
            </a:extLst>
          </p:cNvPr>
          <p:cNvSpPr/>
          <p:nvPr/>
        </p:nvSpPr>
        <p:spPr>
          <a:xfrm>
            <a:off x="1962807" y="3180860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DCC5E-0874-214C-94B7-43C4844DAE36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1592094" y="3234663"/>
            <a:ext cx="370713" cy="1381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70EFF-B620-6445-A7FE-D6AEECFDD1CF}"/>
              </a:ext>
            </a:extLst>
          </p:cNvPr>
          <p:cNvCxnSpPr>
            <a:cxnSpLocks/>
            <a:stCxn id="59" idx="7"/>
            <a:endCxn id="61" idx="3"/>
          </p:cNvCxnSpPr>
          <p:nvPr/>
        </p:nvCxnSpPr>
        <p:spPr>
          <a:xfrm flipV="1">
            <a:off x="1694475" y="3508624"/>
            <a:ext cx="324568" cy="13096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B110F2-9CC1-9443-81B3-8DCC65868DCC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>
            <a:off x="2346807" y="3372860"/>
            <a:ext cx="180207" cy="109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D4EFB8-C693-3E43-A413-3195D9BE4FD6}"/>
              </a:ext>
            </a:extLst>
          </p:cNvPr>
          <p:cNvCxnSpPr>
            <a:stCxn id="58" idx="4"/>
            <a:endCxn id="60" idx="7"/>
          </p:cNvCxnSpPr>
          <p:nvPr/>
        </p:nvCxnSpPr>
        <p:spPr>
          <a:xfrm flipH="1">
            <a:off x="2425042" y="3575812"/>
            <a:ext cx="293972" cy="47728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F760DE-E095-1A46-882A-EFF30BD5A8EB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1750711" y="3775349"/>
            <a:ext cx="346567" cy="4135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EB09E2D-F567-9949-A585-02BD8462501C}"/>
              </a:ext>
            </a:extLst>
          </p:cNvPr>
          <p:cNvSpPr txBox="1"/>
          <p:nvPr/>
        </p:nvSpPr>
        <p:spPr>
          <a:xfrm>
            <a:off x="3600602" y="1038942"/>
            <a:ext cx="102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1000"/>
                  </a:schemeClr>
                </a:solidFill>
              </a:rPr>
              <a:t>Real DOM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D19C5A-FAB1-764B-AE5A-6D9CBAD89E51}"/>
              </a:ext>
            </a:extLst>
          </p:cNvPr>
          <p:cNvSpPr txBox="1"/>
          <p:nvPr/>
        </p:nvSpPr>
        <p:spPr>
          <a:xfrm>
            <a:off x="634533" y="267639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Model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BAC877-F663-3546-9F7A-0EED8819DFAC}"/>
              </a:ext>
            </a:extLst>
          </p:cNvPr>
          <p:cNvSpPr txBox="1"/>
          <p:nvPr/>
        </p:nvSpPr>
        <p:spPr>
          <a:xfrm>
            <a:off x="3320610" y="6250664"/>
            <a:ext cx="1594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In-memory DOM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73789F-9215-584D-8407-5995E555E85B}"/>
              </a:ext>
            </a:extLst>
          </p:cNvPr>
          <p:cNvSpPr txBox="1"/>
          <p:nvPr/>
        </p:nvSpPr>
        <p:spPr>
          <a:xfrm>
            <a:off x="4924009" y="3640852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Diff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7521EB-1E03-C342-8F1B-8C486995138E}"/>
              </a:ext>
            </a:extLst>
          </p:cNvPr>
          <p:cNvSpPr txBox="1"/>
          <p:nvPr/>
        </p:nvSpPr>
        <p:spPr>
          <a:xfrm>
            <a:off x="5928303" y="3385530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Patch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2B89FC-8AAA-A843-8AF9-28C5B0553D73}"/>
              </a:ext>
            </a:extLst>
          </p:cNvPr>
          <p:cNvSpPr txBox="1"/>
          <p:nvPr/>
        </p:nvSpPr>
        <p:spPr>
          <a:xfrm>
            <a:off x="7014885" y="461234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76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chemeClr val="bg1">
                    <a:lumMod val="85000"/>
                  </a:schemeClr>
                </a:solidFill>
              </a:rPr>
              <a:t>How does Virtual DOM make React faster 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2062" y="1768054"/>
            <a:ext cx="9444737" cy="2948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diff algorithm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Batched update operations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update of sub tree only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Uses observable instead of dirty checking to detect change</a:t>
            </a:r>
            <a:br>
              <a:rPr lang="en-IN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19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503811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8000" dirty="0"/>
              <a:t>Intro</a:t>
            </a:r>
          </a:p>
          <a:p>
            <a:pPr lvl="1"/>
            <a:r>
              <a:rPr lang="en-US" sz="8000" dirty="0"/>
              <a:t>Installation; Create-react-app</a:t>
            </a:r>
          </a:p>
          <a:p>
            <a:pPr lvl="1"/>
            <a:r>
              <a:rPr lang="en-US" sz="8000" dirty="0"/>
              <a:t>Project structure; SPA</a:t>
            </a:r>
          </a:p>
          <a:p>
            <a:pPr lvl="1"/>
            <a:r>
              <a:rPr lang="en-US" sz="8000" dirty="0"/>
              <a:t>Virtual DOM; One Way data flow; JSX</a:t>
            </a:r>
          </a:p>
          <a:p>
            <a:pPr lvl="0"/>
            <a:r>
              <a:rPr lang="en-US" sz="8000" dirty="0"/>
              <a:t>Components, Props, and State</a:t>
            </a:r>
          </a:p>
          <a:p>
            <a:pPr lvl="0"/>
            <a:r>
              <a:rPr lang="en-US" sz="8000" dirty="0"/>
              <a:t>Event Handling, </a:t>
            </a:r>
            <a:r>
              <a:rPr lang="en-US" sz="8000" dirty="0" err="1"/>
              <a:t>setState</a:t>
            </a:r>
            <a:r>
              <a:rPr lang="en-US" sz="8000" dirty="0"/>
              <a:t>, Binding and ‘this’, Controlled Component Forms</a:t>
            </a:r>
          </a:p>
          <a:p>
            <a:pPr lvl="0"/>
            <a:r>
              <a:rPr lang="en-US" sz="8000" dirty="0"/>
              <a:t>React Routing, Component Lifecycle Methods, fetch from live API</a:t>
            </a:r>
          </a:p>
          <a:p>
            <a:pPr lvl="0"/>
            <a:r>
              <a:rPr lang="en-US" sz="8000" dirty="0"/>
              <a:t>Flux and Redux</a:t>
            </a:r>
          </a:p>
          <a:p>
            <a:pPr lvl="1"/>
            <a:r>
              <a:rPr lang="en-US" sz="8000" dirty="0"/>
              <a:t>React-redux; React-actions;</a:t>
            </a:r>
          </a:p>
          <a:p>
            <a:pPr lvl="1"/>
            <a:r>
              <a:rPr lang="en-US" sz="8000" dirty="0"/>
              <a:t>Action Creators; Reducers; Connect; Robust Objects</a:t>
            </a:r>
          </a:p>
          <a:p>
            <a:pPr lvl="0"/>
            <a:r>
              <a:rPr lang="en-US" sz="8000" dirty="0" err="1"/>
              <a:t>GraphQL</a:t>
            </a:r>
            <a:endParaRPr lang="en-US" sz="8000" dirty="0"/>
          </a:p>
          <a:p>
            <a:pPr lvl="1"/>
            <a:r>
              <a:rPr lang="en-US" sz="8000" dirty="0"/>
              <a:t>Writing queries; querying from React</a:t>
            </a:r>
          </a:p>
          <a:p>
            <a:pPr lvl="0"/>
            <a:r>
              <a:rPr lang="en-US" sz="8000" dirty="0"/>
              <a:t>Testing with Jest</a:t>
            </a:r>
          </a:p>
          <a:p>
            <a:pPr lvl="1"/>
            <a:r>
              <a:rPr lang="en-US" sz="8000" dirty="0"/>
              <a:t>Snapshot testing</a:t>
            </a:r>
          </a:p>
          <a:p>
            <a:pPr lvl="1"/>
            <a:r>
              <a:rPr lang="en-US" sz="8000" dirty="0" err="1"/>
              <a:t>Jest.SpyOn</a:t>
            </a:r>
            <a:r>
              <a:rPr lang="en-US" sz="8000" dirty="0"/>
              <a:t>; </a:t>
            </a:r>
            <a:r>
              <a:rPr lang="en-US" sz="8000" dirty="0" err="1"/>
              <a:t>mockImplementation</a:t>
            </a:r>
            <a:endParaRPr lang="en-US" sz="8000" dirty="0"/>
          </a:p>
          <a:p>
            <a:r>
              <a:rPr lang="en-US" sz="8533" dirty="0"/>
              <a:t>Building and Deploying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7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 What  is JSX ? - </a:t>
            </a:r>
            <a:r>
              <a:rPr lang="en-US" dirty="0"/>
              <a:t>JSX produces React “elements”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3" y="1430247"/>
            <a:ext cx="11180063" cy="180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JSX is an inline markup that looks like HTML and gets transformed to JavaScript and is used to create React elements. These elements are then rendered to the React DOM. A JSX expression starts with an HTML-like open tag, and ends with the corresponding closing tag.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C73C3-8CBF-4848-A844-103700937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493545"/>
            <a:ext cx="7440599" cy="1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512064" y="547939"/>
            <a:ext cx="11180064" cy="1865061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4E3B0"/>
                </a:solidFill>
              </a:rPr>
              <a:t>Fundamentally, JSX just provides syntactic sugar for the </a:t>
            </a:r>
            <a:r>
              <a:rPr lang="en-US" b="0" i="1" dirty="0">
                <a:solidFill>
                  <a:srgbClr val="C4E3B0"/>
                </a:solidFill>
              </a:rPr>
              <a:t>React.createElement(component, props, ...children) </a:t>
            </a:r>
            <a:r>
              <a:rPr lang="en-US" b="0" dirty="0">
                <a:solidFill>
                  <a:srgbClr val="C4E3B0"/>
                </a:solidFill>
              </a:rPr>
              <a:t>function.</a:t>
            </a:r>
            <a:br>
              <a:rPr lang="en-US" b="0" dirty="0">
                <a:solidFill>
                  <a:srgbClr val="C4E3B0"/>
                </a:solidFill>
              </a:rPr>
            </a:br>
            <a:r>
              <a:rPr lang="en-US" b="0" dirty="0">
                <a:solidFill>
                  <a:srgbClr val="C4E3B0"/>
                </a:solidFill>
              </a:rPr>
              <a:t>Behind the scenes, Babel (preprocessor) </a:t>
            </a:r>
            <a:r>
              <a:rPr lang="en-US" b="0" dirty="0" err="1">
                <a:solidFill>
                  <a:srgbClr val="C4E3B0"/>
                </a:solidFill>
              </a:rPr>
              <a:t>transpiles</a:t>
            </a:r>
            <a:r>
              <a:rPr lang="en-US" b="0" dirty="0">
                <a:solidFill>
                  <a:srgbClr val="C4E3B0"/>
                </a:solidFill>
              </a:rPr>
              <a:t> our code into a code which can be recognized by React to create Objects that can be used to construct the 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CBAE-D0CB-2F40-A860-1466BF2F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" y="3473975"/>
            <a:ext cx="4884448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232D3-94F7-4749-BF9C-3E210B099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965849"/>
            <a:ext cx="3759200" cy="31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JSX benefit ?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2064" y="1682496"/>
            <a:ext cx="11180064" cy="3575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is faster than normal JavaScript as it performs optimizations while translating to regular JavaScript.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makes easier for us to create templates.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Instead of separating the markup and logic in separated files, React uses </a:t>
            </a:r>
            <a:r>
              <a:rPr lang="en-US" sz="2133" i="1" dirty="0">
                <a:solidFill>
                  <a:srgbClr val="C4E3B0"/>
                </a:solidFill>
              </a:rPr>
              <a:t>components</a:t>
            </a:r>
            <a:r>
              <a:rPr lang="en-US" sz="2133" dirty="0">
                <a:solidFill>
                  <a:srgbClr val="C4E3B0"/>
                </a:solidFill>
              </a:rPr>
              <a:t> for this purpose. We will learn about components in details in further articles.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0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513490"/>
            <a:ext cx="6074419" cy="4594703"/>
          </a:xfr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React apps are organized as a series of nested components. These components are functional in nature: that is, they receive information through arguments (the  </a:t>
            </a:r>
            <a:r>
              <a:rPr lang="en-US" sz="2133" i="1" dirty="0">
                <a:solidFill>
                  <a:srgbClr val="C4E3B0"/>
                </a:solidFill>
              </a:rPr>
              <a:t>props</a:t>
            </a:r>
            <a:r>
              <a:rPr lang="en-US" sz="2133" dirty="0">
                <a:solidFill>
                  <a:srgbClr val="C4E3B0"/>
                </a:solidFill>
              </a:rPr>
              <a:t>) and pass information via their return values (the return value of the  </a:t>
            </a:r>
            <a:r>
              <a:rPr lang="en-US" sz="2133" i="1" dirty="0">
                <a:solidFill>
                  <a:srgbClr val="C4E3B0"/>
                </a:solidFill>
              </a:rPr>
              <a:t>render</a:t>
            </a:r>
            <a:r>
              <a:rPr lang="en-US" sz="2133" dirty="0">
                <a:solidFill>
                  <a:srgbClr val="C4E3B0"/>
                </a:solidFill>
              </a:rPr>
              <a:t>  function).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This is called unidirectional data flow.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Data is passed down from components to their children via props.</a:t>
            </a:r>
          </a:p>
          <a:p>
            <a:pPr marL="0" indent="0">
              <a:buNone/>
            </a:pPr>
            <a:br>
              <a:rPr lang="en-US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67" dirty="0"/>
              <a:t>One way data binding</a:t>
            </a:r>
            <a:endParaRPr lang="en-US" sz="2667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878E61-EC24-5149-856F-078D50E6EC2A}"/>
              </a:ext>
            </a:extLst>
          </p:cNvPr>
          <p:cNvSpPr/>
          <p:nvPr/>
        </p:nvSpPr>
        <p:spPr>
          <a:xfrm>
            <a:off x="8636000" y="1295400"/>
            <a:ext cx="1930400" cy="1930400"/>
          </a:xfrm>
          <a:prstGeom prst="ellipse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1F12F-7A3D-CC4E-8C3D-7B202C2209E8}"/>
              </a:ext>
            </a:extLst>
          </p:cNvPr>
          <p:cNvSpPr/>
          <p:nvPr/>
        </p:nvSpPr>
        <p:spPr>
          <a:xfrm>
            <a:off x="8636000" y="4100789"/>
            <a:ext cx="1930400" cy="1930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59F11EC4-7545-BC4E-B7C2-58FE0F7DAB8C}"/>
              </a:ext>
            </a:extLst>
          </p:cNvPr>
          <p:cNvSpPr/>
          <p:nvPr/>
        </p:nvSpPr>
        <p:spPr>
          <a:xfrm rot="5400000">
            <a:off x="9338843" y="2746540"/>
            <a:ext cx="2189372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5CBE4D87-7711-D642-9637-A34970708A86}"/>
              </a:ext>
            </a:extLst>
          </p:cNvPr>
          <p:cNvSpPr/>
          <p:nvPr/>
        </p:nvSpPr>
        <p:spPr>
          <a:xfrm rot="16200000">
            <a:off x="7674184" y="2777772"/>
            <a:ext cx="2189373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E449A-6066-A345-BEF0-D1B02291CA4B}"/>
              </a:ext>
            </a:extLst>
          </p:cNvPr>
          <p:cNvSpPr txBox="1"/>
          <p:nvPr/>
        </p:nvSpPr>
        <p:spPr>
          <a:xfrm>
            <a:off x="8940277" y="19974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Parent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E9993-06D3-4145-88A6-13C42DCFD0D9}"/>
              </a:ext>
            </a:extLst>
          </p:cNvPr>
          <p:cNvSpPr txBox="1"/>
          <p:nvPr/>
        </p:nvSpPr>
        <p:spPr>
          <a:xfrm>
            <a:off x="9144000" y="4836668"/>
            <a:ext cx="1168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2"/>
                </a:solidFill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FA3D6-1F5E-5244-BD40-469FD3F259FF}"/>
              </a:ext>
            </a:extLst>
          </p:cNvPr>
          <p:cNvSpPr txBox="1"/>
          <p:nvPr/>
        </p:nvSpPr>
        <p:spPr>
          <a:xfrm>
            <a:off x="7174799" y="3261271"/>
            <a:ext cx="129391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Emit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0CE89-25ED-214C-BF75-46A2D8440728}"/>
              </a:ext>
            </a:extLst>
          </p:cNvPr>
          <p:cNvSpPr txBox="1"/>
          <p:nvPr/>
        </p:nvSpPr>
        <p:spPr>
          <a:xfrm>
            <a:off x="11056456" y="3261271"/>
            <a:ext cx="7310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Pass </a:t>
            </a:r>
          </a:p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418299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Unidirectional Flow of data benefit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33" dirty="0">
                <a:solidFill>
                  <a:srgbClr val="C4E3B0"/>
                </a:solidFill>
              </a:rPr>
              <a:t>Data flows throughout the app in a single direction, hence the developers have a better understanding and control over it.</a:t>
            </a:r>
          </a:p>
          <a:p>
            <a:endParaRPr lang="en-IN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Data flows in one direction </a:t>
            </a:r>
            <a:r>
              <a:rPr lang="en-US" sz="2133" i="1" dirty="0">
                <a:solidFill>
                  <a:srgbClr val="C4E3B0"/>
                </a:solidFill>
              </a:rPr>
              <a:t>after some change</a:t>
            </a:r>
            <a:r>
              <a:rPr lang="en-US" sz="2133" dirty="0">
                <a:solidFill>
                  <a:srgbClr val="C4E3B0"/>
                </a:solidFill>
              </a:rPr>
              <a:t>. This makes it easy to identify the source of the change, and then follow that change as it moves through your system.</a:t>
            </a:r>
            <a:endParaRPr lang="en-IN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Composition of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092200"/>
            <a:ext cx="5569923" cy="26258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</a:rPr>
              <a:t>Everything in React is a component, and it follows a strong component based model promoting code reuse.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An app composed of many small parts is more manageable than a single large monolith app.</a:t>
            </a:r>
          </a:p>
          <a:p>
            <a:pPr>
              <a:buFont typeface="Arial" pitchFamily="34" charset="0"/>
              <a:buChar char="•"/>
            </a:pPr>
            <a:endParaRPr lang="en-IN" sz="2133" b="1" dirty="0">
              <a:solidFill>
                <a:srgbClr val="C4E3B0"/>
              </a:solidFill>
            </a:endParaRPr>
          </a:p>
          <a:p>
            <a:pPr algn="l"/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1EB70-04A7-5740-8F67-030E5A772FCD}"/>
              </a:ext>
            </a:extLst>
          </p:cNvPr>
          <p:cNvSpPr/>
          <p:nvPr/>
        </p:nvSpPr>
        <p:spPr>
          <a:xfrm>
            <a:off x="6502400" y="1069536"/>
            <a:ext cx="5376000" cy="5075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575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9C93C-41AB-2C4D-89F7-F60DDC8D0BA8}"/>
              </a:ext>
            </a:extLst>
          </p:cNvPr>
          <p:cNvSpPr/>
          <p:nvPr/>
        </p:nvSpPr>
        <p:spPr>
          <a:xfrm>
            <a:off x="6705600" y="1742382"/>
            <a:ext cx="4783328" cy="4996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C7073-6FA6-8847-B962-469F3E28DE34}"/>
              </a:ext>
            </a:extLst>
          </p:cNvPr>
          <p:cNvSpPr/>
          <p:nvPr/>
        </p:nvSpPr>
        <p:spPr>
          <a:xfrm>
            <a:off x="6705600" y="2434804"/>
            <a:ext cx="4783328" cy="264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6E9BB-75BF-654D-9AF5-781C9E3A551C}"/>
              </a:ext>
            </a:extLst>
          </p:cNvPr>
          <p:cNvSpPr/>
          <p:nvPr/>
        </p:nvSpPr>
        <p:spPr>
          <a:xfrm>
            <a:off x="6705600" y="5363472"/>
            <a:ext cx="4783328" cy="4743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4F092-5CD4-D74B-A4F7-6D0AB4454F0D}"/>
              </a:ext>
            </a:extLst>
          </p:cNvPr>
          <p:cNvSpPr/>
          <p:nvPr/>
        </p:nvSpPr>
        <p:spPr>
          <a:xfrm>
            <a:off x="6908800" y="3193772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E97F6-FB83-ED42-AD27-7A361C098D81}"/>
              </a:ext>
            </a:extLst>
          </p:cNvPr>
          <p:cNvSpPr/>
          <p:nvPr/>
        </p:nvSpPr>
        <p:spPr>
          <a:xfrm>
            <a:off x="6908800" y="379039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D4A1D-207E-4A41-A818-C1902B8A03D8}"/>
              </a:ext>
            </a:extLst>
          </p:cNvPr>
          <p:cNvSpPr/>
          <p:nvPr/>
        </p:nvSpPr>
        <p:spPr>
          <a:xfrm>
            <a:off x="6908800" y="432107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DA123-8629-EC43-9152-A9956470C98B}"/>
              </a:ext>
            </a:extLst>
          </p:cNvPr>
          <p:cNvSpPr txBox="1"/>
          <p:nvPr/>
        </p:nvSpPr>
        <p:spPr>
          <a:xfrm>
            <a:off x="6807200" y="1289909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&lt;App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47774-FF4B-6B41-8B37-6528CA687AA5}"/>
              </a:ext>
            </a:extLst>
          </p:cNvPr>
          <p:cNvSpPr txBox="1"/>
          <p:nvPr/>
        </p:nvSpPr>
        <p:spPr>
          <a:xfrm>
            <a:off x="8331200" y="1804055"/>
            <a:ext cx="274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&lt;MenuBar /&gt;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813EC-FC19-2949-B7EF-2FD58EC567E3}"/>
              </a:ext>
            </a:extLst>
          </p:cNvPr>
          <p:cNvSpPr txBox="1"/>
          <p:nvPr/>
        </p:nvSpPr>
        <p:spPr>
          <a:xfrm>
            <a:off x="6807200" y="2529119"/>
            <a:ext cx="2641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&lt;MainPage /&gt;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EC74A-B486-C74C-8795-549E7197DD43}"/>
              </a:ext>
            </a:extLst>
          </p:cNvPr>
          <p:cNvSpPr txBox="1"/>
          <p:nvPr/>
        </p:nvSpPr>
        <p:spPr>
          <a:xfrm>
            <a:off x="8229600" y="3797934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B4F52-A678-CD49-9068-5299AF1D3F7B}"/>
              </a:ext>
            </a:extLst>
          </p:cNvPr>
          <p:cNvSpPr txBox="1"/>
          <p:nvPr/>
        </p:nvSpPr>
        <p:spPr>
          <a:xfrm>
            <a:off x="8229600" y="4303367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BA3DF-DFB5-4343-BD50-1D8310770D01}"/>
              </a:ext>
            </a:extLst>
          </p:cNvPr>
          <p:cNvSpPr txBox="1"/>
          <p:nvPr/>
        </p:nvSpPr>
        <p:spPr>
          <a:xfrm>
            <a:off x="8229600" y="3219910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C117A-DDB0-784C-92C7-958F7158E652}"/>
              </a:ext>
            </a:extLst>
          </p:cNvPr>
          <p:cNvSpPr txBox="1"/>
          <p:nvPr/>
        </p:nvSpPr>
        <p:spPr>
          <a:xfrm>
            <a:off x="8229600" y="5425003"/>
            <a:ext cx="2438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&lt;SiteFooter 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85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853440" y="1213172"/>
            <a:ext cx="4518888" cy="49244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C4E3B0"/>
                </a:solidFill>
              </a:rPr>
              <a:t>Creating a component</a:t>
            </a:r>
            <a:endParaRPr lang="en-US" sz="2400" dirty="0">
              <a:solidFill>
                <a:srgbClr val="C4E3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968" y="1213172"/>
            <a:ext cx="466659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400" b="1" dirty="0">
                <a:solidFill>
                  <a:srgbClr val="C4E3B0"/>
                </a:solidFill>
                <a:latin typeface="+mj-lt"/>
              </a:rPr>
              <a:t>Using/Reusing the component</a:t>
            </a:r>
            <a:endParaRPr lang="en-US" sz="2400" b="1" dirty="0">
              <a:solidFill>
                <a:srgbClr val="C4E3B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5729186"/>
            <a:ext cx="11379200" cy="3282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IN" sz="2133" i="1" dirty="0">
                <a:solidFill>
                  <a:srgbClr val="C4E3B0"/>
                </a:solidFill>
              </a:rPr>
              <a:t>Now  </a:t>
            </a:r>
            <a:r>
              <a:rPr lang="en-IN" sz="2133" b="1" i="1" dirty="0">
                <a:solidFill>
                  <a:srgbClr val="C4E3B0"/>
                </a:solidFill>
              </a:rPr>
              <a:t>Heading</a:t>
            </a:r>
            <a:r>
              <a:rPr lang="en-IN" sz="2133" i="1" dirty="0">
                <a:solidFill>
                  <a:srgbClr val="C4E3B0"/>
                </a:solidFill>
              </a:rPr>
              <a:t> component can be used by other components. </a:t>
            </a: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</a:p>
          <a:p>
            <a:r>
              <a:rPr lang="en-IN" sz="3200" dirty="0"/>
              <a:t>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F8AFE-A2FB-8944-B2F3-DA2F06D50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0" y="1877051"/>
            <a:ext cx="5831595" cy="3492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0" y="2184741"/>
            <a:ext cx="5320007" cy="27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6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 err="1"/>
              <a:t>Index.html</a:t>
            </a:r>
            <a:r>
              <a:rPr lang="en-US" sz="3733" dirty="0"/>
              <a:t> is single page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main element inserted into </a:t>
            </a:r>
            <a:r>
              <a:rPr lang="en-US" sz="3733" dirty="0" err="1"/>
              <a:t>Index.html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a React component defined in </a:t>
            </a:r>
            <a:r>
              <a:rPr lang="en-US" sz="3733" dirty="0" err="1"/>
              <a:t>App.js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Virtual Dom reconciles changes and updates real Dom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Components are the building blocks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JSX used to create templates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443" y="805985"/>
            <a:ext cx="103343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is React JS?</a:t>
            </a:r>
          </a:p>
          <a:p>
            <a:pPr marL="457189" indent="-457189">
              <a:buAutoNum type="arabicPeriod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Server side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User-interface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A Library for building interaction interfaces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2. What are the advantages of React JS?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a Virtual Dom for fast rendering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Using React increases readability and makes maintainability easier. Component, Data patterns improves readability and thus makes it easier for maintaining larger apps 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JSX to improve readability and development of html elements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of the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63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1"/>
            <a:ext cx="1107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3.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command creates a new React app?</a:t>
            </a:r>
          </a:p>
          <a:p>
            <a:pPr marL="457189" indent="-457189">
              <a:buAutoNum type="arabicPeriod" startAt="3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4.   What is the first/only React component in the out-of-the-box React app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Index</a:t>
            </a:r>
          </a:p>
          <a:p>
            <a:pPr marL="1066773" lvl="1" indent="-457189">
              <a:buAutoNum type="alphaU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ServiceWorker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App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Root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34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45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Demonstrate Installation  and configuration of  ReactJS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 React app using create-react-app command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basic structure of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features of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you think is the most difficult part about React?</a:t>
            </a:r>
          </a:p>
          <a:p>
            <a:r>
              <a:rPr lang="en-US" dirty="0"/>
              <a:t>What do you think is the most impressive part about React?</a:t>
            </a:r>
          </a:p>
          <a:p>
            <a:r>
              <a:rPr lang="en-US" dirty="0"/>
              <a:t>What do you think is the simplest part about developing a React app?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Introduction: What is React JS?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" y="1397000"/>
            <a:ext cx="10875264" cy="11980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React is a Javascript library for building user interfaces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Developed by Facebook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616201"/>
            <a:ext cx="8544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</a:t>
            </a:r>
            <a:r>
              <a:rPr lang="en-US" sz="3200" b="1" spc="67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ReactJS</a:t>
            </a:r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001" y="3429000"/>
            <a:ext cx="10092436" cy="250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Curbs complexity of two-way data binding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Re-rendering of DOM tree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Dynamic data updates on page like API Calls, business logic etc.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Component based approach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Helps to build complex UI architecture like Facebook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08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30400" y="2514600"/>
            <a:ext cx="802640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Who will be Benefitted ?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Associates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Management</a:t>
            </a:r>
            <a:endParaRPr lang="en-US" sz="2667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847" y="279400"/>
            <a:ext cx="11186220" cy="60725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Installation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Project Structure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React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2177485" cy="748988"/>
          </a:xfrm>
        </p:spPr>
        <p:txBody>
          <a:bodyPr/>
          <a:lstStyle/>
          <a:p>
            <a:r>
              <a:rPr lang="en-US" dirty="0"/>
              <a:t>React JS Installation </a:t>
            </a:r>
            <a:endParaRPr lang="en-US" sz="2133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34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273536" cy="624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React JS Installation: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5932" y="1685613"/>
            <a:ext cx="5143669" cy="1438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C4E3B0"/>
                </a:solidFill>
              </a:rPr>
              <a:t>CodePen</a:t>
            </a:r>
            <a:endParaRPr lang="en-US" sz="2267" dirty="0">
              <a:solidFill>
                <a:srgbClr val="C4E3B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CodeSandbox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Glitch</a:t>
            </a: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4267" b="1" dirty="0">
              <a:solidFill>
                <a:srgbClr val="C4E3B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923" y="4635339"/>
            <a:ext cx="6091434" cy="14366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C4E3B0"/>
                </a:solidFill>
              </a:rPr>
              <a:t>Step 1: Download NodeJS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2: Download the ‘create-react-app’ Tool from Git Hub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3: Open cmd prompt and navigate to the project directory</a:t>
            </a:r>
          </a:p>
          <a:p>
            <a:endParaRPr lang="en-US" sz="1867" dirty="0">
              <a:solidFill>
                <a:srgbClr val="C4E3B0"/>
              </a:solidFill>
            </a:endParaRPr>
          </a:p>
          <a:p>
            <a:r>
              <a:rPr lang="en-US" sz="1867" dirty="0">
                <a:solidFill>
                  <a:srgbClr val="C4E3B0"/>
                </a:solidFill>
              </a:rPr>
              <a:t>Run app with yarn start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923" y="4054257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Setup Scenario 1: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506" y="1100035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Online code playgrounds:</a:t>
            </a:r>
          </a:p>
        </p:txBody>
      </p:sp>
      <p:pic>
        <p:nvPicPr>
          <p:cNvPr id="10" name="Picture 9" descr="A picture containing npm commands for creating and launching a React app&#10;">
            <a:extLst>
              <a:ext uri="{FF2B5EF4-FFF2-40B4-BE49-F238E27FC236}">
                <a16:creationId xmlns:a16="http://schemas.microsoft.com/office/drawing/2014/main" id="{2D0826B1-ADA7-4CE9-BD23-BD0EB6CB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78"/>
          <a:stretch/>
        </p:blipFill>
        <p:spPr>
          <a:xfrm>
            <a:off x="6979788" y="3945374"/>
            <a:ext cx="4871126" cy="2326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53F86-A65D-7E40-9667-A2AA45588C70}"/>
              </a:ext>
            </a:extLst>
          </p:cNvPr>
          <p:cNvSpPr txBox="1"/>
          <p:nvPr/>
        </p:nvSpPr>
        <p:spPr>
          <a:xfrm>
            <a:off x="2183304" y="6471516"/>
            <a:ext cx="9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*If create-react-app hello-react-</a:t>
            </a:r>
            <a:r>
              <a:rPr lang="en-US" dirty="0" err="1">
                <a:solidFill>
                  <a:schemeClr val="bg1"/>
                </a:solidFill>
              </a:rPr>
              <a:t>devbios</a:t>
            </a:r>
            <a:r>
              <a:rPr lang="en-US" dirty="0">
                <a:solidFill>
                  <a:schemeClr val="bg1"/>
                </a:solidFill>
              </a:rPr>
              <a:t> doesn’t work, try </a:t>
            </a:r>
            <a:r>
              <a:rPr lang="en-US" dirty="0" err="1">
                <a:solidFill>
                  <a:srgbClr val="FFFF00"/>
                </a:solidFill>
              </a:rPr>
              <a:t>npx</a:t>
            </a:r>
            <a:r>
              <a:rPr lang="en-US" dirty="0">
                <a:solidFill>
                  <a:srgbClr val="FFFF00"/>
                </a:solidFill>
              </a:rPr>
              <a:t> create-react-app </a:t>
            </a:r>
            <a:r>
              <a:rPr lang="en-US" dirty="0">
                <a:solidFill>
                  <a:schemeClr val="bg1"/>
                </a:solidFill>
              </a:rPr>
              <a:t>my-app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67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1"/>
            <a:ext cx="11180064" cy="4621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Setup Scenario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2209800"/>
            <a:ext cx="3161579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1: Add a DOM Container to the HTML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2: Add the Script Tags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3: Create a React Component</a:t>
            </a:r>
          </a:p>
          <a:p>
            <a:endParaRPr lang="en-US" sz="2133" b="1" dirty="0">
              <a:solidFill>
                <a:srgbClr val="C4E3B0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1BE1D-8705-2847-853D-0EF2AA4C4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1396158"/>
            <a:ext cx="8251331" cy="2187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BECE4-D8DC-B848-A0AB-70391A5F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4098802"/>
            <a:ext cx="8229941" cy="1872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780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1322</Words>
  <Application>Microsoft Macintosh PowerPoint</Application>
  <PresentationFormat>Widescreen</PresentationFormat>
  <Paragraphs>216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Course Outline:</vt:lpstr>
      <vt:lpstr>Session Objective:</vt:lpstr>
      <vt:lpstr>Introduction: What is React JS?</vt:lpstr>
      <vt:lpstr>PowerPoint Presentation</vt:lpstr>
      <vt:lpstr>Key Topics</vt:lpstr>
      <vt:lpstr>PowerPoint Presentation</vt:lpstr>
      <vt:lpstr>PowerPoint Presentation</vt:lpstr>
      <vt:lpstr>PowerPoint Presentation</vt:lpstr>
      <vt:lpstr>Hello React!</vt:lpstr>
      <vt:lpstr>PowerPoint Presentation</vt:lpstr>
      <vt:lpstr>Hello React Project Structure</vt:lpstr>
      <vt:lpstr>Hello React Project Structure</vt:lpstr>
      <vt:lpstr>PowerPoint Presentation</vt:lpstr>
      <vt:lpstr>PowerPoint Presentation</vt:lpstr>
      <vt:lpstr>Features of React</vt:lpstr>
      <vt:lpstr>What is Virtual DOM ? </vt:lpstr>
      <vt:lpstr>PowerPoint Presentation</vt:lpstr>
      <vt:lpstr>PowerPoint Presentation</vt:lpstr>
      <vt:lpstr> What  is JSX ? - JSX produces React “elements” </vt:lpstr>
      <vt:lpstr>Fundamentally, JSX just provides syntactic sugar for the React.createElement(component, props, ...children) function. Behind the scenes, Babel (preprocessor) transpiles our code into a code which can be recognized by React to create Objects that can be used to construct the DOM</vt:lpstr>
      <vt:lpstr>How does JSX benefit ?</vt:lpstr>
      <vt:lpstr>PowerPoint Presentation</vt:lpstr>
      <vt:lpstr>How does Unidirectional Flow of data benefit ?</vt:lpstr>
      <vt:lpstr>Composition of Components</vt:lpstr>
      <vt:lpstr>Creating a component</vt:lpstr>
      <vt:lpstr>Review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24</cp:revision>
  <dcterms:created xsi:type="dcterms:W3CDTF">2019-12-05T00:16:50Z</dcterms:created>
  <dcterms:modified xsi:type="dcterms:W3CDTF">2020-06-10T13:56:39Z</dcterms:modified>
</cp:coreProperties>
</file>