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tags/tag13.xml" ContentType="application/vnd.openxmlformats-officedocument.presentationml.tags+xml"/>
  <Override PartName="/ppt/notesSlides/notesSlide4.xml" ContentType="application/vnd.openxmlformats-officedocument.presentationml.notesSlide+xml"/>
  <Override PartName="/ppt/tags/tag14.xml" ContentType="application/vnd.openxmlformats-officedocument.presentationml.tags+xml"/>
  <Override PartName="/ppt/notesSlides/notesSlide5.xml" ContentType="application/vnd.openxmlformats-officedocument.presentationml.notesSlide+xml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ppt/tags/tag16.xml" ContentType="application/vnd.openxmlformats-officedocument.presentationml.tags+xml"/>
  <Override PartName="/ppt/notesSlides/notesSlide7.xml" ContentType="application/vnd.openxmlformats-officedocument.presentationml.notesSlide+xml"/>
  <Override PartName="/ppt/tags/tag17.xml" ContentType="application/vnd.openxmlformats-officedocument.presentationml.tags+xml"/>
  <Override PartName="/ppt/notesSlides/notesSlide8.xml" ContentType="application/vnd.openxmlformats-officedocument.presentationml.notesSlide+xml"/>
  <Override PartName="/ppt/tags/tag18.xml" ContentType="application/vnd.openxmlformats-officedocument.presentationml.tags+xml"/>
  <Override PartName="/ppt/notesSlides/notesSlide9.xml" ContentType="application/vnd.openxmlformats-officedocument.presentationml.notesSlide+xml"/>
  <Override PartName="/ppt/tags/tag19.xml" ContentType="application/vnd.openxmlformats-officedocument.presentationml.tags+xml"/>
  <Override PartName="/ppt/notesSlides/notesSlide10.xml" ContentType="application/vnd.openxmlformats-officedocument.presentationml.notesSlide+xml"/>
  <Override PartName="/ppt/tags/tag20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1.xml" ContentType="application/vnd.openxmlformats-officedocument.presentationml.tags+xml"/>
  <Override PartName="/ppt/notesSlides/notesSlide13.xml" ContentType="application/vnd.openxmlformats-officedocument.presentationml.notesSlide+xml"/>
  <Override PartName="/ppt/tags/tag22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23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20.xml" ContentType="application/vnd.openxmlformats-officedocument.presentationml.notesSlide+xml"/>
  <Override PartName="/ppt/tags/tag26.xml" ContentType="application/vnd.openxmlformats-officedocument.presentationml.tags+xml"/>
  <Override PartName="/ppt/notesSlides/notesSlide21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72" r:id="rId2"/>
    <p:sldId id="396" r:id="rId3"/>
    <p:sldId id="259" r:id="rId4"/>
    <p:sldId id="387" r:id="rId5"/>
    <p:sldId id="260" r:id="rId6"/>
    <p:sldId id="373" r:id="rId7"/>
    <p:sldId id="346" r:id="rId8"/>
    <p:sldId id="347" r:id="rId9"/>
    <p:sldId id="399" r:id="rId10"/>
    <p:sldId id="400" r:id="rId11"/>
    <p:sldId id="402" r:id="rId12"/>
    <p:sldId id="403" r:id="rId13"/>
    <p:sldId id="401" r:id="rId14"/>
    <p:sldId id="371" r:id="rId15"/>
    <p:sldId id="261" r:id="rId16"/>
    <p:sldId id="343" r:id="rId17"/>
    <p:sldId id="344" r:id="rId18"/>
    <p:sldId id="345" r:id="rId19"/>
    <p:sldId id="325" r:id="rId20"/>
    <p:sldId id="326" r:id="rId21"/>
    <p:sldId id="327" r:id="rId22"/>
    <p:sldId id="341" r:id="rId23"/>
    <p:sldId id="342" r:id="rId24"/>
    <p:sldId id="397" r:id="rId25"/>
    <p:sldId id="398" r:id="rId26"/>
    <p:sldId id="328" r:id="rId27"/>
    <p:sldId id="382" r:id="rId28"/>
    <p:sldId id="404" r:id="rId29"/>
    <p:sldId id="267" r:id="rId30"/>
    <p:sldId id="26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31"/>
    <p:restoredTop sz="94674"/>
  </p:normalViewPr>
  <p:slideViewPr>
    <p:cSldViewPr snapToGrid="0" snapToObjects="1">
      <p:cViewPr varScale="1">
        <p:scale>
          <a:sx n="85" d="100"/>
          <a:sy n="85" d="100"/>
        </p:scale>
        <p:origin x="13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6EE29-1A90-1146-96FE-FD5979F1AFC2}" type="datetimeFigureOut">
              <a:rPr lang="en-US" smtClean="0"/>
              <a:t>4/13/20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35FC3-32BC-8944-9A93-91001972B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22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41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63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98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407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495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007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35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6218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865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977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1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962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1390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9046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12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81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18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05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24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030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04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0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36111-0DD0-A649-B175-0A587936D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68248-0D13-4E44-85BD-5DC725267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92126-B2ED-FD4E-998D-F1C3F7013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EC454-980A-1648-A618-DD632B091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B79D3-ADA7-AF41-B539-FA750F146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96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429A9-A6BA-A04E-B795-D3A7A9E34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669CD-016E-E141-A822-51BA5DC70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2BA74-34F8-A643-885D-AC8A1C56A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EFD8D-9A2F-864A-B70D-30533796E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FE312-791F-CB4F-B0A3-83FE86A6A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3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33493E-6CB0-F64F-A4C7-59050567E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0D027-B634-0E47-BDC7-6233A8243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9491E-479F-D743-88BE-9AEA3E395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30D22-C2D7-7149-AE7F-B1489024C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203F8-FCFA-E444-A660-57DFF2FC4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70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1-Cours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43543" y="2514600"/>
            <a:ext cx="12192000" cy="4343400"/>
          </a:xfrm>
          <a:prstGeom prst="rect">
            <a:avLst/>
          </a:prstGeom>
        </p:spPr>
      </p:pic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616458" y="2209803"/>
            <a:ext cx="11046177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267" b="1" baseline="0">
                <a:solidFill>
                  <a:srgbClr val="0099CC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Course Title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12805" y="3657600"/>
            <a:ext cx="10507873" cy="44608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Sub Topic Title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4286201" y="4038600"/>
            <a:ext cx="7891289" cy="2839093"/>
          </a:xfrm>
          <a:prstGeom prst="rect">
            <a:avLst/>
          </a:prstGeom>
        </p:spPr>
      </p:pic>
      <p:cxnSp>
        <p:nvCxnSpPr>
          <p:cNvPr id="24" name="Straight Connector 23"/>
          <p:cNvCxnSpPr/>
          <p:nvPr userDrawn="1"/>
        </p:nvCxnSpPr>
        <p:spPr>
          <a:xfrm>
            <a:off x="812805" y="3505200"/>
            <a:ext cx="10507873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279401"/>
            <a:ext cx="3242733" cy="910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-5181600" y="0"/>
            <a:ext cx="4876800" cy="685800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b="1" dirty="0">
                <a:solidFill>
                  <a:schemeClr val="tx2"/>
                </a:solidFill>
              </a:rPr>
              <a:t>Attention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b="1" dirty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tx2"/>
                </a:solidFill>
              </a:rPr>
              <a:t>What,</a:t>
            </a:r>
            <a:r>
              <a:rPr lang="en-US" sz="2400" b="1" baseline="0" dirty="0">
                <a:solidFill>
                  <a:schemeClr val="tx2"/>
                </a:solidFill>
              </a:rPr>
              <a:t> How and Duration: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baseline="0" dirty="0">
              <a:solidFill>
                <a:schemeClr val="tx2"/>
              </a:solidFill>
            </a:endParaRP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baseline="0" dirty="0">
                <a:solidFill>
                  <a:schemeClr val="tx2"/>
                </a:solidFill>
              </a:rPr>
              <a:t>Introduce the topic with a brief explanation for the </a:t>
            </a:r>
            <a:r>
              <a:rPr lang="en-US" sz="2400" b="1" i="1" baseline="0" dirty="0">
                <a:solidFill>
                  <a:schemeClr val="tx2"/>
                </a:solidFill>
              </a:rPr>
              <a:t>What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i="0" baseline="0" dirty="0">
                <a:solidFill>
                  <a:schemeClr val="tx2"/>
                </a:solidFill>
              </a:rPr>
              <a:t>Explain </a:t>
            </a:r>
            <a:r>
              <a:rPr lang="en-US" sz="2400" b="1" i="1" baseline="0" dirty="0">
                <a:solidFill>
                  <a:schemeClr val="tx2"/>
                </a:solidFill>
              </a:rPr>
              <a:t>How</a:t>
            </a:r>
            <a:r>
              <a:rPr lang="en-US" sz="2400" i="0" baseline="0" dirty="0">
                <a:solidFill>
                  <a:schemeClr val="tx2"/>
                </a:solidFill>
              </a:rPr>
              <a:t> you will cover the topic, for example: lecture, workbook activities, whiteboard exercises, assessments, group activities, demonstrations, videos, case studies, and so on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i="0" baseline="0" dirty="0">
                <a:solidFill>
                  <a:schemeClr val="tx2"/>
                </a:solidFill>
              </a:rPr>
              <a:t>State or display the </a:t>
            </a:r>
            <a:r>
              <a:rPr lang="en-US" sz="2400" b="1" i="1" baseline="0" dirty="0">
                <a:solidFill>
                  <a:schemeClr val="tx2"/>
                </a:solidFill>
              </a:rPr>
              <a:t>Duration</a:t>
            </a:r>
            <a:r>
              <a:rPr lang="en-US" sz="2400" i="0" baseline="0" dirty="0">
                <a:solidFill>
                  <a:schemeClr val="tx2"/>
                </a:solidFill>
              </a:rPr>
              <a:t> of the training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i="0" baseline="0" dirty="0">
                <a:solidFill>
                  <a:schemeClr val="tx2"/>
                </a:solidFill>
              </a:rPr>
              <a:t>Course title does NOT have to be the first slide, some start with the Interest generator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endParaRPr lang="en-US" sz="2400" i="0" baseline="0" dirty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-1320800" y="177800"/>
            <a:ext cx="772415" cy="792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733" b="1" dirty="0">
                <a:solidFill>
                  <a:schemeClr val="tx2"/>
                </a:solidFill>
              </a:rPr>
              <a:t>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8199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3_Terminal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Terminal Objective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 baseline="0">
                <a:solidFill>
                  <a:schemeClr val="bg2"/>
                </a:solidFill>
              </a:defRPr>
            </a:lvl1pPr>
            <a:lvl2pPr marL="304792" indent="-302676">
              <a:buClr>
                <a:schemeClr val="accent2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accent2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-5181600" y="0"/>
            <a:ext cx="4876800" cy="685800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tx2"/>
                </a:solidFill>
              </a:rPr>
              <a:t>Attention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b="1" dirty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b="1" dirty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tx2"/>
                </a:solidFill>
              </a:rPr>
              <a:t>Terminal</a:t>
            </a:r>
            <a:r>
              <a:rPr lang="en-US" sz="2400" b="1" baseline="0" dirty="0">
                <a:solidFill>
                  <a:schemeClr val="tx2"/>
                </a:solidFill>
              </a:rPr>
              <a:t> </a:t>
            </a:r>
            <a:r>
              <a:rPr lang="en-US" sz="2400" b="1" dirty="0">
                <a:solidFill>
                  <a:schemeClr val="tx2"/>
                </a:solidFill>
              </a:rPr>
              <a:t>Objective Guidelines: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Follow SMART criteria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Include goal, condition, and standard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Objective must align with final check on learning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Terminal objective</a:t>
            </a:r>
            <a:r>
              <a:rPr lang="en-US" sz="2400" baseline="0" dirty="0">
                <a:solidFill>
                  <a:schemeClr val="tx2"/>
                </a:solidFill>
              </a:rPr>
              <a:t> is the overarching goal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baseline="0" dirty="0">
                <a:solidFill>
                  <a:schemeClr val="tx2"/>
                </a:solidFill>
              </a:rPr>
              <a:t>Each module will have a separate enabling objective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 userDrawn="1"/>
        </p:nvSpPr>
        <p:spPr>
          <a:xfrm>
            <a:off x="-1320800" y="177800"/>
            <a:ext cx="772415" cy="792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733" b="1" dirty="0">
                <a:solidFill>
                  <a:schemeClr val="tx2"/>
                </a:solidFill>
              </a:rPr>
              <a:t>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0287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5_Key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Key Topics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 baseline="0">
                <a:solidFill>
                  <a:schemeClr val="bg2"/>
                </a:solidFill>
              </a:defRPr>
            </a:lvl1pPr>
            <a:lvl2pPr marL="304792" indent="-302676">
              <a:buClr>
                <a:schemeClr val="accent2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accent2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-5181600" y="0"/>
            <a:ext cx="4876800" cy="685800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tx2"/>
                </a:solidFill>
              </a:rPr>
              <a:t>Attention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b="1" dirty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tx2"/>
                </a:solidFill>
              </a:rPr>
              <a:t>Key Topics: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b="1" dirty="0">
              <a:solidFill>
                <a:schemeClr val="tx2"/>
              </a:solidFill>
            </a:endParaRP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Limit topics to what can reasonably be covered in the time allotted</a:t>
            </a:r>
            <a:endParaRPr lang="en-US" sz="2667" kern="120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Remove topics that do not directly support the </a:t>
            </a:r>
            <a:r>
              <a:rPr lang="en-US" sz="2400" i="1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terminal</a:t>
            </a:r>
            <a:r>
              <a:rPr lang="en-US" sz="24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(overall course) objective</a:t>
            </a:r>
            <a:endParaRPr lang="en-US" sz="2400" b="1" dirty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 userDrawn="1"/>
        </p:nvSpPr>
        <p:spPr>
          <a:xfrm>
            <a:off x="-1320800" y="177800"/>
            <a:ext cx="772415" cy="792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733" b="1" dirty="0">
                <a:solidFill>
                  <a:schemeClr val="tx2"/>
                </a:solidFill>
              </a:rPr>
              <a:t>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9706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-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685219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-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997174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1-Modu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 userDrawn="1"/>
        </p:nvCxnSpPr>
        <p:spPr>
          <a:xfrm>
            <a:off x="0" y="3124200"/>
            <a:ext cx="12177485" cy="0"/>
          </a:xfrm>
          <a:prstGeom prst="line">
            <a:avLst/>
          </a:prstGeom>
          <a:ln w="13017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819403"/>
            <a:ext cx="12177485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267" b="1" baseline="0">
                <a:solidFill>
                  <a:schemeClr val="tx2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Module Title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-3208421" y="1371600"/>
            <a:ext cx="15400421" cy="5486400"/>
          </a:xfrm>
          <a:prstGeom prst="rect">
            <a:avLst/>
          </a:prstGeom>
        </p:spPr>
      </p:pic>
      <p:grpSp>
        <p:nvGrpSpPr>
          <p:cNvPr id="5" name="Group 4"/>
          <p:cNvGrpSpPr/>
          <p:nvPr userDrawn="1"/>
        </p:nvGrpSpPr>
        <p:grpSpPr>
          <a:xfrm>
            <a:off x="-5181600" y="0"/>
            <a:ext cx="4876800" cy="6858000"/>
            <a:chOff x="-3886200" y="0"/>
            <a:chExt cx="3657600" cy="5143500"/>
          </a:xfrm>
        </p:grpSpPr>
        <p:sp>
          <p:nvSpPr>
            <p:cNvPr id="6" name="Rectangle 5"/>
            <p:cNvSpPr/>
            <p:nvPr userDrawn="1"/>
          </p:nvSpPr>
          <p:spPr>
            <a:xfrm>
              <a:off x="-3886200" y="0"/>
              <a:ext cx="3657600" cy="51435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2400" b="1" dirty="0">
                  <a:solidFill>
                    <a:schemeClr val="tx2"/>
                  </a:solidFill>
                </a:rPr>
                <a:t>Body of Content</a:t>
              </a: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2400" b="1" dirty="0">
                <a:solidFill>
                  <a:schemeClr val="tx2"/>
                </a:solidFill>
              </a:endParaRP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dirty="0">
                  <a:solidFill>
                    <a:schemeClr val="tx2"/>
                  </a:solidFill>
                </a:rPr>
                <a:t>Each </a:t>
              </a:r>
              <a:r>
                <a:rPr lang="en-US" sz="2400" b="0" baseline="0" dirty="0">
                  <a:solidFill>
                    <a:schemeClr val="tx2"/>
                  </a:solidFill>
                </a:rPr>
                <a:t>module (chapter, lesson, section) should have a separate title and adhere to the ABC Model (ABC is a continuous loop through entire training program)</a:t>
              </a: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baseline="0" dirty="0">
                  <a:solidFill>
                    <a:schemeClr val="tx2"/>
                  </a:solidFill>
                </a:rPr>
                <a:t>A short class may only have one A, one B, and one C but longer courses may have a series of modules that follow ABC</a:t>
              </a: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baseline="0" dirty="0">
                  <a:solidFill>
                    <a:schemeClr val="tx2"/>
                  </a:solidFill>
                </a:rPr>
                <a:t>Module objectives in B are enabling objectives</a:t>
              </a: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baseline="0" dirty="0">
                  <a:solidFill>
                    <a:schemeClr val="tx2"/>
                  </a:solidFill>
                </a:rPr>
                <a:t>Use a variation of background colors in the body but ensure high contrast with text</a:t>
              </a: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2400" b="1" dirty="0">
                <a:solidFill>
                  <a:schemeClr val="tx2"/>
                </a:solidFill>
              </a:endParaRP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-990600" y="57150"/>
              <a:ext cx="579311" cy="59406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733" b="1" dirty="0">
                  <a:solidFill>
                    <a:schemeClr val="tx2"/>
                  </a:solidFill>
                </a:rPr>
                <a:t>B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327995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4_Establish Need and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Need and/or Benefits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 baseline="0">
                <a:solidFill>
                  <a:schemeClr val="bg2"/>
                </a:solidFill>
              </a:defRPr>
            </a:lvl1pPr>
            <a:lvl2pPr marL="304792" indent="-302676">
              <a:buClr>
                <a:schemeClr val="accent2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accent2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-5181600" y="0"/>
            <a:ext cx="4876800" cy="685800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tx2"/>
                </a:solidFill>
              </a:rPr>
              <a:t>Attention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b="1" dirty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tx2"/>
                </a:solidFill>
              </a:rPr>
              <a:t>Need/Benefits: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b="1" dirty="0">
              <a:solidFill>
                <a:schemeClr val="tx2"/>
              </a:solidFill>
            </a:endParaRP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Provide participants with the answer to “What’s In It For Me?” (WIIFM) or ask them to share what they think about the topic and its relevancy</a:t>
            </a:r>
            <a:endParaRPr lang="en-US" sz="2667" kern="120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Also present/discuss</a:t>
            </a:r>
            <a:r>
              <a:rPr lang="en-US" sz="2400" kern="1200" baseline="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what’s in it for their team, manager, clients, and organization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b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Think</a:t>
            </a:r>
            <a:r>
              <a:rPr lang="en-US" sz="2400" b="0" kern="1200" baseline="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360 degrees around the needs and benefits</a:t>
            </a:r>
            <a:endParaRPr lang="en-US" sz="2400" b="0" dirty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 userDrawn="1"/>
        </p:nvSpPr>
        <p:spPr>
          <a:xfrm>
            <a:off x="-1320800" y="177800"/>
            <a:ext cx="772415" cy="792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733" b="1" dirty="0">
                <a:solidFill>
                  <a:schemeClr val="tx2"/>
                </a:solidFill>
              </a:rPr>
              <a:t>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9066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4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0" y="2518348"/>
            <a:ext cx="12192000" cy="4343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17605" y="800325"/>
            <a:ext cx="4821529" cy="6072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333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4286201" y="4018908"/>
            <a:ext cx="7891289" cy="2839093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118199" y="1598705"/>
            <a:ext cx="4845051" cy="1924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200">
                <a:solidFill>
                  <a:schemeClr val="bg2"/>
                </a:solidFill>
              </a:defRPr>
            </a:lvl1pPr>
            <a:lvl2pPr marL="609585" indent="0">
              <a:buNone/>
              <a:defRPr>
                <a:solidFill>
                  <a:srgbClr val="141414"/>
                </a:solidFill>
              </a:defRPr>
            </a:lvl2pPr>
            <a:lvl3pPr marL="1219170" indent="0">
              <a:buNone/>
              <a:defRPr>
                <a:solidFill>
                  <a:srgbClr val="141414"/>
                </a:solidFill>
              </a:defRPr>
            </a:lvl3pPr>
            <a:lvl4pPr marL="1828754" indent="0">
              <a:buNone/>
              <a:defRPr>
                <a:solidFill>
                  <a:srgbClr val="141414"/>
                </a:solidFill>
              </a:defRPr>
            </a:lvl4pPr>
            <a:lvl5pPr marL="2438339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ID</a:t>
            </a:r>
            <a:br>
              <a:rPr lang="en-US" dirty="0"/>
            </a:br>
            <a:r>
              <a:rPr lang="en-US" dirty="0"/>
              <a:t>Email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638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38740-2DAE-3842-AE5E-80D205F8C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4E6E6-160D-E141-AE83-BFC44DE0E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93AE2-6743-774B-8FD0-41F4C5F78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6C6D5-CDEC-A444-9C78-2C1E39F5F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1C456-44A2-804C-9CFA-002CA30EE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824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4_Recap or Re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Recap or Review – use any color slide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>
                <a:solidFill>
                  <a:schemeClr val="bg2"/>
                </a:solidFill>
              </a:defRPr>
            </a:lvl1pPr>
            <a:lvl2pPr marL="304792" indent="-302676">
              <a:buClr>
                <a:schemeClr val="bg1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bg1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61638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3_Ask Questions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Ask learner-centered questions - any color slide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>
                <a:solidFill>
                  <a:schemeClr val="bg2"/>
                </a:solidFill>
              </a:defRPr>
            </a:lvl1pPr>
            <a:lvl2pPr marL="304792" indent="-302676">
              <a:buClr>
                <a:schemeClr val="bg1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bg1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3340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57A42-0E98-4744-B505-D36A8595B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41ABC-EB2A-6443-A7D9-6FDC190B2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A7416-A84B-004F-8026-B5B803A76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F29F3-1CB2-D141-8923-2DF23CF47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9F08A-E327-B740-97F2-E53D0EA66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8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725C3-CB18-9444-8F80-F9D337075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AE70E-53F3-594F-B1F2-4BC4520A42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AB3D51-9C37-7645-9179-1AE520884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70EB2-5E2E-B841-BA5F-1FEEB2920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4/13/20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F9F1A-0B8F-B147-B3EC-FB4190325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501A1-1877-7F4E-A69C-6304DCF97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6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3696E-4C73-7A45-8730-8D56FA81D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B89E6-7813-E048-BCD1-DD3F4C124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71681-F5E9-964F-A75A-E426753F1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31653F-E1BA-B449-B388-94BA9BE1F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AFF708-AB38-9145-BFD9-729E2BD25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40543E-C0B6-9640-BB96-4D138C573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4/13/20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3FEBDD-87AA-614C-9BE6-7E54327DD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10865-C8B0-BF4F-86E2-F2D07E4E2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90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E52AC-EF0A-AF49-AFEB-56FBD7358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25D637-B7EA-E742-8F8C-E38422269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4/13/20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42F44-EEE1-224D-B64F-F43E69F47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D4186-8553-C244-88AC-3B22C33D2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51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5A2EE5-6E02-E04F-9D90-955CCC31F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4/13/20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6EB2F4-2501-3C42-A695-649CC5903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7B189-DF98-614A-A25F-D7E4552F6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C4F74-19E6-C14D-B8BB-BC1E2C0FB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FAB5F-F801-594C-AC97-FF5F2BE3E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E1DF5-74B8-B44E-803C-90B6663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BD4CD-5708-2E4A-BDD3-70C632733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4/13/20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9788B-BBD0-504F-AC6E-34718FAB8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EF3E8-9560-ED4F-BCBC-7FF0B644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42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2CDB8-1781-DA4C-878D-9775EFC7C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25EBC6-D084-594E-9400-18F06EF59B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89DC4C-2571-0D44-B7AC-5DB2C91B4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5E2B1-1172-634E-84BE-4F79AD5DA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4/13/20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FDFE7-2750-7049-A654-5A61E0225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FCEC6-0755-D646-B9A4-9AE2C8FCD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1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D2C3F"/>
            </a:gs>
            <a:gs pos="100000">
              <a:srgbClr val="0A0D16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F3440B-5A16-A540-A73B-E2843F6F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3492B-B937-5544-B7BE-F549DEEE0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97543-4697-1848-B9DB-4347805E70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8553D-62A4-B94A-B303-E17560B89933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E7059-0CB6-4C4B-A8AB-AC448C5FF4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590A7-E062-1742-85F0-5B0DC06F7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4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evelopers.google.com/web/fundamentals/primers/service-workers/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9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jpe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5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6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tags" Target="../tags/tag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6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React JS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914401" y="4038600"/>
            <a:ext cx="3860796" cy="2108200"/>
          </a:xfrm>
        </p:spPr>
        <p:txBody>
          <a:bodyPr>
            <a:normAutofit/>
          </a:bodyPr>
          <a:lstStyle/>
          <a:p>
            <a:pPr algn="l"/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Alind Kumar Jain - 326835</a:t>
            </a:r>
            <a:endParaRPr lang="en-US" sz="1867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 algn="l"/>
            <a:r>
              <a:rPr lang="en-US" sz="1867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Shilpa </a:t>
            </a:r>
            <a:r>
              <a:rPr lang="en-US" sz="1867" dirty="0" err="1">
                <a:solidFill>
                  <a:schemeClr val="bg1">
                    <a:lumMod val="85000"/>
                  </a:schemeClr>
                </a:solidFill>
                <a:latin typeface="+mj-lt"/>
              </a:rPr>
              <a:t>Mandara</a:t>
            </a:r>
            <a:r>
              <a:rPr lang="en-US" sz="1867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– 716650</a:t>
            </a:r>
          </a:p>
          <a:p>
            <a:pPr algn="l"/>
            <a:r>
              <a:rPr lang="en-US" sz="1867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Jason Monroe - 688776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492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0" y="2616200"/>
            <a:ext cx="11874843" cy="830997"/>
          </a:xfrm>
        </p:spPr>
        <p:txBody>
          <a:bodyPr/>
          <a:lstStyle/>
          <a:p>
            <a:r>
              <a:rPr lang="en-US" sz="4800" dirty="0"/>
              <a:t>Project Structure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3761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D502C-2218-1441-9745-80FC9D3C9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5372" y="169624"/>
            <a:ext cx="5159637" cy="607259"/>
          </a:xfrm>
        </p:spPr>
        <p:txBody>
          <a:bodyPr/>
          <a:lstStyle/>
          <a:p>
            <a:pPr algn="ctr"/>
            <a:r>
              <a:rPr lang="en-US" dirty="0"/>
              <a:t>Hello React Project Structure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DE5CB7-C50E-DD47-8B88-B78C1D826BC1}"/>
              </a:ext>
            </a:extLst>
          </p:cNvPr>
          <p:cNvSpPr/>
          <p:nvPr/>
        </p:nvSpPr>
        <p:spPr>
          <a:xfrm>
            <a:off x="3817747" y="1038694"/>
            <a:ext cx="727862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node_modules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the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node.js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– location of all root elements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index.html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single page in SPA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manifest.json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W3C spec for browser rendering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contains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source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main/first React Component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App.test.js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test file for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All test files should end in .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test.js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Yarn test launches jest test runner.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index.js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starting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poing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React app.  Injects App component into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index.html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serviceWorker.js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used for offline functionality. See </a:t>
            </a:r>
            <a:r>
              <a:rPr lang="en-US" sz="2000" dirty="0">
                <a:hlinkClick r:id="rId2"/>
              </a:rPr>
              <a:t>https://developers.google.com/web/fundamentals/primers/service-workers/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C48529-557E-D641-93FD-88CE54FB8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8498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5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424B3-7200-9942-A724-CD68E3C79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Hello React Project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44472-DEFF-9949-AB41-D3C3AA1C1C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6218" y="1447726"/>
            <a:ext cx="5349103" cy="697652"/>
          </a:xfrm>
        </p:spPr>
        <p:txBody>
          <a:bodyPr/>
          <a:lstStyle/>
          <a:p>
            <a:r>
              <a:rPr lang="en-US" dirty="0" err="1"/>
              <a:t>index.html</a:t>
            </a:r>
            <a:r>
              <a:rPr lang="en-US" dirty="0"/>
              <a:t> root element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6FFED9-AD32-2743-B6D8-3B55A1669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895" y="1173308"/>
            <a:ext cx="4681255" cy="12464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7F1038-B52E-2744-9850-D31F1C754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389" y="2912224"/>
            <a:ext cx="7883611" cy="12256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29AD6C-C503-2D4B-96CB-6A29FF10B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2019" y="4538170"/>
            <a:ext cx="4339005" cy="2108267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6CD19B5-FCE4-1F4F-8EB7-C3BDA3E926EF}"/>
              </a:ext>
            </a:extLst>
          </p:cNvPr>
          <p:cNvSpPr txBox="1">
            <a:spLocks/>
          </p:cNvSpPr>
          <p:nvPr/>
        </p:nvSpPr>
        <p:spPr>
          <a:xfrm>
            <a:off x="497785" y="5592304"/>
            <a:ext cx="5349103" cy="6976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733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04792" indent="-302676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3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383108" indent="-2222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2667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524920" indent="-2349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683667" indent="-2349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&lt;App /&gt; component defined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E84B79F-2996-A745-A0F1-B6CAE1B4F58A}"/>
              </a:ext>
            </a:extLst>
          </p:cNvPr>
          <p:cNvSpPr txBox="1">
            <a:spLocks/>
          </p:cNvSpPr>
          <p:nvPr/>
        </p:nvSpPr>
        <p:spPr>
          <a:xfrm>
            <a:off x="497786" y="2939681"/>
            <a:ext cx="3283382" cy="13481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733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04792" indent="-302676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3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383108" indent="-2222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2667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524920" indent="-2349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683667" indent="-2349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&lt;App /&gt; element passed to React to render in root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349645-EFFB-C349-AE54-3B25051EAC67}"/>
              </a:ext>
            </a:extLst>
          </p:cNvPr>
          <p:cNvCxnSpPr/>
          <p:nvPr/>
        </p:nvCxnSpPr>
        <p:spPr>
          <a:xfrm>
            <a:off x="7648832" y="4137860"/>
            <a:ext cx="988541" cy="1454443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762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7AB829-BD2D-2448-8432-EC17D0FD97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Under the React Hood</a:t>
            </a:r>
          </a:p>
        </p:txBody>
      </p:sp>
    </p:spTree>
    <p:extLst>
      <p:ext uri="{BB962C8B-B14F-4D97-AF65-F5344CB8AC3E}">
        <p14:creationId xmlns:p14="http://schemas.microsoft.com/office/powerpoint/2010/main" val="3472267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821" y="1466885"/>
            <a:ext cx="3326056" cy="19452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893" y="4087065"/>
            <a:ext cx="2629236" cy="21456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50" b="8914"/>
          <a:stretch/>
        </p:blipFill>
        <p:spPr>
          <a:xfrm>
            <a:off x="7721600" y="4726925"/>
            <a:ext cx="4312155" cy="17755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759" y="2987060"/>
            <a:ext cx="3810000" cy="12919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193" y="1286735"/>
            <a:ext cx="3949700" cy="11694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60" y="3724141"/>
            <a:ext cx="3517901" cy="8105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61" y="1508911"/>
            <a:ext cx="3416300" cy="12410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70" y="5433190"/>
            <a:ext cx="3314700" cy="873124"/>
          </a:xfrm>
          <a:prstGeom prst="rect">
            <a:avLst/>
          </a:prstGeom>
        </p:spPr>
      </p:pic>
      <p:sp>
        <p:nvSpPr>
          <p:cNvPr id="10" name="Text Placeholder 1"/>
          <p:cNvSpPr txBox="1">
            <a:spLocks/>
          </p:cNvSpPr>
          <p:nvPr/>
        </p:nvSpPr>
        <p:spPr>
          <a:xfrm>
            <a:off x="203200" y="381001"/>
            <a:ext cx="11707907" cy="7797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Who uses React ??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6090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 sz="3200" spc="67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Features of React</a:t>
            </a:r>
            <a:endParaRPr lang="en-US" sz="32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99997" y="1426464"/>
            <a:ext cx="7529603" cy="220573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IN" sz="2400" dirty="0">
                <a:solidFill>
                  <a:srgbClr val="C4E3B0"/>
                </a:solidFill>
              </a:rPr>
              <a:t>Virtual Document Object Model (DOM)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>
                <a:solidFill>
                  <a:srgbClr val="C4E3B0"/>
                </a:solidFill>
              </a:rPr>
              <a:t>One way data binding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>
                <a:solidFill>
                  <a:srgbClr val="C4E3B0"/>
                </a:solidFill>
              </a:rPr>
              <a:t>Use of JSX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>
                <a:solidFill>
                  <a:srgbClr val="C4E3B0"/>
                </a:solidFill>
              </a:rPr>
              <a:t>Composition of Components</a:t>
            </a:r>
          </a:p>
          <a:p>
            <a:pPr lvl="2"/>
            <a:endParaRPr lang="en-IN" dirty="0">
              <a:solidFill>
                <a:srgbClr val="C4E3B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400" dirty="0">
              <a:solidFill>
                <a:srgbClr val="C4E3B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0809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5A3E1BD-201C-2F4F-AA6A-7DB93DD44EB3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343934" y="4651150"/>
            <a:ext cx="831401" cy="204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0F092473-780A-6A41-9F11-052BB02A1DCC}"/>
              </a:ext>
            </a:extLst>
          </p:cNvPr>
          <p:cNvSpPr/>
          <p:nvPr/>
        </p:nvSpPr>
        <p:spPr>
          <a:xfrm>
            <a:off x="8671933" y="4171149"/>
            <a:ext cx="960000" cy="9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IN" dirty="0"/>
              <a:t>What is Virtual DOM ? 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4843" y="1163828"/>
            <a:ext cx="11180063" cy="106070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67" i="1" dirty="0">
                <a:solidFill>
                  <a:srgbClr val="C4E3B0"/>
                </a:solidFill>
              </a:rPr>
              <a:t>Virtual DOM is an in-memory representation of Real DOM. It is a lightweight JavaScript object which is copy of Real DOM.</a:t>
            </a: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574009" y="3050673"/>
            <a:ext cx="5177537" cy="312115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2133" dirty="0">
                <a:solidFill>
                  <a:srgbClr val="C4E3B0"/>
                </a:solidFill>
              </a:rPr>
              <a:t>It has the same properties as a real DOM object, but it lacks the power to directly change what’s on the screen.</a:t>
            </a:r>
          </a:p>
          <a:p>
            <a:pPr fontAlgn="base"/>
            <a:endParaRPr lang="en-US" sz="2133" dirty="0">
              <a:solidFill>
                <a:srgbClr val="C4E3B0"/>
              </a:solidFill>
            </a:endParaRPr>
          </a:p>
          <a:p>
            <a:pPr fontAlgn="base"/>
            <a:r>
              <a:rPr lang="en-US" sz="2133" dirty="0">
                <a:solidFill>
                  <a:srgbClr val="C4E3B0"/>
                </a:solidFill>
              </a:rPr>
              <a:t>Manipulating the DOM is slow. Manipulating the virtual DOM is much faster, because nothing gets drawn onscreen. </a:t>
            </a:r>
          </a:p>
          <a:p>
            <a:endParaRPr lang="en-US" sz="4267" dirty="0">
              <a:solidFill>
                <a:srgbClr val="C4E3B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8C6FFC1-F013-E840-858F-9B3397CE5182}"/>
              </a:ext>
            </a:extLst>
          </p:cNvPr>
          <p:cNvSpPr/>
          <p:nvPr/>
        </p:nvSpPr>
        <p:spPr>
          <a:xfrm>
            <a:off x="6917992" y="3643149"/>
            <a:ext cx="528000" cy="528000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1A8E0D6-72A3-A145-9391-672EE068B955}"/>
              </a:ext>
            </a:extLst>
          </p:cNvPr>
          <p:cNvSpPr/>
          <p:nvPr/>
        </p:nvSpPr>
        <p:spPr>
          <a:xfrm>
            <a:off x="6917992" y="5212749"/>
            <a:ext cx="528000" cy="528000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529F6A-32FF-7947-A339-F7348B84CB20}"/>
              </a:ext>
            </a:extLst>
          </p:cNvPr>
          <p:cNvSpPr/>
          <p:nvPr/>
        </p:nvSpPr>
        <p:spPr>
          <a:xfrm>
            <a:off x="10218312" y="4479628"/>
            <a:ext cx="384000" cy="384000"/>
          </a:xfrm>
          <a:prstGeom prst="rect">
            <a:avLst/>
          </a:prstGeom>
          <a:solidFill>
            <a:srgbClr val="FF5757"/>
          </a:solidFill>
          <a:ln>
            <a:solidFill>
              <a:srgbClr val="FF4F4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4745EC-E665-AE4D-91A6-265B747F11DA}"/>
              </a:ext>
            </a:extLst>
          </p:cNvPr>
          <p:cNvSpPr/>
          <p:nvPr/>
        </p:nvSpPr>
        <p:spPr>
          <a:xfrm>
            <a:off x="10804691" y="3372068"/>
            <a:ext cx="384000" cy="3840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6B7564-09B5-EA4F-9960-2724854920D4}"/>
              </a:ext>
            </a:extLst>
          </p:cNvPr>
          <p:cNvSpPr/>
          <p:nvPr/>
        </p:nvSpPr>
        <p:spPr>
          <a:xfrm>
            <a:off x="11433713" y="4492525"/>
            <a:ext cx="384000" cy="3840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6EDA9F2-B259-B94E-93BD-84AAA10417E0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 flipH="1">
            <a:off x="10410312" y="3756068"/>
            <a:ext cx="586379" cy="7235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46B5136-31DC-1744-BA09-4785C29B351F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0996691" y="3756068"/>
            <a:ext cx="659883" cy="7229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1EF0641-9B06-C649-8D97-64A549A5AF6B}"/>
              </a:ext>
            </a:extLst>
          </p:cNvPr>
          <p:cNvSpPr/>
          <p:nvPr/>
        </p:nvSpPr>
        <p:spPr>
          <a:xfrm>
            <a:off x="8959933" y="4459149"/>
            <a:ext cx="384000" cy="384000"/>
          </a:xfrm>
          <a:prstGeom prst="rect">
            <a:avLst/>
          </a:prstGeom>
          <a:solidFill>
            <a:srgbClr val="FF5757"/>
          </a:solidFill>
          <a:ln>
            <a:solidFill>
              <a:srgbClr val="FF4F4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B39E2B-4AD4-F846-AB6C-86723022AB9B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7867162" y="4651149"/>
            <a:ext cx="8047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EE38801-F806-EC48-855C-2275F1616FAA}"/>
              </a:ext>
            </a:extLst>
          </p:cNvPr>
          <p:cNvCxnSpPr>
            <a:cxnSpLocks/>
            <a:endCxn id="2" idx="5"/>
          </p:cNvCxnSpPr>
          <p:nvPr/>
        </p:nvCxnSpPr>
        <p:spPr>
          <a:xfrm flipH="1" flipV="1">
            <a:off x="7368668" y="4093826"/>
            <a:ext cx="498493" cy="5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E63888-CFB3-2B46-8336-F348AAFFC852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7368668" y="4651150"/>
            <a:ext cx="498493" cy="6389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108DA8E-41E6-B44D-A460-198DDDB4F986}"/>
              </a:ext>
            </a:extLst>
          </p:cNvPr>
          <p:cNvSpPr txBox="1"/>
          <p:nvPr/>
        </p:nvSpPr>
        <p:spPr>
          <a:xfrm>
            <a:off x="6450110" y="3314490"/>
            <a:ext cx="1225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Virtual DOM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A1ECB2-D6E5-7B4F-936C-16B21B71774E}"/>
              </a:ext>
            </a:extLst>
          </p:cNvPr>
          <p:cNvSpPr txBox="1"/>
          <p:nvPr/>
        </p:nvSpPr>
        <p:spPr>
          <a:xfrm>
            <a:off x="6167247" y="5817487"/>
            <a:ext cx="1990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Updated Virtual DOM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85EDB0-64CD-3145-9182-67082F9C5A33}"/>
              </a:ext>
            </a:extLst>
          </p:cNvPr>
          <p:cNvSpPr txBox="1"/>
          <p:nvPr/>
        </p:nvSpPr>
        <p:spPr>
          <a:xfrm>
            <a:off x="8876773" y="5212750"/>
            <a:ext cx="480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Diff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E7559D-02AA-3141-BF26-283FCAAA4840}"/>
              </a:ext>
            </a:extLst>
          </p:cNvPr>
          <p:cNvSpPr txBox="1"/>
          <p:nvPr/>
        </p:nvSpPr>
        <p:spPr>
          <a:xfrm>
            <a:off x="10602312" y="2963260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DOM</a:t>
            </a:r>
          </a:p>
        </p:txBody>
      </p:sp>
    </p:spTree>
    <p:extLst>
      <p:ext uri="{BB962C8B-B14F-4D97-AF65-F5344CB8AC3E}">
        <p14:creationId xmlns:p14="http://schemas.microsoft.com/office/powerpoint/2010/main" val="2997642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DDBAAC3-43D1-4848-A9FD-8E1CCF172CD4}"/>
              </a:ext>
            </a:extLst>
          </p:cNvPr>
          <p:cNvCxnSpPr>
            <a:cxnSpLocks/>
          </p:cNvCxnSpPr>
          <p:nvPr/>
        </p:nvCxnSpPr>
        <p:spPr>
          <a:xfrm flipH="1" flipV="1">
            <a:off x="424363" y="2959193"/>
            <a:ext cx="3154515" cy="299802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FBA77FF-FE73-8F4E-96F3-34D28EB773D2}"/>
              </a:ext>
            </a:extLst>
          </p:cNvPr>
          <p:cNvCxnSpPr>
            <a:cxnSpLocks/>
          </p:cNvCxnSpPr>
          <p:nvPr/>
        </p:nvCxnSpPr>
        <p:spPr>
          <a:xfrm flipH="1" flipV="1">
            <a:off x="616274" y="2100582"/>
            <a:ext cx="4243029" cy="2133553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BD734D8-B1E8-0D4E-A756-481432237FB2}"/>
              </a:ext>
            </a:extLst>
          </p:cNvPr>
          <p:cNvCxnSpPr/>
          <p:nvPr/>
        </p:nvCxnSpPr>
        <p:spPr>
          <a:xfrm flipH="1">
            <a:off x="396714" y="1425254"/>
            <a:ext cx="3439689" cy="2218565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AA45F0D-BF04-4240-8829-785B8A6100F0}"/>
              </a:ext>
            </a:extLst>
          </p:cNvPr>
          <p:cNvCxnSpPr/>
          <p:nvPr/>
        </p:nvCxnSpPr>
        <p:spPr>
          <a:xfrm flipH="1">
            <a:off x="1035499" y="3429000"/>
            <a:ext cx="3533181" cy="1494787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89F2248E-1FDA-F949-B109-AE4A2C853EE1}"/>
              </a:ext>
            </a:extLst>
          </p:cNvPr>
          <p:cNvSpPr/>
          <p:nvPr/>
        </p:nvSpPr>
        <p:spPr>
          <a:xfrm>
            <a:off x="3096000" y="1362667"/>
            <a:ext cx="2160000" cy="2160000"/>
          </a:xfrm>
          <a:prstGeom prst="ellipse">
            <a:avLst/>
          </a:prstGeom>
          <a:solidFill>
            <a:schemeClr val="tx2">
              <a:lumMod val="10000"/>
              <a:lumOff val="9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478197" y="154484"/>
            <a:ext cx="11180064" cy="106070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733" dirty="0">
                <a:solidFill>
                  <a:srgbClr val="C4E3B0"/>
                </a:solidFill>
              </a:rPr>
              <a:t>How does Virtual DOM work ? – </a:t>
            </a:r>
            <a:r>
              <a:rPr lang="en-IN" sz="3733" b="1" dirty="0">
                <a:solidFill>
                  <a:srgbClr val="C4E3B0"/>
                </a:solidFill>
              </a:rPr>
              <a:t>‘</a:t>
            </a:r>
            <a:r>
              <a:rPr lang="en-IN" sz="3733" b="1" i="1" dirty="0">
                <a:solidFill>
                  <a:schemeClr val="bg1">
                    <a:lumMod val="95000"/>
                  </a:schemeClr>
                </a:solidFill>
              </a:rPr>
              <a:t>Reconciliation</a:t>
            </a:r>
            <a:r>
              <a:rPr lang="en-IN" sz="3733" b="1" i="1" dirty="0">
                <a:solidFill>
                  <a:srgbClr val="C4E3B0"/>
                </a:solidFill>
              </a:rPr>
              <a:t>’</a:t>
            </a:r>
            <a:br>
              <a:rPr lang="en-IN" sz="3733" dirty="0">
                <a:solidFill>
                  <a:srgbClr val="C4E3B0"/>
                </a:solidFill>
              </a:rPr>
            </a:br>
            <a:endParaRPr lang="en-US" sz="3733" dirty="0">
              <a:solidFill>
                <a:srgbClr val="C4E3B0"/>
              </a:solidFill>
            </a:endParaRP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7887944" y="1240589"/>
            <a:ext cx="3804184" cy="465921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 typeface="Arial" pitchFamily="34" charset="0"/>
              <a:buChar char="•"/>
            </a:pPr>
            <a:r>
              <a:rPr lang="en-US" sz="1867" dirty="0">
                <a:solidFill>
                  <a:srgbClr val="C4E3B0"/>
                </a:solidFill>
              </a:rPr>
              <a:t>The entire virtual DOM gets updated.</a:t>
            </a:r>
          </a:p>
          <a:p>
            <a:pPr fontAlgn="base">
              <a:buFont typeface="Arial" pitchFamily="34" charset="0"/>
              <a:buChar char="•"/>
            </a:pPr>
            <a:endParaRPr lang="en-US" sz="1867" dirty="0">
              <a:solidFill>
                <a:srgbClr val="C4E3B0"/>
              </a:solidFill>
            </a:endParaRPr>
          </a:p>
          <a:p>
            <a:pPr fontAlgn="base">
              <a:buFont typeface="Arial" pitchFamily="34" charset="0"/>
              <a:buChar char="•"/>
            </a:pPr>
            <a:r>
              <a:rPr lang="en-US" sz="1867" dirty="0">
                <a:solidFill>
                  <a:srgbClr val="C4E3B0"/>
                </a:solidFill>
              </a:rPr>
              <a:t>The virtual DOM gets compared to what it looked like before you updated it. React figures out which objects have changed using the </a:t>
            </a:r>
            <a:r>
              <a:rPr lang="en-US" sz="1867" b="1" i="1" dirty="0">
                <a:solidFill>
                  <a:srgbClr val="C4E3B0"/>
                </a:solidFill>
              </a:rPr>
              <a:t>‘diff’ </a:t>
            </a:r>
            <a:r>
              <a:rPr lang="en-US" sz="1867" dirty="0">
                <a:solidFill>
                  <a:srgbClr val="C4E3B0"/>
                </a:solidFill>
              </a:rPr>
              <a:t>algorithm.</a:t>
            </a:r>
          </a:p>
          <a:p>
            <a:pPr fontAlgn="base">
              <a:buFont typeface="Arial" pitchFamily="34" charset="0"/>
              <a:buChar char="•"/>
            </a:pPr>
            <a:endParaRPr lang="en-US" sz="1867" dirty="0">
              <a:solidFill>
                <a:srgbClr val="C4E3B0"/>
              </a:solidFill>
            </a:endParaRPr>
          </a:p>
          <a:p>
            <a:pPr fontAlgn="base">
              <a:buFont typeface="Arial" pitchFamily="34" charset="0"/>
              <a:buChar char="•"/>
            </a:pPr>
            <a:r>
              <a:rPr lang="en-US" sz="1867" dirty="0">
                <a:solidFill>
                  <a:srgbClr val="C4E3B0"/>
                </a:solidFill>
              </a:rPr>
              <a:t>Only the changed objects get updated on the </a:t>
            </a:r>
            <a:r>
              <a:rPr lang="en-US" sz="1867" i="1" dirty="0">
                <a:solidFill>
                  <a:srgbClr val="C4E3B0"/>
                </a:solidFill>
              </a:rPr>
              <a:t>real</a:t>
            </a:r>
            <a:r>
              <a:rPr lang="en-US" sz="1867" dirty="0">
                <a:solidFill>
                  <a:srgbClr val="C4E3B0"/>
                </a:solidFill>
              </a:rPr>
              <a:t> DOM.</a:t>
            </a:r>
          </a:p>
          <a:p>
            <a:pPr fontAlgn="base">
              <a:buFont typeface="Arial" pitchFamily="34" charset="0"/>
              <a:buChar char="•"/>
            </a:pPr>
            <a:endParaRPr lang="en-US" sz="1867" dirty="0">
              <a:solidFill>
                <a:srgbClr val="C4E3B0"/>
              </a:solidFill>
            </a:endParaRPr>
          </a:p>
          <a:p>
            <a:pPr fontAlgn="base">
              <a:buFont typeface="Arial" pitchFamily="34" charset="0"/>
              <a:buChar char="•"/>
            </a:pPr>
            <a:r>
              <a:rPr lang="en-US" sz="1867" dirty="0">
                <a:solidFill>
                  <a:srgbClr val="C4E3B0"/>
                </a:solidFill>
              </a:rPr>
              <a:t>Changes on the real DOM cause the screen to change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F62415-DCA9-8940-AEBF-BCB3FBC81005}"/>
              </a:ext>
            </a:extLst>
          </p:cNvPr>
          <p:cNvCxnSpPr/>
          <p:nvPr/>
        </p:nvCxnSpPr>
        <p:spPr>
          <a:xfrm flipV="1">
            <a:off x="3974861" y="1870733"/>
            <a:ext cx="273140" cy="168875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D8DC42E-5689-8447-8865-E0E2ED070199}"/>
              </a:ext>
            </a:extLst>
          </p:cNvPr>
          <p:cNvCxnSpPr>
            <a:endCxn id="7" idx="0"/>
          </p:cNvCxnSpPr>
          <p:nvPr/>
        </p:nvCxnSpPr>
        <p:spPr>
          <a:xfrm>
            <a:off x="4248000" y="1877536"/>
            <a:ext cx="269221" cy="162072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4B8C47-5203-044B-9C8F-EF133E0D3FB5}"/>
              </a:ext>
            </a:extLst>
          </p:cNvPr>
          <p:cNvCxnSpPr>
            <a:stCxn id="6" idx="2"/>
            <a:endCxn id="9" idx="0"/>
          </p:cNvCxnSpPr>
          <p:nvPr/>
        </p:nvCxnSpPr>
        <p:spPr>
          <a:xfrm flipH="1">
            <a:off x="3739577" y="2389215"/>
            <a:ext cx="235284" cy="127243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3552BD6-D1D7-4744-9C17-985EB1540BB2}"/>
              </a:ext>
            </a:extLst>
          </p:cNvPr>
          <p:cNvCxnSpPr>
            <a:endCxn id="10" idx="0"/>
          </p:cNvCxnSpPr>
          <p:nvPr/>
        </p:nvCxnSpPr>
        <p:spPr>
          <a:xfrm>
            <a:off x="3974861" y="2402822"/>
            <a:ext cx="276833" cy="111845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5207F00-4FEC-7F4A-8315-91BE1EBF27D6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4251693" y="2850668"/>
            <a:ext cx="0" cy="181361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EA144BB-C369-8B49-B560-9563FD19AAD0}"/>
              </a:ext>
            </a:extLst>
          </p:cNvPr>
          <p:cNvSpPr/>
          <p:nvPr/>
        </p:nvSpPr>
        <p:spPr>
          <a:xfrm>
            <a:off x="4066803" y="1534733"/>
            <a:ext cx="336000" cy="3360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EA5D2A-AB7F-ED45-9693-3DAB5975EE10}"/>
              </a:ext>
            </a:extLst>
          </p:cNvPr>
          <p:cNvSpPr/>
          <p:nvPr/>
        </p:nvSpPr>
        <p:spPr>
          <a:xfrm>
            <a:off x="4349221" y="2039608"/>
            <a:ext cx="336000" cy="3360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B9F55E-8710-E54D-9BDF-C0392D9AAC17}"/>
              </a:ext>
            </a:extLst>
          </p:cNvPr>
          <p:cNvSpPr/>
          <p:nvPr/>
        </p:nvSpPr>
        <p:spPr>
          <a:xfrm>
            <a:off x="3806860" y="2053215"/>
            <a:ext cx="336000" cy="3360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A49F95-834F-6A4B-91F9-DC8F70AC23CB}"/>
              </a:ext>
            </a:extLst>
          </p:cNvPr>
          <p:cNvSpPr/>
          <p:nvPr/>
        </p:nvSpPr>
        <p:spPr>
          <a:xfrm>
            <a:off x="3571576" y="2516457"/>
            <a:ext cx="336000" cy="3360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B626E6-577C-AF40-81D6-DF05B810D331}"/>
              </a:ext>
            </a:extLst>
          </p:cNvPr>
          <p:cNvSpPr/>
          <p:nvPr/>
        </p:nvSpPr>
        <p:spPr>
          <a:xfrm>
            <a:off x="4083693" y="2514667"/>
            <a:ext cx="336000" cy="3360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F27F46-0D69-EE45-A979-A2762BAE7B03}"/>
              </a:ext>
            </a:extLst>
          </p:cNvPr>
          <p:cNvSpPr/>
          <p:nvPr/>
        </p:nvSpPr>
        <p:spPr>
          <a:xfrm>
            <a:off x="4083693" y="3032028"/>
            <a:ext cx="336000" cy="3360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64DB5DA-33D5-BE40-8F7F-22CD1473C885}"/>
              </a:ext>
            </a:extLst>
          </p:cNvPr>
          <p:cNvSpPr/>
          <p:nvPr/>
        </p:nvSpPr>
        <p:spPr>
          <a:xfrm>
            <a:off x="3149600" y="4038600"/>
            <a:ext cx="2160000" cy="2160000"/>
          </a:xfrm>
          <a:prstGeom prst="ellipse">
            <a:avLst/>
          </a:prstGeom>
          <a:solidFill>
            <a:schemeClr val="tx2">
              <a:lumMod val="10000"/>
              <a:lumOff val="9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4A7A8EE-D461-FD4D-A1D2-8F1B1DBE4051}"/>
              </a:ext>
            </a:extLst>
          </p:cNvPr>
          <p:cNvCxnSpPr/>
          <p:nvPr/>
        </p:nvCxnSpPr>
        <p:spPr>
          <a:xfrm flipV="1">
            <a:off x="7163857" y="2976849"/>
            <a:ext cx="273140" cy="168875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5AD8EE0-6751-AF4A-A129-A447EA6CB4EA}"/>
              </a:ext>
            </a:extLst>
          </p:cNvPr>
          <p:cNvCxnSpPr>
            <a:endCxn id="33" idx="0"/>
          </p:cNvCxnSpPr>
          <p:nvPr/>
        </p:nvCxnSpPr>
        <p:spPr>
          <a:xfrm>
            <a:off x="7436996" y="2983652"/>
            <a:ext cx="269221" cy="162072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7390A14-ECD7-5F48-80F6-7CB2515C14B4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 flipH="1">
            <a:off x="6928573" y="3495331"/>
            <a:ext cx="235284" cy="127243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A03678B-0389-BC4A-A853-383C539F2C11}"/>
              </a:ext>
            </a:extLst>
          </p:cNvPr>
          <p:cNvCxnSpPr>
            <a:endCxn id="36" idx="0"/>
          </p:cNvCxnSpPr>
          <p:nvPr/>
        </p:nvCxnSpPr>
        <p:spPr>
          <a:xfrm>
            <a:off x="7163857" y="3508938"/>
            <a:ext cx="276833" cy="111845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C215501-8C5E-2542-8449-938F7D5B16E0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>
            <a:off x="7440689" y="3956784"/>
            <a:ext cx="0" cy="181361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464B3010-0816-094C-B071-5A06A9D5391B}"/>
              </a:ext>
            </a:extLst>
          </p:cNvPr>
          <p:cNvSpPr/>
          <p:nvPr/>
        </p:nvSpPr>
        <p:spPr>
          <a:xfrm>
            <a:off x="7255799" y="2640849"/>
            <a:ext cx="336000" cy="336000"/>
          </a:xfrm>
          <a:prstGeom prst="rect">
            <a:avLst/>
          </a:prstGeom>
          <a:solidFill>
            <a:srgbClr val="FF4F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8A7824B-1821-4F4E-851C-B6E25C8174DE}"/>
              </a:ext>
            </a:extLst>
          </p:cNvPr>
          <p:cNvSpPr/>
          <p:nvPr/>
        </p:nvSpPr>
        <p:spPr>
          <a:xfrm>
            <a:off x="7538217" y="3145724"/>
            <a:ext cx="336000" cy="336000"/>
          </a:xfrm>
          <a:prstGeom prst="rect">
            <a:avLst/>
          </a:prstGeom>
          <a:solidFill>
            <a:srgbClr val="FF4F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31BEC1-2508-3F42-9D54-A6AC69FA5400}"/>
              </a:ext>
            </a:extLst>
          </p:cNvPr>
          <p:cNvSpPr/>
          <p:nvPr/>
        </p:nvSpPr>
        <p:spPr>
          <a:xfrm>
            <a:off x="6995856" y="3159331"/>
            <a:ext cx="336000" cy="336000"/>
          </a:xfrm>
          <a:prstGeom prst="rect">
            <a:avLst/>
          </a:prstGeom>
          <a:solidFill>
            <a:srgbClr val="FF4F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F3EC718-6196-154E-9190-5CDA05397953}"/>
              </a:ext>
            </a:extLst>
          </p:cNvPr>
          <p:cNvSpPr/>
          <p:nvPr/>
        </p:nvSpPr>
        <p:spPr>
          <a:xfrm>
            <a:off x="6760572" y="3622573"/>
            <a:ext cx="336000" cy="336000"/>
          </a:xfrm>
          <a:prstGeom prst="rect">
            <a:avLst/>
          </a:prstGeom>
          <a:solidFill>
            <a:srgbClr val="FF4F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42E6C97-8EE4-404F-B530-6E9E73E55EE0}"/>
              </a:ext>
            </a:extLst>
          </p:cNvPr>
          <p:cNvSpPr/>
          <p:nvPr/>
        </p:nvSpPr>
        <p:spPr>
          <a:xfrm>
            <a:off x="7272689" y="3620783"/>
            <a:ext cx="336000" cy="336000"/>
          </a:xfrm>
          <a:prstGeom prst="rect">
            <a:avLst/>
          </a:prstGeom>
          <a:solidFill>
            <a:srgbClr val="FF4F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A8B7AAE-4216-7642-ACA2-65A22CAB3C1B}"/>
              </a:ext>
            </a:extLst>
          </p:cNvPr>
          <p:cNvSpPr/>
          <p:nvPr/>
        </p:nvSpPr>
        <p:spPr>
          <a:xfrm>
            <a:off x="7272689" y="4138144"/>
            <a:ext cx="336000" cy="336000"/>
          </a:xfrm>
          <a:prstGeom prst="rect">
            <a:avLst/>
          </a:prstGeom>
          <a:solidFill>
            <a:srgbClr val="FF4F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8000FD6-CA7A-5D4C-B091-FD62BD306CE5}"/>
              </a:ext>
            </a:extLst>
          </p:cNvPr>
          <p:cNvSpPr/>
          <p:nvPr/>
        </p:nvSpPr>
        <p:spPr>
          <a:xfrm>
            <a:off x="5582941" y="3620785"/>
            <a:ext cx="335999" cy="335999"/>
          </a:xfrm>
          <a:prstGeom prst="rect">
            <a:avLst/>
          </a:prstGeom>
          <a:solidFill>
            <a:srgbClr val="FF4F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29DCB54-8EFB-C140-B130-9AF6631BB136}"/>
              </a:ext>
            </a:extLst>
          </p:cNvPr>
          <p:cNvCxnSpPr>
            <a:stCxn id="24" idx="5"/>
          </p:cNvCxnSpPr>
          <p:nvPr/>
        </p:nvCxnSpPr>
        <p:spPr>
          <a:xfrm>
            <a:off x="4939675" y="3206342"/>
            <a:ext cx="546725" cy="41444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FF82806-1831-4C49-A82B-F19BD5C96FAB}"/>
              </a:ext>
            </a:extLst>
          </p:cNvPr>
          <p:cNvCxnSpPr>
            <a:stCxn id="26" idx="7"/>
          </p:cNvCxnSpPr>
          <p:nvPr/>
        </p:nvCxnSpPr>
        <p:spPr>
          <a:xfrm flipV="1">
            <a:off x="4993275" y="3956783"/>
            <a:ext cx="469087" cy="39814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7B56D81-9056-524F-9D36-A8806B837648}"/>
              </a:ext>
            </a:extLst>
          </p:cNvPr>
          <p:cNvCxnSpPr/>
          <p:nvPr/>
        </p:nvCxnSpPr>
        <p:spPr>
          <a:xfrm>
            <a:off x="6068230" y="3788783"/>
            <a:ext cx="57479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0BF55FB-D461-934C-A5E2-4BA986695CE3}"/>
              </a:ext>
            </a:extLst>
          </p:cNvPr>
          <p:cNvCxnSpPr/>
          <p:nvPr/>
        </p:nvCxnSpPr>
        <p:spPr>
          <a:xfrm flipV="1">
            <a:off x="4064839" y="4573305"/>
            <a:ext cx="273140" cy="168875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2804121-4758-E24F-B243-55D78B8B9A92}"/>
              </a:ext>
            </a:extLst>
          </p:cNvPr>
          <p:cNvCxnSpPr>
            <a:endCxn id="51" idx="0"/>
          </p:cNvCxnSpPr>
          <p:nvPr/>
        </p:nvCxnSpPr>
        <p:spPr>
          <a:xfrm>
            <a:off x="4337979" y="4580108"/>
            <a:ext cx="269221" cy="162072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CCE5238-0361-DC4B-8902-D85BA37EDDFC}"/>
              </a:ext>
            </a:extLst>
          </p:cNvPr>
          <p:cNvCxnSpPr>
            <a:stCxn id="52" idx="2"/>
            <a:endCxn id="53" idx="0"/>
          </p:cNvCxnSpPr>
          <p:nvPr/>
        </p:nvCxnSpPr>
        <p:spPr>
          <a:xfrm flipH="1">
            <a:off x="3829555" y="5091787"/>
            <a:ext cx="235284" cy="127243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DDBF634-64C0-2841-BBD5-F8C70C063116}"/>
              </a:ext>
            </a:extLst>
          </p:cNvPr>
          <p:cNvCxnSpPr>
            <a:endCxn id="54" idx="0"/>
          </p:cNvCxnSpPr>
          <p:nvPr/>
        </p:nvCxnSpPr>
        <p:spPr>
          <a:xfrm>
            <a:off x="4064840" y="5105394"/>
            <a:ext cx="276833" cy="111845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5D5CE93-6EAB-2149-9420-1CEAF60D423C}"/>
              </a:ext>
            </a:extLst>
          </p:cNvPr>
          <p:cNvCxnSpPr>
            <a:stCxn id="54" idx="2"/>
            <a:endCxn id="55" idx="0"/>
          </p:cNvCxnSpPr>
          <p:nvPr/>
        </p:nvCxnSpPr>
        <p:spPr>
          <a:xfrm>
            <a:off x="4341672" y="5553240"/>
            <a:ext cx="0" cy="181361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758F0EBD-5CF1-4643-90F4-00288E5E114E}"/>
              </a:ext>
            </a:extLst>
          </p:cNvPr>
          <p:cNvSpPr/>
          <p:nvPr/>
        </p:nvSpPr>
        <p:spPr>
          <a:xfrm>
            <a:off x="4156781" y="4237305"/>
            <a:ext cx="336000" cy="3360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2591B17-EB7F-C744-ADC9-5D369DD00A8C}"/>
              </a:ext>
            </a:extLst>
          </p:cNvPr>
          <p:cNvSpPr/>
          <p:nvPr/>
        </p:nvSpPr>
        <p:spPr>
          <a:xfrm>
            <a:off x="4439200" y="4742180"/>
            <a:ext cx="336000" cy="3360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D6487C5-BD00-564D-8DCA-30C0CBE8B712}"/>
              </a:ext>
            </a:extLst>
          </p:cNvPr>
          <p:cNvSpPr/>
          <p:nvPr/>
        </p:nvSpPr>
        <p:spPr>
          <a:xfrm>
            <a:off x="3896839" y="4755787"/>
            <a:ext cx="336000" cy="3360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FBBF905-8633-E347-B703-9D85AEB3343B}"/>
              </a:ext>
            </a:extLst>
          </p:cNvPr>
          <p:cNvSpPr/>
          <p:nvPr/>
        </p:nvSpPr>
        <p:spPr>
          <a:xfrm>
            <a:off x="3661555" y="5219029"/>
            <a:ext cx="336000" cy="336000"/>
          </a:xfrm>
          <a:prstGeom prst="rect">
            <a:avLst/>
          </a:prstGeom>
          <a:solidFill>
            <a:srgbClr val="FF4F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83F869A-0F77-B64C-89C9-F9AD57DDF7C3}"/>
              </a:ext>
            </a:extLst>
          </p:cNvPr>
          <p:cNvSpPr/>
          <p:nvPr/>
        </p:nvSpPr>
        <p:spPr>
          <a:xfrm>
            <a:off x="4173672" y="5217239"/>
            <a:ext cx="336000" cy="3360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DECCC4E-8085-0E4B-AF30-0B77FF4827C8}"/>
              </a:ext>
            </a:extLst>
          </p:cNvPr>
          <p:cNvSpPr/>
          <p:nvPr/>
        </p:nvSpPr>
        <p:spPr>
          <a:xfrm>
            <a:off x="4173672" y="5734600"/>
            <a:ext cx="336000" cy="3360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0118FCC-052F-334B-A54B-DA08DA32F14D}"/>
              </a:ext>
            </a:extLst>
          </p:cNvPr>
          <p:cNvSpPr/>
          <p:nvPr/>
        </p:nvSpPr>
        <p:spPr>
          <a:xfrm>
            <a:off x="1208093" y="3042663"/>
            <a:ext cx="384000" cy="384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A5DB170-D4D2-D541-A7E3-3E8F653593B0}"/>
              </a:ext>
            </a:extLst>
          </p:cNvPr>
          <p:cNvSpPr/>
          <p:nvPr/>
        </p:nvSpPr>
        <p:spPr>
          <a:xfrm>
            <a:off x="2527013" y="3191812"/>
            <a:ext cx="384000" cy="384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322D055-962D-DF4B-A2F8-8A8A05A7F05C}"/>
              </a:ext>
            </a:extLst>
          </p:cNvPr>
          <p:cNvSpPr/>
          <p:nvPr/>
        </p:nvSpPr>
        <p:spPr>
          <a:xfrm>
            <a:off x="1366711" y="3583348"/>
            <a:ext cx="384000" cy="384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45FB922-65C2-9E4C-A0C1-F6562357F0DB}"/>
              </a:ext>
            </a:extLst>
          </p:cNvPr>
          <p:cNvSpPr/>
          <p:nvPr/>
        </p:nvSpPr>
        <p:spPr>
          <a:xfrm>
            <a:off x="2097277" y="3996861"/>
            <a:ext cx="384000" cy="384000"/>
          </a:xfrm>
          <a:prstGeom prst="ellipse">
            <a:avLst/>
          </a:prstGeom>
          <a:solidFill>
            <a:srgbClr val="FF5757"/>
          </a:solidFill>
          <a:ln>
            <a:solidFill>
              <a:srgbClr val="FF4F4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869ACBC-56E4-AD49-BC29-5E5584A9807D}"/>
              </a:ext>
            </a:extLst>
          </p:cNvPr>
          <p:cNvSpPr/>
          <p:nvPr/>
        </p:nvSpPr>
        <p:spPr>
          <a:xfrm>
            <a:off x="1962807" y="3180860"/>
            <a:ext cx="384000" cy="384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26DCC5E-0874-214C-94B7-43C4844DAE36}"/>
              </a:ext>
            </a:extLst>
          </p:cNvPr>
          <p:cNvCxnSpPr>
            <a:cxnSpLocks/>
            <a:stCxn id="56" idx="6"/>
            <a:endCxn id="61" idx="2"/>
          </p:cNvCxnSpPr>
          <p:nvPr/>
        </p:nvCxnSpPr>
        <p:spPr>
          <a:xfrm>
            <a:off x="1592094" y="3234663"/>
            <a:ext cx="370713" cy="138197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6370EFF-B620-6445-A7FE-D6AEECFDD1CF}"/>
              </a:ext>
            </a:extLst>
          </p:cNvPr>
          <p:cNvCxnSpPr>
            <a:cxnSpLocks/>
            <a:stCxn id="59" idx="7"/>
            <a:endCxn id="61" idx="3"/>
          </p:cNvCxnSpPr>
          <p:nvPr/>
        </p:nvCxnSpPr>
        <p:spPr>
          <a:xfrm flipV="1">
            <a:off x="1694475" y="3508624"/>
            <a:ext cx="324568" cy="13096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6B110F2-9CC1-9443-81B3-8DCC65868DCC}"/>
              </a:ext>
            </a:extLst>
          </p:cNvPr>
          <p:cNvCxnSpPr>
            <a:cxnSpLocks/>
            <a:stCxn id="61" idx="6"/>
            <a:endCxn id="58" idx="2"/>
          </p:cNvCxnSpPr>
          <p:nvPr/>
        </p:nvCxnSpPr>
        <p:spPr>
          <a:xfrm>
            <a:off x="2346807" y="3372860"/>
            <a:ext cx="180207" cy="10952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DD4EFB8-C693-3E43-A413-3195D9BE4FD6}"/>
              </a:ext>
            </a:extLst>
          </p:cNvPr>
          <p:cNvCxnSpPr>
            <a:stCxn id="58" idx="4"/>
            <a:endCxn id="60" idx="7"/>
          </p:cNvCxnSpPr>
          <p:nvPr/>
        </p:nvCxnSpPr>
        <p:spPr>
          <a:xfrm flipH="1">
            <a:off x="2425042" y="3575812"/>
            <a:ext cx="293972" cy="477285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AF760DE-E095-1A46-882A-EFF30BD5A8EB}"/>
              </a:ext>
            </a:extLst>
          </p:cNvPr>
          <p:cNvCxnSpPr>
            <a:stCxn id="59" idx="6"/>
            <a:endCxn id="60" idx="2"/>
          </p:cNvCxnSpPr>
          <p:nvPr/>
        </p:nvCxnSpPr>
        <p:spPr>
          <a:xfrm>
            <a:off x="1750711" y="3775349"/>
            <a:ext cx="346567" cy="413513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3EB09E2D-F567-9949-A585-02BD8462501C}"/>
              </a:ext>
            </a:extLst>
          </p:cNvPr>
          <p:cNvSpPr txBox="1"/>
          <p:nvPr/>
        </p:nvSpPr>
        <p:spPr>
          <a:xfrm>
            <a:off x="3600602" y="1038942"/>
            <a:ext cx="10242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alpha val="61000"/>
                  </a:schemeClr>
                </a:solidFill>
              </a:rPr>
              <a:t>Real DOM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4D19C5A-FAB1-764B-AE5A-6D9CBAD89E51}"/>
              </a:ext>
            </a:extLst>
          </p:cNvPr>
          <p:cNvSpPr txBox="1"/>
          <p:nvPr/>
        </p:nvSpPr>
        <p:spPr>
          <a:xfrm>
            <a:off x="634533" y="2676390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alpha val="63000"/>
                  </a:schemeClr>
                </a:solidFill>
              </a:rPr>
              <a:t>Model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8BAC877-F663-3546-9F7A-0EED8819DFAC}"/>
              </a:ext>
            </a:extLst>
          </p:cNvPr>
          <p:cNvSpPr txBox="1"/>
          <p:nvPr/>
        </p:nvSpPr>
        <p:spPr>
          <a:xfrm>
            <a:off x="3320610" y="6250664"/>
            <a:ext cx="1594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alpha val="63000"/>
                  </a:schemeClr>
                </a:solidFill>
              </a:rPr>
              <a:t>In-memory DOM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673789F-9215-584D-8407-5995E555E85B}"/>
              </a:ext>
            </a:extLst>
          </p:cNvPr>
          <p:cNvSpPr txBox="1"/>
          <p:nvPr/>
        </p:nvSpPr>
        <p:spPr>
          <a:xfrm>
            <a:off x="4924009" y="3640852"/>
            <a:ext cx="480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alpha val="63000"/>
                  </a:schemeClr>
                </a:solidFill>
              </a:rPr>
              <a:t>Diff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B7521EB-1E03-C342-8F1B-8C486995138E}"/>
              </a:ext>
            </a:extLst>
          </p:cNvPr>
          <p:cNvSpPr txBox="1"/>
          <p:nvPr/>
        </p:nvSpPr>
        <p:spPr>
          <a:xfrm>
            <a:off x="5928303" y="3385530"/>
            <a:ext cx="64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alpha val="63000"/>
                  </a:schemeClr>
                </a:solidFill>
              </a:rPr>
              <a:t>Patch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12B89FC-8AAA-A843-8AF9-28C5B0553D73}"/>
              </a:ext>
            </a:extLst>
          </p:cNvPr>
          <p:cNvSpPr txBox="1"/>
          <p:nvPr/>
        </p:nvSpPr>
        <p:spPr>
          <a:xfrm>
            <a:off x="7014885" y="4612344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alpha val="63000"/>
                  </a:schemeClr>
                </a:solidFill>
              </a:rPr>
              <a:t>DOM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6762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12064" y="365760"/>
            <a:ext cx="11180064" cy="106070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33" dirty="0">
                <a:solidFill>
                  <a:schemeClr val="bg1">
                    <a:lumMod val="85000"/>
                  </a:schemeClr>
                </a:solidFill>
              </a:rPr>
              <a:t>How does Virtual DOM make React faster ?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12062" y="1768054"/>
            <a:ext cx="9444737" cy="294832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133" dirty="0">
                <a:solidFill>
                  <a:srgbClr val="C4E3B0"/>
                </a:solidFill>
              </a:rPr>
              <a:t>Efficient diff algorithm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133" dirty="0">
                <a:solidFill>
                  <a:srgbClr val="C4E3B0"/>
                </a:solidFill>
              </a:rPr>
              <a:t>Batched update operations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133" dirty="0">
                <a:solidFill>
                  <a:srgbClr val="C4E3B0"/>
                </a:solidFill>
              </a:rPr>
              <a:t>Efficient update of sub tree only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133" dirty="0">
                <a:solidFill>
                  <a:srgbClr val="C4E3B0"/>
                </a:solidFill>
              </a:rPr>
              <a:t>Uses observable instead of dirty checking to detect change</a:t>
            </a:r>
            <a:br>
              <a:rPr lang="en-IN" sz="2133" dirty="0">
                <a:solidFill>
                  <a:srgbClr val="C4E3B0"/>
                </a:solidFill>
              </a:rPr>
            </a:br>
            <a:endParaRPr lang="en-US" sz="2133" dirty="0">
              <a:solidFill>
                <a:srgbClr val="C4E3B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4195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IN" dirty="0"/>
              <a:t> What  is JSX ? - </a:t>
            </a:r>
            <a:r>
              <a:rPr lang="en-US" dirty="0"/>
              <a:t>JSX produces React “elements”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2063" y="1430247"/>
            <a:ext cx="11180063" cy="180694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33" dirty="0">
                <a:solidFill>
                  <a:srgbClr val="C4E3B0"/>
                </a:solidFill>
              </a:rPr>
              <a:t>JSX is an inline markup that looks like HTML and gets transformed to JavaScript and is used to create React elements. These elements are then rendered to the React DOM. A JSX expression starts with an HTML-like open tag, and ends with the corresponding closing tag. 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FC73C3-8CBF-4848-A844-1037009379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1" y="3493545"/>
            <a:ext cx="7440599" cy="193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654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07999" y="1137830"/>
            <a:ext cx="11176004" cy="3638451"/>
          </a:xfrm>
        </p:spPr>
        <p:txBody>
          <a:bodyPr>
            <a:normAutofit/>
          </a:bodyPr>
          <a:lstStyle/>
          <a:p>
            <a:r>
              <a:rPr lang="en-US" sz="2400" dirty="0"/>
              <a:t>At the end this 45 min session, you will be able to</a:t>
            </a:r>
          </a:p>
          <a:p>
            <a:endParaRPr lang="en-US" sz="2400" dirty="0"/>
          </a:p>
          <a:p>
            <a:pPr marL="609585" indent="-609585">
              <a:buFont typeface="Wingdings" panose="05000000000000000000" pitchFamily="2" charset="2"/>
              <a:buChar char="Ø"/>
            </a:pPr>
            <a:r>
              <a:rPr lang="en-US" sz="2400" dirty="0"/>
              <a:t>Demonstrate Installation  and configuration of  ReactJS</a:t>
            </a:r>
          </a:p>
          <a:p>
            <a:pPr marL="609585" indent="-609585">
              <a:buFont typeface="Wingdings" panose="05000000000000000000" pitchFamily="2" charset="2"/>
              <a:buChar char="Ø"/>
            </a:pPr>
            <a:r>
              <a:rPr lang="en-US" sz="2400" dirty="0"/>
              <a:t>Create a React app using create-react-app command</a:t>
            </a:r>
          </a:p>
          <a:p>
            <a:pPr marL="609585" indent="-609585">
              <a:buFont typeface="Wingdings" panose="05000000000000000000" pitchFamily="2" charset="2"/>
              <a:buChar char="Ø"/>
            </a:pPr>
            <a:r>
              <a:rPr lang="en-US" sz="2400" dirty="0"/>
              <a:t>Summarize the basic structure of a React app</a:t>
            </a:r>
          </a:p>
          <a:p>
            <a:pPr marL="609585" indent="-609585">
              <a:buFont typeface="Wingdings" panose="05000000000000000000" pitchFamily="2" charset="2"/>
              <a:buChar char="Ø"/>
            </a:pPr>
            <a:r>
              <a:rPr lang="en-US" sz="2400" dirty="0"/>
              <a:t>Summarize the features of React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95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5"/>
          <p:cNvSpPr>
            <a:spLocks noGrp="1"/>
          </p:cNvSpPr>
          <p:nvPr>
            <p:ph type="title"/>
          </p:nvPr>
        </p:nvSpPr>
        <p:spPr>
          <a:xfrm>
            <a:off x="512064" y="547939"/>
            <a:ext cx="11180064" cy="1865061"/>
          </a:xfrm>
        </p:spPr>
        <p:txBody>
          <a:bodyPr>
            <a:normAutofit fontScale="90000"/>
          </a:bodyPr>
          <a:lstStyle/>
          <a:p>
            <a:r>
              <a:rPr lang="en-US" b="0" dirty="0">
                <a:solidFill>
                  <a:srgbClr val="C4E3B0"/>
                </a:solidFill>
              </a:rPr>
              <a:t>Fundamentally, JSX just provides syntactic sugar for the </a:t>
            </a:r>
            <a:r>
              <a:rPr lang="en-US" b="0" i="1" dirty="0">
                <a:solidFill>
                  <a:srgbClr val="C4E3B0"/>
                </a:solidFill>
              </a:rPr>
              <a:t>React.createElement(component, props, ...children) </a:t>
            </a:r>
            <a:r>
              <a:rPr lang="en-US" b="0" dirty="0">
                <a:solidFill>
                  <a:srgbClr val="C4E3B0"/>
                </a:solidFill>
              </a:rPr>
              <a:t>function.</a:t>
            </a:r>
            <a:br>
              <a:rPr lang="en-US" b="0" dirty="0">
                <a:solidFill>
                  <a:srgbClr val="C4E3B0"/>
                </a:solidFill>
              </a:rPr>
            </a:br>
            <a:r>
              <a:rPr lang="en-US" b="0" dirty="0">
                <a:solidFill>
                  <a:srgbClr val="C4E3B0"/>
                </a:solidFill>
              </a:rPr>
              <a:t>Behind the scenes, Babel (preprocessor) </a:t>
            </a:r>
            <a:r>
              <a:rPr lang="en-US" b="0" dirty="0" err="1">
                <a:solidFill>
                  <a:srgbClr val="C4E3B0"/>
                </a:solidFill>
              </a:rPr>
              <a:t>transpiles</a:t>
            </a:r>
            <a:r>
              <a:rPr lang="en-US" b="0" dirty="0">
                <a:solidFill>
                  <a:srgbClr val="C4E3B0"/>
                </a:solidFill>
              </a:rPr>
              <a:t> our code into a code which can be recognized by React to create Objects that can be used to construct the DOM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7CCBAE-D0CB-2F40-A860-1466BF2FD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51" y="3473975"/>
            <a:ext cx="4884448" cy="172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2232D3-94F7-4749-BF9C-3E210B0993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965849"/>
            <a:ext cx="3759200" cy="316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055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/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IN" dirty="0"/>
              <a:t>How does JSX benefit ?</a:t>
            </a:r>
            <a:endParaRPr lang="en-US" dirty="0"/>
          </a:p>
        </p:txBody>
      </p:sp>
      <p:sp>
        <p:nvSpPr>
          <p:cNvPr id="5" name="Content Placeholder 7"/>
          <p:cNvSpPr txBox="1">
            <a:spLocks/>
          </p:cNvSpPr>
          <p:nvPr/>
        </p:nvSpPr>
        <p:spPr>
          <a:xfrm>
            <a:off x="512064" y="1682496"/>
            <a:ext cx="11180064" cy="357530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rgbClr val="C4E3B0"/>
                </a:solidFill>
              </a:rPr>
              <a:t>It is faster than normal JavaScript as it performs optimizations while translating to regular JavaScript.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sz="2133" dirty="0">
              <a:solidFill>
                <a:srgbClr val="C4E3B0"/>
              </a:solidFill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rgbClr val="C4E3B0"/>
                </a:solidFill>
              </a:rPr>
              <a:t>It makes easier for us to create templates.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sz="2133" dirty="0">
              <a:solidFill>
                <a:srgbClr val="C4E3B0"/>
              </a:solidFill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rgbClr val="C4E3B0"/>
                </a:solidFill>
              </a:rPr>
              <a:t>Instead of separating the markup and logic in separated files, React uses </a:t>
            </a:r>
            <a:r>
              <a:rPr lang="en-US" sz="2133" i="1" dirty="0">
                <a:solidFill>
                  <a:srgbClr val="C4E3B0"/>
                </a:solidFill>
              </a:rPr>
              <a:t>components</a:t>
            </a:r>
            <a:r>
              <a:rPr lang="en-US" sz="2133" dirty="0">
                <a:solidFill>
                  <a:srgbClr val="C4E3B0"/>
                </a:solidFill>
              </a:rPr>
              <a:t> for this purpose. We will learn about components in details in further articles.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133" dirty="0">
              <a:solidFill>
                <a:srgbClr val="C4E3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809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512064" y="1513490"/>
            <a:ext cx="6074419" cy="4594703"/>
          </a:xfr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33" dirty="0">
                <a:solidFill>
                  <a:srgbClr val="C4E3B0"/>
                </a:solidFill>
              </a:rPr>
              <a:t>React apps are organized as a series of nested components. These components are functional in nature: that is, they receive information through arguments (the  </a:t>
            </a:r>
            <a:r>
              <a:rPr lang="en-US" sz="2133" i="1" dirty="0">
                <a:solidFill>
                  <a:srgbClr val="C4E3B0"/>
                </a:solidFill>
              </a:rPr>
              <a:t>props</a:t>
            </a:r>
            <a:r>
              <a:rPr lang="en-US" sz="2133" dirty="0">
                <a:solidFill>
                  <a:srgbClr val="C4E3B0"/>
                </a:solidFill>
              </a:rPr>
              <a:t>) and pass information via their return values (the return value of the  </a:t>
            </a:r>
            <a:r>
              <a:rPr lang="en-US" sz="2133" i="1" dirty="0">
                <a:solidFill>
                  <a:srgbClr val="C4E3B0"/>
                </a:solidFill>
              </a:rPr>
              <a:t>render</a:t>
            </a:r>
            <a:r>
              <a:rPr lang="en-US" sz="2133" dirty="0">
                <a:solidFill>
                  <a:srgbClr val="C4E3B0"/>
                </a:solidFill>
              </a:rPr>
              <a:t>  function). </a:t>
            </a:r>
          </a:p>
          <a:p>
            <a:pPr algn="just"/>
            <a:endParaRPr lang="en-US" sz="2133" dirty="0">
              <a:solidFill>
                <a:srgbClr val="C4E3B0"/>
              </a:solidFill>
            </a:endParaRPr>
          </a:p>
          <a:p>
            <a:pPr algn="just"/>
            <a:r>
              <a:rPr lang="en-US" sz="2133" dirty="0">
                <a:solidFill>
                  <a:srgbClr val="C4E3B0"/>
                </a:solidFill>
              </a:rPr>
              <a:t>This is called unidirectional data flow. </a:t>
            </a:r>
          </a:p>
          <a:p>
            <a:pPr algn="just"/>
            <a:endParaRPr lang="en-US" sz="2133" dirty="0">
              <a:solidFill>
                <a:srgbClr val="C4E3B0"/>
              </a:solidFill>
            </a:endParaRPr>
          </a:p>
          <a:p>
            <a:pPr algn="just"/>
            <a:r>
              <a:rPr lang="en-US" sz="2133" dirty="0">
                <a:solidFill>
                  <a:srgbClr val="C4E3B0"/>
                </a:solidFill>
              </a:rPr>
              <a:t>Data is passed down from components to their children via props.</a:t>
            </a:r>
          </a:p>
          <a:p>
            <a:pPr marL="0" indent="0">
              <a:buNone/>
            </a:pPr>
            <a:br>
              <a:rPr lang="en-US" sz="2133" dirty="0">
                <a:solidFill>
                  <a:srgbClr val="C4E3B0"/>
                </a:solidFill>
              </a:rPr>
            </a:br>
            <a:endParaRPr lang="en-US" sz="2133" dirty="0">
              <a:solidFill>
                <a:srgbClr val="C4E3B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12064" y="365760"/>
            <a:ext cx="11180064" cy="106070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667" dirty="0"/>
              <a:t>One way data binding</a:t>
            </a:r>
            <a:endParaRPr lang="en-US" sz="2667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2878E61-EC24-5149-856F-078D50E6EC2A}"/>
              </a:ext>
            </a:extLst>
          </p:cNvPr>
          <p:cNvSpPr/>
          <p:nvPr/>
        </p:nvSpPr>
        <p:spPr>
          <a:xfrm>
            <a:off x="8636000" y="1295400"/>
            <a:ext cx="1930400" cy="1930400"/>
          </a:xfrm>
          <a:prstGeom prst="ellipse">
            <a:avLst/>
          </a:prstGeom>
          <a:solidFill>
            <a:srgbClr val="FF57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341F12F-7A3D-CC4E-8C3D-7B202C2209E8}"/>
              </a:ext>
            </a:extLst>
          </p:cNvPr>
          <p:cNvSpPr/>
          <p:nvPr/>
        </p:nvSpPr>
        <p:spPr>
          <a:xfrm>
            <a:off x="8636000" y="4100789"/>
            <a:ext cx="1930400" cy="1930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Circular Arrow 9">
            <a:extLst>
              <a:ext uri="{FF2B5EF4-FFF2-40B4-BE49-F238E27FC236}">
                <a16:creationId xmlns:a16="http://schemas.microsoft.com/office/drawing/2014/main" id="{59F11EC4-7545-BC4E-B7C2-58FE0F7DAB8C}"/>
              </a:ext>
            </a:extLst>
          </p:cNvPr>
          <p:cNvSpPr/>
          <p:nvPr/>
        </p:nvSpPr>
        <p:spPr>
          <a:xfrm rot="5400000">
            <a:off x="9338843" y="2746540"/>
            <a:ext cx="2189372" cy="1676400"/>
          </a:xfrm>
          <a:prstGeom prst="circularArrow">
            <a:avLst>
              <a:gd name="adj1" fmla="val 5486"/>
              <a:gd name="adj2" fmla="val 898254"/>
              <a:gd name="adj3" fmla="val 20501761"/>
              <a:gd name="adj4" fmla="val 11337777"/>
              <a:gd name="adj5" fmla="val 1449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1" name="Circular Arrow 10">
            <a:extLst>
              <a:ext uri="{FF2B5EF4-FFF2-40B4-BE49-F238E27FC236}">
                <a16:creationId xmlns:a16="http://schemas.microsoft.com/office/drawing/2014/main" id="{5CBE4D87-7711-D642-9637-A34970708A86}"/>
              </a:ext>
            </a:extLst>
          </p:cNvPr>
          <p:cNvSpPr/>
          <p:nvPr/>
        </p:nvSpPr>
        <p:spPr>
          <a:xfrm rot="16200000">
            <a:off x="7674184" y="2777772"/>
            <a:ext cx="2189373" cy="1676400"/>
          </a:xfrm>
          <a:prstGeom prst="circularArrow">
            <a:avLst>
              <a:gd name="adj1" fmla="val 5486"/>
              <a:gd name="adj2" fmla="val 898254"/>
              <a:gd name="adj3" fmla="val 20501761"/>
              <a:gd name="adj4" fmla="val 11337777"/>
              <a:gd name="adj5" fmla="val 1449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BE449A-6066-A345-BEF0-D1B02291CA4B}"/>
              </a:ext>
            </a:extLst>
          </p:cNvPr>
          <p:cNvSpPr txBox="1"/>
          <p:nvPr/>
        </p:nvSpPr>
        <p:spPr>
          <a:xfrm>
            <a:off x="8940277" y="1997478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Parent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9E9993-06D3-4145-88A6-13C42DCFD0D9}"/>
              </a:ext>
            </a:extLst>
          </p:cNvPr>
          <p:cNvSpPr txBox="1"/>
          <p:nvPr/>
        </p:nvSpPr>
        <p:spPr>
          <a:xfrm>
            <a:off x="9144000" y="4836668"/>
            <a:ext cx="11684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>
                <a:solidFill>
                  <a:schemeClr val="bg2"/>
                </a:solidFill>
              </a:rPr>
              <a:t>Child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1FA3D6-1F5E-5244-BD40-469FD3F259FF}"/>
              </a:ext>
            </a:extLst>
          </p:cNvPr>
          <p:cNvSpPr txBox="1"/>
          <p:nvPr/>
        </p:nvSpPr>
        <p:spPr>
          <a:xfrm>
            <a:off x="7174799" y="3261271"/>
            <a:ext cx="1293911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75000"/>
                  </a:schemeClr>
                </a:solidFill>
              </a:rPr>
              <a:t>Emit Events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C0CE89-25ED-214C-BF75-46A2D8440728}"/>
              </a:ext>
            </a:extLst>
          </p:cNvPr>
          <p:cNvSpPr txBox="1"/>
          <p:nvPr/>
        </p:nvSpPr>
        <p:spPr>
          <a:xfrm>
            <a:off x="11056456" y="3261271"/>
            <a:ext cx="731098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75000"/>
                  </a:schemeClr>
                </a:solidFill>
              </a:rPr>
              <a:t>Pass </a:t>
            </a:r>
          </a:p>
          <a:p>
            <a:r>
              <a:rPr lang="en-US" sz="1867" dirty="0">
                <a:solidFill>
                  <a:schemeClr val="bg1">
                    <a:lumMod val="75000"/>
                  </a:schemeClr>
                </a:solidFill>
              </a:rPr>
              <a:t>Props</a:t>
            </a:r>
          </a:p>
        </p:txBody>
      </p:sp>
    </p:spTree>
    <p:extLst>
      <p:ext uri="{BB962C8B-B14F-4D97-AF65-F5344CB8AC3E}">
        <p14:creationId xmlns:p14="http://schemas.microsoft.com/office/powerpoint/2010/main" val="4182992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IN" dirty="0"/>
              <a:t>How does Unidirectional Flow of data benefit ?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2064" y="1682496"/>
            <a:ext cx="11180064" cy="442569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133" dirty="0">
                <a:solidFill>
                  <a:srgbClr val="C4E3B0"/>
                </a:solidFill>
              </a:rPr>
              <a:t>Data flows throughout the app in a single direction, hence the developers have a better understanding and control over it.</a:t>
            </a:r>
          </a:p>
          <a:p>
            <a:endParaRPr lang="en-IN" sz="2133" dirty="0">
              <a:solidFill>
                <a:srgbClr val="C4E3B0"/>
              </a:solidFill>
            </a:endParaRPr>
          </a:p>
          <a:p>
            <a:r>
              <a:rPr lang="en-US" sz="2133" dirty="0">
                <a:solidFill>
                  <a:srgbClr val="C4E3B0"/>
                </a:solidFill>
              </a:rPr>
              <a:t>Data flows in one direction </a:t>
            </a:r>
            <a:r>
              <a:rPr lang="en-US" sz="2133" i="1" dirty="0">
                <a:solidFill>
                  <a:srgbClr val="C4E3B0"/>
                </a:solidFill>
              </a:rPr>
              <a:t>after some change</a:t>
            </a:r>
            <a:r>
              <a:rPr lang="en-US" sz="2133" dirty="0">
                <a:solidFill>
                  <a:srgbClr val="C4E3B0"/>
                </a:solidFill>
              </a:rPr>
              <a:t>. This makes it easy to identify the source of the change, and then follow that change as it moves through your system.</a:t>
            </a:r>
            <a:endParaRPr lang="en-IN" sz="2133" dirty="0">
              <a:solidFill>
                <a:srgbClr val="C4E3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5213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 sz="3200" spc="67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Composition of Components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1200" y="1092200"/>
            <a:ext cx="5569923" cy="262584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sz="2133" dirty="0">
                <a:solidFill>
                  <a:srgbClr val="C4E3B0"/>
                </a:solidFill>
              </a:rPr>
              <a:t>Everything in React is a component, and it follows a strong component based model promoting code reuse.</a:t>
            </a:r>
          </a:p>
          <a:p>
            <a:endParaRPr lang="en-US" sz="2133" dirty="0">
              <a:solidFill>
                <a:srgbClr val="C4E3B0"/>
              </a:solidFill>
            </a:endParaRPr>
          </a:p>
          <a:p>
            <a:r>
              <a:rPr lang="en-US" sz="2133" dirty="0">
                <a:solidFill>
                  <a:srgbClr val="C4E3B0"/>
                </a:solidFill>
              </a:rPr>
              <a:t>An app composed of many small parts is more manageable than a single large monolith app.</a:t>
            </a:r>
          </a:p>
          <a:p>
            <a:pPr>
              <a:buFont typeface="Arial" pitchFamily="34" charset="0"/>
              <a:buChar char="•"/>
            </a:pPr>
            <a:endParaRPr lang="en-IN" sz="2133" b="1" dirty="0">
              <a:solidFill>
                <a:srgbClr val="C4E3B0"/>
              </a:solidFill>
            </a:endParaRPr>
          </a:p>
          <a:p>
            <a:pPr algn="l"/>
            <a:endParaRPr lang="en-US" sz="2133" dirty="0">
              <a:solidFill>
                <a:srgbClr val="C4E3B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901EB70-04A7-5740-8F67-030E5A772FCD}"/>
              </a:ext>
            </a:extLst>
          </p:cNvPr>
          <p:cNvSpPr/>
          <p:nvPr/>
        </p:nvSpPr>
        <p:spPr>
          <a:xfrm>
            <a:off x="6502400" y="1069536"/>
            <a:ext cx="5376000" cy="507530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5757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C9C93C-41AB-2C4D-89F7-F60DDC8D0BA8}"/>
              </a:ext>
            </a:extLst>
          </p:cNvPr>
          <p:cNvSpPr/>
          <p:nvPr/>
        </p:nvSpPr>
        <p:spPr>
          <a:xfrm>
            <a:off x="6705600" y="1742382"/>
            <a:ext cx="4783328" cy="49966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CC7073-6FA6-8847-B962-469F3E28DE34}"/>
              </a:ext>
            </a:extLst>
          </p:cNvPr>
          <p:cNvSpPr/>
          <p:nvPr/>
        </p:nvSpPr>
        <p:spPr>
          <a:xfrm>
            <a:off x="6705600" y="2434804"/>
            <a:ext cx="4783328" cy="2641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96E9BB-75BF-654D-9AF5-781C9E3A551C}"/>
              </a:ext>
            </a:extLst>
          </p:cNvPr>
          <p:cNvSpPr/>
          <p:nvPr/>
        </p:nvSpPr>
        <p:spPr>
          <a:xfrm>
            <a:off x="6705600" y="5363472"/>
            <a:ext cx="4783328" cy="47437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64F092-5CD4-D74B-A4F7-6D0AB4454F0D}"/>
              </a:ext>
            </a:extLst>
          </p:cNvPr>
          <p:cNvSpPr/>
          <p:nvPr/>
        </p:nvSpPr>
        <p:spPr>
          <a:xfrm>
            <a:off x="6908800" y="3193772"/>
            <a:ext cx="4515469" cy="38714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FE97F6-FB83-ED42-AD27-7A361C098D81}"/>
              </a:ext>
            </a:extLst>
          </p:cNvPr>
          <p:cNvSpPr/>
          <p:nvPr/>
        </p:nvSpPr>
        <p:spPr>
          <a:xfrm>
            <a:off x="6908800" y="3790391"/>
            <a:ext cx="4515469" cy="38714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ED4A1D-207E-4A41-A818-C1902B8A03D8}"/>
              </a:ext>
            </a:extLst>
          </p:cNvPr>
          <p:cNvSpPr/>
          <p:nvPr/>
        </p:nvSpPr>
        <p:spPr>
          <a:xfrm>
            <a:off x="6908800" y="4321071"/>
            <a:ext cx="4515469" cy="38714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BDA123-8629-EC43-9152-A9956470C98B}"/>
              </a:ext>
            </a:extLst>
          </p:cNvPr>
          <p:cNvSpPr txBox="1"/>
          <p:nvPr/>
        </p:nvSpPr>
        <p:spPr>
          <a:xfrm>
            <a:off x="6807200" y="1289909"/>
            <a:ext cx="13208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2">
                    <a:lumMod val="75000"/>
                  </a:schemeClr>
                </a:solidFill>
              </a:rPr>
              <a:t>&lt;App /&gt;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747774-FF4B-6B41-8B37-6528CA687AA5}"/>
              </a:ext>
            </a:extLst>
          </p:cNvPr>
          <p:cNvSpPr txBox="1"/>
          <p:nvPr/>
        </p:nvSpPr>
        <p:spPr>
          <a:xfrm>
            <a:off x="8331200" y="1804055"/>
            <a:ext cx="2743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2">
                    <a:lumMod val="75000"/>
                  </a:schemeClr>
                </a:solidFill>
              </a:rPr>
              <a:t>&lt;MenuBar /&gt;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8813EC-FC19-2949-B7EF-2FD58EC567E3}"/>
              </a:ext>
            </a:extLst>
          </p:cNvPr>
          <p:cNvSpPr txBox="1"/>
          <p:nvPr/>
        </p:nvSpPr>
        <p:spPr>
          <a:xfrm>
            <a:off x="6807200" y="2529119"/>
            <a:ext cx="26416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2">
                    <a:lumMod val="75000"/>
                  </a:schemeClr>
                </a:solidFill>
              </a:rPr>
              <a:t>&lt;MainPage /&gt;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4EC74A-B486-C74C-8795-549E7197DD43}"/>
              </a:ext>
            </a:extLst>
          </p:cNvPr>
          <p:cNvSpPr txBox="1"/>
          <p:nvPr/>
        </p:nvSpPr>
        <p:spPr>
          <a:xfrm>
            <a:off x="8229600" y="3797934"/>
            <a:ext cx="16256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2">
                    <a:lumMod val="75000"/>
                  </a:schemeClr>
                </a:solidFill>
              </a:rPr>
              <a:t>&lt;ListItem /&gt;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5B4F52-A678-CD49-9068-5299AF1D3F7B}"/>
              </a:ext>
            </a:extLst>
          </p:cNvPr>
          <p:cNvSpPr txBox="1"/>
          <p:nvPr/>
        </p:nvSpPr>
        <p:spPr>
          <a:xfrm>
            <a:off x="8229600" y="4303367"/>
            <a:ext cx="16256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2">
                    <a:lumMod val="75000"/>
                  </a:schemeClr>
                </a:solidFill>
              </a:rPr>
              <a:t>&lt;ListItem /&gt;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9BA3DF-DFB5-4343-BD50-1D8310770D01}"/>
              </a:ext>
            </a:extLst>
          </p:cNvPr>
          <p:cNvSpPr txBox="1"/>
          <p:nvPr/>
        </p:nvSpPr>
        <p:spPr>
          <a:xfrm>
            <a:off x="8229600" y="3219910"/>
            <a:ext cx="16256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2">
                    <a:lumMod val="75000"/>
                  </a:schemeClr>
                </a:solidFill>
              </a:rPr>
              <a:t>&lt;ListItem /&gt;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3C117A-DDB0-784C-92C7-958F7158E652}"/>
              </a:ext>
            </a:extLst>
          </p:cNvPr>
          <p:cNvSpPr txBox="1"/>
          <p:nvPr/>
        </p:nvSpPr>
        <p:spPr>
          <a:xfrm>
            <a:off x="8229600" y="5425003"/>
            <a:ext cx="24384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2">
                    <a:lumMod val="75000"/>
                  </a:schemeClr>
                </a:solidFill>
              </a:rPr>
              <a:t>&lt;SiteFooter /&gt;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8852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853440" y="1213172"/>
            <a:ext cx="4518888" cy="492443"/>
          </a:xfrm>
        </p:spPr>
        <p:txBody>
          <a:bodyPr>
            <a:normAutofit/>
          </a:bodyPr>
          <a:lstStyle/>
          <a:p>
            <a:pPr algn="ctr"/>
            <a:r>
              <a:rPr lang="en-IN" sz="2400" dirty="0">
                <a:solidFill>
                  <a:srgbClr val="C4E3B0"/>
                </a:solidFill>
              </a:rPr>
              <a:t>Creating a component</a:t>
            </a:r>
            <a:endParaRPr lang="en-US" sz="2400" dirty="0">
              <a:solidFill>
                <a:srgbClr val="C4E3B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71968" y="1213172"/>
            <a:ext cx="4666593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N" sz="2400" b="1" dirty="0">
                <a:solidFill>
                  <a:srgbClr val="C4E3B0"/>
                </a:solidFill>
                <a:latin typeface="+mj-lt"/>
              </a:rPr>
              <a:t>Using/Reusing the component</a:t>
            </a:r>
            <a:endParaRPr lang="en-US" sz="2400" b="1" dirty="0">
              <a:solidFill>
                <a:srgbClr val="C4E3B0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2800" y="5729186"/>
            <a:ext cx="11379200" cy="32823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IN" sz="2133" i="1" dirty="0">
                <a:solidFill>
                  <a:srgbClr val="C4E3B0"/>
                </a:solidFill>
              </a:rPr>
              <a:t>Now  </a:t>
            </a:r>
            <a:r>
              <a:rPr lang="en-IN" sz="2133" b="1" i="1" dirty="0">
                <a:solidFill>
                  <a:srgbClr val="C4E3B0"/>
                </a:solidFill>
              </a:rPr>
              <a:t>Heading</a:t>
            </a:r>
            <a:r>
              <a:rPr lang="en-IN" sz="2133" i="1" dirty="0">
                <a:solidFill>
                  <a:srgbClr val="C4E3B0"/>
                </a:solidFill>
              </a:rPr>
              <a:t> component can be used by other components. </a:t>
            </a:r>
            <a:endParaRPr lang="en-US" sz="2133" i="1" dirty="0">
              <a:solidFill>
                <a:srgbClr val="C4E3B0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12064" y="365760"/>
            <a:ext cx="11180064" cy="106070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200" b="1" spc="67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Features of React</a:t>
            </a:r>
          </a:p>
          <a:p>
            <a:r>
              <a:rPr lang="en-IN" sz="3200" dirty="0"/>
              <a:t> 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AF8AFE-A2FB-8944-B2F3-DA2F06D506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60" y="1877051"/>
            <a:ext cx="5831595" cy="34928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070" y="2184741"/>
            <a:ext cx="5320007" cy="278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961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36730" y="18148"/>
            <a:ext cx="11186220" cy="607259"/>
          </a:xfrm>
        </p:spPr>
        <p:txBody>
          <a:bodyPr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9BFFD5-501D-424A-804E-56C0D59D6638}"/>
              </a:ext>
            </a:extLst>
          </p:cNvPr>
          <p:cNvSpPr txBox="1"/>
          <p:nvPr/>
        </p:nvSpPr>
        <p:spPr>
          <a:xfrm>
            <a:off x="614555" y="1498600"/>
            <a:ext cx="11186220" cy="33528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defPPr>
              <a:defRPr lang="en-US"/>
            </a:defPPr>
            <a:lvl1pPr indent="0" defTabSz="457200">
              <a:spcBef>
                <a:spcPct val="20000"/>
              </a:spcBef>
              <a:buFont typeface="Arial"/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 defTabSz="457200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 defTabSz="457200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 defTabSz="457200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>
                <a:solidFill>
                  <a:schemeClr val="bg2"/>
                </a:solidFill>
              </a:defRPr>
            </a:lvl4pPr>
            <a:lvl5pPr marL="512763" indent="-176213" defTabSz="457200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>
                <a:solidFill>
                  <a:schemeClr val="bg2"/>
                </a:solidFill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sz="3733" dirty="0" err="1"/>
              <a:t>Index.html</a:t>
            </a:r>
            <a:r>
              <a:rPr lang="en-US" sz="3733" dirty="0"/>
              <a:t> is single page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sz="3733" dirty="0"/>
              <a:t>App is main element inserted into </a:t>
            </a:r>
            <a:r>
              <a:rPr lang="en-US" sz="3733" dirty="0" err="1"/>
              <a:t>Index.html</a:t>
            </a:r>
            <a:endParaRPr lang="en-US" sz="3733" dirty="0"/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sz="3733" dirty="0"/>
              <a:t>App is a React component defined in </a:t>
            </a:r>
            <a:r>
              <a:rPr lang="en-US" sz="3733" dirty="0" err="1"/>
              <a:t>App.js</a:t>
            </a:r>
            <a:endParaRPr lang="en-US" sz="3733" dirty="0"/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sz="3733" dirty="0"/>
              <a:t>Virtual Dom reconciles changes and updates real Dom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sz="3733" dirty="0"/>
              <a:t>Components are the building blocks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sz="3733" dirty="0"/>
              <a:t>JSX used to create templates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476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62400" y="177800"/>
            <a:ext cx="3454400" cy="628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623"/>
              </a:lnSpc>
            </a:pPr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Practice Check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92" t="18144" r="27671" b="16102"/>
          <a:stretch/>
        </p:blipFill>
        <p:spPr>
          <a:xfrm>
            <a:off x="10261600" y="4294688"/>
            <a:ext cx="1887256" cy="258871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2443" y="805985"/>
            <a:ext cx="1033436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indent="-457189">
              <a:buAutoNum type="arabicPeriod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What is React JS?</a:t>
            </a:r>
          </a:p>
          <a:p>
            <a:pPr marL="457189" indent="-457189">
              <a:buAutoNum type="arabicPeriod"/>
            </a:pP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  <a:p>
            <a:pPr marL="1066773" lvl="1" indent="-457189">
              <a:buFont typeface="+mj-lt"/>
              <a:buAutoNum type="alphaUcPeriod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 Server side Framework</a:t>
            </a:r>
          </a:p>
          <a:p>
            <a:pPr marL="1066773" lvl="1" indent="-457189">
              <a:buFont typeface="+mj-lt"/>
              <a:buAutoNum type="alphaUcPeriod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 User-interface framework</a:t>
            </a:r>
          </a:p>
          <a:p>
            <a:pPr marL="1066773" lvl="1" indent="-457189">
              <a:buFont typeface="+mj-lt"/>
              <a:buAutoNum type="alphaUcPeriod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 A Library for building interaction interfaces</a:t>
            </a:r>
          </a:p>
          <a:p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2. What are the advantages of React JS?</a:t>
            </a:r>
          </a:p>
          <a:p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  <a:p>
            <a:pPr marL="1066773" lvl="1" indent="-457189">
              <a:buAutoNum type="alphaUcPeriod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React uses a Virtual Dom for fast rendering</a:t>
            </a:r>
          </a:p>
          <a:p>
            <a:pPr marL="1066773" lvl="1" indent="-457189">
              <a:buAutoNum type="alphaUcPeriod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Using React increases readability and makes maintainability easier. Component, Data patterns improves readability and thus makes it easier for maintaining larger apps </a:t>
            </a:r>
          </a:p>
          <a:p>
            <a:pPr marL="1066773" lvl="1" indent="-457189">
              <a:buAutoNum type="alphaUcPeriod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React uses JSX to improve readability and development of html elements</a:t>
            </a:r>
          </a:p>
          <a:p>
            <a:pPr marL="1066773" lvl="1" indent="-457189">
              <a:buAutoNum type="alphaUcPeriod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All of the above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96374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62400" y="177800"/>
            <a:ext cx="3454400" cy="628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623"/>
              </a:lnSpc>
            </a:pPr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Practice Check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92" t="18144" r="27671" b="16102"/>
          <a:stretch/>
        </p:blipFill>
        <p:spPr>
          <a:xfrm>
            <a:off x="10261600" y="4294688"/>
            <a:ext cx="1887256" cy="258871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4800" y="1092201"/>
            <a:ext cx="11074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3. 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What command creates a new React app?</a:t>
            </a:r>
          </a:p>
          <a:p>
            <a:pPr marL="457189" indent="-457189">
              <a:buAutoNum type="arabicPeriod" startAt="3"/>
            </a:pP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4.   What is the first/only React component in the out-of-the-box React app</a:t>
            </a:r>
          </a:p>
          <a:p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  <a:p>
            <a:pPr marL="1066773" lvl="1" indent="-457189">
              <a:buAutoNum type="alphaUcPeriod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Index</a:t>
            </a:r>
          </a:p>
          <a:p>
            <a:pPr marL="1066773" lvl="1" indent="-457189">
              <a:buAutoNum type="alphaUcPeriod"/>
            </a:pPr>
            <a:r>
              <a:rPr lang="en-US" sz="2400" dirty="0" err="1">
                <a:solidFill>
                  <a:schemeClr val="bg1">
                    <a:lumMod val="85000"/>
                  </a:schemeClr>
                </a:solidFill>
              </a:rPr>
              <a:t>ServiceWorker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  <a:p>
            <a:pPr marL="1066773" lvl="1" indent="-457189">
              <a:buAutoNum type="alphaUcPeriod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App</a:t>
            </a:r>
          </a:p>
          <a:p>
            <a:pPr marL="1066773" lvl="1" indent="-457189">
              <a:buAutoNum type="alphaUcPeriod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Root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13469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E2D3F"/>
            </a:gs>
            <a:gs pos="100000">
              <a:srgbClr val="0A0D1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do you think is the most difficult part about React?</a:t>
            </a:r>
          </a:p>
          <a:p>
            <a:r>
              <a:rPr lang="en-US" dirty="0"/>
              <a:t>What do you think is the most impressive part about React?</a:t>
            </a:r>
          </a:p>
          <a:p>
            <a:r>
              <a:rPr lang="en-US" dirty="0"/>
              <a:t>What do you think is the simplest part about developing a React app?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9365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Introduction: What is React JS?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08000" y="1397000"/>
            <a:ext cx="10875264" cy="119803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133" i="1" dirty="0">
                <a:solidFill>
                  <a:srgbClr val="C4E3B0"/>
                </a:solidFill>
              </a:rPr>
              <a:t>React is a Javascript library for building user interfaces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133" i="1" dirty="0">
                <a:solidFill>
                  <a:srgbClr val="C4E3B0"/>
                </a:solidFill>
              </a:rPr>
              <a:t>Developed by Facebook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133" i="1" dirty="0">
              <a:solidFill>
                <a:srgbClr val="C4E3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2616201"/>
            <a:ext cx="85448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spc="67" dirty="0">
                <a:ln w="0"/>
                <a:solidFill>
                  <a:schemeClr val="bg1">
                    <a:lumMod val="8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Why </a:t>
            </a:r>
            <a:r>
              <a:rPr lang="en-US" sz="3200" b="1" spc="67" dirty="0" err="1">
                <a:ln w="0"/>
                <a:solidFill>
                  <a:schemeClr val="bg1">
                    <a:lumMod val="8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ReactJS</a:t>
            </a:r>
            <a:r>
              <a:rPr lang="en-US" sz="3200" b="1" spc="67" dirty="0">
                <a:ln w="0"/>
                <a:solidFill>
                  <a:schemeClr val="bg1">
                    <a:lumMod val="8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?</a:t>
            </a:r>
          </a:p>
        </p:txBody>
      </p:sp>
      <p:sp>
        <p:nvSpPr>
          <p:cNvPr id="9" name="Rectangle 8"/>
          <p:cNvSpPr/>
          <p:nvPr/>
        </p:nvSpPr>
        <p:spPr>
          <a:xfrm>
            <a:off x="508001" y="3429000"/>
            <a:ext cx="10092436" cy="2503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rgbClr val="C4E3B0"/>
                </a:solidFill>
              </a:rPr>
              <a:t>Curbs complexity of two-way data binding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rgbClr val="C4E3B0"/>
                </a:solidFill>
              </a:rPr>
              <a:t>Re-rendering of DOM tree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rgbClr val="C4E3B0"/>
                </a:solidFill>
              </a:rPr>
              <a:t>Dynamic data updates on page like API Calls, business logic etc.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rgbClr val="C4E3B0"/>
                </a:solidFill>
              </a:rPr>
              <a:t>Component based approach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rgbClr val="C4E3B0"/>
                </a:solidFill>
              </a:rPr>
              <a:t>Helps to build complex UI architecture like Facebook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00872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17601" y="1600200"/>
            <a:ext cx="4821529" cy="914400"/>
          </a:xfrm>
        </p:spPr>
        <p:txBody>
          <a:bodyPr>
            <a:noAutofit/>
          </a:bodyPr>
          <a:lstStyle/>
          <a:p>
            <a:r>
              <a:rPr lang="en-US" sz="5867" dirty="0">
                <a:solidFill>
                  <a:schemeClr val="bg1">
                    <a:lumMod val="85000"/>
                  </a:schemeClr>
                </a:solidFill>
              </a:rPr>
              <a:t>Thank You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603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930400" y="2514600"/>
            <a:ext cx="8026400" cy="1610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600"/>
              </a:spcAft>
            </a:pPr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Who will be Benefitted ?</a:t>
            </a:r>
          </a:p>
          <a:p>
            <a:pPr marL="2057349" lvl="3" indent="-228594">
              <a:buFont typeface="Arial" panose="020B0604020202020204" pitchFamily="34" charset="0"/>
              <a:buChar char="•"/>
            </a:pPr>
            <a:r>
              <a:rPr lang="en-US" sz="2667" dirty="0">
                <a:solidFill>
                  <a:srgbClr val="C4E3B0"/>
                </a:solidFill>
              </a:rPr>
              <a:t>Associates</a:t>
            </a:r>
          </a:p>
          <a:p>
            <a:pPr marL="2057349" lvl="3" indent="-228594">
              <a:buFont typeface="Arial" panose="020B0604020202020204" pitchFamily="34" charset="0"/>
              <a:buChar char="•"/>
            </a:pPr>
            <a:r>
              <a:rPr lang="en-US" sz="2667" dirty="0">
                <a:solidFill>
                  <a:srgbClr val="C4E3B0"/>
                </a:solidFill>
              </a:rPr>
              <a:t>Management</a:t>
            </a:r>
            <a:endParaRPr lang="en-US" sz="2667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9693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80847" y="279400"/>
            <a:ext cx="11186220" cy="607259"/>
          </a:xfrm>
        </p:spPr>
        <p:txBody>
          <a:bodyPr/>
          <a:lstStyle/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Key Topics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rgbClr val="C4E3B0"/>
                </a:solidFill>
              </a:rPr>
              <a:t>Installation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rgbClr val="C4E3B0"/>
                </a:solidFill>
              </a:rPr>
              <a:t>Project Structure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rgbClr val="C4E3B0"/>
                </a:solidFill>
              </a:rPr>
              <a:t>React Features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7859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0" y="2616200"/>
            <a:ext cx="12177485" cy="748988"/>
          </a:xfrm>
        </p:spPr>
        <p:txBody>
          <a:bodyPr/>
          <a:lstStyle/>
          <a:p>
            <a:r>
              <a:rPr lang="en-US" dirty="0"/>
              <a:t>React JS Installation </a:t>
            </a:r>
            <a:endParaRPr lang="en-US" sz="2133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8345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12064" y="365760"/>
            <a:ext cx="11273536" cy="6248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React JS Installation: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45932" y="1685613"/>
            <a:ext cx="5143669" cy="143858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sz="2267" dirty="0" err="1">
                <a:solidFill>
                  <a:srgbClr val="C4E3B0"/>
                </a:solidFill>
              </a:rPr>
              <a:t>CodePen</a:t>
            </a:r>
            <a:endParaRPr lang="en-US" sz="2267" dirty="0">
              <a:solidFill>
                <a:srgbClr val="C4E3B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67" dirty="0">
                <a:solidFill>
                  <a:srgbClr val="C4E3B0"/>
                </a:solidFill>
              </a:rPr>
              <a:t>CodeSandbox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67" dirty="0">
                <a:solidFill>
                  <a:srgbClr val="C4E3B0"/>
                </a:solidFill>
              </a:rPr>
              <a:t>Glitch</a:t>
            </a:r>
          </a:p>
          <a:p>
            <a:endParaRPr lang="en-US" sz="3067" dirty="0">
              <a:solidFill>
                <a:srgbClr val="C4E3B0"/>
              </a:solidFill>
            </a:endParaRPr>
          </a:p>
          <a:p>
            <a:endParaRPr lang="en-US" sz="3067" dirty="0">
              <a:solidFill>
                <a:srgbClr val="C4E3B0"/>
              </a:solidFill>
            </a:endParaRPr>
          </a:p>
          <a:p>
            <a:endParaRPr lang="en-US" sz="4267" b="1" dirty="0">
              <a:solidFill>
                <a:srgbClr val="C4E3B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4923" y="4635339"/>
            <a:ext cx="6091434" cy="143661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sz="1867" dirty="0">
                <a:solidFill>
                  <a:srgbClr val="C4E3B0"/>
                </a:solidFill>
              </a:rPr>
              <a:t>Step 1: Download NodeJS </a:t>
            </a:r>
          </a:p>
          <a:p>
            <a:r>
              <a:rPr lang="en-US" sz="1867" dirty="0">
                <a:solidFill>
                  <a:srgbClr val="C4E3B0"/>
                </a:solidFill>
              </a:rPr>
              <a:t>Step 2: Download the ‘create-react-app’ Tool from Git Hub </a:t>
            </a:r>
          </a:p>
          <a:p>
            <a:r>
              <a:rPr lang="en-US" sz="1867" dirty="0">
                <a:solidFill>
                  <a:srgbClr val="C4E3B0"/>
                </a:solidFill>
              </a:rPr>
              <a:t>Step 3: Open cmd prompt and navigate to the project directory</a:t>
            </a:r>
          </a:p>
          <a:p>
            <a:endParaRPr lang="en-US" sz="1867" dirty="0">
              <a:solidFill>
                <a:srgbClr val="C4E3B0"/>
              </a:solidFill>
            </a:endParaRPr>
          </a:p>
          <a:p>
            <a:r>
              <a:rPr lang="en-US" sz="1867" dirty="0">
                <a:solidFill>
                  <a:srgbClr val="C4E3B0"/>
                </a:solidFill>
              </a:rPr>
              <a:t>Run app with yarn start command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4923" y="4054257"/>
            <a:ext cx="5329380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Setup Scenario 1: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0506" y="1100035"/>
            <a:ext cx="5329380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Online code playgrounds:</a:t>
            </a:r>
          </a:p>
        </p:txBody>
      </p:sp>
      <p:pic>
        <p:nvPicPr>
          <p:cNvPr id="10" name="Picture 9" descr="A picture containing npm commands for creating and launching a React app&#10;">
            <a:extLst>
              <a:ext uri="{FF2B5EF4-FFF2-40B4-BE49-F238E27FC236}">
                <a16:creationId xmlns:a16="http://schemas.microsoft.com/office/drawing/2014/main" id="{2D0826B1-ADA7-4CE9-BD23-BD0EB6CB21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078"/>
          <a:stretch/>
        </p:blipFill>
        <p:spPr>
          <a:xfrm>
            <a:off x="6914474" y="4054257"/>
            <a:ext cx="4871126" cy="23263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653F86-A65D-7E40-9667-A2AA45588C70}"/>
              </a:ext>
            </a:extLst>
          </p:cNvPr>
          <p:cNvSpPr txBox="1"/>
          <p:nvPr/>
        </p:nvSpPr>
        <p:spPr>
          <a:xfrm>
            <a:off x="2183304" y="6471516"/>
            <a:ext cx="918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*If create-react-app my-app doesn’t work, try </a:t>
            </a:r>
            <a:r>
              <a:rPr lang="en-US" dirty="0" err="1">
                <a:solidFill>
                  <a:srgbClr val="FFFF00"/>
                </a:solidFill>
              </a:rPr>
              <a:t>npx</a:t>
            </a:r>
            <a:r>
              <a:rPr lang="en-US" dirty="0">
                <a:solidFill>
                  <a:srgbClr val="FFFF00"/>
                </a:solidFill>
              </a:rPr>
              <a:t> create-react-app </a:t>
            </a:r>
            <a:r>
              <a:rPr lang="en-US" dirty="0">
                <a:solidFill>
                  <a:schemeClr val="bg1"/>
                </a:solidFill>
              </a:rPr>
              <a:t>my-app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6670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12064" y="365761"/>
            <a:ext cx="11180064" cy="462196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Setup Scenario 2:</a:t>
            </a:r>
          </a:p>
        </p:txBody>
      </p:sp>
      <p:sp>
        <p:nvSpPr>
          <p:cNvPr id="3" name="Rectangle 2"/>
          <p:cNvSpPr/>
          <p:nvPr/>
        </p:nvSpPr>
        <p:spPr>
          <a:xfrm>
            <a:off x="406400" y="2209800"/>
            <a:ext cx="3161579" cy="2718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33" dirty="0">
                <a:solidFill>
                  <a:srgbClr val="C4E3B0"/>
                </a:solidFill>
                <a:latin typeface="+mj-lt"/>
              </a:rPr>
              <a:t>Step 1: Add a DOM Container to the HTML</a:t>
            </a:r>
          </a:p>
          <a:p>
            <a:endParaRPr lang="en-US" sz="2133" dirty="0">
              <a:solidFill>
                <a:srgbClr val="C4E3B0"/>
              </a:solidFill>
              <a:latin typeface="+mj-lt"/>
            </a:endParaRPr>
          </a:p>
          <a:p>
            <a:r>
              <a:rPr lang="en-US" sz="2133" dirty="0">
                <a:solidFill>
                  <a:srgbClr val="C4E3B0"/>
                </a:solidFill>
                <a:latin typeface="+mj-lt"/>
              </a:rPr>
              <a:t>Step 2: Add the Script Tags</a:t>
            </a:r>
          </a:p>
          <a:p>
            <a:endParaRPr lang="en-US" sz="2133" dirty="0">
              <a:solidFill>
                <a:srgbClr val="C4E3B0"/>
              </a:solidFill>
              <a:latin typeface="+mj-lt"/>
            </a:endParaRPr>
          </a:p>
          <a:p>
            <a:r>
              <a:rPr lang="en-US" sz="2133" dirty="0">
                <a:solidFill>
                  <a:srgbClr val="C4E3B0"/>
                </a:solidFill>
                <a:latin typeface="+mj-lt"/>
              </a:rPr>
              <a:t>Step 3: Create a React Component</a:t>
            </a:r>
          </a:p>
          <a:p>
            <a:endParaRPr lang="en-US" sz="2133" b="1" dirty="0">
              <a:solidFill>
                <a:srgbClr val="C4E3B0"/>
              </a:solidFill>
              <a:latin typeface="-apple-system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E1BE1D-8705-2847-853D-0EF2AA4C48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451" y="1396158"/>
            <a:ext cx="8251331" cy="21877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DBECE4-D8DC-B848-A0AB-70391A5FB6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451" y="4098802"/>
            <a:ext cx="8229941" cy="187275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17780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D502C-2218-1441-9745-80FC9D3C9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Hello React!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F7DFA9-58B3-BE40-B0E5-03711620F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96" y="518984"/>
            <a:ext cx="113018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6798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1562</TotalTime>
  <Words>1212</Words>
  <Application>Microsoft Macintosh PowerPoint</Application>
  <PresentationFormat>Widescreen</PresentationFormat>
  <Paragraphs>197</Paragraphs>
  <Slides>30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-apple-system</vt:lpstr>
      <vt:lpstr>Arial</vt:lpstr>
      <vt:lpstr>Calibri</vt:lpstr>
      <vt:lpstr>Calibri Light</vt:lpstr>
      <vt:lpstr>Wingdings</vt:lpstr>
      <vt:lpstr>Office Theme</vt:lpstr>
      <vt:lpstr>PowerPoint Presentation</vt:lpstr>
      <vt:lpstr>Course Objective:</vt:lpstr>
      <vt:lpstr>Introduction: What is React JS?</vt:lpstr>
      <vt:lpstr>PowerPoint Presentation</vt:lpstr>
      <vt:lpstr>Key Topics</vt:lpstr>
      <vt:lpstr>PowerPoint Presentation</vt:lpstr>
      <vt:lpstr>PowerPoint Presentation</vt:lpstr>
      <vt:lpstr>PowerPoint Presentation</vt:lpstr>
      <vt:lpstr>Hello React!</vt:lpstr>
      <vt:lpstr>PowerPoint Presentation</vt:lpstr>
      <vt:lpstr>Hello React Project Structure</vt:lpstr>
      <vt:lpstr>Hello React Project Structure</vt:lpstr>
      <vt:lpstr>PowerPoint Presentation</vt:lpstr>
      <vt:lpstr>PowerPoint Presentation</vt:lpstr>
      <vt:lpstr>Features of React</vt:lpstr>
      <vt:lpstr>What is Virtual DOM ? </vt:lpstr>
      <vt:lpstr>PowerPoint Presentation</vt:lpstr>
      <vt:lpstr>PowerPoint Presentation</vt:lpstr>
      <vt:lpstr> What  is JSX ? - JSX produces React “elements” </vt:lpstr>
      <vt:lpstr>Fundamentally, JSX just provides syntactic sugar for the React.createElement(component, props, ...children) function. Behind the scenes, Babel (preprocessor) transpiles our code into a code which can be recognized by React to create Objects that can be used to construct the DOM</vt:lpstr>
      <vt:lpstr>How does JSX benefit ?</vt:lpstr>
      <vt:lpstr>PowerPoint Presentation</vt:lpstr>
      <vt:lpstr>How does Unidirectional Flow of data benefit ?</vt:lpstr>
      <vt:lpstr>Composition of Components</vt:lpstr>
      <vt:lpstr>Creating a component</vt:lpstr>
      <vt:lpstr>Review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Monroe, Jason (Cognizant)</dc:creator>
  <cp:lastModifiedBy>Monroe, Jason (Cognizant)</cp:lastModifiedBy>
  <cp:revision>18</cp:revision>
  <dcterms:created xsi:type="dcterms:W3CDTF">2019-12-05T00:16:50Z</dcterms:created>
  <dcterms:modified xsi:type="dcterms:W3CDTF">2020-04-14T13:53:10Z</dcterms:modified>
</cp:coreProperties>
</file>