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notesSlides/notesSlide8.xml" ContentType="application/vnd.openxmlformats-officedocument.presentationml.notesSlide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5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72" r:id="rId2"/>
    <p:sldId id="428" r:id="rId3"/>
    <p:sldId id="387" r:id="rId4"/>
    <p:sldId id="260" r:id="rId5"/>
    <p:sldId id="353" r:id="rId6"/>
    <p:sldId id="434" r:id="rId7"/>
    <p:sldId id="435" r:id="rId8"/>
    <p:sldId id="436" r:id="rId9"/>
    <p:sldId id="437" r:id="rId10"/>
    <p:sldId id="440" r:id="rId11"/>
    <p:sldId id="439" r:id="rId12"/>
    <p:sldId id="438" r:id="rId13"/>
    <p:sldId id="441" r:id="rId14"/>
    <p:sldId id="442" r:id="rId15"/>
    <p:sldId id="443" r:id="rId16"/>
    <p:sldId id="444" r:id="rId17"/>
    <p:sldId id="305" r:id="rId18"/>
    <p:sldId id="432" r:id="rId19"/>
    <p:sldId id="433" r:id="rId20"/>
    <p:sldId id="2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69"/>
    <p:restoredTop sz="94662"/>
  </p:normalViewPr>
  <p:slideViewPr>
    <p:cSldViewPr snapToGrid="0" snapToObjects="1">
      <p:cViewPr varScale="1">
        <p:scale>
          <a:sx n="85" d="100"/>
          <a:sy n="85" d="100"/>
        </p:scale>
        <p:origin x="11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368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6EE29-1A90-1146-96FE-FD5979F1AFC2}" type="datetimeFigureOut">
              <a:rPr lang="en-US" smtClean="0"/>
              <a:t>6/17/20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35FC3-32BC-8944-9A93-91001972B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22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41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71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456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C35FC3-32BC-8944-9A93-91001972BAC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067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12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30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1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05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97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97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99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86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18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36111-0DD0-A649-B175-0A587936D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68248-0D13-4E44-85BD-5DC725267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92126-B2ED-FD4E-998D-F1C3F7013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EC454-980A-1648-A618-DD632B091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B79D3-ADA7-AF41-B539-FA750F146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96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429A9-A6BA-A04E-B795-D3A7A9E34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669CD-016E-E141-A822-51BA5DC70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2BA74-34F8-A643-885D-AC8A1C56A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EFD8D-9A2F-864A-B70D-30533796E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FE312-791F-CB4F-B0A3-83FE86A6A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3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33493E-6CB0-F64F-A4C7-59050567E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0D027-B634-0E47-BDC7-6233A8243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9491E-479F-D743-88BE-9AEA3E395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30D22-C2D7-7149-AE7F-B1489024C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203F8-FCFA-E444-A660-57DFF2FC4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70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1-Cours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43543" y="2514600"/>
            <a:ext cx="12192000" cy="4343400"/>
          </a:xfrm>
          <a:prstGeom prst="rect">
            <a:avLst/>
          </a:prstGeom>
        </p:spPr>
      </p:pic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616458" y="2209803"/>
            <a:ext cx="11046177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267" b="1" baseline="0">
                <a:solidFill>
                  <a:srgbClr val="0099CC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Course Title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12805" y="3657600"/>
            <a:ext cx="10507873" cy="44608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Sub Topic Title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4286201" y="4038600"/>
            <a:ext cx="7891289" cy="2839093"/>
          </a:xfrm>
          <a:prstGeom prst="rect">
            <a:avLst/>
          </a:prstGeom>
        </p:spPr>
      </p:pic>
      <p:cxnSp>
        <p:nvCxnSpPr>
          <p:cNvPr id="24" name="Straight Connector 23"/>
          <p:cNvCxnSpPr/>
          <p:nvPr userDrawn="1"/>
        </p:nvCxnSpPr>
        <p:spPr>
          <a:xfrm>
            <a:off x="812805" y="3505200"/>
            <a:ext cx="10507873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279401"/>
            <a:ext cx="3242733" cy="910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-5181600" y="0"/>
            <a:ext cx="4876800" cy="685800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b="1" dirty="0">
                <a:solidFill>
                  <a:schemeClr val="tx2"/>
                </a:solidFill>
              </a:rPr>
              <a:t>Attention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b="1" dirty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tx2"/>
                </a:solidFill>
              </a:rPr>
              <a:t>What,</a:t>
            </a:r>
            <a:r>
              <a:rPr lang="en-US" sz="2400" b="1" baseline="0" dirty="0">
                <a:solidFill>
                  <a:schemeClr val="tx2"/>
                </a:solidFill>
              </a:rPr>
              <a:t> How and Duration: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baseline="0" dirty="0">
              <a:solidFill>
                <a:schemeClr val="tx2"/>
              </a:solidFill>
            </a:endParaRP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baseline="0" dirty="0">
                <a:solidFill>
                  <a:schemeClr val="tx2"/>
                </a:solidFill>
              </a:rPr>
              <a:t>Introduce the topic with a brief explanation for the </a:t>
            </a:r>
            <a:r>
              <a:rPr lang="en-US" sz="2400" b="1" i="1" baseline="0" dirty="0">
                <a:solidFill>
                  <a:schemeClr val="tx2"/>
                </a:solidFill>
              </a:rPr>
              <a:t>What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i="0" baseline="0" dirty="0">
                <a:solidFill>
                  <a:schemeClr val="tx2"/>
                </a:solidFill>
              </a:rPr>
              <a:t>Explain </a:t>
            </a:r>
            <a:r>
              <a:rPr lang="en-US" sz="2400" b="1" i="1" baseline="0" dirty="0">
                <a:solidFill>
                  <a:schemeClr val="tx2"/>
                </a:solidFill>
              </a:rPr>
              <a:t>How</a:t>
            </a:r>
            <a:r>
              <a:rPr lang="en-US" sz="2400" i="0" baseline="0" dirty="0">
                <a:solidFill>
                  <a:schemeClr val="tx2"/>
                </a:solidFill>
              </a:rPr>
              <a:t> you will cover the topic, for example: lecture, workbook activities, whiteboard exercises, assessments, group activities, demonstrations, videos, case studies, and so on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i="0" baseline="0" dirty="0">
                <a:solidFill>
                  <a:schemeClr val="tx2"/>
                </a:solidFill>
              </a:rPr>
              <a:t>State or display the </a:t>
            </a:r>
            <a:r>
              <a:rPr lang="en-US" sz="2400" b="1" i="1" baseline="0" dirty="0">
                <a:solidFill>
                  <a:schemeClr val="tx2"/>
                </a:solidFill>
              </a:rPr>
              <a:t>Duration</a:t>
            </a:r>
            <a:r>
              <a:rPr lang="en-US" sz="2400" i="0" baseline="0" dirty="0">
                <a:solidFill>
                  <a:schemeClr val="tx2"/>
                </a:solidFill>
              </a:rPr>
              <a:t> of the training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i="0" baseline="0" dirty="0">
                <a:solidFill>
                  <a:schemeClr val="tx2"/>
                </a:solidFill>
              </a:rPr>
              <a:t>Course title does NOT have to be the first slide, some start with the Interest generator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endParaRPr lang="en-US" sz="2400" i="0" baseline="0" dirty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-1320800" y="177800"/>
            <a:ext cx="772415" cy="792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733" b="1" dirty="0">
                <a:solidFill>
                  <a:schemeClr val="tx2"/>
                </a:solidFill>
              </a:rPr>
              <a:t>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8199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3_Terminal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Terminal Objective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 baseline="0">
                <a:solidFill>
                  <a:schemeClr val="bg2"/>
                </a:solidFill>
              </a:defRPr>
            </a:lvl1pPr>
            <a:lvl2pPr marL="304792" indent="-302676">
              <a:buClr>
                <a:schemeClr val="accent2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accent2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-5181600" y="0"/>
            <a:ext cx="4876800" cy="685800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tx2"/>
                </a:solidFill>
              </a:rPr>
              <a:t>Attention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b="1" dirty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b="1" dirty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tx2"/>
                </a:solidFill>
              </a:rPr>
              <a:t>Terminal</a:t>
            </a:r>
            <a:r>
              <a:rPr lang="en-US" sz="2400" b="1" baseline="0" dirty="0">
                <a:solidFill>
                  <a:schemeClr val="tx2"/>
                </a:solidFill>
              </a:rPr>
              <a:t> </a:t>
            </a:r>
            <a:r>
              <a:rPr lang="en-US" sz="2400" b="1" dirty="0">
                <a:solidFill>
                  <a:schemeClr val="tx2"/>
                </a:solidFill>
              </a:rPr>
              <a:t>Objective Guidelines: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Follow SMART criteria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Include goal, condition, and standard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Objective must align with final check on learning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Terminal objective</a:t>
            </a:r>
            <a:r>
              <a:rPr lang="en-US" sz="2400" baseline="0" dirty="0">
                <a:solidFill>
                  <a:schemeClr val="tx2"/>
                </a:solidFill>
              </a:rPr>
              <a:t> is the overarching goal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baseline="0" dirty="0">
                <a:solidFill>
                  <a:schemeClr val="tx2"/>
                </a:solidFill>
              </a:rPr>
              <a:t>Each module will have a separate enabling objective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 userDrawn="1"/>
        </p:nvSpPr>
        <p:spPr>
          <a:xfrm>
            <a:off x="-1320800" y="177800"/>
            <a:ext cx="772415" cy="792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733" b="1" dirty="0">
                <a:solidFill>
                  <a:schemeClr val="tx2"/>
                </a:solidFill>
              </a:rPr>
              <a:t>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0287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5_Key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Key Topics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 baseline="0">
                <a:solidFill>
                  <a:schemeClr val="bg2"/>
                </a:solidFill>
              </a:defRPr>
            </a:lvl1pPr>
            <a:lvl2pPr marL="304792" indent="-302676">
              <a:buClr>
                <a:schemeClr val="accent2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accent2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9706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1-Modu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 userDrawn="1"/>
        </p:nvCxnSpPr>
        <p:spPr>
          <a:xfrm>
            <a:off x="0" y="3124200"/>
            <a:ext cx="12177485" cy="0"/>
          </a:xfrm>
          <a:prstGeom prst="line">
            <a:avLst/>
          </a:prstGeom>
          <a:ln w="13017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819403"/>
            <a:ext cx="12177485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267" b="1" baseline="0">
                <a:solidFill>
                  <a:schemeClr val="tx2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Module Title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-3208421" y="1371600"/>
            <a:ext cx="15400421" cy="5486400"/>
          </a:xfrm>
          <a:prstGeom prst="rect">
            <a:avLst/>
          </a:prstGeom>
        </p:spPr>
      </p:pic>
      <p:grpSp>
        <p:nvGrpSpPr>
          <p:cNvPr id="5" name="Group 4"/>
          <p:cNvGrpSpPr/>
          <p:nvPr userDrawn="1"/>
        </p:nvGrpSpPr>
        <p:grpSpPr>
          <a:xfrm>
            <a:off x="-5181600" y="0"/>
            <a:ext cx="4876800" cy="6858000"/>
            <a:chOff x="-3886200" y="0"/>
            <a:chExt cx="3657600" cy="5143500"/>
          </a:xfrm>
        </p:grpSpPr>
        <p:sp>
          <p:nvSpPr>
            <p:cNvPr id="6" name="Rectangle 5"/>
            <p:cNvSpPr/>
            <p:nvPr userDrawn="1"/>
          </p:nvSpPr>
          <p:spPr>
            <a:xfrm>
              <a:off x="-3886200" y="0"/>
              <a:ext cx="3657600" cy="51435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2400" b="1" dirty="0">
                  <a:solidFill>
                    <a:schemeClr val="tx2"/>
                  </a:solidFill>
                </a:rPr>
                <a:t>Body of Content</a:t>
              </a: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2400" b="1" dirty="0">
                <a:solidFill>
                  <a:schemeClr val="tx2"/>
                </a:solidFill>
              </a:endParaRP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dirty="0">
                  <a:solidFill>
                    <a:schemeClr val="tx2"/>
                  </a:solidFill>
                </a:rPr>
                <a:t>Each </a:t>
              </a:r>
              <a:r>
                <a:rPr lang="en-US" sz="2400" b="0" baseline="0" dirty="0">
                  <a:solidFill>
                    <a:schemeClr val="tx2"/>
                  </a:solidFill>
                </a:rPr>
                <a:t>module (chapter, lesson, section) should have a separate title and adhere to the ABC Model (ABC is a continuous loop through entire training program)</a:t>
              </a: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baseline="0" dirty="0">
                  <a:solidFill>
                    <a:schemeClr val="tx2"/>
                  </a:solidFill>
                </a:rPr>
                <a:t>A short class may only have one A, one B, and one C but longer courses may have a series of modules that follow ABC</a:t>
              </a: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baseline="0" dirty="0">
                  <a:solidFill>
                    <a:schemeClr val="tx2"/>
                  </a:solidFill>
                </a:rPr>
                <a:t>Module objectives in B are enabling objectives</a:t>
              </a: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baseline="0" dirty="0">
                  <a:solidFill>
                    <a:schemeClr val="tx2"/>
                  </a:solidFill>
                </a:rPr>
                <a:t>Use a variation of background colors in the body but ensure high contrast with text</a:t>
              </a: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2400" b="1" dirty="0">
                <a:solidFill>
                  <a:schemeClr val="tx2"/>
                </a:solidFill>
              </a:endParaRP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-990600" y="57150"/>
              <a:ext cx="579311" cy="59406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733" b="1" dirty="0">
                  <a:solidFill>
                    <a:schemeClr val="tx2"/>
                  </a:solidFill>
                </a:rPr>
                <a:t>B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32799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4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0" y="2518348"/>
            <a:ext cx="12192000" cy="4343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17605" y="800325"/>
            <a:ext cx="4821529" cy="6072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333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4286201" y="4018908"/>
            <a:ext cx="7891289" cy="2839093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118199" y="1598705"/>
            <a:ext cx="4845051" cy="1924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200">
                <a:solidFill>
                  <a:schemeClr val="bg2"/>
                </a:solidFill>
              </a:defRPr>
            </a:lvl1pPr>
            <a:lvl2pPr marL="609585" indent="0">
              <a:buNone/>
              <a:defRPr>
                <a:solidFill>
                  <a:srgbClr val="141414"/>
                </a:solidFill>
              </a:defRPr>
            </a:lvl2pPr>
            <a:lvl3pPr marL="1219170" indent="0">
              <a:buNone/>
              <a:defRPr>
                <a:solidFill>
                  <a:srgbClr val="141414"/>
                </a:solidFill>
              </a:defRPr>
            </a:lvl3pPr>
            <a:lvl4pPr marL="1828754" indent="0">
              <a:buNone/>
              <a:defRPr>
                <a:solidFill>
                  <a:srgbClr val="141414"/>
                </a:solidFill>
              </a:defRPr>
            </a:lvl4pPr>
            <a:lvl5pPr marL="2438339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ID</a:t>
            </a:r>
            <a:br>
              <a:rPr lang="en-US" dirty="0"/>
            </a:br>
            <a:r>
              <a:rPr lang="en-US" dirty="0"/>
              <a:t>Email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638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2_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– Black Background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>
                <a:solidFill>
                  <a:schemeClr val="bg2"/>
                </a:solidFill>
              </a:defRPr>
            </a:lvl1pPr>
            <a:lvl2pPr marL="304792" indent="-302676">
              <a:buClr>
                <a:schemeClr val="bg1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bg1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-5181600" y="0"/>
            <a:ext cx="4876800" cy="6858000"/>
            <a:chOff x="-3886200" y="0"/>
            <a:chExt cx="3657600" cy="5143500"/>
          </a:xfrm>
        </p:grpSpPr>
        <p:sp>
          <p:nvSpPr>
            <p:cNvPr id="9" name="Rectangle 8"/>
            <p:cNvSpPr/>
            <p:nvPr userDrawn="1"/>
          </p:nvSpPr>
          <p:spPr>
            <a:xfrm>
              <a:off x="-3886200" y="0"/>
              <a:ext cx="3657600" cy="51435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2400" b="1" dirty="0">
                  <a:solidFill>
                    <a:schemeClr val="tx2"/>
                  </a:solidFill>
                </a:rPr>
                <a:t>Body of Content</a:t>
              </a: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2400" b="1" dirty="0">
                <a:solidFill>
                  <a:schemeClr val="tx2"/>
                </a:solidFill>
              </a:endParaRP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2400" b="1" dirty="0">
                <a:solidFill>
                  <a:schemeClr val="tx2"/>
                </a:solidFill>
              </a:endParaRP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dirty="0">
                  <a:solidFill>
                    <a:schemeClr val="tx2"/>
                  </a:solidFill>
                </a:rPr>
                <a:t>Dark background slides</a:t>
              </a:r>
              <a:r>
                <a:rPr lang="en-US" sz="2400" b="0" baseline="0" dirty="0">
                  <a:solidFill>
                    <a:schemeClr val="tx2"/>
                  </a:solidFill>
                </a:rPr>
                <a:t> with high contrasting light text (white text on black) are preferred</a:t>
              </a: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baseline="0" dirty="0">
                  <a:solidFill>
                    <a:schemeClr val="tx2"/>
                  </a:solidFill>
                </a:rPr>
                <a:t>Follow the slide design principles as much as possible but some exceptions may occur</a:t>
              </a: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baseline="0" dirty="0">
                  <a:solidFill>
                    <a:schemeClr val="tx2"/>
                  </a:solidFill>
                </a:rPr>
                <a:t>Slide colors and formatting are not limited to the examples in this template</a:t>
              </a: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baseline="0" dirty="0">
                  <a:solidFill>
                    <a:schemeClr val="tx2"/>
                  </a:solidFill>
                </a:rPr>
                <a:t>Creativity is encouraged</a:t>
              </a: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2400" b="1" dirty="0">
                <a:solidFill>
                  <a:schemeClr val="tx2"/>
                </a:solidFill>
              </a:endParaRP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-990600" y="72684"/>
              <a:ext cx="579311" cy="59406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733" b="1" dirty="0">
                  <a:solidFill>
                    <a:schemeClr val="tx2"/>
                  </a:solidFill>
                </a:rPr>
                <a:t>B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56779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38740-2DAE-3842-AE5E-80D205F8C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4E6E6-160D-E141-AE83-BFC44DE0E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93AE2-6743-774B-8FD0-41F4C5F78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6C6D5-CDEC-A444-9C78-2C1E39F5F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1C456-44A2-804C-9CFA-002CA30EE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82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57A42-0E98-4744-B505-D36A8595B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41ABC-EB2A-6443-A7D9-6FDC190B2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A7416-A84B-004F-8026-B5B803A76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F29F3-1CB2-D141-8923-2DF23CF47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9F08A-E327-B740-97F2-E53D0EA66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8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725C3-CB18-9444-8F80-F9D337075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AE70E-53F3-594F-B1F2-4BC4520A42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AB3D51-9C37-7645-9179-1AE520884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70EB2-5E2E-B841-BA5F-1FEEB2920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6/17/20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F9F1A-0B8F-B147-B3EC-FB4190325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501A1-1877-7F4E-A69C-6304DCF97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6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3696E-4C73-7A45-8730-8D56FA81D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B89E6-7813-E048-BCD1-DD3F4C124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71681-F5E9-964F-A75A-E426753F1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31653F-E1BA-B449-B388-94BA9BE1F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AFF708-AB38-9145-BFD9-729E2BD25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40543E-C0B6-9640-BB96-4D138C573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6/17/20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3FEBDD-87AA-614C-9BE6-7E54327DD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10865-C8B0-BF4F-86E2-F2D07E4E2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90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E52AC-EF0A-AF49-AFEB-56FBD7358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25D637-B7EA-E742-8F8C-E38422269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6/17/20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42F44-EEE1-224D-B64F-F43E69F47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D4186-8553-C244-88AC-3B22C33D2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51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5A2EE5-6E02-E04F-9D90-955CCC31F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6/17/20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6EB2F4-2501-3C42-A695-649CC5903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7B189-DF98-614A-A25F-D7E4552F6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C4F74-19E6-C14D-B8BB-BC1E2C0FB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FAB5F-F801-594C-AC97-FF5F2BE3E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E1DF5-74B8-B44E-803C-90B6663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BD4CD-5708-2E4A-BDD3-70C632733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6/17/20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9788B-BBD0-504F-AC6E-34718FAB8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EF3E8-9560-ED4F-BCBC-7FF0B644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42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2CDB8-1781-DA4C-878D-9775EFC7C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25EBC6-D084-594E-9400-18F06EF59B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89DC4C-2571-0D44-B7AC-5DB2C91B4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5E2B1-1172-634E-84BE-4F79AD5DA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6/17/20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FDFE7-2750-7049-A654-5A61E0225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FCEC6-0755-D646-B9A4-9AE2C8FCD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1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D2C3F"/>
            </a:gs>
            <a:gs pos="100000">
              <a:srgbClr val="0A0D16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F3440B-5A16-A540-A73B-E2843F6F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3492B-B937-5544-B7BE-F549DEEE0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97543-4697-1848-B9DB-4347805E70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8553D-62A4-B94A-B303-E17560B89933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E7059-0CB6-4C4B-A8AB-AC448C5FF4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590A7-E062-1742-85F0-5B0DC06F7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4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7" r:id="rId15"/>
    <p:sldLayoutId id="2147483669" r:id="rId16"/>
    <p:sldLayoutId id="214748367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testing-recipes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jsramblings.com/3-ways-to-test-mapstatetoprops-and-mapdispatchtoprops/" TargetMode="Externa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ossbulat/testing-in-react-with-jest-and-enzyme-an-introduction-99ce047dfcf8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reactjs.org/docs/testing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estdriven.io/blog/tdd-with-react-jest-and-enzyme-part-one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sramblings.com/3-ways-to-test-mapstatetoprops-and-mapdispatchtoprop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estjs.io/docs/en/tutorial-react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Relationship Id="rId5" Type="http://schemas.openxmlformats.org/officeDocument/2006/relationships/hyperlink" Target="https://alligator.io/react/testing-redux-actions/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616458" y="2209803"/>
            <a:ext cx="11046177" cy="748988"/>
          </a:xfrm>
        </p:spPr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914401" y="4038600"/>
            <a:ext cx="3860796" cy="2108200"/>
          </a:xfrm>
        </p:spPr>
        <p:txBody>
          <a:bodyPr>
            <a:normAutofit/>
          </a:bodyPr>
          <a:lstStyle/>
          <a:p>
            <a:pPr algn="l"/>
            <a:r>
              <a:rPr lang="en-US" sz="1867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Jason Monroe - 688776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492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31448" y="2717800"/>
            <a:ext cx="12177485" cy="74898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Mocking, Spying on Functions</a:t>
            </a:r>
            <a:endParaRPr lang="en-US" sz="2133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7022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9E84FE0-0008-0F4B-A300-39F6F82A6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Jest.spyOn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7FBA31-2261-B54B-A857-9DB952945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264" y="937520"/>
            <a:ext cx="8147261" cy="474375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7AED7B1-E6D0-6D46-959B-09C6A74EF688}"/>
              </a:ext>
            </a:extLst>
          </p:cNvPr>
          <p:cNvSpPr/>
          <p:nvPr/>
        </p:nvSpPr>
        <p:spPr>
          <a:xfrm>
            <a:off x="3898755" y="6103865"/>
            <a:ext cx="4384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https://reactjs.org/docs/testing-recipes.html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16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E87E5-F443-8347-B1B4-F5FC5DAD5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Expect function to be called or called with arguments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473751-5CF8-1D42-97DA-B08E449EB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809" y="1252511"/>
            <a:ext cx="7118345" cy="21570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315954F-CFF9-D949-9ED3-BAF112BB6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105" y="3724576"/>
            <a:ext cx="12192000" cy="241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119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31448" y="2717800"/>
            <a:ext cx="12177485" cy="74898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Testing Redux Action Creators</a:t>
            </a:r>
            <a:endParaRPr lang="en-US" sz="2133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7759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E87E5-F443-8347-B1B4-F5FC5DAD5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https://jsramblings.com/3-ways-to-test-mapstatetoprops-and-mapdispatchtoprops/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4E5878-E98A-144F-A295-3A1B181F2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606" y="1416685"/>
            <a:ext cx="9788577" cy="485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93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31448" y="2717800"/>
            <a:ext cx="12177485" cy="74898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Testing Resource Appendix</a:t>
            </a:r>
            <a:endParaRPr lang="en-US" sz="2133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7494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CAAD5-2261-864B-9597-F435498E4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Code Coverage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0FD280-51C3-854F-887B-95B21770C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700" y="2152650"/>
            <a:ext cx="88646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076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9385" y="329185"/>
            <a:ext cx="11180064" cy="871116"/>
          </a:xfrm>
        </p:spPr>
        <p:txBody>
          <a:bodyPr/>
          <a:lstStyle/>
          <a:p>
            <a:r>
              <a:rPr lang="en-US" sz="4267" dirty="0">
                <a:solidFill>
                  <a:schemeClr val="bg1">
                    <a:lumMod val="85000"/>
                  </a:schemeClr>
                </a:solidFill>
              </a:rPr>
              <a:t>Testing Basics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9385" y="1200300"/>
            <a:ext cx="11180064" cy="260214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https://reactjs.org/docs/testing.html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https://medium.com/@rossbulat/testing-in-react-with-jest-and-enzyme-an-introduction-99ce047dfcf8</a:t>
            </a:r>
            <a:endParaRPr lang="en-US" sz="2400" dirty="0">
              <a:solidFill>
                <a:schemeClr val="bg1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088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9385" y="329185"/>
            <a:ext cx="11180064" cy="871116"/>
          </a:xfrm>
        </p:spPr>
        <p:txBody>
          <a:bodyPr/>
          <a:lstStyle/>
          <a:p>
            <a:r>
              <a:rPr lang="en-US" sz="4267" dirty="0">
                <a:solidFill>
                  <a:schemeClr val="bg1">
                    <a:lumMod val="85000"/>
                  </a:schemeClr>
                </a:solidFill>
              </a:rPr>
              <a:t>Alternative library Enzyme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9385" y="1200300"/>
            <a:ext cx="11180064" cy="260214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https://testdriven.io/blog/tdd-with-react-jest-and-enzyme-part-one/</a:t>
            </a:r>
            <a:endParaRPr lang="en-US" sz="2400" dirty="0">
              <a:solidFill>
                <a:schemeClr val="bg1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064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311D8-8746-CF41-847E-95265E03C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Redux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F2C68-3041-4E48-921B-7799BD4EA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https://jsramblings.com/3-ways-to-test-mapstatetoprops-and-mapdispatchtoprops/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7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07999" y="1137830"/>
            <a:ext cx="11176004" cy="3638451"/>
          </a:xfrm>
        </p:spPr>
        <p:txBody>
          <a:bodyPr>
            <a:normAutofit/>
          </a:bodyPr>
          <a:lstStyle/>
          <a:p>
            <a:r>
              <a:rPr lang="en-US" sz="2400" dirty="0"/>
              <a:t>At the end this 60 min session, you will be able to</a:t>
            </a:r>
          </a:p>
          <a:p>
            <a:endParaRPr lang="en-US" sz="2400" dirty="0"/>
          </a:p>
          <a:p>
            <a:pPr marL="609585" indent="-609585">
              <a:buFont typeface="Wingdings" panose="05000000000000000000" pitchFamily="2" charset="2"/>
              <a:buChar char="Ø"/>
            </a:pPr>
            <a:r>
              <a:rPr lang="en-US" sz="2400" dirty="0"/>
              <a:t>Write Unit Tests for a React App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640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17601" y="1600200"/>
            <a:ext cx="4821529" cy="914400"/>
          </a:xfrm>
        </p:spPr>
        <p:txBody>
          <a:bodyPr>
            <a:noAutofit/>
          </a:bodyPr>
          <a:lstStyle/>
          <a:p>
            <a:r>
              <a:rPr lang="en-US" sz="5867" dirty="0">
                <a:solidFill>
                  <a:schemeClr val="bg1">
                    <a:lumMod val="85000"/>
                  </a:schemeClr>
                </a:solidFill>
              </a:rPr>
              <a:t>Thank You</a:t>
            </a:r>
            <a:br>
              <a:rPr lang="en-US" sz="5867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3600" dirty="0">
                <a:solidFill>
                  <a:schemeClr val="bg1">
                    <a:lumMod val="85000"/>
                  </a:schemeClr>
                </a:solidFill>
              </a:rPr>
              <a:t>Jason Monroe 688776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603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756779" y="1530752"/>
            <a:ext cx="8521540" cy="1610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600"/>
              </a:spcAft>
            </a:pPr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Benefits</a:t>
            </a:r>
          </a:p>
          <a:p>
            <a:pPr marL="685749" indent="-228594">
              <a:buFont typeface="Arial" panose="020B0604020202020204" pitchFamily="34" charset="0"/>
              <a:buChar char="•"/>
            </a:pPr>
            <a:r>
              <a:rPr lang="en-US" sz="2667" dirty="0">
                <a:solidFill>
                  <a:srgbClr val="C4E3B0"/>
                </a:solidFill>
              </a:rPr>
              <a:t>Must-know for React development</a:t>
            </a:r>
          </a:p>
          <a:p>
            <a:pPr marL="685749" indent="-228594">
              <a:buFont typeface="Arial" panose="020B0604020202020204" pitchFamily="34" charset="0"/>
              <a:buChar char="•"/>
            </a:pPr>
            <a:r>
              <a:rPr lang="en-US" sz="2667" dirty="0">
                <a:solidFill>
                  <a:srgbClr val="C4E3B0"/>
                </a:solidFill>
              </a:rPr>
              <a:t>TDD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9693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949873-B026-DD4B-B8B8-08C27A5F86AB}"/>
              </a:ext>
            </a:extLst>
          </p:cNvPr>
          <p:cNvSpPr/>
          <p:nvPr/>
        </p:nvSpPr>
        <p:spPr>
          <a:xfrm>
            <a:off x="1895676" y="1704372"/>
            <a:ext cx="8521540" cy="2923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600"/>
              </a:spcAft>
            </a:pPr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Key Topics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C4E3B0"/>
                </a:solidFill>
              </a:rPr>
              <a:t>Testing Rendered Components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C4E3B0"/>
                </a:solidFill>
              </a:rPr>
              <a:t>Testing Components Connected to Redux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C4E3B0"/>
                </a:solidFill>
              </a:rPr>
              <a:t>Mocking and Spying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C4E3B0"/>
                </a:solidFill>
              </a:rPr>
              <a:t>Testing Redux Actions</a:t>
            </a:r>
            <a:endParaRPr lang="en-US" sz="2667" dirty="0">
              <a:solidFill>
                <a:srgbClr val="C4E3B0"/>
              </a:solidFill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C4E3B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7859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31448" y="2717800"/>
            <a:ext cx="12177485" cy="74898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Testing Rendered Components</a:t>
            </a:r>
            <a:endParaRPr lang="en-US" sz="2133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6387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73A35-681D-7240-8418-C87B8F3F2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Exists in Document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78A9F5-A2B6-0C4B-B064-41DC25DFC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099" y="1600926"/>
            <a:ext cx="8813592" cy="435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557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9D7A4-28CD-3A44-AEDE-7F0F6EDF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Navigates to Correct Route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E18280-63DD-B54B-B691-C3AB6BD3C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1739900"/>
            <a:ext cx="11252200" cy="3378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B886F47-6FE8-054B-9602-AEC3AA949CB8}"/>
              </a:ext>
            </a:extLst>
          </p:cNvPr>
          <p:cNvSpPr/>
          <p:nvPr/>
        </p:nvSpPr>
        <p:spPr>
          <a:xfrm>
            <a:off x="3915123" y="5920480"/>
            <a:ext cx="3792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https://jestjs.io/docs/en/tutorial-react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108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31448" y="2717800"/>
            <a:ext cx="12177485" cy="74898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Testing Components Connected to Redux</a:t>
            </a:r>
            <a:endParaRPr lang="en-US" sz="2133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2551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31CE9-9C76-F240-87F5-9975A28D9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 Set Up Mock Store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EACC9A-9475-D34D-9C94-89D4F0D9F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291" y="937520"/>
            <a:ext cx="7783808" cy="31888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1276C4-08C7-6F4C-A431-B0404684A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291" y="4326963"/>
            <a:ext cx="5535284" cy="81339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616E5AC-2168-254A-BC71-2E05892CF56D}"/>
              </a:ext>
            </a:extLst>
          </p:cNvPr>
          <p:cNvSpPr txBox="1">
            <a:spLocks/>
          </p:cNvSpPr>
          <p:nvPr/>
        </p:nvSpPr>
        <p:spPr>
          <a:xfrm>
            <a:off x="377864" y="5310372"/>
            <a:ext cx="11186220" cy="6072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67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2.  Pass to Component as store prop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220257-CAEE-E840-BBB4-1EABC987A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9424" y="6087649"/>
            <a:ext cx="7023100" cy="4064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513F9D1-A865-A748-A94F-1F9BAAB77201}"/>
              </a:ext>
            </a:extLst>
          </p:cNvPr>
          <p:cNvSpPr/>
          <p:nvPr/>
        </p:nvSpPr>
        <p:spPr>
          <a:xfrm>
            <a:off x="9482524" y="4733658"/>
            <a:ext cx="2470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https://alligator.io/react/testing-redux-actions/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1468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4036</TotalTime>
  <Words>211</Words>
  <Application>Microsoft Macintosh PowerPoint</Application>
  <PresentationFormat>Widescreen</PresentationFormat>
  <Paragraphs>56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PowerPoint Presentation</vt:lpstr>
      <vt:lpstr>Course Objective:</vt:lpstr>
      <vt:lpstr>PowerPoint Presentation</vt:lpstr>
      <vt:lpstr>PowerPoint Presentation</vt:lpstr>
      <vt:lpstr>PowerPoint Presentation</vt:lpstr>
      <vt:lpstr>Exists in Document</vt:lpstr>
      <vt:lpstr>Navigates to Correct Route</vt:lpstr>
      <vt:lpstr>PowerPoint Presentation</vt:lpstr>
      <vt:lpstr>1.  Set Up Mock Store</vt:lpstr>
      <vt:lpstr>PowerPoint Presentation</vt:lpstr>
      <vt:lpstr>Jest.spyOn</vt:lpstr>
      <vt:lpstr>Expect function to be called or called with arguments</vt:lpstr>
      <vt:lpstr>PowerPoint Presentation</vt:lpstr>
      <vt:lpstr>https://jsramblings.com/3-ways-to-test-mapstatetoprops-and-mapdispatchtoprops/</vt:lpstr>
      <vt:lpstr>PowerPoint Presentation</vt:lpstr>
      <vt:lpstr>Show Code Coverage</vt:lpstr>
      <vt:lpstr>Testing Basics</vt:lpstr>
      <vt:lpstr>Alternative library Enzyme</vt:lpstr>
      <vt:lpstr>Testing Redux</vt:lpstr>
      <vt:lpstr>Thank You Jason Monroe 688776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Monroe, Jason (Cognizant)</dc:creator>
  <cp:lastModifiedBy>Monroe, Jason (Cognizant)</cp:lastModifiedBy>
  <cp:revision>63</cp:revision>
  <dcterms:created xsi:type="dcterms:W3CDTF">2019-12-05T00:16:50Z</dcterms:created>
  <dcterms:modified xsi:type="dcterms:W3CDTF">2020-06-17T22:32:22Z</dcterms:modified>
</cp:coreProperties>
</file>