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2" r:id="rId2"/>
    <p:sldId id="428" r:id="rId3"/>
    <p:sldId id="387" r:id="rId4"/>
    <p:sldId id="260" r:id="rId5"/>
    <p:sldId id="353" r:id="rId6"/>
    <p:sldId id="434" r:id="rId7"/>
    <p:sldId id="435" r:id="rId8"/>
    <p:sldId id="436" r:id="rId9"/>
    <p:sldId id="437" r:id="rId10"/>
    <p:sldId id="440" r:id="rId11"/>
    <p:sldId id="439" r:id="rId12"/>
    <p:sldId id="438" r:id="rId13"/>
    <p:sldId id="441" r:id="rId14"/>
    <p:sldId id="442" r:id="rId15"/>
    <p:sldId id="443" r:id="rId16"/>
    <p:sldId id="444" r:id="rId17"/>
    <p:sldId id="305" r:id="rId18"/>
    <p:sldId id="432" r:id="rId19"/>
    <p:sldId id="433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69"/>
    <p:restoredTop sz="94662"/>
  </p:normalViewPr>
  <p:slideViewPr>
    <p:cSldViewPr snapToGrid="0" snapToObjects="1">
      <p:cViewPr varScale="1">
        <p:scale>
          <a:sx n="85" d="100"/>
          <a:sy n="85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6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6EE29-1A90-1146-96FE-FD5979F1AFC2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35FC3-32BC-8944-9A93-91001972B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1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71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45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35FC3-32BC-8944-9A93-91001972BAC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06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12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3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1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05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97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99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86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1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6111-0DD0-A649-B175-0A587936D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68248-0D13-4E44-85BD-5DC725267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92126-B2ED-FD4E-998D-F1C3F701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EC454-980A-1648-A618-DD632B09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79D3-ADA7-AF41-B539-FA750F14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9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29A9-A6BA-A04E-B795-D3A7A9E3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669CD-016E-E141-A822-51BA5DC70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2BA74-34F8-A643-885D-AC8A1C56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EFD8D-9A2F-864A-B70D-30533796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E312-791F-CB4F-B0A3-83FE86A6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3493E-6CB0-F64F-A4C7-59050567E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0D027-B634-0E47-BDC7-6233A824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491E-479F-D743-88BE-9AEA3E39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0D22-C2D7-7149-AE7F-B1489024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03F8-FCFA-E444-A660-57DFF2FC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7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43543" y="2514600"/>
            <a:ext cx="12192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16458" y="2209803"/>
            <a:ext cx="11046177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rgbClr val="0099CC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5" y="3657600"/>
            <a:ext cx="10507873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38600"/>
            <a:ext cx="7891289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812805" y="3505200"/>
            <a:ext cx="10507873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79401"/>
            <a:ext cx="3242733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What,</a:t>
            </a:r>
            <a:r>
              <a:rPr lang="en-US" sz="2400" b="1" baseline="0" dirty="0">
                <a:solidFill>
                  <a:schemeClr val="tx2"/>
                </a:solidFill>
              </a:rPr>
              <a:t> How and Duration: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aseline="0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baseline="0" dirty="0">
                <a:solidFill>
                  <a:schemeClr val="tx2"/>
                </a:solidFill>
              </a:rPr>
              <a:t>Introduce the topic with a brief explanation for the </a:t>
            </a:r>
            <a:r>
              <a:rPr lang="en-US" sz="2400" b="1" i="1" baseline="0" dirty="0">
                <a:solidFill>
                  <a:schemeClr val="tx2"/>
                </a:solidFill>
              </a:rPr>
              <a:t>What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Explain </a:t>
            </a:r>
            <a:r>
              <a:rPr lang="en-US" sz="2400" b="1" i="1" baseline="0" dirty="0">
                <a:solidFill>
                  <a:schemeClr val="tx2"/>
                </a:solidFill>
              </a:rPr>
              <a:t>How</a:t>
            </a:r>
            <a:r>
              <a:rPr lang="en-US" sz="2400" i="0" baseline="0" dirty="0">
                <a:solidFill>
                  <a:schemeClr val="tx2"/>
                </a:solidFill>
              </a:rPr>
              <a:t> you will cover the topic, for example: lecture, workbook activities, whiteboard exercises, assessments, group activities, demonstrations, videos, case studies, and so on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State or display the </a:t>
            </a:r>
            <a:r>
              <a:rPr lang="en-US" sz="2400" b="1" i="1" baseline="0" dirty="0">
                <a:solidFill>
                  <a:schemeClr val="tx2"/>
                </a:solidFill>
              </a:rPr>
              <a:t>Duration</a:t>
            </a:r>
            <a:r>
              <a:rPr lang="en-US" sz="2400" i="0" baseline="0" dirty="0">
                <a:solidFill>
                  <a:schemeClr val="tx2"/>
                </a:solidFill>
              </a:rPr>
              <a:t> of the training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Course title does NOT have to be the first slide, some start with the Interest generator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endParaRPr lang="en-US" sz="2400" i="0" baseline="0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19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Terminal</a:t>
            </a:r>
            <a:r>
              <a:rPr lang="en-US" sz="2400" b="1" baseline="0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Objective Guidelines: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Follow SMART criteria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Include goal, condition, and standard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Objective must align with final check on learning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Terminal objective</a:t>
            </a:r>
            <a:r>
              <a:rPr lang="en-US" sz="2400" baseline="0" dirty="0">
                <a:solidFill>
                  <a:schemeClr val="tx2"/>
                </a:solidFill>
              </a:rPr>
              <a:t> is the overarching goal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baseline="0" dirty="0">
                <a:solidFill>
                  <a:schemeClr val="tx2"/>
                </a:solidFill>
              </a:rPr>
              <a:t>Each module will have a separate enabling objective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28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70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3124200"/>
            <a:ext cx="12177485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1217748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chemeClr val="tx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3208421" y="1371600"/>
            <a:ext cx="15400421" cy="5486400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-5181600" y="0"/>
            <a:ext cx="4876800" cy="6858000"/>
            <a:chOff x="-3886200" y="0"/>
            <a:chExt cx="3657600" cy="5143500"/>
          </a:xfrm>
        </p:grpSpPr>
        <p:sp>
          <p:nvSpPr>
            <p:cNvPr id="6" name="Rectangle 5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2"/>
                  </a:solidFill>
                </a:rPr>
                <a:t>Each </a:t>
              </a:r>
              <a:r>
                <a:rPr lang="en-US" sz="2400" b="0" baseline="0" dirty="0">
                  <a:solidFill>
                    <a:schemeClr val="tx2"/>
                  </a:solidFill>
                </a:rPr>
                <a:t>module (chapter, lesson, section) should have a separate title and adhere to the ABC Model (ABC is a continuous loop through entire training program)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A short class may only have one A, one B, and one C but longer courses may have a series of modules that follow ABC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Module objectives in B are enabling objectives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Use a variation of background colors in the body but ensure high contrast with text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-990600" y="57150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2"/>
                  </a:solidFill>
                </a:rPr>
                <a:t>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32799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12192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7605" y="800325"/>
            <a:ext cx="4821529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18908"/>
            <a:ext cx="7891289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8199" y="1598705"/>
            <a:ext cx="4845051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  <a:lvl2pPr marL="609585" indent="0">
              <a:buNone/>
              <a:defRPr>
                <a:solidFill>
                  <a:srgbClr val="141414"/>
                </a:solidFill>
              </a:defRPr>
            </a:lvl2pPr>
            <a:lvl3pPr marL="1219170" indent="0">
              <a:buNone/>
              <a:defRPr>
                <a:solidFill>
                  <a:srgbClr val="141414"/>
                </a:solidFill>
              </a:defRPr>
            </a:lvl3pPr>
            <a:lvl4pPr marL="1828754" indent="0">
              <a:buNone/>
              <a:defRPr>
                <a:solidFill>
                  <a:srgbClr val="141414"/>
                </a:solidFill>
              </a:defRPr>
            </a:lvl4pPr>
            <a:lvl5pPr marL="2438339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38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Black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5181600" y="0"/>
            <a:ext cx="4876800" cy="6858000"/>
            <a:chOff x="-3886200" y="0"/>
            <a:chExt cx="3657600" cy="5143500"/>
          </a:xfrm>
        </p:grpSpPr>
        <p:sp>
          <p:nvSpPr>
            <p:cNvPr id="9" name="Rectangle 8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2"/>
                  </a:solidFill>
                </a:rPr>
                <a:t>Dark background slides</a:t>
              </a:r>
              <a:r>
                <a:rPr lang="en-US" sz="2400" b="0" baseline="0" dirty="0">
                  <a:solidFill>
                    <a:schemeClr val="tx2"/>
                  </a:solidFill>
                </a:rPr>
                <a:t> with high contrasting light text (white text on black) are preferred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Follow the slide design principles as much as possible but some exceptions may occur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Slide colors and formatting are not limited to the examples in this template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Creativity is encouraged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-990600" y="72684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2"/>
                  </a:solidFill>
                </a:rPr>
                <a:t>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5677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8740-2DAE-3842-AE5E-80D205F8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4E6E6-160D-E141-AE83-BFC44DE0E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3AE2-6743-774B-8FD0-41F4C5F7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6C6D5-CDEC-A444-9C78-2C1E39F5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1C456-44A2-804C-9CFA-002CA30E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7A42-0E98-4744-B505-D36A8595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41ABC-EB2A-6443-A7D9-6FDC190B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7416-A84B-004F-8026-B5B803A7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F29F3-1CB2-D141-8923-2DF23CF4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9F08A-E327-B740-97F2-E53D0EA6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25C3-CB18-9444-8F80-F9D33707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AE70E-53F3-594F-B1F2-4BC4520A4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B3D51-9C37-7645-9179-1AE520884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70EB2-5E2E-B841-BA5F-1FEEB292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F9F1A-0B8F-B147-B3EC-FB419032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501A1-1877-7F4E-A69C-6304DCF9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6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696E-4C73-7A45-8730-8D56FA81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B89E6-7813-E048-BCD1-DD3F4C124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71681-F5E9-964F-A75A-E426753F1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1653F-E1BA-B449-B388-94BA9BE1F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FF708-AB38-9145-BFD9-729E2BD2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0543E-C0B6-9640-BB96-4D138C57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5/28/20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FEBDD-87AA-614C-9BE6-7E54327D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10865-C8B0-BF4F-86E2-F2D07E4E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9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52AC-EF0A-AF49-AFEB-56FBD735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5D637-B7EA-E742-8F8C-E3842226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42F44-EEE1-224D-B64F-F43E69F4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D4186-8553-C244-88AC-3B22C33D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5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A2EE5-6E02-E04F-9D90-955CCC31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5/28/20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EB2F4-2501-3C42-A695-649CC590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7B189-DF98-614A-A25F-D7E4552F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4F74-19E6-C14D-B8BB-BC1E2C0F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AB5F-F801-594C-AC97-FF5F2BE3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E1DF5-74B8-B44E-803C-90B6663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BD4CD-5708-2E4A-BDD3-70C63273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9788B-BBD0-504F-AC6E-34718FAB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EF3E8-9560-ED4F-BCBC-7FF0B644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4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CDB8-1781-DA4C-878D-9775EFC7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5EBC6-D084-594E-9400-18F06EF59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9DC4C-2571-0D44-B7AC-5DB2C91B4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5E2B1-1172-634E-84BE-4F79AD5D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FDFE7-2750-7049-A654-5A61E022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FCEC6-0755-D646-B9A4-9AE2C8FC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C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3440B-5A16-A540-A73B-E2843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3492B-B937-5544-B7BE-F549DEEE0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97543-4697-1848-B9DB-4347805E7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553D-62A4-B94A-B303-E17560B89933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7059-0CB6-4C4B-A8AB-AC448C5FF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590A7-E062-1742-85F0-5B0DC06F7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4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7" r:id="rId15"/>
    <p:sldLayoutId id="2147483669" r:id="rId16"/>
    <p:sldLayoutId id="21474836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testing-recipe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jsramblings.com/3-ways-to-test-mapstatetoprops-and-mapdispatchtoprops/" TargetMode="Externa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ossbulat/testing-in-react-with-jest-and-enzyme-an-introduction-99ce047dfcf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reactjs.org/docs/testing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driven.io/blog/tdd-with-react-jest-and-enzyme-part-on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sramblings.com/3-ways-to-test-mapstatetoprops-and-mapdispatchtoprop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estjs.io/docs/en/tutorial-reac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alligator.io/react/testing-redux-actions/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616458" y="2209803"/>
            <a:ext cx="11046177" cy="748988"/>
          </a:xfrm>
        </p:spPr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914401" y="4038600"/>
            <a:ext cx="3860796" cy="2108200"/>
          </a:xfrm>
        </p:spPr>
        <p:txBody>
          <a:bodyPr>
            <a:normAutofit/>
          </a:bodyPr>
          <a:lstStyle/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Jason Monroe - 688776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92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Mocking, Spying on Functions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7022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E84FE0-0008-0F4B-A300-39F6F82A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Jest.spyOn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7FBA31-2261-B54B-A857-9DB952945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264" y="937520"/>
            <a:ext cx="8147261" cy="47437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AED7B1-E6D0-6D46-959B-09C6A74EF688}"/>
              </a:ext>
            </a:extLst>
          </p:cNvPr>
          <p:cNvSpPr/>
          <p:nvPr/>
        </p:nvSpPr>
        <p:spPr>
          <a:xfrm>
            <a:off x="3898755" y="6103865"/>
            <a:ext cx="4384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https://reactjs.org/docs/testing-recipes.html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16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87E5-F443-8347-B1B4-F5FC5DAD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Expect function to be called or called with arguments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73751-5CF8-1D42-97DA-B08E449EB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809" y="1252511"/>
            <a:ext cx="7118345" cy="21570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15954F-CFF9-D949-9ED3-BAF112BB6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05" y="3724576"/>
            <a:ext cx="12192000" cy="241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19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Testing Redux Action Creators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75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87E5-F443-8347-B1B4-F5FC5DAD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https://jsramblings.com/3-ways-to-test-mapstatetoprops-and-mapdispatchtoprops/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4E5878-E98A-144F-A295-3A1B181F2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06" y="1416685"/>
            <a:ext cx="9788577" cy="485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3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Testing Resource Appendix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7494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AAD5-2261-864B-9597-F435498E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Code Coverage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FD280-51C3-854F-887B-95B21770C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2152650"/>
            <a:ext cx="88646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76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Testing Basics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385" y="1200300"/>
            <a:ext cx="11180064" cy="2602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https://reactjs.org/docs/testing.html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https://medium.com/@rossbulat/testing-in-react-with-jest-and-enzyme-an-introduction-99ce047dfcf8</a:t>
            </a: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88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Alternative library Enzyme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385" y="1200300"/>
            <a:ext cx="11180064" cy="2602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https://testdriven.io/blog/tdd-with-react-jest-and-enzyme-part-one/</a:t>
            </a: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064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11D8-8746-CF41-847E-95265E03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Redux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F2C68-3041-4E48-921B-7799BD4EA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https://jsramblings.com/3-ways-to-test-mapstatetoprops-and-mapdispatchtoprops/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999" y="1137830"/>
            <a:ext cx="11176004" cy="3638451"/>
          </a:xfrm>
        </p:spPr>
        <p:txBody>
          <a:bodyPr>
            <a:normAutofit/>
          </a:bodyPr>
          <a:lstStyle/>
          <a:p>
            <a:r>
              <a:rPr lang="en-US" sz="2400" dirty="0"/>
              <a:t>At the end this 60 min session, you will be able to</a:t>
            </a:r>
          </a:p>
          <a:p>
            <a:endParaRPr lang="en-US" sz="2400" dirty="0"/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Write Unit Tests for a React App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40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7601" y="1600200"/>
            <a:ext cx="4821529" cy="914400"/>
          </a:xfrm>
        </p:spPr>
        <p:txBody>
          <a:bodyPr>
            <a:noAutofit/>
          </a:bodyPr>
          <a:lstStyle/>
          <a:p>
            <a:r>
              <a:rPr lang="en-US" sz="5867" dirty="0">
                <a:solidFill>
                  <a:schemeClr val="bg1">
                    <a:lumMod val="85000"/>
                  </a:schemeClr>
                </a:solidFill>
              </a:rPr>
              <a:t>Thank You</a:t>
            </a:r>
            <a:br>
              <a:rPr lang="en-US" sz="5867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Jason Monroe 688776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0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756779" y="1530752"/>
            <a:ext cx="8521540" cy="1610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Benefits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Must-know for React development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TDD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69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949873-B026-DD4B-B8B8-08C27A5F86AB}"/>
              </a:ext>
            </a:extLst>
          </p:cNvPr>
          <p:cNvSpPr/>
          <p:nvPr/>
        </p:nvSpPr>
        <p:spPr>
          <a:xfrm>
            <a:off x="1895676" y="1704372"/>
            <a:ext cx="8521540" cy="2923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Key Topics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Testing Rendered Components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Testing Components Connected to Redux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Mocking and Spying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Testing Redux Actions</a:t>
            </a:r>
            <a:endParaRPr lang="en-US" sz="2667" dirty="0">
              <a:solidFill>
                <a:srgbClr val="C4E3B0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C4E3B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85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Testing Rendered Components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638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3A35-681D-7240-8418-C87B8F3F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Exists in Document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8A9F5-A2B6-0C4B-B064-41DC25DFC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099" y="1600926"/>
            <a:ext cx="8813592" cy="435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5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D7A4-28CD-3A44-AEDE-7F0F6EDF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Navigates to Correct Route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18280-63DD-B54B-B691-C3AB6BD3C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739900"/>
            <a:ext cx="11252200" cy="3378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886F47-6FE8-054B-9602-AEC3AA949CB8}"/>
              </a:ext>
            </a:extLst>
          </p:cNvPr>
          <p:cNvSpPr/>
          <p:nvPr/>
        </p:nvSpPr>
        <p:spPr>
          <a:xfrm>
            <a:off x="3915123" y="5920480"/>
            <a:ext cx="3792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https://jestjs.io/docs/en/tutorial-react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10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Testing Components Connected to Redux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255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1CE9-9C76-F240-87F5-9975A28D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 Set Up Mock Store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ACC9A-9475-D34D-9C94-89D4F0D9F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91" y="937520"/>
            <a:ext cx="7783808" cy="3188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1276C4-08C7-6F4C-A431-B0404684A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91" y="4326963"/>
            <a:ext cx="5535284" cy="81339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616E5AC-2168-254A-BC71-2E05892CF56D}"/>
              </a:ext>
            </a:extLst>
          </p:cNvPr>
          <p:cNvSpPr txBox="1">
            <a:spLocks/>
          </p:cNvSpPr>
          <p:nvPr/>
        </p:nvSpPr>
        <p:spPr>
          <a:xfrm>
            <a:off x="377864" y="5310372"/>
            <a:ext cx="11186220" cy="607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2.  Pass to Component as store prop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220257-CAEE-E840-BBB4-1EABC987A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424" y="6087649"/>
            <a:ext cx="7023100" cy="406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13F9D1-A865-A748-A94F-1F9BAAB77201}"/>
              </a:ext>
            </a:extLst>
          </p:cNvPr>
          <p:cNvSpPr/>
          <p:nvPr/>
        </p:nvSpPr>
        <p:spPr>
          <a:xfrm>
            <a:off x="9482524" y="4733658"/>
            <a:ext cx="2470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https://alligator.io/react/testing-redux-actions/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1468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4014</TotalTime>
  <Words>211</Words>
  <Application>Microsoft Macintosh PowerPoint</Application>
  <PresentationFormat>Widescreen</PresentationFormat>
  <Paragraphs>56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PowerPoint Presentation</vt:lpstr>
      <vt:lpstr>Course Objective:</vt:lpstr>
      <vt:lpstr>PowerPoint Presentation</vt:lpstr>
      <vt:lpstr>PowerPoint Presentation</vt:lpstr>
      <vt:lpstr>PowerPoint Presentation</vt:lpstr>
      <vt:lpstr>Exists in Document</vt:lpstr>
      <vt:lpstr>Navigates to Correct Route</vt:lpstr>
      <vt:lpstr>PowerPoint Presentation</vt:lpstr>
      <vt:lpstr>1.  Set Up Mock Store</vt:lpstr>
      <vt:lpstr>PowerPoint Presentation</vt:lpstr>
      <vt:lpstr>Jest.spyOn</vt:lpstr>
      <vt:lpstr>Expect function to be called or called with arguments</vt:lpstr>
      <vt:lpstr>PowerPoint Presentation</vt:lpstr>
      <vt:lpstr>https://jsramblings.com/3-ways-to-test-mapstatetoprops-and-mapdispatchtoprops/</vt:lpstr>
      <vt:lpstr>PowerPoint Presentation</vt:lpstr>
      <vt:lpstr>Show Code Coverage</vt:lpstr>
      <vt:lpstr>Testing Basics</vt:lpstr>
      <vt:lpstr>Alternative library Enzyme</vt:lpstr>
      <vt:lpstr>Testing Redux</vt:lpstr>
      <vt:lpstr>Thank You Jason Monroe 688776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Monroe, Jason (Cognizant)</dc:creator>
  <cp:lastModifiedBy>Monroe, Jason (Cognizant)</cp:lastModifiedBy>
  <cp:revision>63</cp:revision>
  <dcterms:created xsi:type="dcterms:W3CDTF">2019-12-05T00:16:50Z</dcterms:created>
  <dcterms:modified xsi:type="dcterms:W3CDTF">2020-05-28T17:10:26Z</dcterms:modified>
</cp:coreProperties>
</file>