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2" r:id="rId2"/>
    <p:sldId id="444" r:id="rId3"/>
    <p:sldId id="428" r:id="rId4"/>
    <p:sldId id="387" r:id="rId5"/>
    <p:sldId id="260" r:id="rId6"/>
    <p:sldId id="353" r:id="rId7"/>
    <p:sldId id="445" r:id="rId8"/>
    <p:sldId id="305" r:id="rId9"/>
    <p:sldId id="369" r:id="rId10"/>
    <p:sldId id="302" r:id="rId11"/>
    <p:sldId id="301" r:id="rId12"/>
    <p:sldId id="308" r:id="rId13"/>
    <p:sldId id="446" r:id="rId14"/>
    <p:sldId id="447" r:id="rId15"/>
    <p:sldId id="277" r:id="rId16"/>
    <p:sldId id="448" r:id="rId17"/>
    <p:sldId id="449" r:id="rId18"/>
    <p:sldId id="309" r:id="rId19"/>
    <p:sldId id="450" r:id="rId20"/>
    <p:sldId id="451" r:id="rId21"/>
    <p:sldId id="454" r:id="rId22"/>
    <p:sldId id="455" r:id="rId23"/>
    <p:sldId id="452" r:id="rId24"/>
    <p:sldId id="453" r:id="rId25"/>
    <p:sldId id="414" r:id="rId26"/>
    <p:sldId id="426" r:id="rId27"/>
    <p:sldId id="424" r:id="rId28"/>
    <p:sldId id="457" r:id="rId29"/>
    <p:sldId id="328" r:id="rId30"/>
    <p:sldId id="456" r:id="rId31"/>
    <p:sldId id="26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9"/>
    <p:restoredTop sz="94662"/>
  </p:normalViewPr>
  <p:slideViewPr>
    <p:cSldViewPr snapToGrid="0" snapToObjects="1">
      <p:cViewPr varScale="1">
        <p:scale>
          <a:sx n="101" d="100"/>
          <a:sy n="101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5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2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0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tutorialspoint.com/graphql/graphql_architecture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architecture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movies-graphql.cfapps.io/q?query=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tutorialspoint.com/graphql/graphql_architectur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and React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2AD07-DC07-0C4A-B824-91700EDD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26" y="1666306"/>
            <a:ext cx="7272197" cy="35391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55941B-251C-CC44-A9BB-5203B01D34C7}"/>
              </a:ext>
            </a:extLst>
          </p:cNvPr>
          <p:cNvSpPr txBox="1">
            <a:spLocks/>
          </p:cNvSpPr>
          <p:nvPr/>
        </p:nvSpPr>
        <p:spPr>
          <a:xfrm>
            <a:off x="333375" y="365125"/>
            <a:ext cx="10515600" cy="11636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 err="1"/>
              <a:t>GraphQL</a:t>
            </a:r>
            <a:r>
              <a:rPr lang="en-US" sz="4267" dirty="0"/>
              <a:t> Architectures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A66AB-BE22-A74D-B076-3A9EB829BA50}"/>
              </a:ext>
            </a:extLst>
          </p:cNvPr>
          <p:cNvSpPr txBox="1"/>
          <p:nvPr/>
        </p:nvSpPr>
        <p:spPr>
          <a:xfrm>
            <a:off x="5591175" y="5471411"/>
            <a:ext cx="19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Integrated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1B84B-F9D1-9C47-B74D-9BC0A39E0CD3}"/>
              </a:ext>
            </a:extLst>
          </p:cNvPr>
          <p:cNvSpPr/>
          <p:nvPr/>
        </p:nvSpPr>
        <p:spPr>
          <a:xfrm>
            <a:off x="2826811" y="6221998"/>
            <a:ext cx="647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https://www.tutorialspoint.com/graphql/graphql_architecture.htm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3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2DB0A5-32C1-3044-852F-79465DF014E7}"/>
              </a:ext>
            </a:extLst>
          </p:cNvPr>
          <p:cNvSpPr/>
          <p:nvPr/>
        </p:nvSpPr>
        <p:spPr>
          <a:xfrm>
            <a:off x="2826811" y="6221998"/>
            <a:ext cx="647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https://www.tutorialspoint.com/graphql/graphql_architecture.htm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AB84E-5863-4D42-81C8-9F689E0AC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00" y="1735279"/>
            <a:ext cx="6810172" cy="3314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86CFB-C607-5344-9782-44B64776401F}"/>
              </a:ext>
            </a:extLst>
          </p:cNvPr>
          <p:cNvSpPr txBox="1"/>
          <p:nvPr/>
        </p:nvSpPr>
        <p:spPr>
          <a:xfrm>
            <a:off x="5657568" y="53172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2E1877-E681-6F48-A69F-D2F17559341F}"/>
              </a:ext>
            </a:extLst>
          </p:cNvPr>
          <p:cNvSpPr txBox="1">
            <a:spLocks/>
          </p:cNvSpPr>
          <p:nvPr/>
        </p:nvSpPr>
        <p:spPr>
          <a:xfrm>
            <a:off x="333375" y="365125"/>
            <a:ext cx="10515600" cy="11636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 err="1"/>
              <a:t>GraphQL</a:t>
            </a:r>
            <a:r>
              <a:rPr lang="en-US" sz="4267" dirty="0"/>
              <a:t>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12440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638" y="224877"/>
            <a:ext cx="10515600" cy="1008905"/>
          </a:xfrm>
        </p:spPr>
        <p:txBody>
          <a:bodyPr/>
          <a:lstStyle/>
          <a:p>
            <a:r>
              <a:rPr lang="en-US" sz="4267" dirty="0"/>
              <a:t>Schema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2944EB-51FF-B045-9DDF-9878B2C60F42}"/>
              </a:ext>
            </a:extLst>
          </p:cNvPr>
          <p:cNvSpPr txBox="1">
            <a:spLocks/>
          </p:cNvSpPr>
          <p:nvPr/>
        </p:nvSpPr>
        <p:spPr>
          <a:xfrm>
            <a:off x="460048" y="1056223"/>
            <a:ext cx="6990063" cy="10873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err="1">
                <a:solidFill>
                  <a:srgbClr val="C4E3B0"/>
                </a:solidFill>
              </a:rPr>
              <a:t>Schema.js</a:t>
            </a:r>
            <a:r>
              <a:rPr lang="en-US" sz="2000" dirty="0">
                <a:solidFill>
                  <a:srgbClr val="C4E3B0"/>
                </a:solidFill>
              </a:rPr>
              <a:t> file in </a:t>
            </a:r>
            <a:r>
              <a:rPr lang="en-US" sz="2000" dirty="0" err="1">
                <a:solidFill>
                  <a:srgbClr val="C4E3B0"/>
                </a:solidFill>
              </a:rPr>
              <a:t>GraphQL</a:t>
            </a:r>
            <a:r>
              <a:rPr lang="en-US" sz="2000" dirty="0">
                <a:solidFill>
                  <a:srgbClr val="C4E3B0"/>
                </a:solidFill>
              </a:rPr>
              <a:t> server determines strongly typed data models and the supported queries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C4E3B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FCA16-6179-8442-92C8-CA57CDDF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166" y="0"/>
            <a:ext cx="4245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638" y="224877"/>
            <a:ext cx="10515600" cy="1008905"/>
          </a:xfrm>
        </p:spPr>
        <p:txBody>
          <a:bodyPr/>
          <a:lstStyle/>
          <a:p>
            <a:r>
              <a:rPr lang="en-US" sz="4267" dirty="0"/>
              <a:t>Schema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2944EB-51FF-B045-9DDF-9878B2C60F42}"/>
              </a:ext>
            </a:extLst>
          </p:cNvPr>
          <p:cNvSpPr txBox="1">
            <a:spLocks/>
          </p:cNvSpPr>
          <p:nvPr/>
        </p:nvSpPr>
        <p:spPr>
          <a:xfrm>
            <a:off x="460048" y="1056222"/>
            <a:ext cx="5101303" cy="36956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C4E3B0"/>
                </a:solidFill>
              </a:rPr>
              <a:t>Two queries are defined here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C4E3B0"/>
                </a:solidFill>
              </a:rPr>
              <a:t>”movies” which returns all movies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C4E3B0"/>
                </a:solidFill>
              </a:rPr>
              <a:t>“movie” which accepts an index argument and returns the movie with the corresponding index.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C4E3B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C4E3B0"/>
                </a:solidFill>
              </a:rPr>
              <a:t>Every query starts with a property that indicates its name, what type of data it returns, optional arguments , a resolve property that defines a resolver function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C4E3B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DF23A-5E0A-884D-94DB-A07FAA0C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729329"/>
            <a:ext cx="64897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GraphQL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69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E3EA5-4F7B-3A46-A2F3-FF214040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53" y="1664241"/>
            <a:ext cx="3255724" cy="310473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753246" y="94375"/>
            <a:ext cx="4842476" cy="6578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dirty="0"/>
              <a:t>Querying Server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049" y="1056222"/>
            <a:ext cx="5979662" cy="432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rgbClr val="C4E3B0"/>
                </a:solidFill>
              </a:rPr>
              <a:t>GraphQL</a:t>
            </a:r>
            <a:r>
              <a:rPr lang="en-US" sz="2800" dirty="0">
                <a:solidFill>
                  <a:srgbClr val="C4E3B0"/>
                </a:solidFill>
              </a:rPr>
              <a:t> Query is sent as a JSON-</a:t>
            </a:r>
            <a:r>
              <a:rPr lang="en-US" sz="2800" dirty="0" err="1">
                <a:solidFill>
                  <a:srgbClr val="C4E3B0"/>
                </a:solidFill>
              </a:rPr>
              <a:t>esque</a:t>
            </a:r>
            <a:r>
              <a:rPr lang="en-US" sz="2800" dirty="0">
                <a:solidFill>
                  <a:srgbClr val="C4E3B0"/>
                </a:solidFill>
              </a:rPr>
              <a:t> syntax with the query name in front of { } which contain the desired fields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4267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2BAB4-4FEC-454C-BEB5-0AF2149673E9}"/>
              </a:ext>
            </a:extLst>
          </p:cNvPr>
          <p:cNvCxnSpPr>
            <a:cxnSpLocks/>
          </p:cNvCxnSpPr>
          <p:nvPr/>
        </p:nvCxnSpPr>
        <p:spPr>
          <a:xfrm flipH="1" flipV="1">
            <a:off x="9248931" y="3807502"/>
            <a:ext cx="439820" cy="10757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D8C9D2-D613-B945-8C3A-4C0AF1B8B5D4}"/>
              </a:ext>
            </a:extLst>
          </p:cNvPr>
          <p:cNvSpPr txBox="1"/>
          <p:nvPr/>
        </p:nvSpPr>
        <p:spPr>
          <a:xfrm>
            <a:off x="9461643" y="4947312"/>
            <a:ext cx="16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Fields to return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1C508-4C04-C745-8627-5393A88C87F6}"/>
              </a:ext>
            </a:extLst>
          </p:cNvPr>
          <p:cNvCxnSpPr>
            <a:cxnSpLocks/>
          </p:cNvCxnSpPr>
          <p:nvPr/>
        </p:nvCxnSpPr>
        <p:spPr>
          <a:xfrm flipH="1">
            <a:off x="8381714" y="1056222"/>
            <a:ext cx="428016" cy="10274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B7E5F-F5BC-2740-B3A3-05084EBC4239}"/>
              </a:ext>
            </a:extLst>
          </p:cNvPr>
          <p:cNvSpPr txBox="1"/>
          <p:nvPr/>
        </p:nvSpPr>
        <p:spPr>
          <a:xfrm>
            <a:off x="8809730" y="662731"/>
            <a:ext cx="30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name that matches query in </a:t>
            </a:r>
            <a:r>
              <a:rPr lang="en-US" dirty="0" err="1">
                <a:solidFill>
                  <a:schemeClr val="bg1"/>
                </a:solidFill>
              </a:rPr>
              <a:t>Schema.js</a:t>
            </a:r>
            <a:r>
              <a:rPr lang="en-US" dirty="0">
                <a:solidFill>
                  <a:schemeClr val="bg1"/>
                </a:solidFill>
              </a:rPr>
              <a:t> on server</a:t>
            </a:r>
          </a:p>
        </p:txBody>
      </p:sp>
    </p:spTree>
    <p:extLst>
      <p:ext uri="{BB962C8B-B14F-4D97-AF65-F5344CB8AC3E}">
        <p14:creationId xmlns:p14="http://schemas.microsoft.com/office/powerpoint/2010/main" val="38938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F0336-E61C-634F-8370-069DA31E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44" y="1988285"/>
            <a:ext cx="4544549" cy="295902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753246" y="94375"/>
            <a:ext cx="4842476" cy="6578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dirty="0"/>
              <a:t>Querying Server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049" y="1056222"/>
            <a:ext cx="5979662" cy="432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C4E3B0"/>
                </a:solidFill>
              </a:rPr>
              <a:t>Queries that take arguments are written with the arguments passed in parenthesis as a key : value pairs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4267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1C508-4C04-C745-8627-5393A88C87F6}"/>
              </a:ext>
            </a:extLst>
          </p:cNvPr>
          <p:cNvCxnSpPr>
            <a:cxnSpLocks/>
          </p:cNvCxnSpPr>
          <p:nvPr/>
        </p:nvCxnSpPr>
        <p:spPr>
          <a:xfrm>
            <a:off x="9248931" y="1454046"/>
            <a:ext cx="0" cy="1034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B7E5F-F5BC-2740-B3A3-05084EBC4239}"/>
              </a:ext>
            </a:extLst>
          </p:cNvPr>
          <p:cNvSpPr txBox="1"/>
          <p:nvPr/>
        </p:nvSpPr>
        <p:spPr>
          <a:xfrm>
            <a:off x="8809730" y="662731"/>
            <a:ext cx="30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Index argument on movie query</a:t>
            </a:r>
          </a:p>
        </p:txBody>
      </p:sp>
    </p:spTree>
    <p:extLst>
      <p:ext uri="{BB962C8B-B14F-4D97-AF65-F5344CB8AC3E}">
        <p14:creationId xmlns:p14="http://schemas.microsoft.com/office/powerpoint/2010/main" val="35636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Hit Live API for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5703" y="1137830"/>
            <a:ext cx="9418839" cy="43162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 this endpoint: </a:t>
            </a:r>
            <a:r>
              <a:rPr lang="en-US" sz="2800" dirty="0">
                <a:hlinkClick r:id="rId2"/>
              </a:rPr>
              <a:t>https://movies-graphql.cfapps.io/q?query=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Query all movies, showing title and year.  The query name is ”movies”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Query the movie with index 2.  The query name is “movie”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Query all movies starring Johnny Depp.  The query name is “starring”</a:t>
            </a:r>
          </a:p>
          <a:p>
            <a:pPr lvl="1" indent="0">
              <a:buNone/>
            </a:pPr>
            <a:endParaRPr lang="en-US" sz="22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sz="22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sz="22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4047" y="297401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#1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B6851-4F82-8A42-9FA6-4794156B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90" y="0"/>
            <a:ext cx="5075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4047" y="297401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#2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62EBA-9F8D-BA4E-9C42-A3D95F87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981200"/>
            <a:ext cx="7886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0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4999-9819-2A4B-9A67-3102151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 /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89DD-2EA7-404A-A03F-B56E9B72D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our </a:t>
            </a:r>
            <a:r>
              <a:rPr lang="en-US" dirty="0" err="1"/>
              <a:t>DevBios</a:t>
            </a:r>
            <a:r>
              <a:rPr lang="en-US" dirty="0"/>
              <a:t> app, we would like add a complex search feature to analyze and report on our Developers.  We would like to filter live data from a server on every field  How can this be achieved?</a:t>
            </a:r>
          </a:p>
        </p:txBody>
      </p:sp>
    </p:spTree>
    <p:extLst>
      <p:ext uri="{BB962C8B-B14F-4D97-AF65-F5344CB8AC3E}">
        <p14:creationId xmlns:p14="http://schemas.microsoft.com/office/powerpoint/2010/main" val="211088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4047" y="297401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#3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B0021-7E58-CB49-8EB8-E532D07E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55700"/>
            <a:ext cx="92964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GraphQL</a:t>
            </a:r>
            <a:r>
              <a:rPr lang="en-US" dirty="0">
                <a:solidFill>
                  <a:schemeClr val="bg1"/>
                </a:solidFill>
              </a:rPr>
              <a:t> Mutations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27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3246" y="94375"/>
            <a:ext cx="4842476" cy="6578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dirty="0"/>
              <a:t>Mutations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049" y="1056222"/>
            <a:ext cx="10490980" cy="432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rgbClr val="C4E3B0"/>
                </a:solidFill>
              </a:rPr>
              <a:t>GraphQL</a:t>
            </a:r>
            <a:r>
              <a:rPr lang="en-US" sz="2800" dirty="0">
                <a:solidFill>
                  <a:srgbClr val="C4E3B0"/>
                </a:solidFill>
              </a:rPr>
              <a:t> Mutations add data to the database, much like a traditional post / insert.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C239-ABA1-E841-BDF3-C8327F9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34" y="2953412"/>
            <a:ext cx="4635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GraphQL</a:t>
            </a:r>
            <a:r>
              <a:rPr lang="en-US" dirty="0">
                <a:solidFill>
                  <a:schemeClr val="bg1"/>
                </a:solidFill>
              </a:rPr>
              <a:t> in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480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638" y="224877"/>
            <a:ext cx="10515600" cy="1008905"/>
          </a:xfrm>
        </p:spPr>
        <p:txBody>
          <a:bodyPr/>
          <a:lstStyle/>
          <a:p>
            <a:r>
              <a:rPr lang="en-US" sz="4267" dirty="0"/>
              <a:t>From React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2944EB-51FF-B045-9DDF-9878B2C60F42}"/>
              </a:ext>
            </a:extLst>
          </p:cNvPr>
          <p:cNvSpPr txBox="1">
            <a:spLocks/>
          </p:cNvSpPr>
          <p:nvPr/>
        </p:nvSpPr>
        <p:spPr>
          <a:xfrm>
            <a:off x="460049" y="1056222"/>
            <a:ext cx="4315152" cy="36956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C4E3B0"/>
                </a:solidFill>
              </a:rPr>
              <a:t>Write query as multiline string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C4E3B0"/>
                </a:solidFill>
              </a:rPr>
              <a:t>Use ‘clean-tagged-string’ library to remove line returns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C4E3B0"/>
                </a:solidFill>
              </a:rPr>
              <a:t>Make GET request with .fetch()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C4E3B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77156-7363-6F4C-B64F-8B09590E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1051547"/>
            <a:ext cx="7079982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</a:t>
            </a:r>
            <a:r>
              <a:rPr lang="en-US" dirty="0" err="1"/>
              <a:t>GraphQL</a:t>
            </a:r>
            <a:r>
              <a:rPr lang="en-US" dirty="0"/>
              <a:t>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3268" y="1137831"/>
            <a:ext cx="9230731" cy="390252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SearchDevelopers.js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Allow user to search by any one criteria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 query and fetch results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44D1F-9642-5F45-A811-645EAACF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54" y="0"/>
            <a:ext cx="5533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8EB159-41BC-2B4E-ABDE-C745CC56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01" y="0"/>
            <a:ext cx="59091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3524BE-5082-F74B-9C7B-E186FBB4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4" y="2071914"/>
            <a:ext cx="5245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C3007-5F07-CD4D-9889-A023F152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07" y="0"/>
            <a:ext cx="8735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00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GraphQL</a:t>
            </a:r>
            <a:r>
              <a:rPr lang="en-US" sz="3733" dirty="0"/>
              <a:t> overview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Schemas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Queries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120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Describe </a:t>
            </a:r>
            <a:r>
              <a:rPr lang="en-US" sz="2400" dirty="0" err="1"/>
              <a:t>GraphQL</a:t>
            </a:r>
            <a:r>
              <a:rPr lang="en-US" sz="2400" dirty="0"/>
              <a:t> features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</a:t>
            </a:r>
            <a:r>
              <a:rPr lang="en-US" sz="2400" dirty="0" err="1"/>
              <a:t>GraphQL</a:t>
            </a:r>
            <a:r>
              <a:rPr lang="en-US" sz="2400" dirty="0"/>
              <a:t> Queries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</a:t>
            </a:r>
            <a:r>
              <a:rPr lang="en-US" sz="2400" dirty="0" err="1"/>
              <a:t>GraphQL</a:t>
            </a:r>
            <a:r>
              <a:rPr lang="en-US" sz="2400" dirty="0"/>
              <a:t> Query searches in a React App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120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Describe </a:t>
            </a:r>
            <a:r>
              <a:rPr lang="en-US" sz="2400" dirty="0" err="1"/>
              <a:t>GraphQL</a:t>
            </a:r>
            <a:r>
              <a:rPr lang="en-US" sz="2400" dirty="0"/>
              <a:t> features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</a:t>
            </a:r>
            <a:r>
              <a:rPr lang="en-US" sz="2400" dirty="0" err="1"/>
              <a:t>GraphQL</a:t>
            </a:r>
            <a:r>
              <a:rPr lang="en-US" sz="2400" dirty="0"/>
              <a:t> Queries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</a:t>
            </a:r>
            <a:r>
              <a:rPr lang="en-US" sz="2400" dirty="0" err="1"/>
              <a:t>GraphQL</a:t>
            </a:r>
            <a:r>
              <a:rPr lang="en-US" sz="2400" dirty="0"/>
              <a:t> Query searches in a React App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the advantages of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What are its limitations?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29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4E3B0"/>
                </a:solidFill>
              </a:rPr>
              <a:t>GraphQL</a:t>
            </a:r>
            <a:r>
              <a:rPr lang="en-US" sz="2800" dirty="0">
                <a:solidFill>
                  <a:srgbClr val="C4E3B0"/>
                </a:solidFill>
              </a:rPr>
              <a:t> is an efficient and popular query language that is widely used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Optimizes RESTful calls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Clients are implementing </a:t>
            </a:r>
            <a:r>
              <a:rPr lang="en-US" sz="2800" dirty="0" err="1">
                <a:solidFill>
                  <a:srgbClr val="C4E3B0"/>
                </a:solidFill>
              </a:rPr>
              <a:t>GraphQL</a:t>
            </a:r>
            <a:endParaRPr lang="en-US" sz="2800" dirty="0">
              <a:solidFill>
                <a:srgbClr val="C4E3B0"/>
              </a:solidFill>
            </a:endParaRP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29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4E3B0"/>
                </a:solidFill>
              </a:rPr>
              <a:t>GraphQL</a:t>
            </a:r>
            <a:r>
              <a:rPr lang="en-US" sz="2800" dirty="0">
                <a:solidFill>
                  <a:srgbClr val="C4E3B0"/>
                </a:solidFill>
              </a:rPr>
              <a:t> 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Querying </a:t>
            </a:r>
            <a:r>
              <a:rPr lang="en-US" sz="2800" dirty="0" err="1">
                <a:solidFill>
                  <a:srgbClr val="C4E3B0"/>
                </a:solidFill>
              </a:rPr>
              <a:t>GraphQL</a:t>
            </a:r>
            <a:endParaRPr lang="en-US" sz="2800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Mutations in </a:t>
            </a:r>
            <a:r>
              <a:rPr lang="en-US" sz="2800" dirty="0" err="1">
                <a:solidFill>
                  <a:srgbClr val="C4E3B0"/>
                </a:solidFill>
              </a:rPr>
              <a:t>GraphQL</a:t>
            </a:r>
            <a:endParaRPr lang="en-US" sz="2800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Implementing in React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GraphQL</a:t>
            </a:r>
            <a:r>
              <a:rPr lang="en-US" dirty="0">
                <a:solidFill>
                  <a:schemeClr val="bg1"/>
                </a:solidFill>
              </a:rPr>
              <a:t> 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82782" y="2549415"/>
            <a:ext cx="7180549" cy="20825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Developed at Facebook to mitigate the problems of inadequate networks handling increased usage on inadequate mobile hardware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75EB8-3C9A-2341-A3B3-CB991856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393660"/>
            <a:ext cx="7525062" cy="21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82782" y="2549415"/>
            <a:ext cx="7180549" cy="20825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Query control delegated to client side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 end requests exactly what it needs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 need to create additional server side endpoints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Retrieve only data the front end needs in a single request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75EB8-3C9A-2341-A3B3-CB991856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393660"/>
            <a:ext cx="7525062" cy="21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3375" y="365125"/>
            <a:ext cx="10515600" cy="11636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 err="1"/>
              <a:t>GraphQL</a:t>
            </a:r>
            <a:r>
              <a:rPr lang="en-US" sz="4267" dirty="0"/>
              <a:t> Architectures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39A67-9639-5145-8CE2-643E3754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66" y="1933492"/>
            <a:ext cx="6157874" cy="2338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B11109-5132-D64C-B1E9-5DAF10E51741}"/>
              </a:ext>
            </a:extLst>
          </p:cNvPr>
          <p:cNvSpPr txBox="1"/>
          <p:nvPr/>
        </p:nvSpPr>
        <p:spPr>
          <a:xfrm>
            <a:off x="5591175" y="4676932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Backing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CEB624-2E17-7745-BDD3-35D4A572CEFD}"/>
              </a:ext>
            </a:extLst>
          </p:cNvPr>
          <p:cNvSpPr/>
          <p:nvPr/>
        </p:nvSpPr>
        <p:spPr>
          <a:xfrm>
            <a:off x="2826811" y="6221998"/>
            <a:ext cx="647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https://www.tutorialspoint.com/graphql/graphql_architecture.htm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12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10435</TotalTime>
  <Words>578</Words>
  <Application>Microsoft Macintosh PowerPoint</Application>
  <PresentationFormat>Widescreen</PresentationFormat>
  <Paragraphs>113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App Feature / Scenario</vt:lpstr>
      <vt:lpstr>Course 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</vt:lpstr>
      <vt:lpstr>Schema</vt:lpstr>
      <vt:lpstr>PowerPoint Presentation</vt:lpstr>
      <vt:lpstr>PowerPoint Presentation</vt:lpstr>
      <vt:lpstr>PowerPoint Presentation</vt:lpstr>
      <vt:lpstr>Code Along Practice – Hit Live API for Developers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React</vt:lpstr>
      <vt:lpstr>Code Along Practice – GraphQL Search</vt:lpstr>
      <vt:lpstr>PowerPoint Presentation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111</cp:revision>
  <dcterms:created xsi:type="dcterms:W3CDTF">2019-12-05T00:16:50Z</dcterms:created>
  <dcterms:modified xsi:type="dcterms:W3CDTF">2020-03-30T14:56:54Z</dcterms:modified>
</cp:coreProperties>
</file>