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72" r:id="rId2"/>
    <p:sldId id="444" r:id="rId3"/>
    <p:sldId id="428" r:id="rId4"/>
    <p:sldId id="387" r:id="rId5"/>
    <p:sldId id="260" r:id="rId6"/>
    <p:sldId id="353" r:id="rId7"/>
    <p:sldId id="305" r:id="rId8"/>
    <p:sldId id="369" r:id="rId9"/>
    <p:sldId id="302" r:id="rId10"/>
    <p:sldId id="301" r:id="rId11"/>
    <p:sldId id="308" r:id="rId12"/>
    <p:sldId id="277" r:id="rId13"/>
    <p:sldId id="309" r:id="rId14"/>
    <p:sldId id="414" r:id="rId15"/>
    <p:sldId id="426" r:id="rId16"/>
    <p:sldId id="424" r:id="rId17"/>
    <p:sldId id="434" r:id="rId18"/>
    <p:sldId id="436" r:id="rId19"/>
    <p:sldId id="432" r:id="rId20"/>
    <p:sldId id="435" r:id="rId21"/>
    <p:sldId id="440" r:id="rId22"/>
    <p:sldId id="433" r:id="rId23"/>
    <p:sldId id="364" r:id="rId24"/>
    <p:sldId id="365" r:id="rId25"/>
    <p:sldId id="295" r:id="rId26"/>
    <p:sldId id="363" r:id="rId27"/>
    <p:sldId id="359" r:id="rId28"/>
    <p:sldId id="358" r:id="rId29"/>
    <p:sldId id="361" r:id="rId30"/>
    <p:sldId id="362" r:id="rId31"/>
    <p:sldId id="360" r:id="rId32"/>
    <p:sldId id="296" r:id="rId33"/>
    <p:sldId id="297" r:id="rId34"/>
    <p:sldId id="437" r:id="rId35"/>
    <p:sldId id="438" r:id="rId36"/>
    <p:sldId id="439" r:id="rId37"/>
    <p:sldId id="441" r:id="rId38"/>
    <p:sldId id="442" r:id="rId39"/>
    <p:sldId id="443" r:id="rId40"/>
    <p:sldId id="271" r:id="rId41"/>
    <p:sldId id="401" r:id="rId42"/>
    <p:sldId id="394" r:id="rId43"/>
    <p:sldId id="395" r:id="rId44"/>
    <p:sldId id="328" r:id="rId45"/>
    <p:sldId id="431" r:id="rId46"/>
    <p:sldId id="267" r:id="rId47"/>
    <p:sldId id="2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62"/>
  </p:normalViewPr>
  <p:slideViewPr>
    <p:cSldViewPr snapToGrid="0" snapToObjects="1">
      <p:cViewPr varScale="1">
        <p:scale>
          <a:sx n="85" d="100"/>
          <a:sy n="85" d="100"/>
        </p:scale>
        <p:origin x="1512" y="184"/>
      </p:cViewPr>
      <p:guideLst/>
    </p:cSldViewPr>
  </p:slideViewPr>
  <p:notesTextViewPr>
    <p:cViewPr>
      <p:scale>
        <a:sx n="1" d="1"/>
        <a:sy n="1" d="1"/>
      </p:scale>
      <p:origin x="0" y="0"/>
    </p:cViewPr>
  </p:notesTextViewPr>
  <p:notesViewPr>
    <p:cSldViewPr snapToGrid="0" snapToObjects="1">
      <p:cViewPr varScale="1">
        <p:scale>
          <a:sx n="83" d="100"/>
          <a:sy n="83" d="100"/>
        </p:scale>
        <p:origin x="368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6EE29-1A90-1146-96FE-FD5979F1AFC2}" type="datetimeFigureOut">
              <a:rPr lang="en-US" smtClean="0"/>
              <a:t>4/27/20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5FC3-32BC-8944-9A93-91001972BAC7}" type="slidenum">
              <a:rPr lang="en-US" smtClean="0"/>
              <a:t>‹#›</a:t>
            </a:fld>
            <a:endParaRPr lang="en-US"/>
          </a:p>
        </p:txBody>
      </p:sp>
    </p:spTree>
    <p:extLst>
      <p:ext uri="{BB962C8B-B14F-4D97-AF65-F5344CB8AC3E}">
        <p14:creationId xmlns:p14="http://schemas.microsoft.com/office/powerpoint/2010/main" val="348172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102954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11</a:t>
            </a:fld>
            <a:endParaRPr lang="en-US"/>
          </a:p>
        </p:txBody>
      </p:sp>
    </p:spTree>
    <p:extLst>
      <p:ext uri="{BB962C8B-B14F-4D97-AF65-F5344CB8AC3E}">
        <p14:creationId xmlns:p14="http://schemas.microsoft.com/office/powerpoint/2010/main" val="301519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13</a:t>
            </a:fld>
            <a:endParaRPr lang="en-US"/>
          </a:p>
        </p:txBody>
      </p:sp>
    </p:spTree>
    <p:extLst>
      <p:ext uri="{BB962C8B-B14F-4D97-AF65-F5344CB8AC3E}">
        <p14:creationId xmlns:p14="http://schemas.microsoft.com/office/powerpoint/2010/main" val="873500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19</a:t>
            </a:fld>
            <a:endParaRPr lang="en-US"/>
          </a:p>
        </p:txBody>
      </p:sp>
    </p:spTree>
    <p:extLst>
      <p:ext uri="{BB962C8B-B14F-4D97-AF65-F5344CB8AC3E}">
        <p14:creationId xmlns:p14="http://schemas.microsoft.com/office/powerpoint/2010/main" val="156413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20</a:t>
            </a:fld>
            <a:endParaRPr lang="en-US"/>
          </a:p>
        </p:txBody>
      </p:sp>
    </p:spTree>
    <p:extLst>
      <p:ext uri="{BB962C8B-B14F-4D97-AF65-F5344CB8AC3E}">
        <p14:creationId xmlns:p14="http://schemas.microsoft.com/office/powerpoint/2010/main" val="310744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22</a:t>
            </a:fld>
            <a:endParaRPr lang="en-US"/>
          </a:p>
        </p:txBody>
      </p:sp>
    </p:spTree>
    <p:extLst>
      <p:ext uri="{BB962C8B-B14F-4D97-AF65-F5344CB8AC3E}">
        <p14:creationId xmlns:p14="http://schemas.microsoft.com/office/powerpoint/2010/main" val="313399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23</a:t>
            </a:fld>
            <a:endParaRPr lang="en-US"/>
          </a:p>
        </p:txBody>
      </p:sp>
    </p:spTree>
    <p:extLst>
      <p:ext uri="{BB962C8B-B14F-4D97-AF65-F5344CB8AC3E}">
        <p14:creationId xmlns:p14="http://schemas.microsoft.com/office/powerpoint/2010/main" val="206100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24</a:t>
            </a:fld>
            <a:endParaRPr lang="en-US"/>
          </a:p>
        </p:txBody>
      </p:sp>
    </p:spTree>
    <p:extLst>
      <p:ext uri="{BB962C8B-B14F-4D97-AF65-F5344CB8AC3E}">
        <p14:creationId xmlns:p14="http://schemas.microsoft.com/office/powerpoint/2010/main" val="318239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25</a:t>
            </a:fld>
            <a:endParaRPr lang="en-US"/>
          </a:p>
        </p:txBody>
      </p:sp>
    </p:spTree>
    <p:extLst>
      <p:ext uri="{BB962C8B-B14F-4D97-AF65-F5344CB8AC3E}">
        <p14:creationId xmlns:p14="http://schemas.microsoft.com/office/powerpoint/2010/main" val="413308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26</a:t>
            </a:fld>
            <a:endParaRPr lang="en-US"/>
          </a:p>
        </p:txBody>
      </p:sp>
    </p:spTree>
    <p:extLst>
      <p:ext uri="{BB962C8B-B14F-4D97-AF65-F5344CB8AC3E}">
        <p14:creationId xmlns:p14="http://schemas.microsoft.com/office/powerpoint/2010/main" val="175000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27</a:t>
            </a:fld>
            <a:endParaRPr lang="en-US"/>
          </a:p>
        </p:txBody>
      </p:sp>
    </p:spTree>
    <p:extLst>
      <p:ext uri="{BB962C8B-B14F-4D97-AF65-F5344CB8AC3E}">
        <p14:creationId xmlns:p14="http://schemas.microsoft.com/office/powerpoint/2010/main" val="102480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a:t>
            </a:fld>
            <a:endParaRPr lang="en-US"/>
          </a:p>
        </p:txBody>
      </p:sp>
    </p:spTree>
    <p:extLst>
      <p:ext uri="{BB962C8B-B14F-4D97-AF65-F5344CB8AC3E}">
        <p14:creationId xmlns:p14="http://schemas.microsoft.com/office/powerpoint/2010/main" val="2009430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28</a:t>
            </a:fld>
            <a:endParaRPr lang="en-US"/>
          </a:p>
        </p:txBody>
      </p:sp>
    </p:spTree>
    <p:extLst>
      <p:ext uri="{BB962C8B-B14F-4D97-AF65-F5344CB8AC3E}">
        <p14:creationId xmlns:p14="http://schemas.microsoft.com/office/powerpoint/2010/main" val="2498102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29</a:t>
            </a:fld>
            <a:endParaRPr lang="en-US"/>
          </a:p>
        </p:txBody>
      </p:sp>
    </p:spTree>
    <p:extLst>
      <p:ext uri="{BB962C8B-B14F-4D97-AF65-F5344CB8AC3E}">
        <p14:creationId xmlns:p14="http://schemas.microsoft.com/office/powerpoint/2010/main" val="2493246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30</a:t>
            </a:fld>
            <a:endParaRPr lang="en-US"/>
          </a:p>
        </p:txBody>
      </p:sp>
    </p:spTree>
    <p:extLst>
      <p:ext uri="{BB962C8B-B14F-4D97-AF65-F5344CB8AC3E}">
        <p14:creationId xmlns:p14="http://schemas.microsoft.com/office/powerpoint/2010/main" val="329309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31</a:t>
            </a:fld>
            <a:endParaRPr lang="en-US"/>
          </a:p>
        </p:txBody>
      </p:sp>
    </p:spTree>
    <p:extLst>
      <p:ext uri="{BB962C8B-B14F-4D97-AF65-F5344CB8AC3E}">
        <p14:creationId xmlns:p14="http://schemas.microsoft.com/office/powerpoint/2010/main" val="410853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32</a:t>
            </a:fld>
            <a:endParaRPr lang="en-US"/>
          </a:p>
        </p:txBody>
      </p:sp>
    </p:spTree>
    <p:extLst>
      <p:ext uri="{BB962C8B-B14F-4D97-AF65-F5344CB8AC3E}">
        <p14:creationId xmlns:p14="http://schemas.microsoft.com/office/powerpoint/2010/main" val="284062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33</a:t>
            </a:fld>
            <a:endParaRPr lang="en-US"/>
          </a:p>
        </p:txBody>
      </p:sp>
    </p:spTree>
    <p:extLst>
      <p:ext uri="{BB962C8B-B14F-4D97-AF65-F5344CB8AC3E}">
        <p14:creationId xmlns:p14="http://schemas.microsoft.com/office/powerpoint/2010/main" val="1806597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34</a:t>
            </a:fld>
            <a:endParaRPr lang="en-US"/>
          </a:p>
        </p:txBody>
      </p:sp>
    </p:spTree>
    <p:extLst>
      <p:ext uri="{BB962C8B-B14F-4D97-AF65-F5344CB8AC3E}">
        <p14:creationId xmlns:p14="http://schemas.microsoft.com/office/powerpoint/2010/main" val="65793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41</a:t>
            </a:fld>
            <a:endParaRPr lang="en-US" dirty="0"/>
          </a:p>
        </p:txBody>
      </p:sp>
    </p:spTree>
    <p:extLst>
      <p:ext uri="{BB962C8B-B14F-4D97-AF65-F5344CB8AC3E}">
        <p14:creationId xmlns:p14="http://schemas.microsoft.com/office/powerpoint/2010/main" val="3200499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42</a:t>
            </a:fld>
            <a:endParaRPr lang="en-US" dirty="0"/>
          </a:p>
        </p:txBody>
      </p:sp>
    </p:spTree>
    <p:extLst>
      <p:ext uri="{BB962C8B-B14F-4D97-AF65-F5344CB8AC3E}">
        <p14:creationId xmlns:p14="http://schemas.microsoft.com/office/powerpoint/2010/main" val="170234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43</a:t>
            </a:fld>
            <a:endParaRPr lang="en-US" dirty="0"/>
          </a:p>
        </p:txBody>
      </p:sp>
    </p:spTree>
    <p:extLst>
      <p:ext uri="{BB962C8B-B14F-4D97-AF65-F5344CB8AC3E}">
        <p14:creationId xmlns:p14="http://schemas.microsoft.com/office/powerpoint/2010/main" val="137298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a:t>
            </a:fld>
            <a:endParaRPr lang="en-US"/>
          </a:p>
        </p:txBody>
      </p:sp>
    </p:spTree>
    <p:extLst>
      <p:ext uri="{BB962C8B-B14F-4D97-AF65-F5344CB8AC3E}">
        <p14:creationId xmlns:p14="http://schemas.microsoft.com/office/powerpoint/2010/main" val="414501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45</a:t>
            </a:fld>
            <a:endParaRPr lang="en-US"/>
          </a:p>
        </p:txBody>
      </p:sp>
    </p:spTree>
    <p:extLst>
      <p:ext uri="{BB962C8B-B14F-4D97-AF65-F5344CB8AC3E}">
        <p14:creationId xmlns:p14="http://schemas.microsoft.com/office/powerpoint/2010/main" val="306943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47</a:t>
            </a:fld>
            <a:endParaRPr lang="en-US"/>
          </a:p>
        </p:txBody>
      </p:sp>
    </p:spTree>
    <p:extLst>
      <p:ext uri="{BB962C8B-B14F-4D97-AF65-F5344CB8AC3E}">
        <p14:creationId xmlns:p14="http://schemas.microsoft.com/office/powerpoint/2010/main" val="9890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a:t>
            </a:fld>
            <a:endParaRPr lang="en-US"/>
          </a:p>
        </p:txBody>
      </p:sp>
    </p:spTree>
    <p:extLst>
      <p:ext uri="{BB962C8B-B14F-4D97-AF65-F5344CB8AC3E}">
        <p14:creationId xmlns:p14="http://schemas.microsoft.com/office/powerpoint/2010/main" val="303390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a:t>
            </a:fld>
            <a:endParaRPr lang="en-US"/>
          </a:p>
        </p:txBody>
      </p:sp>
    </p:spTree>
    <p:extLst>
      <p:ext uri="{BB962C8B-B14F-4D97-AF65-F5344CB8AC3E}">
        <p14:creationId xmlns:p14="http://schemas.microsoft.com/office/powerpoint/2010/main" val="358719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a:t>
            </a:fld>
            <a:endParaRPr lang="en-US"/>
          </a:p>
        </p:txBody>
      </p:sp>
    </p:spTree>
    <p:extLst>
      <p:ext uri="{BB962C8B-B14F-4D97-AF65-F5344CB8AC3E}">
        <p14:creationId xmlns:p14="http://schemas.microsoft.com/office/powerpoint/2010/main" val="302727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a:t>
            </a:fld>
            <a:endParaRPr lang="en-US"/>
          </a:p>
        </p:txBody>
      </p:sp>
    </p:spTree>
    <p:extLst>
      <p:ext uri="{BB962C8B-B14F-4D97-AF65-F5344CB8AC3E}">
        <p14:creationId xmlns:p14="http://schemas.microsoft.com/office/powerpoint/2010/main" val="292061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3443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10</a:t>
            </a:fld>
            <a:endParaRPr lang="en-US"/>
          </a:p>
        </p:txBody>
      </p:sp>
    </p:spTree>
    <p:extLst>
      <p:ext uri="{BB962C8B-B14F-4D97-AF65-F5344CB8AC3E}">
        <p14:creationId xmlns:p14="http://schemas.microsoft.com/office/powerpoint/2010/main" val="190315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6111-0DD0-A649-B175-0A587936D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68248-0D13-4E44-85BD-5DC725267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92126-B2ED-FD4E-998D-F1C3F7013CC4}"/>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5" name="Footer Placeholder 4">
            <a:extLst>
              <a:ext uri="{FF2B5EF4-FFF2-40B4-BE49-F238E27FC236}">
                <a16:creationId xmlns:a16="http://schemas.microsoft.com/office/drawing/2014/main" id="{4E4EC454-980A-1648-A618-DD632B09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79D3-ADA7-AF41-B539-FA750F14695C}"/>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14409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9A9-A6BA-A04E-B795-D3A7A9E34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1669CD-016E-E141-A822-51BA5DC70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2BA74-34F8-A643-885D-AC8A1C56A668}"/>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5" name="Footer Placeholder 4">
            <a:extLst>
              <a:ext uri="{FF2B5EF4-FFF2-40B4-BE49-F238E27FC236}">
                <a16:creationId xmlns:a16="http://schemas.microsoft.com/office/drawing/2014/main" id="{E70EFD8D-9A2F-864A-B70D-30533796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E312-791F-CB4F-B0A3-83FE86A6A466}"/>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5175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3493E-6CB0-F64F-A4C7-59050567E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0D027-B634-0E47-BDC7-6233A82438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9491E-479F-D743-88BE-9AEA3E395167}"/>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5" name="Footer Placeholder 4">
            <a:extLst>
              <a:ext uri="{FF2B5EF4-FFF2-40B4-BE49-F238E27FC236}">
                <a16:creationId xmlns:a16="http://schemas.microsoft.com/office/drawing/2014/main" id="{FB830D22-C2D7-7149-AE7F-B1489024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203F8-FCFA-E444-A660-57DFF2FC410F}"/>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52537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43543" y="2514600"/>
            <a:ext cx="12192000" cy="4343400"/>
          </a:xfrm>
          <a:prstGeom prst="rect">
            <a:avLst/>
          </a:prstGeom>
        </p:spPr>
      </p:pic>
      <p:sp>
        <p:nvSpPr>
          <p:cNvPr id="14" name="Text Placeholder 14"/>
          <p:cNvSpPr>
            <a:spLocks noGrp="1"/>
          </p:cNvSpPr>
          <p:nvPr>
            <p:ph type="body" sz="quarter" idx="14" hasCustomPrompt="1"/>
          </p:nvPr>
        </p:nvSpPr>
        <p:spPr>
          <a:xfrm>
            <a:off x="616458" y="2209803"/>
            <a:ext cx="11046177" cy="748988"/>
          </a:xfrm>
          <a:prstGeom prst="rect">
            <a:avLst/>
          </a:prstGeom>
        </p:spPr>
        <p:txBody>
          <a:bodyPr wrap="square">
            <a:spAutoFit/>
          </a:bodyPr>
          <a:lstStyle>
            <a:lvl1pPr marL="0" indent="0" algn="ctr">
              <a:lnSpc>
                <a:spcPct val="100000"/>
              </a:lnSpc>
              <a:spcBef>
                <a:spcPts val="0"/>
              </a:spcBef>
              <a:buNone/>
              <a:defRPr sz="4267" b="1"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812805" y="3657600"/>
            <a:ext cx="10507873" cy="446088"/>
          </a:xfrm>
          <a:prstGeom prst="rect">
            <a:avLst/>
          </a:prstGeom>
        </p:spPr>
        <p:txBody>
          <a:bodyPr anchor="ctr">
            <a:normAutofit/>
          </a:bodyPr>
          <a:lstStyle>
            <a:lvl1pPr marL="0" indent="0" algn="ctr">
              <a:buNone/>
              <a:defRPr sz="24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38600"/>
            <a:ext cx="7891289" cy="2839093"/>
          </a:xfrm>
          <a:prstGeom prst="rect">
            <a:avLst/>
          </a:prstGeom>
        </p:spPr>
      </p:pic>
      <p:cxnSp>
        <p:nvCxnSpPr>
          <p:cNvPr id="24" name="Straight Connector 23"/>
          <p:cNvCxnSpPr/>
          <p:nvPr userDrawn="1"/>
        </p:nvCxnSpPr>
        <p:spPr>
          <a:xfrm>
            <a:off x="812805" y="3505200"/>
            <a:ext cx="1050787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0" y="279401"/>
            <a:ext cx="3242733"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What,</a:t>
            </a:r>
            <a:r>
              <a:rPr lang="en-US" sz="2400" b="1" baseline="0" dirty="0">
                <a:solidFill>
                  <a:schemeClr val="tx2"/>
                </a:solidFill>
              </a:rPr>
              <a:t> How and Duration:</a:t>
            </a:r>
          </a:p>
          <a:p>
            <a:pPr marL="0" lvl="0" indent="0">
              <a:buFont typeface="Arial" panose="020B0604020202020204" pitchFamily="34" charset="0"/>
              <a:buNone/>
            </a:pPr>
            <a:endParaRPr lang="en-US" sz="2400" baseline="0" dirty="0">
              <a:solidFill>
                <a:schemeClr val="tx2"/>
              </a:solidFill>
            </a:endParaRPr>
          </a:p>
          <a:p>
            <a:pPr marL="380990" lvl="0" indent="-380990">
              <a:buFont typeface="Arial" panose="020B0604020202020204" pitchFamily="34" charset="0"/>
              <a:buChar char="•"/>
            </a:pPr>
            <a:r>
              <a:rPr lang="en-US" sz="2400" baseline="0" dirty="0">
                <a:solidFill>
                  <a:schemeClr val="tx2"/>
                </a:solidFill>
              </a:rPr>
              <a:t>Introduce the topic with a brief explanation for the </a:t>
            </a:r>
            <a:r>
              <a:rPr lang="en-US" sz="2400" b="1" i="1" baseline="0" dirty="0">
                <a:solidFill>
                  <a:schemeClr val="tx2"/>
                </a:solidFill>
              </a:rPr>
              <a:t>What</a:t>
            </a:r>
          </a:p>
          <a:p>
            <a:pPr marL="380990" lvl="0" indent="-380990">
              <a:buFont typeface="Arial" panose="020B0604020202020204" pitchFamily="34" charset="0"/>
              <a:buChar char="•"/>
            </a:pPr>
            <a:r>
              <a:rPr lang="en-US" sz="2400" i="0" baseline="0" dirty="0">
                <a:solidFill>
                  <a:schemeClr val="tx2"/>
                </a:solidFill>
              </a:rPr>
              <a:t>Explain </a:t>
            </a:r>
            <a:r>
              <a:rPr lang="en-US" sz="2400" b="1" i="1" baseline="0" dirty="0">
                <a:solidFill>
                  <a:schemeClr val="tx2"/>
                </a:solidFill>
              </a:rPr>
              <a:t>How</a:t>
            </a:r>
            <a:r>
              <a:rPr lang="en-US" sz="2400" i="0" baseline="0" dirty="0">
                <a:solidFill>
                  <a:schemeClr val="tx2"/>
                </a:solidFill>
              </a:rPr>
              <a:t> you will cover the topic, for example: lecture, workbook activities, whiteboard exercises, assessments, group activities, demonstrations, videos, case studies, and so on</a:t>
            </a:r>
          </a:p>
          <a:p>
            <a:pPr marL="380990" lvl="0" indent="-380990">
              <a:buFont typeface="Arial" panose="020B0604020202020204" pitchFamily="34" charset="0"/>
              <a:buChar char="•"/>
            </a:pPr>
            <a:r>
              <a:rPr lang="en-US" sz="2400" i="0" baseline="0" dirty="0">
                <a:solidFill>
                  <a:schemeClr val="tx2"/>
                </a:solidFill>
              </a:rPr>
              <a:t>State or display the </a:t>
            </a:r>
            <a:r>
              <a:rPr lang="en-US" sz="2400" b="1" i="1" baseline="0" dirty="0">
                <a:solidFill>
                  <a:schemeClr val="tx2"/>
                </a:solidFill>
              </a:rPr>
              <a:t>Duration</a:t>
            </a:r>
            <a:r>
              <a:rPr lang="en-US" sz="2400" i="0" baseline="0" dirty="0">
                <a:solidFill>
                  <a:schemeClr val="tx2"/>
                </a:solidFill>
              </a:rPr>
              <a:t> of the training</a:t>
            </a:r>
          </a:p>
          <a:p>
            <a:pPr marL="380990" lvl="0" indent="-380990">
              <a:buFont typeface="Arial" panose="020B0604020202020204" pitchFamily="34" charset="0"/>
              <a:buChar char="•"/>
            </a:pPr>
            <a:r>
              <a:rPr lang="en-US" sz="2400" i="0" baseline="0" dirty="0">
                <a:solidFill>
                  <a:schemeClr val="tx2"/>
                </a:solidFill>
              </a:rPr>
              <a:t>Course title does NOT have to be the first slide, some start with the Interest generator</a:t>
            </a:r>
          </a:p>
          <a:p>
            <a:pPr marL="380990" lvl="0" indent="-380990">
              <a:buFont typeface="Arial" panose="020B0604020202020204" pitchFamily="34" charset="0"/>
              <a:buChar char="•"/>
            </a:pPr>
            <a:endParaRPr lang="en-US" sz="2400" i="0" baseline="0"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90819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r>
              <a:rPr lang="en-US" dirty="0"/>
              <a:t>Click to add text</a:t>
            </a:r>
          </a:p>
        </p:txBody>
      </p:sp>
      <p:sp>
        <p:nvSpPr>
          <p:cNvPr id="3" name="Rectangle 2"/>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Terminal</a:t>
            </a:r>
            <a:r>
              <a:rPr lang="en-US" sz="2400" b="1" baseline="0" dirty="0">
                <a:solidFill>
                  <a:schemeClr val="tx2"/>
                </a:solidFill>
              </a:rPr>
              <a:t> </a:t>
            </a:r>
            <a:r>
              <a:rPr lang="en-US" sz="2400" b="1" dirty="0">
                <a:solidFill>
                  <a:schemeClr val="tx2"/>
                </a:solidFill>
              </a:rPr>
              <a:t>Objective Guidelines:</a:t>
            </a:r>
          </a:p>
          <a:p>
            <a:pPr marL="0" lvl="0" indent="0">
              <a:buFont typeface="Arial" panose="020B0604020202020204" pitchFamily="34" charset="0"/>
              <a:buNone/>
            </a:pPr>
            <a:endParaRPr lang="en-US" sz="2400" dirty="0">
              <a:solidFill>
                <a:schemeClr val="tx2"/>
              </a:solidFill>
            </a:endParaRPr>
          </a:p>
          <a:p>
            <a:pPr marL="380990" lvl="0" indent="-380990">
              <a:buFont typeface="Arial" panose="020B0604020202020204" pitchFamily="34" charset="0"/>
              <a:buChar char="•"/>
            </a:pPr>
            <a:r>
              <a:rPr lang="en-US" sz="2400" dirty="0">
                <a:solidFill>
                  <a:schemeClr val="tx2"/>
                </a:solidFill>
              </a:rPr>
              <a:t>Follow SMART criteria</a:t>
            </a:r>
          </a:p>
          <a:p>
            <a:pPr marL="380990" lvl="0" indent="-380990">
              <a:buFont typeface="Arial" panose="020B0604020202020204" pitchFamily="34" charset="0"/>
              <a:buChar char="•"/>
            </a:pPr>
            <a:r>
              <a:rPr lang="en-US" sz="2400" dirty="0">
                <a:solidFill>
                  <a:schemeClr val="tx2"/>
                </a:solidFill>
              </a:rPr>
              <a:t>Include goal, condition, and standard</a:t>
            </a:r>
          </a:p>
          <a:p>
            <a:pPr marL="380990" lvl="0" indent="-380990">
              <a:buFont typeface="Arial" panose="020B0604020202020204" pitchFamily="34" charset="0"/>
              <a:buChar char="•"/>
            </a:pPr>
            <a:r>
              <a:rPr lang="en-US" sz="2400" dirty="0">
                <a:solidFill>
                  <a:schemeClr val="tx2"/>
                </a:solidFill>
              </a:rPr>
              <a:t>Objective must align with final check on learning</a:t>
            </a:r>
          </a:p>
          <a:p>
            <a:pPr marL="380990" lvl="0" indent="-380990">
              <a:buFont typeface="Arial" panose="020B0604020202020204" pitchFamily="34" charset="0"/>
              <a:buChar char="•"/>
            </a:pPr>
            <a:r>
              <a:rPr lang="en-US" sz="2400" dirty="0">
                <a:solidFill>
                  <a:schemeClr val="tx2"/>
                </a:solidFill>
              </a:rPr>
              <a:t>Terminal objective</a:t>
            </a:r>
            <a:r>
              <a:rPr lang="en-US" sz="2400" baseline="0" dirty="0">
                <a:solidFill>
                  <a:schemeClr val="tx2"/>
                </a:solidFill>
              </a:rPr>
              <a:t> is the overarching goal</a:t>
            </a:r>
          </a:p>
          <a:p>
            <a:pPr marL="380990" lvl="0" indent="-380990">
              <a:buFont typeface="Arial" panose="020B0604020202020204" pitchFamily="34" charset="0"/>
              <a:buChar char="•"/>
            </a:pPr>
            <a:r>
              <a:rPr lang="en-US" sz="2400" baseline="0" dirty="0">
                <a:solidFill>
                  <a:schemeClr val="tx2"/>
                </a:solidFill>
              </a:rPr>
              <a:t>Each module will have a separate enabling objective</a:t>
            </a:r>
            <a:endParaRPr lang="en-US" sz="2400" dirty="0">
              <a:solidFill>
                <a:schemeClr val="tx2"/>
              </a:solidFill>
            </a:endParaRPr>
          </a:p>
        </p:txBody>
      </p:sp>
      <p:sp>
        <p:nvSpPr>
          <p:cNvPr id="6" name="Oval 5"/>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37602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316970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9717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12177485" cy="748988"/>
          </a:xfrm>
          <a:prstGeom prst="rect">
            <a:avLst/>
          </a:prstGeom>
        </p:spPr>
        <p:txBody>
          <a:bodyPr wrap="square">
            <a:spAutoFit/>
          </a:bodyPr>
          <a:lstStyle>
            <a:lvl1pPr marL="0" indent="0" algn="ctr">
              <a:lnSpc>
                <a:spcPct val="100000"/>
              </a:lnSpc>
              <a:spcBef>
                <a:spcPts val="0"/>
              </a:spcBef>
              <a:buNone/>
              <a:defRPr sz="4267" b="1" baseline="0">
                <a:solidFill>
                  <a:schemeClr val="tx2"/>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grpSp>
        <p:nvGrpSpPr>
          <p:cNvPr id="5" name="Group 4"/>
          <p:cNvGrpSpPr/>
          <p:nvPr userDrawn="1"/>
        </p:nvGrpSpPr>
        <p:grpSpPr>
          <a:xfrm>
            <a:off x="-5181600" y="0"/>
            <a:ext cx="4876800" cy="6858000"/>
            <a:chOff x="-3886200" y="0"/>
            <a:chExt cx="3657600" cy="5143500"/>
          </a:xfrm>
        </p:grpSpPr>
        <p:sp>
          <p:nvSpPr>
            <p:cNvPr id="6" name="Rectangle 5"/>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Each </a:t>
              </a:r>
              <a:r>
                <a:rPr lang="en-US" sz="2400" b="0" baseline="0" dirty="0">
                  <a:solidFill>
                    <a:schemeClr val="tx2"/>
                  </a:solidFill>
                </a:rPr>
                <a:t>module (chapter, lesson, section) should have a separate title and adhere to the ABC Model (ABC is a continuous loop through entire training program)</a:t>
              </a:r>
            </a:p>
            <a:p>
              <a:pPr marL="380990" lvl="0" indent="-380990">
                <a:buFont typeface="Arial" panose="020B0604020202020204" pitchFamily="34" charset="0"/>
                <a:buChar char="•"/>
              </a:pPr>
              <a:r>
                <a:rPr lang="en-US" sz="2400" b="0" baseline="0" dirty="0">
                  <a:solidFill>
                    <a:schemeClr val="tx2"/>
                  </a:solidFill>
                </a:rPr>
                <a:t>A short class may only have one A, one B, and one C but longer courses may have a series of modules that follow ABC</a:t>
              </a:r>
            </a:p>
            <a:p>
              <a:pPr marL="380990" lvl="0" indent="-380990">
                <a:buFont typeface="Arial" panose="020B0604020202020204" pitchFamily="34" charset="0"/>
                <a:buChar char="•"/>
              </a:pPr>
              <a:r>
                <a:rPr lang="en-US" sz="2400" b="0" baseline="0" dirty="0">
                  <a:solidFill>
                    <a:schemeClr val="tx2"/>
                  </a:solidFill>
                </a:rPr>
                <a:t>Module objectives in B are enabling objectives</a:t>
              </a:r>
            </a:p>
            <a:p>
              <a:pPr marL="380990" lvl="0" indent="-380990">
                <a:buFont typeface="Arial" panose="020B0604020202020204" pitchFamily="34" charset="0"/>
                <a:buChar char="•"/>
              </a:pPr>
              <a:r>
                <a:rPr lang="en-US" sz="2400" b="0" baseline="0" dirty="0">
                  <a:solidFill>
                    <a:schemeClr val="tx2"/>
                  </a:solidFill>
                </a:rPr>
                <a:t>Use a variation of background colors in the body but ensure high contrast with text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7" name="Oval 6"/>
            <p:cNvSpPr/>
            <p:nvPr userDrawn="1"/>
          </p:nvSpPr>
          <p:spPr>
            <a:xfrm>
              <a:off x="-990600" y="571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193279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2518348"/>
            <a:ext cx="12192000" cy="4343400"/>
          </a:xfrm>
          <a:prstGeom prst="rect">
            <a:avLst/>
          </a:prstGeom>
        </p:spPr>
      </p:pic>
      <p:sp>
        <p:nvSpPr>
          <p:cNvPr id="2" name="Title 1"/>
          <p:cNvSpPr>
            <a:spLocks noGrp="1"/>
          </p:cNvSpPr>
          <p:nvPr>
            <p:ph type="title" hasCustomPrompt="1"/>
          </p:nvPr>
        </p:nvSpPr>
        <p:spPr>
          <a:xfrm>
            <a:off x="1117605" y="800325"/>
            <a:ext cx="4821529" cy="607259"/>
          </a:xfrm>
          <a:prstGeom prst="rect">
            <a:avLst/>
          </a:prstGeom>
        </p:spPr>
        <p:txBody>
          <a:bodyPr>
            <a:normAutofit/>
          </a:bodyPr>
          <a:lstStyle>
            <a:lvl1pPr>
              <a:defRPr sz="5333">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18908"/>
            <a:ext cx="7891289" cy="2839093"/>
          </a:xfrm>
          <a:prstGeom prst="rect">
            <a:avLst/>
          </a:prstGeom>
        </p:spPr>
      </p:pic>
      <p:sp>
        <p:nvSpPr>
          <p:cNvPr id="8" name="Text Placeholder 7"/>
          <p:cNvSpPr>
            <a:spLocks noGrp="1"/>
          </p:cNvSpPr>
          <p:nvPr>
            <p:ph type="body" sz="quarter" idx="10" hasCustomPrompt="1"/>
          </p:nvPr>
        </p:nvSpPr>
        <p:spPr>
          <a:xfrm>
            <a:off x="1118199" y="1598705"/>
            <a:ext cx="4845051" cy="1924051"/>
          </a:xfrm>
          <a:prstGeom prst="rect">
            <a:avLst/>
          </a:prstGeom>
        </p:spPr>
        <p:txBody>
          <a:bodyPr vert="horz">
            <a:normAutofit/>
          </a:bodyPr>
          <a:lstStyle>
            <a:lvl1pPr marL="0" indent="0">
              <a:buNone/>
              <a:defRPr sz="3200">
                <a:solidFill>
                  <a:schemeClr val="bg2"/>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4638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6616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8033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740-2DAE-3842-AE5E-80D205F8C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4E6E6-160D-E141-AE83-BFC44DE0EF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3AE2-6743-774B-8FD0-41F4C5F7811A}"/>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5" name="Footer Placeholder 4">
            <a:extLst>
              <a:ext uri="{FF2B5EF4-FFF2-40B4-BE49-F238E27FC236}">
                <a16:creationId xmlns:a16="http://schemas.microsoft.com/office/drawing/2014/main" id="{5536C6D5-CDEC-A444-9C78-2C1E39F5F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1C456-44A2-804C-9CFA-002CA30EE65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790182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5181600" y="0"/>
            <a:ext cx="4876800" cy="68580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Dark background slides</a:t>
              </a:r>
              <a:r>
                <a:rPr lang="en-US" sz="2400" b="0" baseline="0" dirty="0">
                  <a:solidFill>
                    <a:schemeClr val="tx2"/>
                  </a:solidFill>
                </a:rPr>
                <a:t> with high contrasting light text (white text on black) are preferred</a:t>
              </a:r>
            </a:p>
            <a:p>
              <a:pPr marL="380990" lvl="0" indent="-380990">
                <a:buFont typeface="Arial" panose="020B0604020202020204" pitchFamily="34" charset="0"/>
                <a:buChar char="•"/>
              </a:pPr>
              <a:r>
                <a:rPr lang="en-US" sz="2400" b="0" baseline="0" dirty="0">
                  <a:solidFill>
                    <a:schemeClr val="tx2"/>
                  </a:solidFill>
                </a:rPr>
                <a:t>Follow the slide design principles as much as possible but some exceptions may occur</a:t>
              </a:r>
            </a:p>
            <a:p>
              <a:pPr marL="380990" lvl="0" indent="-380990">
                <a:buFont typeface="Arial" panose="020B0604020202020204" pitchFamily="34" charset="0"/>
                <a:buChar char="•"/>
              </a:pPr>
              <a:r>
                <a:rPr lang="en-US" sz="2400" b="0" baseline="0" dirty="0">
                  <a:solidFill>
                    <a:schemeClr val="tx2"/>
                  </a:solidFill>
                </a:rPr>
                <a:t>Slide colors and formatting are not limited to the examples in this template</a:t>
              </a:r>
            </a:p>
            <a:p>
              <a:pPr marL="380990" lvl="0" indent="-380990">
                <a:buFont typeface="Arial" panose="020B0604020202020204" pitchFamily="34" charset="0"/>
                <a:buChar char="•"/>
              </a:pPr>
              <a:r>
                <a:rPr lang="en-US" sz="2400" b="0" baseline="0" dirty="0">
                  <a:solidFill>
                    <a:schemeClr val="tx2"/>
                  </a:solidFill>
                </a:rPr>
                <a:t>Creativity is encouraged</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4256779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366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A42-0E98-4744-B505-D36A8595B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41ABC-EB2A-6443-A7D9-6FDC190B2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AA7416-A84B-004F-8026-B5B803A76132}"/>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5" name="Footer Placeholder 4">
            <a:extLst>
              <a:ext uri="{FF2B5EF4-FFF2-40B4-BE49-F238E27FC236}">
                <a16:creationId xmlns:a16="http://schemas.microsoft.com/office/drawing/2014/main" id="{8F0F29F3-1CB2-D141-8923-2DF23CF47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9F08A-E327-B740-97F2-E53D0EA66F70}"/>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0388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5C3-CB18-9444-8F80-F9D337075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AE70E-53F3-594F-B1F2-4BC4520A42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B3D51-9C37-7645-9179-1AE520884B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70EB2-5E2E-B841-BA5F-1FEEB292053D}"/>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6" name="Footer Placeholder 5">
            <a:extLst>
              <a:ext uri="{FF2B5EF4-FFF2-40B4-BE49-F238E27FC236}">
                <a16:creationId xmlns:a16="http://schemas.microsoft.com/office/drawing/2014/main" id="{38AF9F1A-0B8F-B147-B3EC-FB4190325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501A1-1877-7F4E-A69C-6304DCF9763D}"/>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4115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696E-4C73-7A45-8730-8D56FA81D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B89E6-7813-E048-BCD1-DD3F4C1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71681-F5E9-964F-A75A-E426753F1B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1653F-E1BA-B449-B388-94BA9BE1F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AFF708-AB38-9145-BFD9-729E2BD258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0543E-C0B6-9640-BB96-4D138C57358F}"/>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8" name="Footer Placeholder 7">
            <a:extLst>
              <a:ext uri="{FF2B5EF4-FFF2-40B4-BE49-F238E27FC236}">
                <a16:creationId xmlns:a16="http://schemas.microsoft.com/office/drawing/2014/main" id="{9D3FEBDD-87AA-614C-9BE6-7E54327DD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10865-C8B0-BF4F-86E2-F2D07E4E2E24}"/>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2027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52AC-EF0A-AF49-AFEB-56FBD7358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5D637-B7EA-E742-8F8C-E384222698D0}"/>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4" name="Footer Placeholder 3">
            <a:extLst>
              <a:ext uri="{FF2B5EF4-FFF2-40B4-BE49-F238E27FC236}">
                <a16:creationId xmlns:a16="http://schemas.microsoft.com/office/drawing/2014/main" id="{46F42F44-EEE1-224D-B64F-F43E69F47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D4186-8553-C244-88AC-3B22C33D2C4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922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2EE5-6E02-E04F-9D90-955CCC31FF3D}"/>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3" name="Footer Placeholder 2">
            <a:extLst>
              <a:ext uri="{FF2B5EF4-FFF2-40B4-BE49-F238E27FC236}">
                <a16:creationId xmlns:a16="http://schemas.microsoft.com/office/drawing/2014/main" id="{F76EB2F4-2501-3C42-A695-649CC5903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B189-DF98-614A-A25F-D7E4552F6CC7}"/>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8402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4F74-19E6-C14D-B8BB-BC1E2C0FB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FAB5F-F801-594C-AC97-FF5F2BE3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E1DF5-74B8-B44E-803C-90B666332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EBD4CD-5708-2E4A-BDD3-70C632733E68}"/>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6" name="Footer Placeholder 5">
            <a:extLst>
              <a:ext uri="{FF2B5EF4-FFF2-40B4-BE49-F238E27FC236}">
                <a16:creationId xmlns:a16="http://schemas.microsoft.com/office/drawing/2014/main" id="{4CF9788B-BBD0-504F-AC6E-34718FAB8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EF3E8-9560-ED4F-BCBC-7FF0B644E085}"/>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66244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CDB8-1781-DA4C-878D-9775EFC7C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5EBC6-D084-594E-9400-18F06EF5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DC4C-2571-0D44-B7AC-5DB2C91B4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65E2B1-1172-634E-84BE-4F79AD5DA40A}"/>
              </a:ext>
            </a:extLst>
          </p:cNvPr>
          <p:cNvSpPr>
            <a:spLocks noGrp="1"/>
          </p:cNvSpPr>
          <p:nvPr>
            <p:ph type="dt" sz="half" idx="10"/>
          </p:nvPr>
        </p:nvSpPr>
        <p:spPr/>
        <p:txBody>
          <a:bodyPr/>
          <a:lstStyle/>
          <a:p>
            <a:fld id="{FAC8553D-62A4-B94A-B303-E17560B89933}" type="datetimeFigureOut">
              <a:rPr lang="en-US" smtClean="0"/>
              <a:t>4/27/20</a:t>
            </a:fld>
            <a:endParaRPr lang="en-US"/>
          </a:p>
        </p:txBody>
      </p:sp>
      <p:sp>
        <p:nvSpPr>
          <p:cNvPr id="6" name="Footer Placeholder 5">
            <a:extLst>
              <a:ext uri="{FF2B5EF4-FFF2-40B4-BE49-F238E27FC236}">
                <a16:creationId xmlns:a16="http://schemas.microsoft.com/office/drawing/2014/main" id="{864FDFE7-2750-7049-A654-5A61E022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FCEC6-0755-D646-B9A4-9AE2C8FCDBAA}"/>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317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3440B-5A16-A540-A73B-E2843F6F8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3492B-B937-5544-B7BE-F549DEEE0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97543-4697-1848-B9DB-4347805E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8553D-62A4-B94A-B303-E17560B89933}" type="datetimeFigureOut">
              <a:rPr lang="en-US" smtClean="0"/>
              <a:t>4/27/20</a:t>
            </a:fld>
            <a:endParaRPr lang="en-US"/>
          </a:p>
        </p:txBody>
      </p:sp>
      <p:sp>
        <p:nvSpPr>
          <p:cNvPr id="5" name="Footer Placeholder 4">
            <a:extLst>
              <a:ext uri="{FF2B5EF4-FFF2-40B4-BE49-F238E27FC236}">
                <a16:creationId xmlns:a16="http://schemas.microsoft.com/office/drawing/2014/main" id="{8F4E7059-0CB6-4C4B-A8AB-AC448C5FF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590A7-E062-1742-85F0-5B0DC06F7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3873-0113-8245-97F4-C750E410A22C}" type="slidenum">
              <a:rPr lang="en-US" smtClean="0"/>
              <a:t>‹#›</a:t>
            </a:fld>
            <a:endParaRPr lang="en-US"/>
          </a:p>
        </p:txBody>
      </p:sp>
    </p:spTree>
    <p:extLst>
      <p:ext uri="{BB962C8B-B14F-4D97-AF65-F5344CB8AC3E}">
        <p14:creationId xmlns:p14="http://schemas.microsoft.com/office/powerpoint/2010/main" val="421254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 id="2147483667" r:id="rId16"/>
    <p:sldLayoutId id="2147483669" r:id="rId17"/>
    <p:sldLayoutId id="2147483670" r:id="rId18"/>
    <p:sldLayoutId id="2147483671" r:id="rId19"/>
    <p:sldLayoutId id="2147483672" r:id="rId20"/>
    <p:sldLayoutId id="214748367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s://reacttraining.com/react-router/web/guides/quick-star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training.com/react-router/web/example/basic" TargetMode="External"/><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actTraining/history/blob/master/docs/GettingStarted.md"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reacttraining.com/react-router/web/api/withRoute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service-overspeedy-celebratedness.cfapps.io/developer" TargetMode="External"/><Relationship Id="rId2" Type="http://schemas.openxmlformats.org/officeDocument/2006/relationships/hyperlink" Target="https://developer-service-overspeedy-celebratedness.cfapps.io/developers" TargetMode="External"/><Relationship Id="rId1" Type="http://schemas.openxmlformats.org/officeDocument/2006/relationships/slideLayout" Target="../slideLayouts/slideLayout20.xml"/><Relationship Id="rId4" Type="http://schemas.openxmlformats.org/officeDocument/2006/relationships/image" Target="../media/image9.jpg"/></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19.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21.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16458" y="2209803"/>
            <a:ext cx="11046177" cy="1405641"/>
          </a:xfrm>
        </p:spPr>
        <p:txBody>
          <a:bodyPr/>
          <a:lstStyle/>
          <a:p>
            <a:r>
              <a:rPr lang="en-US" dirty="0"/>
              <a:t>React Routing and Component Lifecycle Methods</a:t>
            </a:r>
          </a:p>
        </p:txBody>
      </p:sp>
      <p:sp>
        <p:nvSpPr>
          <p:cNvPr id="3" name="Text Placeholder 2"/>
          <p:cNvSpPr>
            <a:spLocks noGrp="1"/>
          </p:cNvSpPr>
          <p:nvPr>
            <p:ph type="body" sz="quarter" idx="15"/>
          </p:nvPr>
        </p:nvSpPr>
        <p:spPr>
          <a:xfrm>
            <a:off x="914401" y="4038600"/>
            <a:ext cx="3860796" cy="2108200"/>
          </a:xfrm>
        </p:spPr>
        <p:txBody>
          <a:bodyPr>
            <a:normAutofit/>
          </a:bodyPr>
          <a:lstStyle/>
          <a:p>
            <a:pPr algn="l"/>
            <a:r>
              <a:rPr lang="en-US" sz="1867" dirty="0">
                <a:solidFill>
                  <a:schemeClr val="bg1">
                    <a:lumMod val="85000"/>
                  </a:schemeClr>
                </a:solidFill>
              </a:rPr>
              <a:t>Alind Kumar Jain - 326835</a:t>
            </a:r>
            <a:endParaRPr lang="en-US" sz="1867" dirty="0">
              <a:solidFill>
                <a:schemeClr val="bg1">
                  <a:lumMod val="85000"/>
                </a:schemeClr>
              </a:solidFill>
              <a:latin typeface="+mj-lt"/>
            </a:endParaRPr>
          </a:p>
          <a:p>
            <a:pPr algn="l"/>
            <a:r>
              <a:rPr lang="en-US" sz="1867" dirty="0">
                <a:solidFill>
                  <a:schemeClr val="bg1">
                    <a:lumMod val="85000"/>
                  </a:schemeClr>
                </a:solidFill>
                <a:latin typeface="+mj-lt"/>
              </a:rPr>
              <a:t>Shilpa </a:t>
            </a:r>
            <a:r>
              <a:rPr lang="en-US" sz="1867" dirty="0" err="1">
                <a:solidFill>
                  <a:schemeClr val="bg1">
                    <a:lumMod val="85000"/>
                  </a:schemeClr>
                </a:solidFill>
                <a:latin typeface="+mj-lt"/>
              </a:rPr>
              <a:t>Mandara</a:t>
            </a:r>
            <a:r>
              <a:rPr lang="en-US" sz="1867" dirty="0">
                <a:solidFill>
                  <a:schemeClr val="bg1">
                    <a:lumMod val="85000"/>
                  </a:schemeClr>
                </a:solidFill>
                <a:latin typeface="+mj-lt"/>
              </a:rPr>
              <a:t> – 716650</a:t>
            </a:r>
          </a:p>
          <a:p>
            <a:pPr algn="l"/>
            <a:r>
              <a:rPr lang="en-US" sz="1867" dirty="0">
                <a:solidFill>
                  <a:schemeClr val="bg1">
                    <a:lumMod val="85000"/>
                  </a:schemeClr>
                </a:solidFill>
                <a:latin typeface="+mj-lt"/>
              </a:rPr>
              <a:t>Jason Monroe - 688776</a:t>
            </a:r>
          </a:p>
        </p:txBody>
      </p:sp>
    </p:spTree>
    <p:custDataLst>
      <p:tags r:id="rId1"/>
    </p:custDataLst>
    <p:extLst>
      <p:ext uri="{BB962C8B-B14F-4D97-AF65-F5344CB8AC3E}">
        <p14:creationId xmlns:p14="http://schemas.microsoft.com/office/powerpoint/2010/main" val="284492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57" y="38100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Setting Up React Router</a:t>
            </a:r>
          </a:p>
        </p:txBody>
      </p:sp>
      <p:sp>
        <p:nvSpPr>
          <p:cNvPr id="5" name="Content Placeholder 2"/>
          <p:cNvSpPr txBox="1">
            <a:spLocks/>
          </p:cNvSpPr>
          <p:nvPr/>
        </p:nvSpPr>
        <p:spPr>
          <a:xfrm>
            <a:off x="472458" y="1527589"/>
            <a:ext cx="5353943" cy="4136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Step-1</a:t>
            </a:r>
          </a:p>
          <a:p>
            <a:pPr marL="0" indent="0">
              <a:buNone/>
            </a:pPr>
            <a:r>
              <a:rPr lang="en-US" sz="2133" dirty="0">
                <a:solidFill>
                  <a:srgbClr val="C4E3B0"/>
                </a:solidFill>
              </a:rPr>
              <a:t>   Install dependency</a:t>
            </a:r>
          </a:p>
          <a:p>
            <a:pPr marL="0" indent="0">
              <a:buNone/>
            </a:pPr>
            <a:r>
              <a:rPr lang="en-US" sz="2133" dirty="0">
                <a:solidFill>
                  <a:srgbClr val="C4E3B0"/>
                </a:solidFill>
              </a:rPr>
              <a:t>   $ npm i -S react-router-</a:t>
            </a:r>
            <a:r>
              <a:rPr lang="en-US" sz="2133" dirty="0" err="1">
                <a:solidFill>
                  <a:srgbClr val="C4E3B0"/>
                </a:solidFill>
              </a:rPr>
              <a:t>dom</a:t>
            </a:r>
            <a:endParaRPr lang="en-US" sz="2133" dirty="0">
              <a:solidFill>
                <a:srgbClr val="C4E3B0"/>
              </a:solidFill>
            </a:endParaRPr>
          </a:p>
          <a:p>
            <a:pPr marL="0" indent="0">
              <a:buNone/>
            </a:pPr>
            <a:r>
              <a:rPr lang="en-US" sz="2133" dirty="0">
                <a:solidFill>
                  <a:srgbClr val="C4E3B0"/>
                </a:solidFill>
              </a:rPr>
              <a:t>   or</a:t>
            </a:r>
          </a:p>
          <a:p>
            <a:pPr marL="0" indent="0">
              <a:buNone/>
            </a:pPr>
            <a:r>
              <a:rPr lang="en-US" sz="2133" dirty="0">
                <a:solidFill>
                  <a:srgbClr val="C4E3B0"/>
                </a:solidFill>
              </a:rPr>
              <a:t>   $ yarn add react-router-</a:t>
            </a:r>
            <a:r>
              <a:rPr lang="en-US" sz="2133" dirty="0" err="1">
                <a:solidFill>
                  <a:srgbClr val="C4E3B0"/>
                </a:solidFill>
              </a:rPr>
              <a:t>dom</a:t>
            </a:r>
            <a:endParaRPr lang="en-US" sz="2133" dirty="0">
              <a:solidFill>
                <a:srgbClr val="C4E3B0"/>
              </a:solidFill>
            </a:endParaRPr>
          </a:p>
          <a:p>
            <a:pPr marL="0" indent="0">
              <a:buNone/>
            </a:pPr>
            <a:endParaRPr lang="en-US" sz="2133" dirty="0">
              <a:solidFill>
                <a:srgbClr val="C4E3B0"/>
              </a:solidFill>
            </a:endParaRPr>
          </a:p>
          <a:p>
            <a:pPr marL="0" indent="0">
              <a:buNone/>
            </a:pPr>
            <a:r>
              <a:rPr lang="en-US" sz="2133" dirty="0">
                <a:solidFill>
                  <a:srgbClr val="C4E3B0"/>
                </a:solidFill>
              </a:rPr>
              <a:t>After running either of these commands</a:t>
            </a:r>
          </a:p>
          <a:p>
            <a:pPr marL="0" indent="0">
              <a:buNone/>
            </a:pPr>
            <a:r>
              <a:rPr lang="en-US" sz="2133" dirty="0">
                <a:solidFill>
                  <a:srgbClr val="C4E3B0"/>
                </a:solidFill>
              </a:rPr>
              <a:t>react-router will be added to your package.json file </a:t>
            </a:r>
          </a:p>
          <a:p>
            <a:pPr marL="0" indent="0">
              <a:buNone/>
            </a:pP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51" y="1441704"/>
            <a:ext cx="5760567" cy="4877731"/>
          </a:xfrm>
          <a:prstGeom prst="rect">
            <a:avLst/>
          </a:prstGeom>
        </p:spPr>
      </p:pic>
      <p:sp>
        <p:nvSpPr>
          <p:cNvPr id="2" name="Rectangle 1">
            <a:extLst>
              <a:ext uri="{FF2B5EF4-FFF2-40B4-BE49-F238E27FC236}">
                <a16:creationId xmlns:a16="http://schemas.microsoft.com/office/drawing/2014/main" id="{4B2DB0A5-32C1-3044-852F-79465DF014E7}"/>
              </a:ext>
            </a:extLst>
          </p:cNvPr>
          <p:cNvSpPr/>
          <p:nvPr/>
        </p:nvSpPr>
        <p:spPr>
          <a:xfrm>
            <a:off x="1474172" y="5517461"/>
            <a:ext cx="3350513" cy="646331"/>
          </a:xfrm>
          <a:prstGeom prst="rect">
            <a:avLst/>
          </a:prstGeom>
        </p:spPr>
        <p:txBody>
          <a:bodyPr wrap="square">
            <a:spAutoFit/>
          </a:bodyPr>
          <a:lstStyle/>
          <a:p>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https://reacttraining.com/react-router/web/guides/quick-start</a:t>
            </a:r>
            <a:endParaRPr lang="en-US" dirty="0">
              <a:solidFill>
                <a:schemeClr val="accent2"/>
              </a:solidFill>
            </a:endParaRPr>
          </a:p>
        </p:txBody>
      </p:sp>
    </p:spTree>
    <p:extLst>
      <p:ext uri="{BB962C8B-B14F-4D97-AF65-F5344CB8AC3E}">
        <p14:creationId xmlns:p14="http://schemas.microsoft.com/office/powerpoint/2010/main" val="21244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4594"/>
            <a:ext cx="10515600" cy="1008905"/>
          </a:xfrm>
        </p:spPr>
        <p:txBody>
          <a:bodyPr/>
          <a:lstStyle/>
          <a:p>
            <a:pPr algn="ctr"/>
            <a:r>
              <a:rPr lang="en-US" dirty="0"/>
              <a:t>    </a:t>
            </a:r>
            <a:r>
              <a:rPr lang="en-US" sz="4267" dirty="0"/>
              <a:t>&lt;HashRouter&gt; Vs &lt;BrowserRouter&gt;</a:t>
            </a:r>
          </a:p>
        </p:txBody>
      </p:sp>
      <p:sp>
        <p:nvSpPr>
          <p:cNvPr id="5" name="Content Placeholder 2"/>
          <p:cNvSpPr txBox="1">
            <a:spLocks/>
          </p:cNvSpPr>
          <p:nvPr/>
        </p:nvSpPr>
        <p:spPr>
          <a:xfrm>
            <a:off x="538715" y="1233782"/>
            <a:ext cx="10504967" cy="245036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rgbClr val="C4E3B0"/>
                </a:solidFill>
              </a:rPr>
              <a:t>One builds classic URLs, the other builds URLs with the hash,as shown.</a:t>
            </a:r>
          </a:p>
          <a:p>
            <a:r>
              <a:rPr lang="en-US" sz="2133" dirty="0">
                <a:solidFill>
                  <a:srgbClr val="C4E3B0"/>
                </a:solidFill>
              </a:rPr>
              <a:t>Which one to use basically depends on, which browser is in action.</a:t>
            </a:r>
          </a:p>
          <a:p>
            <a:r>
              <a:rPr lang="en-US" sz="2133" dirty="0">
                <a:solidFill>
                  <a:srgbClr val="C4E3B0"/>
                </a:solidFill>
              </a:rPr>
              <a:t>&lt;BrowserRouter&gt; uses History API, which is not supported by IE9 and below.</a:t>
            </a:r>
          </a:p>
          <a:p>
            <a:r>
              <a:rPr lang="en-US" sz="2133" dirty="0">
                <a:solidFill>
                  <a:srgbClr val="C4E3B0"/>
                </a:solidFill>
              </a:rPr>
              <a:t>The History API lets you interact with the browser history, trigger the browser navigation methods and change the address bar content.</a:t>
            </a:r>
          </a:p>
          <a:p>
            <a:endParaRPr lang="en-US" sz="1867"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38" y="3815944"/>
            <a:ext cx="9152912" cy="1961339"/>
          </a:xfrm>
          <a:prstGeom prst="rect">
            <a:avLst/>
          </a:prstGeom>
        </p:spPr>
      </p:pic>
    </p:spTree>
    <p:extLst>
      <p:ext uri="{BB962C8B-B14F-4D97-AF65-F5344CB8AC3E}">
        <p14:creationId xmlns:p14="http://schemas.microsoft.com/office/powerpoint/2010/main" val="241128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69218" y="132636"/>
            <a:ext cx="4842476" cy="65783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Routing Components</a:t>
            </a:r>
          </a:p>
        </p:txBody>
      </p:sp>
      <p:sp>
        <p:nvSpPr>
          <p:cNvPr id="5" name="Content Placeholder 2"/>
          <p:cNvSpPr txBox="1">
            <a:spLocks/>
          </p:cNvSpPr>
          <p:nvPr/>
        </p:nvSpPr>
        <p:spPr>
          <a:xfrm>
            <a:off x="460049" y="1056222"/>
            <a:ext cx="5979662" cy="4320773"/>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itchFamily="2" charset="2"/>
              <a:buChar char="Ø"/>
            </a:pPr>
            <a:r>
              <a:rPr lang="en-US" sz="7466" dirty="0">
                <a:solidFill>
                  <a:srgbClr val="C4E3B0"/>
                </a:solidFill>
              </a:rPr>
              <a:t>Router tag wraps routing system which includes defined routes in Switch and Links to those routes</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Link tag takes a ‘to’ property which identifies the </a:t>
            </a:r>
            <a:r>
              <a:rPr lang="en-US" sz="7466" dirty="0" err="1">
                <a:solidFill>
                  <a:srgbClr val="C4E3B0"/>
                </a:solidFill>
              </a:rPr>
              <a:t>url</a:t>
            </a:r>
            <a:endParaRPr lang="en-US" sz="7466" dirty="0">
              <a:solidFill>
                <a:srgbClr val="C4E3B0"/>
              </a:solidFill>
            </a:endParaRP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Switch tag wraps all of the routes that are defined</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Each route will be identified in a &lt;Route&gt;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The &lt;Route&gt; tag will take a path property and wrap a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When a path matches the path given to the &lt;Route&gt; component, it will return the component it wraps</a:t>
            </a:r>
          </a:p>
          <a:p>
            <a:pPr>
              <a:buFont typeface="Wingdings" pitchFamily="2" charset="2"/>
              <a:buChar char="Ø"/>
            </a:pPr>
            <a:endParaRPr lang="en-US" altLang="en-US" sz="4267" dirty="0"/>
          </a:p>
          <a:p>
            <a:pPr>
              <a:buFont typeface="Wingdings" pitchFamily="2" charset="2"/>
              <a:buChar char="Ø"/>
            </a:pPr>
            <a:endParaRPr lang="en-US" sz="4267" dirty="0"/>
          </a:p>
        </p:txBody>
      </p:sp>
      <p:pic>
        <p:nvPicPr>
          <p:cNvPr id="3" name="Picture 2">
            <a:extLst>
              <a:ext uri="{FF2B5EF4-FFF2-40B4-BE49-F238E27FC236}">
                <a16:creationId xmlns:a16="http://schemas.microsoft.com/office/drawing/2014/main" id="{454EEA2B-DAAF-4243-A078-F9D1BA383F78}"/>
              </a:ext>
            </a:extLst>
          </p:cNvPr>
          <p:cNvPicPr>
            <a:picLocks noChangeAspect="1"/>
          </p:cNvPicPr>
          <p:nvPr/>
        </p:nvPicPr>
        <p:blipFill>
          <a:blip r:embed="rId2"/>
          <a:stretch>
            <a:fillRect/>
          </a:stretch>
        </p:blipFill>
        <p:spPr>
          <a:xfrm>
            <a:off x="6601964" y="0"/>
            <a:ext cx="4046453" cy="6858000"/>
          </a:xfrm>
          <a:prstGeom prst="rect">
            <a:avLst/>
          </a:prstGeom>
        </p:spPr>
      </p:pic>
      <p:sp>
        <p:nvSpPr>
          <p:cNvPr id="6" name="Rectangle 5">
            <a:extLst>
              <a:ext uri="{FF2B5EF4-FFF2-40B4-BE49-F238E27FC236}">
                <a16:creationId xmlns:a16="http://schemas.microsoft.com/office/drawing/2014/main" id="{CB2B7B80-17F5-AF45-AAE9-8A3606EFD902}"/>
              </a:ext>
            </a:extLst>
          </p:cNvPr>
          <p:cNvSpPr/>
          <p:nvPr/>
        </p:nvSpPr>
        <p:spPr>
          <a:xfrm>
            <a:off x="886938" y="6261830"/>
            <a:ext cx="5715026" cy="369332"/>
          </a:xfrm>
          <a:prstGeom prst="rect">
            <a:avLst/>
          </a:prstGeom>
        </p:spPr>
        <p:txBody>
          <a:bodyPr wrap="none">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https://reacttraining.com/react-router/web/example/basic</a:t>
            </a:r>
            <a:endParaRPr lang="en-US" dirty="0">
              <a:solidFill>
                <a:schemeClr val="accent2"/>
              </a:solidFill>
            </a:endParaRPr>
          </a:p>
        </p:txBody>
      </p:sp>
      <p:cxnSp>
        <p:nvCxnSpPr>
          <p:cNvPr id="9" name="Straight Arrow Connector 8">
            <a:extLst>
              <a:ext uri="{FF2B5EF4-FFF2-40B4-BE49-F238E27FC236}">
                <a16:creationId xmlns:a16="http://schemas.microsoft.com/office/drawing/2014/main" id="{5CF2BAB4-4FEC-454C-BEB5-0AF2149673E9}"/>
              </a:ext>
            </a:extLst>
          </p:cNvPr>
          <p:cNvCxnSpPr>
            <a:cxnSpLocks/>
          </p:cNvCxnSpPr>
          <p:nvPr/>
        </p:nvCxnSpPr>
        <p:spPr>
          <a:xfrm flipH="1" flipV="1">
            <a:off x="9007813" y="4591455"/>
            <a:ext cx="680937" cy="29183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4D8C9D2-D613-B945-8C3A-4C0AF1B8B5D4}"/>
              </a:ext>
            </a:extLst>
          </p:cNvPr>
          <p:cNvSpPr txBox="1"/>
          <p:nvPr/>
        </p:nvSpPr>
        <p:spPr>
          <a:xfrm>
            <a:off x="9461642" y="4947312"/>
            <a:ext cx="2373549" cy="923330"/>
          </a:xfrm>
          <a:prstGeom prst="rect">
            <a:avLst/>
          </a:prstGeom>
          <a:noFill/>
        </p:spPr>
        <p:txBody>
          <a:bodyPr wrap="square" rtlCol="0">
            <a:spAutoFit/>
          </a:bodyPr>
          <a:lstStyle/>
          <a:p>
            <a:r>
              <a:rPr lang="en-US" dirty="0">
                <a:solidFill>
                  <a:srgbClr val="FFC000"/>
                </a:solidFill>
              </a:rPr>
              <a:t>exact</a:t>
            </a:r>
            <a:r>
              <a:rPr lang="en-US" dirty="0">
                <a:solidFill>
                  <a:schemeClr val="bg1"/>
                </a:solidFill>
              </a:rPr>
              <a:t> keyword needed for “/” route or else place it last</a:t>
            </a:r>
          </a:p>
        </p:txBody>
      </p:sp>
    </p:spTree>
    <p:extLst>
      <p:ext uri="{BB962C8B-B14F-4D97-AF65-F5344CB8AC3E}">
        <p14:creationId xmlns:p14="http://schemas.microsoft.com/office/powerpoint/2010/main" val="38938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541095" y="1708890"/>
            <a:ext cx="4740024" cy="84948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Router (</a:t>
            </a:r>
            <a:r>
              <a:rPr lang="en-US" sz="2133" dirty="0" err="1">
                <a:solidFill>
                  <a:srgbClr val="C4E3B0"/>
                </a:solidFill>
              </a:rPr>
              <a:t>BrowserRouter</a:t>
            </a:r>
            <a:r>
              <a:rPr lang="en-US" sz="2133" dirty="0">
                <a:solidFill>
                  <a:srgbClr val="C4E3B0"/>
                </a:solidFill>
              </a:rPr>
              <a:t>), Switch, Link and Route come from react-router-</a:t>
            </a:r>
            <a:r>
              <a:rPr lang="en-US" sz="2133" dirty="0" err="1">
                <a:solidFill>
                  <a:srgbClr val="C4E3B0"/>
                </a:solidFill>
              </a:rPr>
              <a:t>dom</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2" name="TextBox 1"/>
          <p:cNvSpPr txBox="1"/>
          <p:nvPr/>
        </p:nvSpPr>
        <p:spPr>
          <a:xfrm>
            <a:off x="4474047" y="297401"/>
            <a:ext cx="2874120" cy="584775"/>
          </a:xfrm>
          <a:prstGeom prst="rect">
            <a:avLst/>
          </a:prstGeom>
          <a:noFill/>
        </p:spPr>
        <p:txBody>
          <a:bodyPr wrap="none" rtlCol="0">
            <a:spAutoFit/>
          </a:bodyPr>
          <a:lstStyle/>
          <a:p>
            <a:r>
              <a:rPr lang="en-US" sz="3200" dirty="0">
                <a:solidFill>
                  <a:schemeClr val="bg1"/>
                </a:solidFill>
              </a:rPr>
              <a:t>Routing Imports</a:t>
            </a:r>
            <a:endParaRPr lang="en-US" sz="2400" dirty="0"/>
          </a:p>
        </p:txBody>
      </p:sp>
      <p:pic>
        <p:nvPicPr>
          <p:cNvPr id="6" name="Picture 5">
            <a:extLst>
              <a:ext uri="{FF2B5EF4-FFF2-40B4-BE49-F238E27FC236}">
                <a16:creationId xmlns:a16="http://schemas.microsoft.com/office/drawing/2014/main" id="{1D28594B-7DDE-2A41-BB72-EA2CFA8280A0}"/>
              </a:ext>
            </a:extLst>
          </p:cNvPr>
          <p:cNvPicPr>
            <a:picLocks noChangeAspect="1"/>
          </p:cNvPicPr>
          <p:nvPr/>
        </p:nvPicPr>
        <p:blipFill>
          <a:blip r:embed="rId3"/>
          <a:stretch>
            <a:fillRect/>
          </a:stretch>
        </p:blipFill>
        <p:spPr>
          <a:xfrm>
            <a:off x="3891064" y="3385088"/>
            <a:ext cx="4040086" cy="1831319"/>
          </a:xfrm>
          <a:prstGeom prst="rect">
            <a:avLst/>
          </a:prstGeom>
        </p:spPr>
      </p:pic>
    </p:spTree>
    <p:extLst>
      <p:ext uri="{BB962C8B-B14F-4D97-AF65-F5344CB8AC3E}">
        <p14:creationId xmlns:p14="http://schemas.microsoft.com/office/powerpoint/2010/main" val="297289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AutoNum type="arabicPeriod"/>
            </a:pPr>
            <a:r>
              <a:rPr lang="en-US" sz="2800" dirty="0">
                <a:latin typeface="Arial" panose="020B0604020202020204" pitchFamily="34" charset="0"/>
                <a:cs typeface="Arial" panose="020B0604020202020204" pitchFamily="34" charset="0"/>
              </a:rPr>
              <a:t>Install routing in app (</a:t>
            </a:r>
            <a:r>
              <a:rPr lang="en-US" sz="2800" dirty="0" err="1">
                <a:solidFill>
                  <a:srgbClr val="C4E3B0"/>
                </a:solidFill>
              </a:rPr>
              <a:t>npm</a:t>
            </a:r>
            <a:r>
              <a:rPr lang="en-US" sz="2800" dirty="0">
                <a:solidFill>
                  <a:srgbClr val="C4E3B0"/>
                </a:solidFill>
              </a:rPr>
              <a:t> </a:t>
            </a:r>
            <a:r>
              <a:rPr lang="en-US" sz="2800" dirty="0" err="1">
                <a:solidFill>
                  <a:srgbClr val="C4E3B0"/>
                </a:solidFill>
              </a:rPr>
              <a:t>i</a:t>
            </a:r>
            <a:r>
              <a:rPr lang="en-US" sz="2800" dirty="0">
                <a:solidFill>
                  <a:srgbClr val="C4E3B0"/>
                </a:solidFill>
              </a:rPr>
              <a:t> -S react-router-</a:t>
            </a:r>
            <a:r>
              <a:rPr lang="en-US" sz="2800" dirty="0" err="1">
                <a:solidFill>
                  <a:srgbClr val="C4E3B0"/>
                </a:solidFill>
              </a:rPr>
              <a:t>dom</a:t>
            </a:r>
            <a:r>
              <a:rPr lang="en-US" sz="2800" dirty="0">
                <a:solidFill>
                  <a:schemeClr val="bg1"/>
                </a:solidFill>
              </a:rPr>
              <a:t>)</a:t>
            </a: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Migrate App render to a new Home component</a:t>
            </a: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Create a new class component called Navbar that contains a bootstrap navbar with &lt;Link /&gt; elements that navigate to each of the above Components.</a:t>
            </a:r>
          </a:p>
          <a:p>
            <a:pPr marL="742950" indent="-742950">
              <a:buAutoNum type="arabicPeriod"/>
            </a:pPr>
            <a:r>
              <a:rPr lang="en-US" sz="2800" dirty="0">
                <a:latin typeface="Arial" panose="020B0604020202020204" pitchFamily="34" charset="0"/>
                <a:cs typeface="Arial" panose="020B0604020202020204" pitchFamily="34" charset="0"/>
              </a:rPr>
              <a:t>Create routes for Home, </a:t>
            </a:r>
            <a:r>
              <a:rPr lang="en-US" sz="2800" dirty="0" err="1">
                <a:latin typeface="Arial" panose="020B0604020202020204" pitchFamily="34" charset="0"/>
                <a:cs typeface="Arial" panose="020B0604020202020204" pitchFamily="34" charset="0"/>
              </a:rPr>
              <a:t>DisplayBios</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inside of </a:t>
            </a:r>
            <a:r>
              <a:rPr lang="en-US" sz="2800" dirty="0" err="1">
                <a:latin typeface="Arial" panose="020B0604020202020204" pitchFamily="34" charset="0"/>
                <a:cs typeface="Arial" panose="020B0604020202020204" pitchFamily="34" charset="0"/>
              </a:rPr>
              <a:t>App.js</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13690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DC77-30DC-8741-BF5D-DF4DA37058D4}"/>
              </a:ext>
            </a:extLst>
          </p:cNvPr>
          <p:cNvSpPr>
            <a:spLocks noGrp="1"/>
          </p:cNvSpPr>
          <p:nvPr>
            <p:ph type="title"/>
          </p:nvPr>
        </p:nvSpPr>
        <p:spPr>
          <a:xfrm>
            <a:off x="1392730" y="330261"/>
            <a:ext cx="2702615" cy="607259"/>
          </a:xfrm>
        </p:spPr>
        <p:txBody>
          <a:bodyPr/>
          <a:lstStyle/>
          <a:p>
            <a:pPr algn="ctr"/>
            <a:r>
              <a:rPr lang="en-US" dirty="0" err="1"/>
              <a:t>Home.js</a:t>
            </a:r>
            <a:endParaRPr lang="en-US" dirty="0"/>
          </a:p>
        </p:txBody>
      </p:sp>
      <p:pic>
        <p:nvPicPr>
          <p:cNvPr id="4" name="Picture 3">
            <a:extLst>
              <a:ext uri="{FF2B5EF4-FFF2-40B4-BE49-F238E27FC236}">
                <a16:creationId xmlns:a16="http://schemas.microsoft.com/office/drawing/2014/main" id="{A30B11F6-0571-AD42-90C7-C5A3BEAC64DE}"/>
              </a:ext>
            </a:extLst>
          </p:cNvPr>
          <p:cNvPicPr>
            <a:picLocks noChangeAspect="1"/>
          </p:cNvPicPr>
          <p:nvPr/>
        </p:nvPicPr>
        <p:blipFill>
          <a:blip r:embed="rId2"/>
          <a:stretch>
            <a:fillRect/>
          </a:stretch>
        </p:blipFill>
        <p:spPr>
          <a:xfrm>
            <a:off x="5289659" y="0"/>
            <a:ext cx="6902341" cy="6858000"/>
          </a:xfrm>
          <a:prstGeom prst="rect">
            <a:avLst/>
          </a:prstGeom>
        </p:spPr>
      </p:pic>
    </p:spTree>
    <p:extLst>
      <p:ext uri="{BB962C8B-B14F-4D97-AF65-F5344CB8AC3E}">
        <p14:creationId xmlns:p14="http://schemas.microsoft.com/office/powerpoint/2010/main" val="36559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065E1-D073-734B-ABCD-28AF8F78F24F}"/>
              </a:ext>
            </a:extLst>
          </p:cNvPr>
          <p:cNvPicPr>
            <a:picLocks noChangeAspect="1"/>
          </p:cNvPicPr>
          <p:nvPr/>
        </p:nvPicPr>
        <p:blipFill>
          <a:blip r:embed="rId2"/>
          <a:stretch>
            <a:fillRect/>
          </a:stretch>
        </p:blipFill>
        <p:spPr>
          <a:xfrm>
            <a:off x="319631" y="0"/>
            <a:ext cx="11552738" cy="6858000"/>
          </a:xfrm>
          <a:prstGeom prst="rect">
            <a:avLst/>
          </a:prstGeom>
        </p:spPr>
      </p:pic>
      <p:sp>
        <p:nvSpPr>
          <p:cNvPr id="2" name="Title 1">
            <a:extLst>
              <a:ext uri="{FF2B5EF4-FFF2-40B4-BE49-F238E27FC236}">
                <a16:creationId xmlns:a16="http://schemas.microsoft.com/office/drawing/2014/main" id="{1D3566BE-3D87-8C4E-9667-A5AC7E876AEB}"/>
              </a:ext>
            </a:extLst>
          </p:cNvPr>
          <p:cNvSpPr>
            <a:spLocks noGrp="1"/>
          </p:cNvSpPr>
          <p:nvPr>
            <p:ph type="title"/>
          </p:nvPr>
        </p:nvSpPr>
        <p:spPr>
          <a:xfrm>
            <a:off x="497785" y="510143"/>
            <a:ext cx="11186220" cy="607259"/>
          </a:xfrm>
        </p:spPr>
        <p:txBody>
          <a:bodyPr/>
          <a:lstStyle/>
          <a:p>
            <a:pPr algn="ctr"/>
            <a:r>
              <a:rPr lang="en-US" dirty="0" err="1"/>
              <a:t>Navbar.js</a:t>
            </a:r>
            <a:endParaRPr lang="en-US" dirty="0"/>
          </a:p>
        </p:txBody>
      </p:sp>
    </p:spTree>
    <p:extLst>
      <p:ext uri="{BB962C8B-B14F-4D97-AF65-F5344CB8AC3E}">
        <p14:creationId xmlns:p14="http://schemas.microsoft.com/office/powerpoint/2010/main" val="384763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0BC2CB-40B9-9C4A-8E4F-0945C274F6C2}"/>
              </a:ext>
            </a:extLst>
          </p:cNvPr>
          <p:cNvSpPr>
            <a:spLocks noGrp="1"/>
          </p:cNvSpPr>
          <p:nvPr>
            <p:ph type="title"/>
          </p:nvPr>
        </p:nvSpPr>
        <p:spPr>
          <a:xfrm>
            <a:off x="497785" y="510143"/>
            <a:ext cx="11186220" cy="607259"/>
          </a:xfrm>
        </p:spPr>
        <p:txBody>
          <a:bodyPr/>
          <a:lstStyle/>
          <a:p>
            <a:pPr algn="ctr"/>
            <a:r>
              <a:rPr lang="en-US" dirty="0" err="1"/>
              <a:t>Navbar.css</a:t>
            </a:r>
            <a:endParaRPr lang="en-US" dirty="0"/>
          </a:p>
        </p:txBody>
      </p:sp>
      <p:pic>
        <p:nvPicPr>
          <p:cNvPr id="5" name="Picture 4">
            <a:extLst>
              <a:ext uri="{FF2B5EF4-FFF2-40B4-BE49-F238E27FC236}">
                <a16:creationId xmlns:a16="http://schemas.microsoft.com/office/drawing/2014/main" id="{5BC96444-6C58-D94C-9483-08C6DE4C8F19}"/>
              </a:ext>
            </a:extLst>
          </p:cNvPr>
          <p:cNvPicPr>
            <a:picLocks noChangeAspect="1"/>
          </p:cNvPicPr>
          <p:nvPr/>
        </p:nvPicPr>
        <p:blipFill>
          <a:blip r:embed="rId2"/>
          <a:stretch>
            <a:fillRect/>
          </a:stretch>
        </p:blipFill>
        <p:spPr>
          <a:xfrm>
            <a:off x="4319245" y="1439230"/>
            <a:ext cx="3543300" cy="1841500"/>
          </a:xfrm>
          <a:prstGeom prst="rect">
            <a:avLst/>
          </a:prstGeom>
        </p:spPr>
      </p:pic>
    </p:spTree>
    <p:extLst>
      <p:ext uri="{BB962C8B-B14F-4D97-AF65-F5344CB8AC3E}">
        <p14:creationId xmlns:p14="http://schemas.microsoft.com/office/powerpoint/2010/main" val="287720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DDA-5B1E-5441-B24A-BEBE90DE3CA7}"/>
              </a:ext>
            </a:extLst>
          </p:cNvPr>
          <p:cNvSpPr>
            <a:spLocks noGrp="1"/>
          </p:cNvSpPr>
          <p:nvPr>
            <p:ph type="title"/>
          </p:nvPr>
        </p:nvSpPr>
        <p:spPr>
          <a:xfrm>
            <a:off x="1077300" y="1122105"/>
            <a:ext cx="1517753" cy="607259"/>
          </a:xfrm>
        </p:spPr>
        <p:txBody>
          <a:bodyPr/>
          <a:lstStyle/>
          <a:p>
            <a:pPr algn="ctr"/>
            <a:r>
              <a:rPr lang="en-US" dirty="0" err="1"/>
              <a:t>App.js</a:t>
            </a:r>
            <a:endParaRPr lang="en-US" dirty="0"/>
          </a:p>
        </p:txBody>
      </p:sp>
      <p:pic>
        <p:nvPicPr>
          <p:cNvPr id="4" name="Picture 3">
            <a:extLst>
              <a:ext uri="{FF2B5EF4-FFF2-40B4-BE49-F238E27FC236}">
                <a16:creationId xmlns:a16="http://schemas.microsoft.com/office/drawing/2014/main" id="{FECD4B40-692B-E449-ABB2-9401A2EC2AA0}"/>
              </a:ext>
            </a:extLst>
          </p:cNvPr>
          <p:cNvPicPr>
            <a:picLocks noChangeAspect="1"/>
          </p:cNvPicPr>
          <p:nvPr/>
        </p:nvPicPr>
        <p:blipFill>
          <a:blip r:embed="rId2"/>
          <a:stretch>
            <a:fillRect/>
          </a:stretch>
        </p:blipFill>
        <p:spPr>
          <a:xfrm>
            <a:off x="3891154" y="119597"/>
            <a:ext cx="4808687" cy="2915433"/>
          </a:xfrm>
          <a:prstGeom prst="rect">
            <a:avLst/>
          </a:prstGeom>
        </p:spPr>
      </p:pic>
      <p:pic>
        <p:nvPicPr>
          <p:cNvPr id="8" name="Picture 7">
            <a:extLst>
              <a:ext uri="{FF2B5EF4-FFF2-40B4-BE49-F238E27FC236}">
                <a16:creationId xmlns:a16="http://schemas.microsoft.com/office/drawing/2014/main" id="{A8B91EC3-432B-F04B-A8D8-0EFEB8132AF6}"/>
              </a:ext>
            </a:extLst>
          </p:cNvPr>
          <p:cNvPicPr>
            <a:picLocks noChangeAspect="1"/>
          </p:cNvPicPr>
          <p:nvPr/>
        </p:nvPicPr>
        <p:blipFill>
          <a:blip r:embed="rId3"/>
          <a:stretch>
            <a:fillRect/>
          </a:stretch>
        </p:blipFill>
        <p:spPr>
          <a:xfrm>
            <a:off x="1215957" y="3659879"/>
            <a:ext cx="9931940" cy="3198121"/>
          </a:xfrm>
          <a:prstGeom prst="rect">
            <a:avLst/>
          </a:prstGeom>
        </p:spPr>
      </p:pic>
    </p:spTree>
    <p:extLst>
      <p:ext uri="{BB962C8B-B14F-4D97-AF65-F5344CB8AC3E}">
        <p14:creationId xmlns:p14="http://schemas.microsoft.com/office/powerpoint/2010/main" val="210720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Redirects in React Router</a:t>
            </a:r>
            <a:endParaRPr lang="en-US" sz="2133" dirty="0">
              <a:solidFill>
                <a:schemeClr val="bg1"/>
              </a:solidFill>
            </a:endParaRPr>
          </a:p>
        </p:txBody>
      </p:sp>
    </p:spTree>
    <p:custDataLst>
      <p:tags r:id="rId1"/>
    </p:custDataLst>
    <p:extLst>
      <p:ext uri="{BB962C8B-B14F-4D97-AF65-F5344CB8AC3E}">
        <p14:creationId xmlns:p14="http://schemas.microsoft.com/office/powerpoint/2010/main" val="1584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4999-9819-2A4B-9A67-310215166E00}"/>
              </a:ext>
            </a:extLst>
          </p:cNvPr>
          <p:cNvSpPr>
            <a:spLocks noGrp="1"/>
          </p:cNvSpPr>
          <p:nvPr>
            <p:ph type="title"/>
          </p:nvPr>
        </p:nvSpPr>
        <p:spPr/>
        <p:txBody>
          <a:bodyPr/>
          <a:lstStyle/>
          <a:p>
            <a:r>
              <a:rPr lang="en-US" dirty="0"/>
              <a:t>App Feature / Scenario</a:t>
            </a:r>
          </a:p>
        </p:txBody>
      </p:sp>
      <p:sp>
        <p:nvSpPr>
          <p:cNvPr id="3" name="Text Placeholder 2">
            <a:extLst>
              <a:ext uri="{FF2B5EF4-FFF2-40B4-BE49-F238E27FC236}">
                <a16:creationId xmlns:a16="http://schemas.microsoft.com/office/drawing/2014/main" id="{29D689DD-2EA7-404A-A03F-B56E9B72D630}"/>
              </a:ext>
            </a:extLst>
          </p:cNvPr>
          <p:cNvSpPr>
            <a:spLocks noGrp="1"/>
          </p:cNvSpPr>
          <p:nvPr>
            <p:ph type="body" sz="quarter" idx="13"/>
          </p:nvPr>
        </p:nvSpPr>
        <p:spPr/>
        <p:txBody>
          <a:bodyPr/>
          <a:lstStyle/>
          <a:p>
            <a:r>
              <a:rPr lang="en-US" dirty="0"/>
              <a:t>In our </a:t>
            </a:r>
            <a:r>
              <a:rPr lang="en-US" dirty="0" err="1"/>
              <a:t>DevBios</a:t>
            </a:r>
            <a:r>
              <a:rPr lang="en-US" dirty="0"/>
              <a:t> app, we would like for the Add Developer form and Displayed Bios to be on separate “pages” in our SPA.  We would also like to connect to the live API.  How can this be achieved?</a:t>
            </a:r>
          </a:p>
        </p:txBody>
      </p:sp>
    </p:spTree>
    <p:extLst>
      <p:ext uri="{BB962C8B-B14F-4D97-AF65-F5344CB8AC3E}">
        <p14:creationId xmlns:p14="http://schemas.microsoft.com/office/powerpoint/2010/main" val="211088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a:t>Redirecting</a:t>
            </a:r>
            <a:endParaRPr lang="en-US" sz="4267" dirty="0"/>
          </a:p>
        </p:txBody>
      </p:sp>
      <p:sp>
        <p:nvSpPr>
          <p:cNvPr id="5" name="Content Placeholder 2"/>
          <p:cNvSpPr txBox="1">
            <a:spLocks/>
          </p:cNvSpPr>
          <p:nvPr/>
        </p:nvSpPr>
        <p:spPr>
          <a:xfrm>
            <a:off x="883170" y="1298860"/>
            <a:ext cx="10504967" cy="16583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33" dirty="0">
                <a:solidFill>
                  <a:schemeClr val="bg1"/>
                </a:solidFill>
              </a:rPr>
              <a:t>It would be nice if our app redirected to developer bios page after a user submits a bio. </a:t>
            </a:r>
          </a:p>
          <a:p>
            <a:pPr marL="0" indent="0" algn="ctr">
              <a:buNone/>
            </a:pPr>
            <a:r>
              <a:rPr lang="en-US" sz="2133" dirty="0">
                <a:solidFill>
                  <a:schemeClr val="bg1"/>
                </a:solidFill>
              </a:rPr>
              <a:t>This can be accomplished using:</a:t>
            </a:r>
          </a:p>
          <a:p>
            <a:pPr marL="0" indent="0">
              <a:buNone/>
            </a:pPr>
            <a:endParaRPr lang="en-US" sz="2133" dirty="0">
              <a:solidFill>
                <a:srgbClr val="C4E3B0"/>
              </a:solidFill>
            </a:endParaRPr>
          </a:p>
          <a:p>
            <a:pPr marL="0" indent="0" algn="ctr">
              <a:buNone/>
            </a:pPr>
            <a:r>
              <a:rPr lang="en-US" sz="2133" dirty="0">
                <a:solidFill>
                  <a:srgbClr val="C4E3B0"/>
                </a:solidFill>
              </a:rPr>
              <a:t>History</a:t>
            </a:r>
          </a:p>
        </p:txBody>
      </p:sp>
      <p:sp>
        <p:nvSpPr>
          <p:cNvPr id="3" name="Rectangle 2">
            <a:extLst>
              <a:ext uri="{FF2B5EF4-FFF2-40B4-BE49-F238E27FC236}">
                <a16:creationId xmlns:a16="http://schemas.microsoft.com/office/drawing/2014/main" id="{46185CEC-9262-954C-A595-212832FD8CB7}"/>
              </a:ext>
            </a:extLst>
          </p:cNvPr>
          <p:cNvSpPr/>
          <p:nvPr/>
        </p:nvSpPr>
        <p:spPr>
          <a:xfrm>
            <a:off x="3097381" y="3022288"/>
            <a:ext cx="6096000" cy="646331"/>
          </a:xfrm>
          <a:prstGeom prst="rect">
            <a:avLst/>
          </a:prstGeom>
        </p:spPr>
        <p:txBody>
          <a:bodyPr>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https://github.com/ReactTraining/history/blob/master/docs/GettingStarted.md</a:t>
            </a:r>
            <a:endParaRPr lang="en-US" dirty="0">
              <a:solidFill>
                <a:schemeClr val="accent2"/>
              </a:solidFill>
            </a:endParaRPr>
          </a:p>
        </p:txBody>
      </p:sp>
      <p:sp>
        <p:nvSpPr>
          <p:cNvPr id="8" name="Rectangle 7">
            <a:extLst>
              <a:ext uri="{FF2B5EF4-FFF2-40B4-BE49-F238E27FC236}">
                <a16:creationId xmlns:a16="http://schemas.microsoft.com/office/drawing/2014/main" id="{DC478520-ED30-6342-BBE4-1AA30059ACF6}"/>
              </a:ext>
            </a:extLst>
          </p:cNvPr>
          <p:cNvSpPr/>
          <p:nvPr/>
        </p:nvSpPr>
        <p:spPr>
          <a:xfrm>
            <a:off x="3087653" y="4056833"/>
            <a:ext cx="6096000" cy="974562"/>
          </a:xfrm>
          <a:prstGeom prst="rect">
            <a:avLst/>
          </a:prstGeom>
        </p:spPr>
        <p:txBody>
          <a:bodyPr>
            <a:spAutoFit/>
          </a:bodyPr>
          <a:lstStyle/>
          <a:p>
            <a:pPr algn="ctr" defTabSz="457200">
              <a:spcBef>
                <a:spcPct val="20000"/>
              </a:spcBef>
            </a:pPr>
            <a:r>
              <a:rPr lang="en-US" sz="2133" dirty="0" err="1">
                <a:solidFill>
                  <a:srgbClr val="C4E3B0"/>
                </a:solidFill>
              </a:rPr>
              <a:t>withRouter</a:t>
            </a:r>
            <a:endParaRPr lang="en-US" sz="2133" dirty="0">
              <a:solidFill>
                <a:srgbClr val="C4E3B0"/>
              </a:solidFill>
            </a:endParaRPr>
          </a:p>
          <a:p>
            <a:pPr algn="ctr"/>
            <a:endParaRPr lang="en-US" dirty="0">
              <a:solidFill>
                <a:srgbClr val="C4E3B0"/>
              </a:solidFill>
            </a:endParaRPr>
          </a:p>
          <a:p>
            <a:pPr algn="ctr"/>
            <a:r>
              <a:rPr lang="en-US" dirty="0">
                <a:solidFill>
                  <a:schemeClr val="accent2"/>
                </a:solidFill>
              </a:rPr>
              <a:t> </a:t>
            </a:r>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https://reacttraining.com/react-router/web/api/withRouter</a:t>
            </a:r>
            <a:endParaRPr lang="en-US" dirty="0">
              <a:solidFill>
                <a:schemeClr val="accent2"/>
              </a:solidFill>
            </a:endParaRPr>
          </a:p>
        </p:txBody>
      </p:sp>
    </p:spTree>
    <p:extLst>
      <p:ext uri="{BB962C8B-B14F-4D97-AF65-F5344CB8AC3E}">
        <p14:creationId xmlns:p14="http://schemas.microsoft.com/office/powerpoint/2010/main" val="401552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Wrap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export in </a:t>
            </a:r>
            <a:r>
              <a:rPr lang="en-US" sz="2800" dirty="0" err="1">
                <a:latin typeface="Arial" panose="020B0604020202020204" pitchFamily="34" charset="0"/>
                <a:cs typeface="Arial" panose="020B0604020202020204" pitchFamily="34" charset="0"/>
              </a:rPr>
              <a:t>withRouter</a:t>
            </a:r>
            <a:r>
              <a:rPr lang="en-US" sz="2800" dirty="0">
                <a:latin typeface="Arial" panose="020B0604020202020204" pitchFamily="34" charset="0"/>
                <a:cs typeface="Arial" panose="020B0604020202020204" pitchFamily="34" charset="0"/>
              </a:rPr>
              <a:t>() and use history prop to push at the end of </a:t>
            </a:r>
            <a:r>
              <a:rPr lang="en-US" sz="2800" dirty="0" err="1">
                <a:latin typeface="Arial" panose="020B0604020202020204" pitchFamily="34" charset="0"/>
                <a:cs typeface="Arial" panose="020B0604020202020204" pitchFamily="34" charset="0"/>
              </a:rPr>
              <a:t>clearForm</a:t>
            </a:r>
            <a:r>
              <a:rPr lang="en-US" sz="28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244343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err="1"/>
              <a:t>AddDeveloper.js</a:t>
            </a:r>
            <a:endParaRPr lang="en-US" sz="4267" dirty="0"/>
          </a:p>
        </p:txBody>
      </p:sp>
      <p:pic>
        <p:nvPicPr>
          <p:cNvPr id="2" name="Picture 1">
            <a:extLst>
              <a:ext uri="{FF2B5EF4-FFF2-40B4-BE49-F238E27FC236}">
                <a16:creationId xmlns:a16="http://schemas.microsoft.com/office/drawing/2014/main" id="{40C9085D-8902-004C-BC82-65235D4C51BE}"/>
              </a:ext>
            </a:extLst>
          </p:cNvPr>
          <p:cNvPicPr>
            <a:picLocks noChangeAspect="1"/>
          </p:cNvPicPr>
          <p:nvPr/>
        </p:nvPicPr>
        <p:blipFill>
          <a:blip r:embed="rId3"/>
          <a:stretch>
            <a:fillRect/>
          </a:stretch>
        </p:blipFill>
        <p:spPr>
          <a:xfrm>
            <a:off x="3120763" y="1208053"/>
            <a:ext cx="6040411" cy="996566"/>
          </a:xfrm>
          <a:prstGeom prst="rect">
            <a:avLst/>
          </a:prstGeom>
        </p:spPr>
      </p:pic>
      <p:pic>
        <p:nvPicPr>
          <p:cNvPr id="6" name="Picture 5">
            <a:extLst>
              <a:ext uri="{FF2B5EF4-FFF2-40B4-BE49-F238E27FC236}">
                <a16:creationId xmlns:a16="http://schemas.microsoft.com/office/drawing/2014/main" id="{2BAD89EC-DD04-5B47-BF66-AD4B6A3B78F2}"/>
              </a:ext>
            </a:extLst>
          </p:cNvPr>
          <p:cNvPicPr>
            <a:picLocks noChangeAspect="1"/>
          </p:cNvPicPr>
          <p:nvPr/>
        </p:nvPicPr>
        <p:blipFill>
          <a:blip r:embed="rId4"/>
          <a:stretch>
            <a:fillRect/>
          </a:stretch>
        </p:blipFill>
        <p:spPr>
          <a:xfrm>
            <a:off x="3440197" y="2499240"/>
            <a:ext cx="5401545" cy="2666147"/>
          </a:xfrm>
          <a:prstGeom prst="rect">
            <a:avLst/>
          </a:prstGeom>
        </p:spPr>
      </p:pic>
      <p:pic>
        <p:nvPicPr>
          <p:cNvPr id="7" name="Picture 6">
            <a:extLst>
              <a:ext uri="{FF2B5EF4-FFF2-40B4-BE49-F238E27FC236}">
                <a16:creationId xmlns:a16="http://schemas.microsoft.com/office/drawing/2014/main" id="{DC88B1E8-0138-7B43-A5AC-EAB8F1BBED61}"/>
              </a:ext>
            </a:extLst>
          </p:cNvPr>
          <p:cNvPicPr>
            <a:picLocks noChangeAspect="1"/>
          </p:cNvPicPr>
          <p:nvPr/>
        </p:nvPicPr>
        <p:blipFill>
          <a:blip r:embed="rId5"/>
          <a:stretch>
            <a:fillRect/>
          </a:stretch>
        </p:blipFill>
        <p:spPr>
          <a:xfrm>
            <a:off x="3678663" y="5754629"/>
            <a:ext cx="4924612" cy="522009"/>
          </a:xfrm>
          <a:prstGeom prst="rect">
            <a:avLst/>
          </a:prstGeom>
        </p:spPr>
      </p:pic>
    </p:spTree>
    <p:extLst>
      <p:ext uri="{BB962C8B-B14F-4D97-AF65-F5344CB8AC3E}">
        <p14:creationId xmlns:p14="http://schemas.microsoft.com/office/powerpoint/2010/main" val="387833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Component Lifecycle Methods</a:t>
            </a:r>
            <a:endParaRPr lang="en-US" sz="2133" dirty="0">
              <a:solidFill>
                <a:schemeClr val="bg1"/>
              </a:solidFill>
            </a:endParaRPr>
          </a:p>
        </p:txBody>
      </p:sp>
    </p:spTree>
    <p:custDataLst>
      <p:tags r:id="rId1"/>
    </p:custDataLst>
    <p:extLst>
      <p:ext uri="{BB962C8B-B14F-4D97-AF65-F5344CB8AC3E}">
        <p14:creationId xmlns:p14="http://schemas.microsoft.com/office/powerpoint/2010/main" val="270228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86" t="11193" r="4686" b="12687"/>
          <a:stretch/>
        </p:blipFill>
        <p:spPr>
          <a:xfrm>
            <a:off x="203200" y="1354667"/>
            <a:ext cx="11707907" cy="5528733"/>
          </a:xfrm>
          <a:prstGeom prst="rect">
            <a:avLst/>
          </a:prstGeom>
        </p:spPr>
      </p:pic>
      <p:sp>
        <p:nvSpPr>
          <p:cNvPr id="4" name="Text Placeholder 1"/>
          <p:cNvSpPr txBox="1">
            <a:spLocks/>
          </p:cNvSpPr>
          <p:nvPr/>
        </p:nvSpPr>
        <p:spPr>
          <a:xfrm>
            <a:off x="203200" y="381001"/>
            <a:ext cx="11707907" cy="779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solidFill>
                  <a:schemeClr val="accent3">
                    <a:lumMod val="50000"/>
                  </a:schemeClr>
                </a:solidFill>
              </a:rPr>
              <a:t>Component Lifecycle Methods</a:t>
            </a:r>
          </a:p>
        </p:txBody>
      </p:sp>
    </p:spTree>
    <p:extLst>
      <p:ext uri="{BB962C8B-B14F-4D97-AF65-F5344CB8AC3E}">
        <p14:creationId xmlns:p14="http://schemas.microsoft.com/office/powerpoint/2010/main" val="280041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Component Lifecycle </a:t>
            </a:r>
          </a:p>
        </p:txBody>
      </p:sp>
      <p:sp>
        <p:nvSpPr>
          <p:cNvPr id="5" name="Content Placeholder 2"/>
          <p:cNvSpPr txBox="1">
            <a:spLocks/>
          </p:cNvSpPr>
          <p:nvPr/>
        </p:nvSpPr>
        <p:spPr>
          <a:xfrm>
            <a:off x="512064" y="1682496"/>
            <a:ext cx="11180064" cy="286410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In applications with many components, it’s very important to free up resources taken by the components when they are destroyed.</a:t>
            </a:r>
          </a:p>
          <a:p>
            <a:endParaRPr lang="en-US" sz="2400" dirty="0">
              <a:solidFill>
                <a:srgbClr val="C4E3B0"/>
              </a:solidFill>
            </a:endParaRPr>
          </a:p>
          <a:p>
            <a:r>
              <a:rPr lang="en-US" sz="2400" dirty="0">
                <a:solidFill>
                  <a:srgbClr val="C4E3B0"/>
                </a:solidFill>
              </a:rPr>
              <a:t>We can declare special methods on the component class to run some code when a component mounts and unmounts. These methods are called “lifecycle methods”.</a:t>
            </a:r>
          </a:p>
          <a:p>
            <a:endParaRPr lang="en-US" sz="2400" dirty="0">
              <a:solidFill>
                <a:srgbClr val="C4E3B0"/>
              </a:solidFill>
            </a:endParaRPr>
          </a:p>
          <a:p>
            <a:pPr marL="0" indent="0">
              <a:buNone/>
            </a:pPr>
            <a:endParaRPr lang="en-US" sz="2400" dirty="0">
              <a:solidFill>
                <a:srgbClr val="C4E3B0"/>
              </a:solidFill>
            </a:endParaRPr>
          </a:p>
        </p:txBody>
      </p:sp>
    </p:spTree>
    <p:extLst>
      <p:ext uri="{BB962C8B-B14F-4D97-AF65-F5344CB8AC3E}">
        <p14:creationId xmlns:p14="http://schemas.microsoft.com/office/powerpoint/2010/main" val="251684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Component Lifecycle Methods</a:t>
            </a:r>
          </a:p>
        </p:txBody>
      </p:sp>
      <p:sp>
        <p:nvSpPr>
          <p:cNvPr id="4" name="Content Placeholder 2"/>
          <p:cNvSpPr txBox="1">
            <a:spLocks/>
          </p:cNvSpPr>
          <p:nvPr/>
        </p:nvSpPr>
        <p:spPr>
          <a:xfrm>
            <a:off x="1087802" y="1397000"/>
            <a:ext cx="5414599" cy="4673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Constructor</a:t>
            </a:r>
          </a:p>
          <a:p>
            <a:pPr>
              <a:lnSpc>
                <a:spcPct val="150000"/>
              </a:lnSpc>
            </a:pPr>
            <a:r>
              <a:rPr lang="en-US" sz="2133" dirty="0">
                <a:solidFill>
                  <a:srgbClr val="C4E3B0"/>
                </a:solidFill>
              </a:rPr>
              <a:t>ComponentWillMount</a:t>
            </a:r>
          </a:p>
          <a:p>
            <a:pPr>
              <a:lnSpc>
                <a:spcPct val="150000"/>
              </a:lnSpc>
            </a:pPr>
            <a:r>
              <a:rPr lang="en-US" sz="2133" dirty="0">
                <a:solidFill>
                  <a:srgbClr val="C4E3B0"/>
                </a:solidFill>
              </a:rPr>
              <a:t>ComponentDidMount</a:t>
            </a:r>
          </a:p>
          <a:p>
            <a:pPr>
              <a:lnSpc>
                <a:spcPct val="150000"/>
              </a:lnSpc>
            </a:pPr>
            <a:r>
              <a:rPr lang="en-US" sz="2133" dirty="0">
                <a:solidFill>
                  <a:srgbClr val="C4E3B0"/>
                </a:solidFill>
              </a:rPr>
              <a:t>ComponentWillReceiveProps</a:t>
            </a:r>
          </a:p>
          <a:p>
            <a:pPr>
              <a:lnSpc>
                <a:spcPct val="150000"/>
              </a:lnSpc>
            </a:pPr>
            <a:r>
              <a:rPr lang="en-US" sz="2133" dirty="0">
                <a:solidFill>
                  <a:srgbClr val="C4E3B0"/>
                </a:solidFill>
              </a:rPr>
              <a:t>ShouldComponentUpdate</a:t>
            </a:r>
          </a:p>
          <a:p>
            <a:pPr>
              <a:lnSpc>
                <a:spcPct val="150000"/>
              </a:lnSpc>
            </a:pPr>
            <a:r>
              <a:rPr lang="en-US" sz="2133" dirty="0">
                <a:solidFill>
                  <a:srgbClr val="C4E3B0"/>
                </a:solidFill>
              </a:rPr>
              <a:t>ComponentWillUpdate</a:t>
            </a:r>
          </a:p>
          <a:p>
            <a:pPr>
              <a:lnSpc>
                <a:spcPct val="150000"/>
              </a:lnSpc>
            </a:pPr>
            <a:r>
              <a:rPr lang="en-US" sz="2133" dirty="0">
                <a:solidFill>
                  <a:srgbClr val="C4E3B0"/>
                </a:solidFill>
              </a:rPr>
              <a:t>ComponentDidUpdate</a:t>
            </a:r>
          </a:p>
          <a:p>
            <a:pPr>
              <a:lnSpc>
                <a:spcPct val="150000"/>
              </a:lnSpc>
            </a:pPr>
            <a:r>
              <a:rPr lang="en-US" sz="2133" dirty="0" err="1">
                <a:solidFill>
                  <a:srgbClr val="C4E3B0"/>
                </a:solidFill>
              </a:rPr>
              <a:t>ComponentWillUnmount</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5" name="Content Placeholder 2"/>
          <p:cNvSpPr txBox="1">
            <a:spLocks/>
          </p:cNvSpPr>
          <p:nvPr/>
        </p:nvSpPr>
        <p:spPr>
          <a:xfrm>
            <a:off x="5892800" y="3989832"/>
            <a:ext cx="5486400" cy="197916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133" dirty="0">
              <a:solidFill>
                <a:srgbClr val="C4E3B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1" y="225613"/>
            <a:ext cx="4876801" cy="6454588"/>
          </a:xfrm>
          <a:prstGeom prst="rect">
            <a:avLst/>
          </a:prstGeom>
        </p:spPr>
      </p:pic>
    </p:spTree>
    <p:extLst>
      <p:ext uri="{BB962C8B-B14F-4D97-AF65-F5344CB8AC3E}">
        <p14:creationId xmlns:p14="http://schemas.microsoft.com/office/powerpoint/2010/main" val="9343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62" y="8467"/>
            <a:ext cx="11317839" cy="6849533"/>
          </a:xfrm>
          <a:prstGeom prst="rect">
            <a:avLst/>
          </a:prstGeom>
        </p:spPr>
      </p:pic>
    </p:spTree>
    <p:extLst>
      <p:ext uri="{BB962C8B-B14F-4D97-AF65-F5344CB8AC3E}">
        <p14:creationId xmlns:p14="http://schemas.microsoft.com/office/powerpoint/2010/main" val="348433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474133" y="3835400"/>
            <a:ext cx="11379200" cy="2336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a:solidFill>
                  <a:schemeClr val="bg1">
                    <a:lumMod val="85000"/>
                  </a:schemeClr>
                </a:solidFill>
              </a:rPr>
              <a:t>ComponentDidMount() </a:t>
            </a:r>
            <a:r>
              <a:rPr lang="en-US" sz="2400" b="0" dirty="0">
                <a:solidFill>
                  <a:srgbClr val="C4E3B0"/>
                </a:solidFill>
              </a:rPr>
              <a:t>- Invoked immediately after a component is mounted.</a:t>
            </a:r>
          </a:p>
          <a:p>
            <a:endParaRPr lang="en-US" sz="2400" b="0" dirty="0">
              <a:solidFill>
                <a:srgbClr val="C4E3B0"/>
              </a:solidFill>
            </a:endParaRPr>
          </a:p>
          <a:p>
            <a:pPr marL="1066773" lvl="1" indent="-457189">
              <a:buFont typeface="Arial" panose="020B0604020202020204" pitchFamily="34" charset="0"/>
              <a:buChar char="•"/>
            </a:pPr>
            <a:r>
              <a:rPr lang="en-US" sz="2400" dirty="0">
                <a:solidFill>
                  <a:srgbClr val="C4E3B0"/>
                </a:solidFill>
              </a:rPr>
              <a:t>Initialization that requires DOM nodes should go here.</a:t>
            </a:r>
          </a:p>
          <a:p>
            <a:pPr marL="1066773" lvl="1" indent="-457189">
              <a:buFont typeface="Arial" panose="020B0604020202020204" pitchFamily="34" charset="0"/>
              <a:buChar char="•"/>
            </a:pPr>
            <a:r>
              <a:rPr lang="en-US" sz="2400" dirty="0">
                <a:solidFill>
                  <a:srgbClr val="C4E3B0"/>
                </a:solidFill>
              </a:rPr>
              <a:t>Its a good place to set up any subscriptions. If you do that, don’t forget to unsubscribe in </a:t>
            </a:r>
            <a:r>
              <a:rPr lang="en-US" sz="2400" dirty="0" err="1">
                <a:solidFill>
                  <a:srgbClr val="C4E3B0"/>
                </a:solidFill>
              </a:rPr>
              <a:t>componentWillUnmount</a:t>
            </a:r>
            <a:r>
              <a:rPr lang="en-US" sz="2400" dirty="0">
                <a:solidFill>
                  <a:srgbClr val="C4E3B0"/>
                </a:solidFill>
              </a:rPr>
              <a:t>(). </a:t>
            </a:r>
          </a:p>
          <a:p>
            <a:endParaRPr lang="en-US" sz="2400" b="0" dirty="0">
              <a:solidFill>
                <a:srgbClr val="C4E3B0"/>
              </a:solidFill>
            </a:endParaRPr>
          </a:p>
          <a:p>
            <a:br>
              <a:rPr lang="en-US" sz="2400" dirty="0">
                <a:solidFill>
                  <a:srgbClr val="C4E3B0"/>
                </a:solidFill>
                <a:latin typeface="+mn-lt"/>
              </a:rPr>
            </a:br>
            <a:endParaRPr lang="en-US" sz="2400" dirty="0">
              <a:solidFill>
                <a:srgbClr val="C4E3B0"/>
              </a:solidFill>
              <a:latin typeface="+mn-lt"/>
            </a:endParaRPr>
          </a:p>
        </p:txBody>
      </p:sp>
      <p:sp>
        <p:nvSpPr>
          <p:cNvPr id="22" name="TextBox 21"/>
          <p:cNvSpPr txBox="1"/>
          <p:nvPr/>
        </p:nvSpPr>
        <p:spPr>
          <a:xfrm>
            <a:off x="474133" y="1394699"/>
            <a:ext cx="10566400" cy="2308324"/>
          </a:xfrm>
          <a:prstGeom prst="rect">
            <a:avLst/>
          </a:prstGeom>
          <a:noFill/>
        </p:spPr>
        <p:txBody>
          <a:bodyPr wrap="square" rtlCol="0">
            <a:spAutoFit/>
          </a:bodyPr>
          <a:lstStyle/>
          <a:p>
            <a:r>
              <a:rPr lang="en-US" sz="2400" dirty="0">
                <a:solidFill>
                  <a:schemeClr val="bg1">
                    <a:lumMod val="85000"/>
                  </a:schemeClr>
                </a:solidFill>
              </a:rPr>
              <a:t> </a:t>
            </a:r>
            <a:r>
              <a:rPr lang="en-US" sz="2400" b="1" dirty="0">
                <a:solidFill>
                  <a:schemeClr val="bg1">
                    <a:lumMod val="85000"/>
                  </a:schemeClr>
                </a:solidFill>
              </a:rPr>
              <a:t>Constructor</a:t>
            </a:r>
            <a:r>
              <a:rPr lang="en-US" sz="2400" dirty="0">
                <a:solidFill>
                  <a:schemeClr val="bg1"/>
                </a:solidFill>
              </a:rPr>
              <a:t> </a:t>
            </a:r>
            <a:r>
              <a:rPr lang="en-US" sz="2400" b="1" dirty="0">
                <a:solidFill>
                  <a:schemeClr val="bg1"/>
                </a:solidFill>
              </a:rPr>
              <a:t>-</a:t>
            </a:r>
            <a:r>
              <a:rPr lang="en-US" sz="2400" dirty="0">
                <a:solidFill>
                  <a:schemeClr val="bg1"/>
                </a:solidFill>
              </a:rPr>
              <a:t> </a:t>
            </a:r>
            <a:r>
              <a:rPr lang="en-US" sz="2400" dirty="0">
                <a:solidFill>
                  <a:srgbClr val="C4E3B0"/>
                </a:solidFill>
              </a:rPr>
              <a:t>It is called before component is mounted. Typically, in React constructors are only used for two purposes:</a:t>
            </a:r>
          </a:p>
          <a:p>
            <a:endParaRPr lang="en-US" sz="2400" dirty="0">
              <a:solidFill>
                <a:srgbClr val="C4E3B0"/>
              </a:solidFill>
            </a:endParaRPr>
          </a:p>
          <a:p>
            <a:pPr marL="990575" lvl="1" indent="-380990">
              <a:buFont typeface="Arial" panose="020B0604020202020204" pitchFamily="34" charset="0"/>
              <a:buChar char="•"/>
            </a:pPr>
            <a:r>
              <a:rPr lang="en-US" sz="2400" dirty="0">
                <a:solidFill>
                  <a:srgbClr val="C4E3B0"/>
                </a:solidFill>
              </a:rPr>
              <a:t>Binding event handler methods to an instance</a:t>
            </a:r>
          </a:p>
          <a:p>
            <a:pPr marL="990575" lvl="1" indent="-380990">
              <a:buFont typeface="Arial" panose="020B0604020202020204" pitchFamily="34" charset="0"/>
              <a:buChar char="•"/>
            </a:pPr>
            <a:r>
              <a:rPr lang="en-US" sz="2400" dirty="0">
                <a:solidFill>
                  <a:srgbClr val="C4E3B0"/>
                </a:solidFill>
              </a:rPr>
              <a:t>Initializing local state by assigning an object to this.state.</a:t>
            </a:r>
          </a:p>
          <a:p>
            <a:endParaRPr lang="en-US" sz="2400" dirty="0">
              <a:solidFill>
                <a:schemeClr val="bg1"/>
              </a:solidFill>
            </a:endParaRPr>
          </a:p>
        </p:txBody>
      </p:sp>
      <p:sp>
        <p:nvSpPr>
          <p:cNvPr id="23" name="Title 1"/>
          <p:cNvSpPr txBox="1">
            <a:spLocks/>
          </p:cNvSpPr>
          <p:nvPr/>
        </p:nvSpPr>
        <p:spPr>
          <a:xfrm>
            <a:off x="982133" y="2819400"/>
            <a:ext cx="11514667" cy="812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pPr marL="380990" indent="-380990">
              <a:buFont typeface="Arial" panose="020B0604020202020204" pitchFamily="34" charset="0"/>
              <a:buChar char="•"/>
            </a:pPr>
            <a:endParaRPr lang="en-US" sz="2400" dirty="0">
              <a:solidFill>
                <a:srgbClr val="C4E3B0"/>
              </a:solidFill>
              <a:latin typeface="+mn-lt"/>
              <a:ea typeface="+mn-ea"/>
              <a:cs typeface="+mn-cs"/>
            </a:endParaRPr>
          </a:p>
        </p:txBody>
      </p:sp>
      <p:sp>
        <p:nvSpPr>
          <p:cNvPr id="24" name="Title 1"/>
          <p:cNvSpPr txBox="1">
            <a:spLocks/>
          </p:cNvSpPr>
          <p:nvPr/>
        </p:nvSpPr>
        <p:spPr>
          <a:xfrm>
            <a:off x="474134" y="374875"/>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solidFill>
                  <a:schemeClr val="bg1">
                    <a:lumMod val="85000"/>
                  </a:schemeClr>
                </a:solidFill>
              </a:rPr>
              <a:t>Commonly Used Lifecycle Methods</a:t>
            </a:r>
          </a:p>
        </p:txBody>
      </p:sp>
    </p:spTree>
    <p:extLst>
      <p:ext uri="{BB962C8B-B14F-4D97-AF65-F5344CB8AC3E}">
        <p14:creationId xmlns:p14="http://schemas.microsoft.com/office/powerpoint/2010/main" val="6165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48574" y="3022632"/>
            <a:ext cx="10847548" cy="232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ComponentWillUnmount</a:t>
            </a:r>
            <a:r>
              <a:rPr lang="en-US" sz="2133" dirty="0">
                <a:solidFill>
                  <a:srgbClr val="C4E3B0"/>
                </a:solidFill>
              </a:rPr>
              <a:t>() </a:t>
            </a:r>
          </a:p>
          <a:p>
            <a:endParaRPr lang="en-US" sz="2133"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before a component is unmounted and destroyed. .</a:t>
            </a:r>
          </a:p>
          <a:p>
            <a:pPr marL="1066773" lvl="1" indent="-457189" defTabSz="609585">
              <a:spcBef>
                <a:spcPct val="20000"/>
              </a:spcBef>
              <a:buFont typeface="Arial"/>
              <a:buChar char="•"/>
            </a:pPr>
            <a:r>
              <a:rPr lang="en-US" sz="2400" dirty="0">
                <a:solidFill>
                  <a:srgbClr val="C4E3B0"/>
                </a:solidFill>
              </a:rPr>
              <a:t>Perform any necessary cleanup in this method, such as invalidating timers, canceling network requests, or cleaning up any subscriptions that were created in componentDidMount().</a:t>
            </a:r>
            <a:endParaRPr lang="en-US" altLang="en-US" sz="2400" dirty="0">
              <a:solidFill>
                <a:srgbClr val="C4E3B0"/>
              </a:solidFill>
              <a:latin typeface="Arial" panose="020B0604020202020204" pitchFamily="34" charset="0"/>
            </a:endParaRPr>
          </a:p>
        </p:txBody>
      </p:sp>
      <p:sp>
        <p:nvSpPr>
          <p:cNvPr id="8" name="Rectangle 11"/>
          <p:cNvSpPr>
            <a:spLocks noChangeArrowheads="1"/>
          </p:cNvSpPr>
          <p:nvPr/>
        </p:nvSpPr>
        <p:spPr bwMode="auto">
          <a:xfrm>
            <a:off x="648573" y="787431"/>
            <a:ext cx="10972800" cy="195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a:solidFill>
                  <a:schemeClr val="bg1">
                    <a:lumMod val="85000"/>
                  </a:schemeClr>
                </a:solidFill>
              </a:rPr>
              <a:t>ComponentDidUpdate</a:t>
            </a:r>
            <a:r>
              <a:rPr lang="en-US" sz="2400" b="1" dirty="0">
                <a:solidFill>
                  <a:srgbClr val="C4E3B0"/>
                </a:solidFill>
              </a:rPr>
              <a:t>() </a:t>
            </a:r>
          </a:p>
          <a:p>
            <a:endParaRPr lang="en-US" sz="2400" b="1"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after updating occurs.</a:t>
            </a:r>
          </a:p>
          <a:p>
            <a:pPr marL="1066773" lvl="1" indent="-457189" defTabSz="609585">
              <a:spcBef>
                <a:spcPct val="20000"/>
              </a:spcBef>
              <a:buFont typeface="Arial"/>
              <a:buChar char="•"/>
            </a:pPr>
            <a:r>
              <a:rPr lang="en-US" sz="2400" dirty="0">
                <a:solidFill>
                  <a:srgbClr val="C4E3B0"/>
                </a:solidFill>
              </a:rPr>
              <a:t>This is also a good place to do network requests</a:t>
            </a:r>
            <a:r>
              <a:rPr lang="en-US" sz="2133" dirty="0">
                <a:solidFill>
                  <a:srgbClr val="C4E3B0"/>
                </a:solidFill>
              </a:rPr>
              <a:t>.</a:t>
            </a:r>
            <a:endParaRPr lang="en-US" altLang="en-US" sz="2133" dirty="0">
              <a:solidFill>
                <a:srgbClr val="C4E3B0"/>
              </a:solidFill>
              <a:ea typeface="Times New Roman" panose="02020603050405020304" pitchFamily="18" charset="0"/>
            </a:endParaRPr>
          </a:p>
          <a:p>
            <a:pPr lvl="1" eaLnBrk="0" fontAlgn="base" hangingPunct="0">
              <a:spcBef>
                <a:spcPct val="0"/>
              </a:spcBef>
              <a:spcAft>
                <a:spcPct val="0"/>
              </a:spcAft>
            </a:pPr>
            <a:endParaRPr lang="en-US" altLang="en-US" sz="2133" dirty="0">
              <a:solidFill>
                <a:srgbClr val="C4E3B0"/>
              </a:solidFill>
              <a:latin typeface="Arial" panose="020B0604020202020204" pitchFamily="34" charset="0"/>
            </a:endParaRPr>
          </a:p>
        </p:txBody>
      </p:sp>
    </p:spTree>
    <p:extLst>
      <p:ext uri="{BB962C8B-B14F-4D97-AF65-F5344CB8AC3E}">
        <p14:creationId xmlns:p14="http://schemas.microsoft.com/office/powerpoint/2010/main" val="267505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Use Component lifecycle methods to retrieve live data from an API</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162764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5C5C5"/>
                </a:solidFill>
              </a:rPr>
              <a:t>Rarely Used Lifecycle Methods</a:t>
            </a:r>
          </a:p>
        </p:txBody>
      </p:sp>
      <p:sp>
        <p:nvSpPr>
          <p:cNvPr id="3" name="Text Placeholder 2"/>
          <p:cNvSpPr>
            <a:spLocks noGrp="1"/>
          </p:cNvSpPr>
          <p:nvPr>
            <p:ph type="body" sz="quarter" idx="13"/>
          </p:nvPr>
        </p:nvSpPr>
        <p:spPr>
          <a:xfrm>
            <a:off x="508000" y="1137831"/>
            <a:ext cx="11176000" cy="1884771"/>
          </a:xfrm>
        </p:spPr>
        <p:txBody>
          <a:bodyPr>
            <a:normAutofit/>
          </a:bodyPr>
          <a:lstStyle/>
          <a:p>
            <a:r>
              <a:rPr lang="en-US" sz="2400" dirty="0">
                <a:solidFill>
                  <a:srgbClr val="C4E3B0"/>
                </a:solidFill>
              </a:rPr>
              <a:t>shouldComponentUpdate()</a:t>
            </a:r>
          </a:p>
          <a:p>
            <a:r>
              <a:rPr lang="en-US" sz="2400" dirty="0">
                <a:solidFill>
                  <a:srgbClr val="C4E3B0"/>
                </a:solidFill>
              </a:rPr>
              <a:t>Static getDerivedStateFromProps()</a:t>
            </a:r>
          </a:p>
          <a:p>
            <a:r>
              <a:rPr lang="en-US" sz="2400" dirty="0">
                <a:solidFill>
                  <a:srgbClr val="C4E3B0"/>
                </a:solidFill>
              </a:rPr>
              <a:t>getSnapshotBeforeUpdate()</a:t>
            </a:r>
          </a:p>
          <a:p>
            <a:endParaRPr lang="en-US" sz="2400" dirty="0">
              <a:solidFill>
                <a:srgbClr val="C4E3B0"/>
              </a:solidFill>
            </a:endParaRPr>
          </a:p>
          <a:p>
            <a:endParaRPr lang="en-US" sz="2400" dirty="0">
              <a:solidFill>
                <a:srgbClr val="C4E3B0"/>
              </a:solidFill>
            </a:endParaRPr>
          </a:p>
        </p:txBody>
      </p:sp>
      <p:sp>
        <p:nvSpPr>
          <p:cNvPr id="7" name="Title 1"/>
          <p:cNvSpPr txBox="1">
            <a:spLocks/>
          </p:cNvSpPr>
          <p:nvPr/>
        </p:nvSpPr>
        <p:spPr>
          <a:xfrm>
            <a:off x="524934" y="3048001"/>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667" dirty="0">
                <a:solidFill>
                  <a:srgbClr val="C5C5C5"/>
                </a:solidFill>
              </a:rPr>
              <a:t>Legacy Lifecycle Methods</a:t>
            </a:r>
          </a:p>
        </p:txBody>
      </p:sp>
      <p:sp>
        <p:nvSpPr>
          <p:cNvPr id="9" name="Text Placeholder 2"/>
          <p:cNvSpPr txBox="1">
            <a:spLocks/>
          </p:cNvSpPr>
          <p:nvPr/>
        </p:nvSpPr>
        <p:spPr>
          <a:xfrm>
            <a:off x="524933" y="4038600"/>
            <a:ext cx="11176000" cy="1884771"/>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bg2"/>
                </a:solidFill>
                <a:latin typeface="+mn-lt"/>
                <a:ea typeface="+mn-ea"/>
                <a:cs typeface="+mn-cs"/>
              </a:defRPr>
            </a:lvl1pPr>
            <a:lvl2pPr marL="228600" indent="-227013" algn="l" defTabSz="457200" rtl="0" eaLnBrk="1" latinLnBrk="0" hangingPunct="1">
              <a:spcBef>
                <a:spcPct val="20000"/>
              </a:spcBef>
              <a:buClr>
                <a:schemeClr val="bg1"/>
              </a:buClr>
              <a:buFont typeface="Arial"/>
              <a:buChar char="•"/>
              <a:defRPr sz="2400" kern="1200">
                <a:solidFill>
                  <a:schemeClr val="bg2"/>
                </a:solidFill>
                <a:latin typeface="+mn-lt"/>
                <a:ea typeface="+mn-ea"/>
                <a:cs typeface="+mn-cs"/>
              </a:defRPr>
            </a:lvl2pPr>
            <a:lvl3pPr marL="287338" indent="-166688" algn="l" defTabSz="457200" rtl="0" eaLnBrk="1" latinLnBrk="0" hangingPunct="1">
              <a:spcBef>
                <a:spcPct val="20000"/>
              </a:spcBef>
              <a:buClr>
                <a:schemeClr val="bg1"/>
              </a:buClr>
              <a:buFont typeface="Arial"/>
              <a:buChar char="•"/>
              <a:defRPr sz="2000" kern="1200">
                <a:solidFill>
                  <a:schemeClr val="bg2"/>
                </a:solidFill>
                <a:latin typeface="+mn-lt"/>
                <a:ea typeface="+mn-ea"/>
                <a:cs typeface="+mn-cs"/>
              </a:defRPr>
            </a:lvl3pPr>
            <a:lvl4pPr marL="393700"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4pPr>
            <a:lvl5pPr marL="512763"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UNSAFE_componentWillMount()</a:t>
            </a:r>
          </a:p>
          <a:p>
            <a:r>
              <a:rPr lang="en-US" sz="2400" dirty="0">
                <a:solidFill>
                  <a:srgbClr val="C4E3B0"/>
                </a:solidFill>
              </a:rPr>
              <a:t>UNSAFE_componentWillReceiveProps()</a:t>
            </a:r>
          </a:p>
          <a:p>
            <a:r>
              <a:rPr lang="en-US" sz="2400" dirty="0">
                <a:solidFill>
                  <a:srgbClr val="C4E3B0"/>
                </a:solidFill>
              </a:rPr>
              <a:t>UNSAFE_componentWillUpdate()</a:t>
            </a:r>
          </a:p>
        </p:txBody>
      </p:sp>
    </p:spTree>
    <p:extLst>
      <p:ext uri="{BB962C8B-B14F-4D97-AF65-F5344CB8AC3E}">
        <p14:creationId xmlns:p14="http://schemas.microsoft.com/office/powerpoint/2010/main" val="4243290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8" y="0"/>
            <a:ext cx="11939204" cy="6858000"/>
          </a:xfrm>
          <a:prstGeom prst="rect">
            <a:avLst/>
          </a:prstGeom>
        </p:spPr>
      </p:pic>
    </p:spTree>
    <p:extLst>
      <p:ext uri="{BB962C8B-B14F-4D97-AF65-F5344CB8AC3E}">
        <p14:creationId xmlns:p14="http://schemas.microsoft.com/office/powerpoint/2010/main" val="179194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5" name="Rectangle 4"/>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6" name="Rectangle 5"/>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7" name="Rectangle 6"/>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8" name="Rectangle 7"/>
          <p:cNvSpPr/>
          <p:nvPr/>
        </p:nvSpPr>
        <p:spPr>
          <a:xfrm>
            <a:off x="3187943" y="1908307"/>
            <a:ext cx="8131531" cy="65730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 component is generally mounted when its first created and implanted into the DOM. It usually takes place when it is rendered for the first time.</a:t>
            </a:r>
          </a:p>
        </p:txBody>
      </p:sp>
      <p:sp>
        <p:nvSpPr>
          <p:cNvPr id="9" name="Rectangle 8"/>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An update can be caused by changes to props or state</a:t>
            </a:r>
          </a:p>
        </p:txBody>
      </p:sp>
      <p:sp>
        <p:nvSpPr>
          <p:cNvPr id="10" name="Rectangle 9"/>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This method is called when a component is being removed from the DOM</a:t>
            </a:r>
          </a:p>
        </p:txBody>
      </p:sp>
      <p:sp>
        <p:nvSpPr>
          <p:cNvPr id="11" name="Rectangle 10"/>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These methods are called when there is an error during rendering, in a lifecycle method, or in the constructor of any child component.</a:t>
            </a:r>
          </a:p>
        </p:txBody>
      </p:sp>
      <p:sp>
        <p:nvSpPr>
          <p:cNvPr id="12"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a:t>
            </a:r>
          </a:p>
        </p:txBody>
      </p:sp>
    </p:spTree>
    <p:extLst>
      <p:ext uri="{BB962C8B-B14F-4D97-AF65-F5344CB8AC3E}">
        <p14:creationId xmlns:p14="http://schemas.microsoft.com/office/powerpoint/2010/main" val="204374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7943" y="1908307"/>
            <a:ext cx="8131531"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constructor(), static getDerivedStateFromProps(), render(), componentDidMount()</a:t>
            </a:r>
          </a:p>
        </p:txBody>
      </p:sp>
      <p:sp>
        <p:nvSpPr>
          <p:cNvPr id="6" name="Rectangle 5"/>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getDerivedStateFromProps(), shouldComponentUpdate(), render(), getSnapshotBeforeUpdate(), componentDidUpdate()</a:t>
            </a:r>
          </a:p>
        </p:txBody>
      </p:sp>
      <p:sp>
        <p:nvSpPr>
          <p:cNvPr id="7" name="Rectangle 6"/>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componentWillUnmount()</a:t>
            </a:r>
          </a:p>
        </p:txBody>
      </p:sp>
      <p:sp>
        <p:nvSpPr>
          <p:cNvPr id="8" name="Rectangle 7"/>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getDerivedStateFromError(), componentDidCatch()</a:t>
            </a:r>
          </a:p>
        </p:txBody>
      </p:sp>
      <p:sp>
        <p:nvSpPr>
          <p:cNvPr id="17" name="Rectangle 16"/>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18" name="Rectangle 17"/>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19" name="Rectangle 18"/>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20" name="Rectangle 19"/>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21"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(Contd..) </a:t>
            </a:r>
          </a:p>
        </p:txBody>
      </p:sp>
    </p:spTree>
    <p:extLst>
      <p:ext uri="{BB962C8B-B14F-4D97-AF65-F5344CB8AC3E}">
        <p14:creationId xmlns:p14="http://schemas.microsoft.com/office/powerpoint/2010/main" val="384318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Fetching from Remote Repository</a:t>
            </a:r>
            <a:endParaRPr lang="en-US" sz="2133" dirty="0">
              <a:solidFill>
                <a:schemeClr val="bg1"/>
              </a:solidFill>
            </a:endParaRPr>
          </a:p>
        </p:txBody>
      </p:sp>
    </p:spTree>
    <p:custDataLst>
      <p:tags r:id="rId1"/>
    </p:custDataLst>
    <p:extLst>
      <p:ext uri="{BB962C8B-B14F-4D97-AF65-F5344CB8AC3E}">
        <p14:creationId xmlns:p14="http://schemas.microsoft.com/office/powerpoint/2010/main" val="168358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a:t>
            </a:r>
          </a:p>
        </p:txBody>
      </p:sp>
      <p:pic>
        <p:nvPicPr>
          <p:cNvPr id="4" name="Picture 3">
            <a:extLst>
              <a:ext uri="{FF2B5EF4-FFF2-40B4-BE49-F238E27FC236}">
                <a16:creationId xmlns:a16="http://schemas.microsoft.com/office/drawing/2014/main" id="{5ED88236-5E50-F143-AA00-60420EDCFFC1}"/>
              </a:ext>
            </a:extLst>
          </p:cNvPr>
          <p:cNvPicPr>
            <a:picLocks noChangeAspect="1"/>
          </p:cNvPicPr>
          <p:nvPr/>
        </p:nvPicPr>
        <p:blipFill>
          <a:blip r:embed="rId3"/>
          <a:stretch>
            <a:fillRect/>
          </a:stretch>
        </p:blipFill>
        <p:spPr>
          <a:xfrm>
            <a:off x="5877503" y="1723551"/>
            <a:ext cx="4995049" cy="2527435"/>
          </a:xfrm>
          <a:prstGeom prst="rect">
            <a:avLst/>
          </a:prstGeom>
        </p:spPr>
      </p:pic>
      <p:sp>
        <p:nvSpPr>
          <p:cNvPr id="5" name="TextBox 4">
            <a:extLst>
              <a:ext uri="{FF2B5EF4-FFF2-40B4-BE49-F238E27FC236}">
                <a16:creationId xmlns:a16="http://schemas.microsoft.com/office/drawing/2014/main" id="{12DCAA3A-2194-664D-B1CC-BA810AE59CFF}"/>
              </a:ext>
            </a:extLst>
          </p:cNvPr>
          <p:cNvSpPr txBox="1"/>
          <p:nvPr/>
        </p:nvSpPr>
        <p:spPr>
          <a:xfrm>
            <a:off x="1264595" y="1971605"/>
            <a:ext cx="39397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40000"/>
                    <a:lumOff val="60000"/>
                  </a:schemeClr>
                </a:solidFill>
              </a:rPr>
              <a:t>fetch</a:t>
            </a:r>
            <a:r>
              <a:rPr lang="en-US" dirty="0">
                <a:solidFill>
                  <a:schemeClr val="bg1"/>
                </a:solidFill>
              </a:rPr>
              <a:t> function executes GET request to supplied endpoint</a:t>
            </a:r>
          </a:p>
          <a:p>
            <a:pPr marL="285750" indent="-285750">
              <a:buFont typeface="Arial" panose="020B0604020202020204" pitchFamily="34" charset="0"/>
              <a:buChar char="•"/>
            </a:pPr>
            <a:r>
              <a:rPr lang="en-US" dirty="0">
                <a:solidFill>
                  <a:schemeClr val="accent4">
                    <a:lumMod val="40000"/>
                    <a:lumOff val="60000"/>
                  </a:schemeClr>
                </a:solidFill>
              </a:rPr>
              <a:t>then</a:t>
            </a:r>
            <a:r>
              <a:rPr lang="en-US" dirty="0">
                <a:solidFill>
                  <a:schemeClr val="bg1"/>
                </a:solidFill>
              </a:rPr>
              <a:t> function can chain together additional actions</a:t>
            </a:r>
          </a:p>
          <a:p>
            <a:pPr marL="285750" indent="-285750">
              <a:buFont typeface="Arial" panose="020B0604020202020204" pitchFamily="34" charset="0"/>
              <a:buChar char="•"/>
            </a:pPr>
            <a:r>
              <a:rPr lang="en-US" dirty="0">
                <a:solidFill>
                  <a:schemeClr val="bg1"/>
                </a:solidFill>
              </a:rPr>
              <a:t>Response must be processed (cast to </a:t>
            </a:r>
            <a:r>
              <a:rPr lang="en-US" dirty="0" err="1">
                <a:solidFill>
                  <a:schemeClr val="accent4">
                    <a:lumMod val="40000"/>
                    <a:lumOff val="60000"/>
                  </a:schemeClr>
                </a:solidFill>
              </a:rPr>
              <a:t>json</a:t>
            </a:r>
            <a:r>
              <a:rPr lang="en-US" dirty="0">
                <a:solidFill>
                  <a:schemeClr val="bg1"/>
                </a:solidFill>
              </a:rPr>
              <a:t>)</a:t>
            </a:r>
          </a:p>
          <a:p>
            <a:pPr marL="285750" indent="-285750">
              <a:buFont typeface="Arial" panose="020B0604020202020204" pitchFamily="34" charset="0"/>
              <a:buChar char="•"/>
            </a:pPr>
            <a:r>
              <a:rPr lang="en-US" dirty="0">
                <a:solidFill>
                  <a:schemeClr val="bg1"/>
                </a:solidFill>
              </a:rPr>
              <a:t>Data can then be used</a:t>
            </a:r>
          </a:p>
        </p:txBody>
      </p:sp>
    </p:spTree>
    <p:extLst>
      <p:ext uri="{BB962C8B-B14F-4D97-AF65-F5344CB8AC3E}">
        <p14:creationId xmlns:p14="http://schemas.microsoft.com/office/powerpoint/2010/main" val="2249024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 - POST</a:t>
            </a:r>
          </a:p>
        </p:txBody>
      </p:sp>
      <p:sp>
        <p:nvSpPr>
          <p:cNvPr id="5" name="TextBox 4">
            <a:extLst>
              <a:ext uri="{FF2B5EF4-FFF2-40B4-BE49-F238E27FC236}">
                <a16:creationId xmlns:a16="http://schemas.microsoft.com/office/drawing/2014/main" id="{12DCAA3A-2194-664D-B1CC-BA810AE59CFF}"/>
              </a:ext>
            </a:extLst>
          </p:cNvPr>
          <p:cNvSpPr txBox="1"/>
          <p:nvPr/>
        </p:nvSpPr>
        <p:spPr>
          <a:xfrm>
            <a:off x="1254867" y="2238242"/>
            <a:ext cx="39397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Supply an object as a second parameter to issue POST or PUT</a:t>
            </a:r>
          </a:p>
          <a:p>
            <a:pPr marL="285750" indent="-285750">
              <a:buFont typeface="Arial" panose="020B0604020202020204" pitchFamily="34" charset="0"/>
              <a:buChar char="•"/>
            </a:pPr>
            <a:r>
              <a:rPr lang="en-US" dirty="0">
                <a:solidFill>
                  <a:schemeClr val="bg1"/>
                </a:solidFill>
              </a:rPr>
              <a:t>Method, Headers and body can be object properties </a:t>
            </a:r>
          </a:p>
          <a:p>
            <a:pPr marL="285750" indent="-285750">
              <a:buFont typeface="Arial" panose="020B0604020202020204" pitchFamily="34" charset="0"/>
              <a:buChar char="•"/>
            </a:pPr>
            <a:r>
              <a:rPr lang="en-US" dirty="0">
                <a:solidFill>
                  <a:schemeClr val="bg1"/>
                </a:solidFill>
              </a:rPr>
              <a:t>Many other properties available</a:t>
            </a:r>
          </a:p>
        </p:txBody>
      </p:sp>
      <p:pic>
        <p:nvPicPr>
          <p:cNvPr id="6" name="Picture 5">
            <a:extLst>
              <a:ext uri="{FF2B5EF4-FFF2-40B4-BE49-F238E27FC236}">
                <a16:creationId xmlns:a16="http://schemas.microsoft.com/office/drawing/2014/main" id="{C4076F2D-39D3-C04A-8E3A-B92999E5E512}"/>
              </a:ext>
            </a:extLst>
          </p:cNvPr>
          <p:cNvPicPr>
            <a:picLocks noChangeAspect="1"/>
          </p:cNvPicPr>
          <p:nvPr/>
        </p:nvPicPr>
        <p:blipFill>
          <a:blip r:embed="rId3"/>
          <a:stretch>
            <a:fillRect/>
          </a:stretch>
        </p:blipFill>
        <p:spPr>
          <a:xfrm>
            <a:off x="5634477" y="1971605"/>
            <a:ext cx="5689600" cy="2070100"/>
          </a:xfrm>
          <a:prstGeom prst="rect">
            <a:avLst/>
          </a:prstGeom>
        </p:spPr>
      </p:pic>
    </p:spTree>
    <p:extLst>
      <p:ext uri="{BB962C8B-B14F-4D97-AF65-F5344CB8AC3E}">
        <p14:creationId xmlns:p14="http://schemas.microsoft.com/office/powerpoint/2010/main" val="278304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Hit Live API for Developers</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35704" y="1137830"/>
            <a:ext cx="9248296" cy="4316201"/>
          </a:xfrm>
        </p:spPr>
        <p:txBody>
          <a:bodyPr>
            <a:normAutofit fontScale="85000" lnSpcReduction="20000"/>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to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componentDidMount</a:t>
            </a:r>
            <a:r>
              <a:rPr lang="en-US" sz="2800" dirty="0">
                <a:latin typeface="Arial" panose="020B0604020202020204" pitchFamily="34" charset="0"/>
                <a:cs typeface="Arial" panose="020B0604020202020204" pitchFamily="34" charset="0"/>
              </a:rPr>
              <a:t>() hook which accesses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https://developer-service-overspeedy-celebratedness.cfapps.io/developers</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and</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sets developer state to the response</a:t>
            </a:r>
          </a:p>
          <a:p>
            <a:pPr marL="742950" indent="-742950">
              <a:buAutoNum type="arabicPeriod"/>
            </a:pP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with post object to </a:t>
            </a:r>
            <a:r>
              <a:rPr lang="en-US" sz="2800" dirty="0" err="1">
                <a:latin typeface="Arial" panose="020B0604020202020204" pitchFamily="34" charset="0"/>
                <a:cs typeface="Arial" panose="020B0604020202020204" pitchFamily="34" charset="0"/>
              </a:rPr>
              <a:t>submitForm</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AddDeveloper.js</a:t>
            </a:r>
            <a:r>
              <a:rPr lang="en-US" sz="2800" dirty="0">
                <a:latin typeface="Arial" panose="020B0604020202020204" pitchFamily="34" charset="0"/>
                <a:cs typeface="Arial" panose="020B0604020202020204" pitchFamily="34" charset="0"/>
              </a:rPr>
              <a:t> and change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prop call to a regular variable.  The post endpoint is the GET endpoint with the ‘s’ removed: </a:t>
            </a:r>
            <a:r>
              <a:rPr lang="en-US" sz="2800" dirty="0">
                <a:solidFill>
                  <a:schemeClr val="accent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https://developer-service-overspeedy-celebratedness.cfapps.io/developer</a:t>
            </a:r>
            <a:r>
              <a:rPr lang="en-US" sz="2800" dirty="0">
                <a:solidFill>
                  <a:schemeClr val="accent2"/>
                </a:solidFill>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Delete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from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and remove the prop from &lt;</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/&gt;</a:t>
            </a: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34696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#1 and #3 </a:t>
            </a:r>
            <a:r>
              <a:rPr lang="en-US" dirty="0" err="1"/>
              <a:t>App.js</a:t>
            </a:r>
            <a:endParaRPr lang="en-US" dirty="0"/>
          </a:p>
        </p:txBody>
      </p:sp>
      <p:pic>
        <p:nvPicPr>
          <p:cNvPr id="3" name="Picture 2">
            <a:extLst>
              <a:ext uri="{FF2B5EF4-FFF2-40B4-BE49-F238E27FC236}">
                <a16:creationId xmlns:a16="http://schemas.microsoft.com/office/drawing/2014/main" id="{41AE508D-D072-F343-B936-A8A40A93557B}"/>
              </a:ext>
            </a:extLst>
          </p:cNvPr>
          <p:cNvPicPr>
            <a:picLocks noChangeAspect="1"/>
          </p:cNvPicPr>
          <p:nvPr/>
        </p:nvPicPr>
        <p:blipFill>
          <a:blip r:embed="rId2"/>
          <a:stretch>
            <a:fillRect/>
          </a:stretch>
        </p:blipFill>
        <p:spPr>
          <a:xfrm>
            <a:off x="1340870" y="1154846"/>
            <a:ext cx="9500049" cy="5703154"/>
          </a:xfrm>
          <a:prstGeom prst="rect">
            <a:avLst/>
          </a:prstGeom>
        </p:spPr>
      </p:pic>
    </p:spTree>
    <p:extLst>
      <p:ext uri="{BB962C8B-B14F-4D97-AF65-F5344CB8AC3E}">
        <p14:creationId xmlns:p14="http://schemas.microsoft.com/office/powerpoint/2010/main" val="2803327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#2. </a:t>
            </a:r>
            <a:r>
              <a:rPr lang="en-US" dirty="0" err="1"/>
              <a:t>AddDeveloper.js</a:t>
            </a:r>
            <a:endParaRPr lang="en-US" dirty="0"/>
          </a:p>
        </p:txBody>
      </p:sp>
      <p:pic>
        <p:nvPicPr>
          <p:cNvPr id="3" name="Picture 2">
            <a:extLst>
              <a:ext uri="{FF2B5EF4-FFF2-40B4-BE49-F238E27FC236}">
                <a16:creationId xmlns:a16="http://schemas.microsoft.com/office/drawing/2014/main" id="{8361B3DB-0293-1C4D-9ACE-AD92F75506C3}"/>
              </a:ext>
            </a:extLst>
          </p:cNvPr>
          <p:cNvPicPr>
            <a:picLocks noChangeAspect="1"/>
          </p:cNvPicPr>
          <p:nvPr/>
        </p:nvPicPr>
        <p:blipFill>
          <a:blip r:embed="rId2"/>
          <a:stretch>
            <a:fillRect/>
          </a:stretch>
        </p:blipFill>
        <p:spPr>
          <a:xfrm>
            <a:off x="419669" y="1041770"/>
            <a:ext cx="11342451" cy="5656495"/>
          </a:xfrm>
          <a:prstGeom prst="rect">
            <a:avLst/>
          </a:prstGeom>
        </p:spPr>
      </p:pic>
    </p:spTree>
    <p:extLst>
      <p:ext uri="{BB962C8B-B14F-4D97-AF65-F5344CB8AC3E}">
        <p14:creationId xmlns:p14="http://schemas.microsoft.com/office/powerpoint/2010/main" val="201645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56779" y="1530752"/>
            <a:ext cx="8521540" cy="3662990"/>
          </a:xfrm>
          <a:prstGeom prst="rect">
            <a:avLst/>
          </a:prstGeom>
        </p:spPr>
        <p:txBody>
          <a:bodyPr wrap="square">
            <a:spAutoFit/>
          </a:bodyPr>
          <a:lstStyle/>
          <a:p>
            <a:pPr algn="ctr">
              <a:spcAft>
                <a:spcPts val="1600"/>
              </a:spcAft>
            </a:pPr>
            <a:r>
              <a:rPr lang="en-US" sz="3200" b="1" dirty="0">
                <a:solidFill>
                  <a:schemeClr val="bg1">
                    <a:lumMod val="85000"/>
                  </a:schemeClr>
                </a:solidFill>
              </a:rPr>
              <a:t>Benefits</a:t>
            </a:r>
          </a:p>
          <a:p>
            <a:pPr marL="685749" indent="-228594">
              <a:buFont typeface="Arial" panose="020B0604020202020204" pitchFamily="34" charset="0"/>
              <a:buChar char="•"/>
            </a:pPr>
            <a:r>
              <a:rPr lang="en-US" sz="2667" dirty="0">
                <a:solidFill>
                  <a:srgbClr val="C4E3B0"/>
                </a:solidFill>
              </a:rPr>
              <a:t>Must-know for React development</a:t>
            </a:r>
          </a:p>
          <a:p>
            <a:pPr marL="685749" indent="-228594">
              <a:buFont typeface="Arial" panose="020B0604020202020204" pitchFamily="34" charset="0"/>
              <a:buChar char="•"/>
            </a:pPr>
            <a:r>
              <a:rPr lang="en-US" sz="2667" dirty="0">
                <a:solidFill>
                  <a:srgbClr val="C4E3B0"/>
                </a:solidFill>
              </a:rPr>
              <a:t>Routing helps preserve state, browser history functionality</a:t>
            </a:r>
          </a:p>
          <a:p>
            <a:pPr marL="685749" indent="-228594">
              <a:buFont typeface="Arial" panose="020B0604020202020204" pitchFamily="34" charset="0"/>
              <a:buChar char="•"/>
            </a:pPr>
            <a:r>
              <a:rPr lang="en-US" sz="2667" dirty="0">
                <a:solidFill>
                  <a:srgbClr val="C4E3B0"/>
                </a:solidFill>
              </a:rPr>
              <a:t>Lifecycle methods are key to getting “in the middle” of a page’s rendering so that asynchronous events can be orchestrated such as accessing an API and using the results</a:t>
            </a:r>
          </a:p>
        </p:txBody>
      </p:sp>
    </p:spTree>
    <p:custDataLst>
      <p:tags r:id="rId1"/>
    </p:custDataLst>
    <p:extLst>
      <p:ext uri="{BB962C8B-B14F-4D97-AF65-F5344CB8AC3E}">
        <p14:creationId xmlns:p14="http://schemas.microsoft.com/office/powerpoint/2010/main" val="81969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4267" dirty="0"/>
              <a:t>Recap Of Routing</a:t>
            </a:r>
          </a:p>
        </p:txBody>
      </p:sp>
      <p:sp>
        <p:nvSpPr>
          <p:cNvPr id="9" name="Text Placeholder 8"/>
          <p:cNvSpPr>
            <a:spLocks noGrp="1"/>
          </p:cNvSpPr>
          <p:nvPr>
            <p:ph type="body" sz="quarter" idx="13"/>
          </p:nvPr>
        </p:nvSpPr>
        <p:spPr/>
        <p:txBody>
          <a:bodyPr>
            <a:normAutofit/>
          </a:bodyPr>
          <a:lstStyle/>
          <a:p>
            <a:pPr marL="609585" indent="-609585">
              <a:buFont typeface="Arial" panose="020B0604020202020204" pitchFamily="34" charset="0"/>
              <a:buChar char="•"/>
            </a:pPr>
            <a:r>
              <a:rPr lang="en-US" sz="2133" dirty="0"/>
              <a:t>Routing is an important part of any application.</a:t>
            </a:r>
          </a:p>
          <a:p>
            <a:pPr marL="609585" indent="-609585">
              <a:buFont typeface="Arial" panose="020B0604020202020204" pitchFamily="34" charset="0"/>
              <a:buChar char="•"/>
            </a:pPr>
            <a:r>
              <a:rPr lang="en-US" sz="2133" dirty="0"/>
              <a:t>There are many routers available to be used with React.</a:t>
            </a:r>
          </a:p>
          <a:p>
            <a:pPr marL="609585" indent="-609585">
              <a:buFont typeface="Arial" panose="020B0604020202020204" pitchFamily="34" charset="0"/>
              <a:buChar char="•"/>
            </a:pPr>
            <a:r>
              <a:rPr lang="en-US" sz="2133" dirty="0"/>
              <a:t>Important one is React Router.</a:t>
            </a:r>
          </a:p>
          <a:p>
            <a:pPr marL="609585" indent="-609585">
              <a:buFont typeface="Arial" panose="020B0604020202020204" pitchFamily="34" charset="0"/>
              <a:buChar char="•"/>
            </a:pPr>
            <a:r>
              <a:rPr lang="en-US" sz="2133" dirty="0"/>
              <a:t>It helps us to create Single Page Applications with dynamic Routing.</a:t>
            </a:r>
          </a:p>
          <a:p>
            <a:pPr marL="609585" indent="-609585">
              <a:buFont typeface="Arial" panose="020B0604020202020204" pitchFamily="34" charset="0"/>
              <a:buChar char="•"/>
            </a:pPr>
            <a:r>
              <a:rPr lang="en-US" sz="2133" dirty="0"/>
              <a:t>Install react-router library to render it’s functionality.</a:t>
            </a:r>
          </a:p>
          <a:p>
            <a:pPr marL="609585" indent="-609585">
              <a:buFont typeface="Arial" panose="020B0604020202020204" pitchFamily="34" charset="0"/>
              <a:buChar char="•"/>
            </a:pPr>
            <a:r>
              <a:rPr lang="en-US" sz="2133" dirty="0"/>
              <a:t>&lt;Router&gt; contains all the routes, defined by &lt;Route&gt;</a:t>
            </a:r>
          </a:p>
          <a:p>
            <a:pPr marL="609585" indent="-609585">
              <a:buFont typeface="Arial" panose="020B0604020202020204" pitchFamily="34" charset="0"/>
              <a:buChar char="•"/>
            </a:pPr>
            <a:r>
              <a:rPr lang="en-US" sz="2133" dirty="0"/>
              <a:t>When a path matches path of &lt;Route&gt;, it returns the component.</a:t>
            </a:r>
          </a:p>
          <a:p>
            <a:pPr marL="609585" indent="-609585">
              <a:buFont typeface="Arial" panose="020B0604020202020204" pitchFamily="34" charset="0"/>
              <a:buChar char="•"/>
            </a:pPr>
            <a:r>
              <a:rPr lang="en-US" sz="2133" dirty="0"/>
              <a:t>&lt;Link&gt; provides navigation.</a:t>
            </a:r>
          </a:p>
          <a:p>
            <a:pPr marL="609585" indent="-609585">
              <a:buFont typeface="Arial" panose="020B0604020202020204" pitchFamily="34" charset="0"/>
              <a:buChar char="•"/>
            </a:pPr>
            <a:r>
              <a:rPr lang="en-US" sz="2133" dirty="0"/>
              <a:t>&lt;HashRouter&gt; contains classic URLs with hash.</a:t>
            </a:r>
          </a:p>
          <a:p>
            <a:pPr marL="609585" indent="-609585">
              <a:buFont typeface="Arial" panose="020B0604020202020204" pitchFamily="34" charset="0"/>
              <a:buChar char="•"/>
            </a:pPr>
            <a:r>
              <a:rPr lang="en-US" sz="2133" dirty="0"/>
              <a:t>&lt;BroserRouter&gt; uses History API.</a:t>
            </a:r>
          </a:p>
        </p:txBody>
      </p:sp>
    </p:spTree>
    <p:custDataLst>
      <p:tags r:id="rId1"/>
    </p:custDataLst>
    <p:extLst>
      <p:ext uri="{BB962C8B-B14F-4D97-AF65-F5344CB8AC3E}">
        <p14:creationId xmlns:p14="http://schemas.microsoft.com/office/powerpoint/2010/main" val="2108020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76200"/>
            <a:ext cx="3454400" cy="628185"/>
          </a:xfrm>
          <a:prstGeom prst="rect">
            <a:avLst/>
          </a:prstGeom>
          <a:noFill/>
        </p:spPr>
        <p:txBody>
          <a:bodyPr wrap="square" rtlCol="0">
            <a:spAutoFit/>
          </a:bodyPr>
          <a:lstStyle/>
          <a:p>
            <a:pP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304800" y="685801"/>
            <a:ext cx="11277600" cy="7090659"/>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__________ means that routing takes place as app is rendering ?</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Static Routing</a:t>
            </a:r>
          </a:p>
          <a:p>
            <a:pPr marL="1066773" lvl="1" indent="-457189">
              <a:buFont typeface="+mj-lt"/>
              <a:buAutoNum type="alphaUcPeriod"/>
            </a:pPr>
            <a:r>
              <a:rPr lang="en-US" sz="1867" dirty="0">
                <a:solidFill>
                  <a:schemeClr val="bg1">
                    <a:lumMod val="85000"/>
                  </a:schemeClr>
                </a:solidFill>
              </a:rPr>
              <a:t>React  Routing</a:t>
            </a:r>
          </a:p>
          <a:p>
            <a:pPr marL="1066773" lvl="1" indent="-457189">
              <a:buFont typeface="+mj-lt"/>
              <a:buAutoNum type="alphaUcPeriod"/>
            </a:pPr>
            <a:r>
              <a:rPr lang="en-US" sz="1867" dirty="0">
                <a:solidFill>
                  <a:schemeClr val="bg1">
                    <a:lumMod val="85000"/>
                  </a:schemeClr>
                </a:solidFill>
              </a:rPr>
              <a:t>Dynamic Routing</a:t>
            </a:r>
          </a:p>
          <a:p>
            <a:pPr marL="1066773" lvl="1" indent="-457189">
              <a:buFont typeface="+mj-lt"/>
              <a:buAutoNum type="alphaUcPeriod"/>
            </a:pPr>
            <a:r>
              <a:rPr lang="en-US" sz="1867" dirty="0">
                <a:solidFill>
                  <a:schemeClr val="bg1">
                    <a:lumMod val="85000"/>
                  </a:schemeClr>
                </a:solidFill>
              </a:rPr>
              <a:t>None of the above</a:t>
            </a:r>
          </a:p>
          <a:p>
            <a:pPr marL="457189" indent="-457189">
              <a:buFont typeface="+mj-lt"/>
              <a:buAutoNum type="arabicPeriod"/>
            </a:pPr>
            <a:endParaRPr lang="en-US" sz="1867" dirty="0">
              <a:solidFill>
                <a:schemeClr val="bg1">
                  <a:lumMod val="85000"/>
                </a:schemeClr>
              </a:solidFill>
            </a:endParaRPr>
          </a:p>
          <a:p>
            <a:pPr marL="457189" indent="-457189">
              <a:spcAft>
                <a:spcPts val="800"/>
              </a:spcAft>
              <a:buFont typeface="+mj-lt"/>
              <a:buAutoNum type="arabicPeriod"/>
            </a:pPr>
            <a:r>
              <a:rPr lang="en-US" sz="1867" dirty="0">
                <a:solidFill>
                  <a:schemeClr val="bg1">
                    <a:lumMod val="85000"/>
                  </a:schemeClr>
                </a:solidFill>
              </a:rPr>
              <a:t>Name the properties that &lt;Route &gt; component takes:</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to , component</a:t>
            </a:r>
          </a:p>
          <a:p>
            <a:pPr marL="1066773" lvl="1" indent="-457189">
              <a:buFont typeface="+mj-lt"/>
              <a:buAutoNum type="alphaUcPeriod"/>
            </a:pPr>
            <a:r>
              <a:rPr lang="en-US" sz="1867" dirty="0">
                <a:solidFill>
                  <a:schemeClr val="bg1">
                    <a:lumMod val="85000"/>
                  </a:schemeClr>
                </a:solidFill>
              </a:rPr>
              <a:t>pathname, to</a:t>
            </a:r>
          </a:p>
          <a:p>
            <a:pPr marL="1066773" lvl="1" indent="-457189">
              <a:buFont typeface="+mj-lt"/>
              <a:buAutoNum type="alphaUcPeriod"/>
            </a:pPr>
            <a:r>
              <a:rPr lang="en-US" sz="1867" dirty="0">
                <a:solidFill>
                  <a:schemeClr val="bg1">
                    <a:lumMod val="85000"/>
                  </a:schemeClr>
                </a:solidFill>
              </a:rPr>
              <a:t>to , render</a:t>
            </a:r>
          </a:p>
          <a:p>
            <a:pPr marL="1066773" lvl="1" indent="-457189">
              <a:buFont typeface="+mj-lt"/>
              <a:buAutoNum type="alphaUcPeriod"/>
            </a:pPr>
            <a:r>
              <a:rPr lang="en-US" sz="1867" dirty="0">
                <a:solidFill>
                  <a:schemeClr val="bg1">
                    <a:lumMod val="85000"/>
                  </a:schemeClr>
                </a:solidFill>
              </a:rPr>
              <a:t>path, component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component wraps all of the routes in react app using react-router?</a:t>
            </a:r>
          </a:p>
          <a:p>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&lt;Link&gt;</a:t>
            </a:r>
          </a:p>
          <a:p>
            <a:pPr marL="1066773" lvl="1" indent="-457189">
              <a:buFont typeface="+mj-lt"/>
              <a:buAutoNum type="alphaUcPeriod"/>
            </a:pPr>
            <a:r>
              <a:rPr lang="en-US" sz="1867" dirty="0">
                <a:solidFill>
                  <a:schemeClr val="bg1">
                    <a:lumMod val="85000"/>
                  </a:schemeClr>
                </a:solidFill>
              </a:rPr>
              <a:t>&lt;Route&gt;</a:t>
            </a:r>
          </a:p>
          <a:p>
            <a:pPr marL="1066773" lvl="1" indent="-457189">
              <a:buFont typeface="+mj-lt"/>
              <a:buAutoNum type="alphaUcPeriod"/>
            </a:pPr>
            <a:r>
              <a:rPr lang="en-US" sz="1867" dirty="0">
                <a:solidFill>
                  <a:schemeClr val="bg1">
                    <a:lumMod val="85000"/>
                  </a:schemeClr>
                </a:solidFill>
              </a:rPr>
              <a:t>&lt;</a:t>
            </a:r>
            <a:r>
              <a:rPr lang="en-US" sz="1867" dirty="0" err="1">
                <a:solidFill>
                  <a:schemeClr val="bg1">
                    <a:lumMod val="85000"/>
                  </a:schemeClr>
                </a:solidFill>
              </a:rPr>
              <a:t>Nav</a:t>
            </a:r>
            <a:r>
              <a:rPr lang="en-US" sz="1867" dirty="0">
                <a:solidFill>
                  <a:schemeClr val="bg1">
                    <a:lumMod val="85000"/>
                  </a:schemeClr>
                </a:solidFill>
              </a:rPr>
              <a:t>&gt;</a:t>
            </a:r>
          </a:p>
          <a:p>
            <a:pPr marL="1066773" lvl="1" indent="-457189">
              <a:buFont typeface="+mj-lt"/>
              <a:buAutoNum type="alphaUcPeriod"/>
            </a:pPr>
            <a:r>
              <a:rPr lang="en-US" sz="1867" dirty="0">
                <a:solidFill>
                  <a:schemeClr val="bg1">
                    <a:lumMod val="85000"/>
                  </a:schemeClr>
                </a:solidFill>
              </a:rPr>
              <a:t>&lt;Router&gt;</a:t>
            </a:r>
          </a:p>
          <a:p>
            <a:pPr marL="457189" indent="-457189">
              <a:buFont typeface="+mj-lt"/>
              <a:buAutoNum type="alphaUcPeriod"/>
            </a:pPr>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Tree>
    <p:custDataLst>
      <p:tags r:id="rId1"/>
    </p:custDataLst>
    <p:extLst>
      <p:ext uri="{BB962C8B-B14F-4D97-AF65-F5344CB8AC3E}">
        <p14:creationId xmlns:p14="http://schemas.microsoft.com/office/powerpoint/2010/main" val="277205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790" y="0"/>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95909" y="4318630"/>
            <a:ext cx="1887256" cy="2588713"/>
          </a:xfrm>
          <a:prstGeom prst="rect">
            <a:avLst/>
          </a:prstGeom>
        </p:spPr>
      </p:pic>
      <p:sp>
        <p:nvSpPr>
          <p:cNvPr id="6" name="Rectangle 5"/>
          <p:cNvSpPr/>
          <p:nvPr/>
        </p:nvSpPr>
        <p:spPr>
          <a:xfrm>
            <a:off x="319790" y="627506"/>
            <a:ext cx="11074400" cy="4689489"/>
          </a:xfrm>
          <a:prstGeom prst="rect">
            <a:avLst/>
          </a:prstGeom>
        </p:spPr>
        <p:txBody>
          <a:bodyPr wrap="square">
            <a:spAutoFit/>
          </a:bodyPr>
          <a:lstStyle/>
          <a:p>
            <a:pPr marL="457189" indent="-457189">
              <a:buFont typeface="+mj-lt"/>
              <a:buAutoNum type="arabicPeriod"/>
            </a:pPr>
            <a:endParaRPr lang="en-US" sz="1867" dirty="0">
              <a:solidFill>
                <a:schemeClr val="bg1">
                  <a:lumMod val="85000"/>
                </a:schemeClr>
              </a:solidFill>
            </a:endParaRPr>
          </a:p>
          <a:p>
            <a:pPr marL="457200" indent="-457200">
              <a:buFont typeface="+mj-lt"/>
              <a:buAutoNum type="arabicPeriod" startAt="4"/>
            </a:pPr>
            <a:r>
              <a:rPr lang="en-US" sz="1867" dirty="0">
                <a:solidFill>
                  <a:schemeClr val="bg1">
                    <a:lumMod val="85000"/>
                  </a:schemeClr>
                </a:solidFill>
              </a:rPr>
              <a:t>Identify the life cycle method that can be used to stop a component update or re-render.</a:t>
            </a:r>
          </a:p>
          <a:p>
            <a:r>
              <a:rPr lang="en-US" sz="1867" dirty="0">
                <a:solidFill>
                  <a:schemeClr val="bg1">
                    <a:lumMod val="85000"/>
                  </a:schemeClr>
                </a:solidFill>
              </a:rPr>
              <a:t>	I </a:t>
            </a:r>
            <a:r>
              <a:rPr lang="en-US" sz="1867" dirty="0" err="1">
                <a:solidFill>
                  <a:schemeClr val="bg1">
                    <a:lumMod val="85000"/>
                  </a:schemeClr>
                </a:solidFill>
              </a:rPr>
              <a:t>componentWillUpdate</a:t>
            </a:r>
            <a:r>
              <a:rPr lang="en-US" sz="1867" dirty="0">
                <a:solidFill>
                  <a:schemeClr val="bg1">
                    <a:lumMod val="85000"/>
                  </a:schemeClr>
                </a:solidFill>
              </a:rPr>
              <a:t>()</a:t>
            </a:r>
          </a:p>
          <a:p>
            <a:r>
              <a:rPr lang="en-US" sz="1867" dirty="0">
                <a:solidFill>
                  <a:schemeClr val="bg1">
                    <a:lumMod val="85000"/>
                  </a:schemeClr>
                </a:solidFill>
              </a:rPr>
              <a:t>	II </a:t>
            </a:r>
            <a:r>
              <a:rPr lang="en-US" sz="1867" dirty="0" err="1">
                <a:solidFill>
                  <a:schemeClr val="bg1">
                    <a:lumMod val="85000"/>
                  </a:schemeClr>
                </a:solidFill>
              </a:rPr>
              <a:t>shouldComponentUpdate</a:t>
            </a:r>
            <a:r>
              <a:rPr lang="en-US" sz="1867" dirty="0">
                <a:solidFill>
                  <a:schemeClr val="bg1">
                    <a:lumMod val="85000"/>
                  </a:schemeClr>
                </a:solidFill>
              </a:rPr>
              <a:t>()</a:t>
            </a:r>
          </a:p>
          <a:p>
            <a:r>
              <a:rPr lang="en-US" sz="1867" dirty="0">
                <a:solidFill>
                  <a:schemeClr val="bg1">
                    <a:lumMod val="85000"/>
                  </a:schemeClr>
                </a:solidFill>
              </a:rPr>
              <a:t>	III </a:t>
            </a:r>
            <a:r>
              <a:rPr lang="en-US" sz="1867" dirty="0" err="1">
                <a:solidFill>
                  <a:schemeClr val="bg1">
                    <a:lumMod val="85000"/>
                  </a:schemeClr>
                </a:solidFill>
              </a:rPr>
              <a:t>componentDidUpdate</a:t>
            </a:r>
            <a:r>
              <a:rPr lang="en-US" sz="1867" dirty="0">
                <a:solidFill>
                  <a:schemeClr val="bg1">
                    <a:lumMod val="85000"/>
                  </a:schemeClr>
                </a:solidFill>
              </a:rPr>
              <a:t>() </a:t>
            </a:r>
          </a:p>
          <a:p>
            <a:pPr marL="1066773" lvl="1" indent="-457189">
              <a:buFont typeface="+mj-lt"/>
              <a:buAutoNum type="alphaUcPeriod"/>
            </a:pPr>
            <a:r>
              <a:rPr lang="en-US" sz="1867" dirty="0">
                <a:solidFill>
                  <a:schemeClr val="bg1">
                    <a:lumMod val="85000"/>
                  </a:schemeClr>
                </a:solidFill>
              </a:rPr>
              <a:t>I only</a:t>
            </a:r>
          </a:p>
          <a:p>
            <a:pPr marL="1066773" lvl="1" indent="-457189">
              <a:buFont typeface="+mj-lt"/>
              <a:buAutoNum type="alphaUcPeriod"/>
            </a:pPr>
            <a:r>
              <a:rPr lang="en-US" sz="1867" dirty="0">
                <a:solidFill>
                  <a:schemeClr val="bg1">
                    <a:lumMod val="85000"/>
                  </a:schemeClr>
                </a:solidFill>
              </a:rPr>
              <a:t>II only</a:t>
            </a:r>
          </a:p>
          <a:p>
            <a:pPr marL="1066773" lvl="1" indent="-457189">
              <a:buFont typeface="+mj-lt"/>
              <a:buAutoNum type="alphaUcPeriod"/>
            </a:pPr>
            <a:r>
              <a:rPr lang="en-US" sz="1867" dirty="0">
                <a:solidFill>
                  <a:schemeClr val="bg1">
                    <a:lumMod val="85000"/>
                  </a:schemeClr>
                </a:solidFill>
              </a:rPr>
              <a:t>I, II, and II</a:t>
            </a:r>
          </a:p>
          <a:p>
            <a:pPr marL="1066773" lvl="1" indent="-457189">
              <a:buFont typeface="+mj-lt"/>
              <a:buAutoNum type="alphaUcPeriod"/>
            </a:pPr>
            <a:r>
              <a:rPr lang="en-US" sz="1867" dirty="0">
                <a:solidFill>
                  <a:schemeClr val="bg1">
                    <a:lumMod val="85000"/>
                  </a:schemeClr>
                </a:solidFill>
              </a:rPr>
              <a:t>III only</a:t>
            </a:r>
          </a:p>
          <a:p>
            <a:endParaRPr lang="en-US" sz="1867" dirty="0">
              <a:solidFill>
                <a:schemeClr val="bg1">
                  <a:lumMod val="85000"/>
                </a:schemeClr>
              </a:solidFill>
            </a:endParaRPr>
          </a:p>
          <a:p>
            <a:r>
              <a:rPr lang="en-US" sz="1867" dirty="0">
                <a:solidFill>
                  <a:schemeClr val="bg1">
                    <a:lumMod val="85000"/>
                  </a:schemeClr>
                </a:solidFill>
              </a:rPr>
              <a:t>5.      Which method in a React Component is called after the component is rendered for the first time?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1066773" lvl="1" indent="-457189">
              <a:buFont typeface="+mj-lt"/>
              <a:buAutoNum type="alphaUcPeriod"/>
            </a:pPr>
            <a:r>
              <a:rPr lang="en-US" sz="1867" dirty="0">
                <a:solidFill>
                  <a:schemeClr val="bg1">
                    <a:lumMod val="85000"/>
                  </a:schemeClr>
                </a:solidFill>
              </a:rPr>
              <a:t>componentMounted</a:t>
            </a:r>
          </a:p>
          <a:p>
            <a:pPr marL="1066773" lvl="1" indent="-457189">
              <a:buFont typeface="+mj-lt"/>
              <a:buAutoNum type="alphaUcPeriod"/>
            </a:pPr>
            <a:r>
              <a:rPr lang="en-US" sz="1867" dirty="0">
                <a:solidFill>
                  <a:schemeClr val="bg1">
                    <a:lumMod val="85000"/>
                  </a:schemeClr>
                </a:solidFill>
              </a:rPr>
              <a:t>componentUpdated</a:t>
            </a:r>
          </a:p>
          <a:p>
            <a:endParaRPr lang="en-US" sz="1867" dirty="0">
              <a:solidFill>
                <a:schemeClr val="bg1">
                  <a:lumMod val="85000"/>
                </a:schemeClr>
              </a:solidFill>
            </a:endParaRPr>
          </a:p>
        </p:txBody>
      </p:sp>
    </p:spTree>
    <p:custDataLst>
      <p:tags r:id="rId1"/>
    </p:custDataLst>
    <p:extLst>
      <p:ext uri="{BB962C8B-B14F-4D97-AF65-F5344CB8AC3E}">
        <p14:creationId xmlns:p14="http://schemas.microsoft.com/office/powerpoint/2010/main" val="1677363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77801"/>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
        <p:nvSpPr>
          <p:cNvPr id="6" name="Rectangle 5"/>
          <p:cNvSpPr/>
          <p:nvPr/>
        </p:nvSpPr>
        <p:spPr>
          <a:xfrm>
            <a:off x="304800" y="1092200"/>
            <a:ext cx="11074400" cy="5551456"/>
          </a:xfrm>
          <a:prstGeom prst="rect">
            <a:avLst/>
          </a:prstGeom>
        </p:spPr>
        <p:txBody>
          <a:bodyPr wrap="square">
            <a:spAutoFit/>
          </a:bodyPr>
          <a:lstStyle/>
          <a:p>
            <a:pPr marL="457200" indent="-457200">
              <a:buFont typeface="+mj-lt"/>
              <a:buAutoNum type="arabicPeriod" startAt="6"/>
            </a:pPr>
            <a:r>
              <a:rPr lang="en-US" sz="1867" dirty="0">
                <a:solidFill>
                  <a:schemeClr val="bg1">
                    <a:lumMod val="85000"/>
                  </a:schemeClr>
                </a:solidFill>
              </a:rPr>
              <a:t>Which of the following is correct syntax for a button click event handler, foo?</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What happens when you call setState() inside render() method?</a:t>
            </a:r>
          </a:p>
          <a:p>
            <a:pPr marL="1066773" lvl="1" indent="-457189">
              <a:buFont typeface="+mj-lt"/>
              <a:buAutoNum type="alphaUcPeriod"/>
            </a:pPr>
            <a:r>
              <a:rPr lang="en-US" sz="1867" dirty="0">
                <a:solidFill>
                  <a:schemeClr val="bg1">
                    <a:lumMod val="85000"/>
                  </a:schemeClr>
                </a:solidFill>
              </a:rPr>
              <a:t>Repetitive output appears on the screen</a:t>
            </a:r>
          </a:p>
          <a:p>
            <a:pPr marL="1066773" lvl="1" indent="-457189">
              <a:buFont typeface="+mj-lt"/>
              <a:buAutoNum type="alphaUcPeriod"/>
            </a:pPr>
            <a:r>
              <a:rPr lang="en-US" sz="1867" dirty="0">
                <a:solidFill>
                  <a:schemeClr val="bg1">
                    <a:lumMod val="85000"/>
                  </a:schemeClr>
                </a:solidFill>
              </a:rPr>
              <a:t>Maximum update depth exceeded (React limits to prevent infinite loops)</a:t>
            </a:r>
          </a:p>
          <a:p>
            <a:pPr marL="1066773" lvl="1" indent="-457189">
              <a:buFont typeface="+mj-lt"/>
              <a:buAutoNum type="alphaUcPeriod"/>
            </a:pPr>
            <a:r>
              <a:rPr lang="en-US" sz="1867" dirty="0">
                <a:solidFill>
                  <a:schemeClr val="bg1">
                    <a:lumMod val="85000"/>
                  </a:schemeClr>
                </a:solidFill>
              </a:rPr>
              <a:t>Duplicate key error</a:t>
            </a:r>
          </a:p>
          <a:p>
            <a:pPr marL="1066773" lvl="1" indent="-457189">
              <a:buFont typeface="+mj-lt"/>
              <a:buAutoNum type="alphaUcPeriod"/>
            </a:pPr>
            <a:r>
              <a:rPr lang="en-US" sz="1867" dirty="0">
                <a:solidFill>
                  <a:schemeClr val="bg1">
                    <a:lumMod val="85000"/>
                  </a:schemeClr>
                </a:solidFill>
              </a:rPr>
              <a:t>Nothing happens. Life goes on!</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How do you write an inline style specifying the font-size:12px and color:red; in JSX?</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style={{font-size:12,color:'red'}}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p:txBody>
      </p:sp>
    </p:spTree>
    <p:custDataLst>
      <p:tags r:id="rId1"/>
    </p:custDataLst>
    <p:extLst>
      <p:ext uri="{BB962C8B-B14F-4D97-AF65-F5344CB8AC3E}">
        <p14:creationId xmlns:p14="http://schemas.microsoft.com/office/powerpoint/2010/main" val="2084650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36730" y="18148"/>
            <a:ext cx="11186220" cy="607259"/>
          </a:xfrm>
        </p:spPr>
        <p:txBody>
          <a:bodyPr/>
          <a:lstStyle/>
          <a:p>
            <a:pPr algn="ctr"/>
            <a:r>
              <a:rPr lang="en-US" dirty="0"/>
              <a:t>Review</a:t>
            </a:r>
          </a:p>
        </p:txBody>
      </p:sp>
      <p:sp>
        <p:nvSpPr>
          <p:cNvPr id="15" name="TextBox 14">
            <a:extLst>
              <a:ext uri="{FF2B5EF4-FFF2-40B4-BE49-F238E27FC236}">
                <a16:creationId xmlns:a16="http://schemas.microsoft.com/office/drawing/2014/main" id="{EB9BFFD5-501D-424A-804E-56C0D59D6638}"/>
              </a:ext>
            </a:extLst>
          </p:cNvPr>
          <p:cNvSpPr txBox="1"/>
          <p:nvPr/>
        </p:nvSpPr>
        <p:spPr>
          <a:xfrm>
            <a:off x="614555" y="1498600"/>
            <a:ext cx="11186220" cy="3352800"/>
          </a:xfrm>
          <a:prstGeom prst="rect">
            <a:avLst/>
          </a:prstGeom>
        </p:spPr>
        <p:txBody>
          <a:bodyPr vert="horz">
            <a:normAutofit/>
          </a:bodyPr>
          <a:lstStyle>
            <a:defPPr>
              <a:defRPr lang="en-US"/>
            </a:defPPr>
            <a:lvl1pPr indent="0" defTabSz="457200">
              <a:spcBef>
                <a:spcPct val="20000"/>
              </a:spcBef>
              <a:buFont typeface="Arial"/>
              <a:buNone/>
              <a:defRPr sz="2800" baseline="0">
                <a:solidFill>
                  <a:schemeClr val="bg2"/>
                </a:solidFill>
              </a:defRPr>
            </a:lvl1pPr>
            <a:lvl2pPr marL="228600" indent="-227013" defTabSz="457200">
              <a:spcBef>
                <a:spcPct val="20000"/>
              </a:spcBef>
              <a:buClr>
                <a:schemeClr val="accent2"/>
              </a:buClr>
              <a:buFont typeface="Arial"/>
              <a:buChar char="•"/>
              <a:defRPr sz="2400">
                <a:solidFill>
                  <a:schemeClr val="bg2"/>
                </a:solidFill>
              </a:defRPr>
            </a:lvl2pPr>
            <a:lvl3pPr marL="287338" indent="-166688" defTabSz="457200">
              <a:spcBef>
                <a:spcPct val="20000"/>
              </a:spcBef>
              <a:buClr>
                <a:schemeClr val="accent2"/>
              </a:buClr>
              <a:buFont typeface="Arial"/>
              <a:buChar char="•"/>
              <a:defRPr sz="2000">
                <a:solidFill>
                  <a:schemeClr val="bg2"/>
                </a:solidFill>
              </a:defRPr>
            </a:lvl3pPr>
            <a:lvl4pPr marL="393700" indent="-176213" defTabSz="457200">
              <a:spcBef>
                <a:spcPct val="20000"/>
              </a:spcBef>
              <a:buClr>
                <a:schemeClr val="accent2"/>
              </a:buClr>
              <a:buFont typeface="Arial"/>
              <a:buChar char="•"/>
              <a:defRPr>
                <a:solidFill>
                  <a:schemeClr val="bg2"/>
                </a:solidFill>
              </a:defRPr>
            </a:lvl4pPr>
            <a:lvl5pPr marL="512763" indent="-176213" defTabSz="457200">
              <a:spcBef>
                <a:spcPct val="20000"/>
              </a:spcBef>
              <a:buClr>
                <a:schemeClr val="accent2"/>
              </a:buClr>
              <a:buFont typeface="Arial"/>
              <a:buChar char="•"/>
              <a:defRPr>
                <a:solidFill>
                  <a:schemeClr val="bg2"/>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609585" indent="-609585">
              <a:buFont typeface="Arial" panose="020B0604020202020204" pitchFamily="34" charset="0"/>
              <a:buChar char="•"/>
            </a:pPr>
            <a:r>
              <a:rPr lang="en-US" sz="3733" dirty="0"/>
              <a:t>Installing Routing</a:t>
            </a:r>
          </a:p>
          <a:p>
            <a:pPr marL="609585" indent="-609585">
              <a:buFont typeface="Arial" panose="020B0604020202020204" pitchFamily="34" charset="0"/>
              <a:buChar char="•"/>
            </a:pPr>
            <a:r>
              <a:rPr lang="en-US" sz="3733" dirty="0"/>
              <a:t>Import { </a:t>
            </a:r>
            <a:r>
              <a:rPr lang="en-US" sz="3733" dirty="0" err="1"/>
              <a:t>BrowserRouter</a:t>
            </a:r>
            <a:r>
              <a:rPr lang="en-US" sz="3733" dirty="0"/>
              <a:t> as Router}</a:t>
            </a:r>
          </a:p>
          <a:p>
            <a:pPr marL="609585" indent="-609585">
              <a:buFont typeface="Arial" panose="020B0604020202020204" pitchFamily="34" charset="0"/>
              <a:buChar char="•"/>
            </a:pPr>
            <a:r>
              <a:rPr lang="en-US" sz="3733" dirty="0"/>
              <a:t>&lt;Router&gt; &lt;Route &gt; &lt;Link &gt;</a:t>
            </a:r>
          </a:p>
          <a:p>
            <a:pPr marL="609585" indent="-609585">
              <a:buFont typeface="Arial" panose="020B0604020202020204" pitchFamily="34" charset="0"/>
              <a:buChar char="•"/>
            </a:pPr>
            <a:r>
              <a:rPr lang="en-US" sz="3733" dirty="0"/>
              <a:t>Component Lifecycle</a:t>
            </a:r>
          </a:p>
        </p:txBody>
      </p:sp>
    </p:spTree>
    <p:custDataLst>
      <p:tags r:id="rId1"/>
    </p:custDataLst>
    <p:extLst>
      <p:ext uri="{BB962C8B-B14F-4D97-AF65-F5344CB8AC3E}">
        <p14:creationId xmlns:p14="http://schemas.microsoft.com/office/powerpoint/2010/main" val="2744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List the common Component lifecycle methods</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922858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0E2D3F"/>
            </a:gs>
            <a:gs pos="100000">
              <a:srgbClr val="0A0D16"/>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What kind of apps may not use routing at all?</a:t>
            </a:r>
          </a:p>
          <a:p>
            <a:r>
              <a:rPr lang="en-US" dirty="0"/>
              <a:t>What are the benefits </a:t>
            </a:r>
            <a:r>
              <a:rPr lang="en-US"/>
              <a:t>of routing?</a:t>
            </a:r>
            <a:endParaRPr lang="en-US" dirty="0"/>
          </a:p>
        </p:txBody>
      </p:sp>
    </p:spTree>
    <p:custDataLst>
      <p:tags r:id="rId1"/>
    </p:custDataLst>
    <p:extLst>
      <p:ext uri="{BB962C8B-B14F-4D97-AF65-F5344CB8AC3E}">
        <p14:creationId xmlns:p14="http://schemas.microsoft.com/office/powerpoint/2010/main" val="1639365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601" y="1600200"/>
            <a:ext cx="4821529" cy="914400"/>
          </a:xfrm>
        </p:spPr>
        <p:txBody>
          <a:bodyPr>
            <a:noAutofit/>
          </a:bodyPr>
          <a:lstStyle/>
          <a:p>
            <a:r>
              <a:rPr lang="en-US" sz="5867" dirty="0">
                <a:solidFill>
                  <a:schemeClr val="bg1">
                    <a:lumMod val="85000"/>
                  </a:schemeClr>
                </a:solidFill>
              </a:rPr>
              <a:t>Thank You</a:t>
            </a:r>
          </a:p>
        </p:txBody>
      </p:sp>
    </p:spTree>
    <p:custDataLst>
      <p:tags r:id="rId1"/>
    </p:custDataLst>
    <p:extLst>
      <p:ext uri="{BB962C8B-B14F-4D97-AF65-F5344CB8AC3E}">
        <p14:creationId xmlns:p14="http://schemas.microsoft.com/office/powerpoint/2010/main" val="38660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949873-B026-DD4B-B8B8-08C27A5F86AB}"/>
              </a:ext>
            </a:extLst>
          </p:cNvPr>
          <p:cNvSpPr/>
          <p:nvPr/>
        </p:nvSpPr>
        <p:spPr>
          <a:xfrm>
            <a:off x="1895676" y="1704372"/>
            <a:ext cx="8521540" cy="2369944"/>
          </a:xfrm>
          <a:prstGeom prst="rect">
            <a:avLst/>
          </a:prstGeom>
        </p:spPr>
        <p:txBody>
          <a:bodyPr wrap="square">
            <a:spAutoFit/>
          </a:bodyPr>
          <a:lstStyle/>
          <a:p>
            <a:pPr algn="ctr">
              <a:spcAft>
                <a:spcPts val="1600"/>
              </a:spcAft>
            </a:pPr>
            <a:r>
              <a:rPr lang="en-US" sz="3200" b="1" dirty="0">
                <a:solidFill>
                  <a:schemeClr val="bg1">
                    <a:lumMod val="85000"/>
                  </a:schemeClr>
                </a:solidFill>
              </a:rPr>
              <a:t>Key Topics</a:t>
            </a:r>
          </a:p>
          <a:p>
            <a:pPr marL="380990" indent="-380990">
              <a:buFont typeface="Arial" panose="020B0604020202020204" pitchFamily="34" charset="0"/>
              <a:buChar char="•"/>
            </a:pPr>
            <a:r>
              <a:rPr lang="en-US" sz="2800" dirty="0">
                <a:solidFill>
                  <a:srgbClr val="C4E3B0"/>
                </a:solidFill>
              </a:rPr>
              <a:t>React Routing</a:t>
            </a:r>
          </a:p>
          <a:p>
            <a:pPr marL="380990" indent="-380990">
              <a:buFont typeface="Arial" panose="020B0604020202020204" pitchFamily="34" charset="0"/>
              <a:buChar char="•"/>
            </a:pPr>
            <a:r>
              <a:rPr lang="en-US" sz="2400" dirty="0">
                <a:solidFill>
                  <a:srgbClr val="C4E3B0"/>
                </a:solidFill>
              </a:rPr>
              <a:t>Component Lifecycle Methods</a:t>
            </a:r>
          </a:p>
          <a:p>
            <a:pPr marL="380990" indent="-380990">
              <a:buFont typeface="Arial" panose="020B0604020202020204" pitchFamily="34" charset="0"/>
              <a:buChar char="•"/>
            </a:pPr>
            <a:r>
              <a:rPr lang="en-US" sz="2400" dirty="0">
                <a:solidFill>
                  <a:srgbClr val="C4E3B0"/>
                </a:solidFill>
              </a:rPr>
              <a:t>Fetch</a:t>
            </a:r>
          </a:p>
          <a:p>
            <a:pPr marL="380990" indent="-380990">
              <a:buFont typeface="Arial" panose="020B0604020202020204" pitchFamily="34" charset="0"/>
              <a:buChar char="•"/>
            </a:pPr>
            <a:endParaRPr lang="en-US" sz="2667" dirty="0">
              <a:solidFill>
                <a:srgbClr val="C4E3B0"/>
              </a:solidFill>
            </a:endParaRPr>
          </a:p>
        </p:txBody>
      </p:sp>
    </p:spTree>
    <p:custDataLst>
      <p:tags r:id="rId1"/>
    </p:custDataLst>
    <p:extLst>
      <p:ext uri="{BB962C8B-B14F-4D97-AF65-F5344CB8AC3E}">
        <p14:creationId xmlns:p14="http://schemas.microsoft.com/office/powerpoint/2010/main" val="38678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Routing in React JS</a:t>
            </a:r>
            <a:endParaRPr lang="en-US" sz="2133" dirty="0">
              <a:solidFill>
                <a:schemeClr val="bg1"/>
              </a:solidFill>
            </a:endParaRPr>
          </a:p>
        </p:txBody>
      </p:sp>
    </p:spTree>
    <p:custDataLst>
      <p:tags r:id="rId1"/>
    </p:custDataLst>
    <p:extLst>
      <p:ext uri="{BB962C8B-B14F-4D97-AF65-F5344CB8AC3E}">
        <p14:creationId xmlns:p14="http://schemas.microsoft.com/office/powerpoint/2010/main" val="52638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385" y="329185"/>
            <a:ext cx="11180064" cy="871116"/>
          </a:xfrm>
        </p:spPr>
        <p:txBody>
          <a:bodyPr/>
          <a:lstStyle/>
          <a:p>
            <a:r>
              <a:rPr lang="en-US" sz="4267" dirty="0">
                <a:solidFill>
                  <a:schemeClr val="bg1">
                    <a:lumMod val="85000"/>
                  </a:schemeClr>
                </a:solidFill>
              </a:rPr>
              <a:t>ROUTING</a:t>
            </a:r>
          </a:p>
        </p:txBody>
      </p:sp>
      <p:sp>
        <p:nvSpPr>
          <p:cNvPr id="5" name="Content Placeholder 2"/>
          <p:cNvSpPr txBox="1">
            <a:spLocks/>
          </p:cNvSpPr>
          <p:nvPr/>
        </p:nvSpPr>
        <p:spPr>
          <a:xfrm>
            <a:off x="539385" y="1200300"/>
            <a:ext cx="11180064" cy="260214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0990" indent="-380990">
              <a:buFont typeface="Arial" panose="020B0604020202020204" pitchFamily="34" charset="0"/>
              <a:buChar char="•"/>
            </a:pPr>
            <a:r>
              <a:rPr lang="en-US" sz="2400" dirty="0">
                <a:solidFill>
                  <a:srgbClr val="C4E3B0"/>
                </a:solidFill>
              </a:rPr>
              <a:t>Routing or Navigation, is an integral and important part of any application.</a:t>
            </a:r>
          </a:p>
          <a:p>
            <a:pPr marL="380990" indent="-380990">
              <a:buFont typeface="Arial" panose="020B0604020202020204" pitchFamily="34" charset="0"/>
              <a:buChar char="•"/>
            </a:pPr>
            <a:r>
              <a:rPr lang="en-US" sz="2400" dirty="0">
                <a:solidFill>
                  <a:srgbClr val="C4E3B0"/>
                </a:solidFill>
              </a:rPr>
              <a:t>It gives us the power of navigating from one page or screen to another.</a:t>
            </a:r>
          </a:p>
          <a:p>
            <a:pPr marL="380990" indent="-380990">
              <a:buFont typeface="Arial" panose="020B0604020202020204" pitchFamily="34" charset="0"/>
              <a:buChar char="•"/>
            </a:pPr>
            <a:r>
              <a:rPr lang="en-US" sz="2400" dirty="0">
                <a:solidFill>
                  <a:srgbClr val="C4E3B0"/>
                </a:solidFill>
              </a:rPr>
              <a:t>This power is provided by React as well.</a:t>
            </a:r>
          </a:p>
          <a:p>
            <a:pPr marL="380990" indent="-380990">
              <a:buFont typeface="Arial" panose="020B0604020202020204" pitchFamily="34" charset="0"/>
              <a:buChar char="•"/>
            </a:pPr>
            <a:r>
              <a:rPr lang="en-US" sz="2400" dirty="0">
                <a:solidFill>
                  <a:srgbClr val="C4E3B0"/>
                </a:solidFill>
              </a:rPr>
              <a:t>There are many ways for routing provided by React.</a:t>
            </a:r>
          </a:p>
          <a:p>
            <a:pPr marL="380990" indent="-380990">
              <a:buFont typeface="Arial" panose="020B0604020202020204" pitchFamily="34" charset="0"/>
              <a:buChar char="•"/>
            </a:pPr>
            <a:r>
              <a:rPr lang="en-US" sz="2400" dirty="0">
                <a:solidFill>
                  <a:srgbClr val="C4E3B0"/>
                </a:solidFill>
              </a:rPr>
              <a:t>But the most important and used one is , REACT ROUTER.</a:t>
            </a:r>
          </a:p>
          <a:p>
            <a:endParaRPr lang="en-US" sz="4267"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070"/>
          <a:stretch/>
        </p:blipFill>
        <p:spPr>
          <a:xfrm>
            <a:off x="2032001" y="3802442"/>
            <a:ext cx="6522583" cy="2875101"/>
          </a:xfrm>
          <a:prstGeom prst="rect">
            <a:avLst/>
          </a:prstGeom>
        </p:spPr>
      </p:pic>
    </p:spTree>
    <p:extLst>
      <p:ext uri="{BB962C8B-B14F-4D97-AF65-F5344CB8AC3E}">
        <p14:creationId xmlns:p14="http://schemas.microsoft.com/office/powerpoint/2010/main" val="116408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3375" y="365125"/>
            <a:ext cx="10515600" cy="1163632"/>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Single Page Applications(SPA)</a:t>
            </a:r>
          </a:p>
        </p:txBody>
      </p:sp>
      <p:sp>
        <p:nvSpPr>
          <p:cNvPr id="5" name="Content Placeholder 2"/>
          <p:cNvSpPr txBox="1">
            <a:spLocks/>
          </p:cNvSpPr>
          <p:nvPr/>
        </p:nvSpPr>
        <p:spPr>
          <a:xfrm>
            <a:off x="333375" y="1528758"/>
            <a:ext cx="11163300" cy="188231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133" dirty="0">
                <a:solidFill>
                  <a:srgbClr val="C4E3B0"/>
                </a:solidFill>
              </a:rPr>
              <a:t>Web application or Web site that interacts with the user by dynamically rewriting the current page rather than loading entire new pages from a server.</a:t>
            </a:r>
          </a:p>
          <a:p>
            <a:pPr algn="just"/>
            <a:r>
              <a:rPr lang="en-US" sz="2133" dirty="0">
                <a:solidFill>
                  <a:srgbClr val="C4E3B0"/>
                </a:solidFill>
              </a:rPr>
              <a:t>So basically, all the code resources are dynamically loaded and added to the page as necessary, usually in response to user actions.</a:t>
            </a:r>
          </a:p>
        </p:txBody>
      </p:sp>
      <p:sp>
        <p:nvSpPr>
          <p:cNvPr id="2" name="Rectangle 1"/>
          <p:cNvSpPr/>
          <p:nvPr/>
        </p:nvSpPr>
        <p:spPr>
          <a:xfrm>
            <a:off x="914400" y="3225801"/>
            <a:ext cx="10363200" cy="3167527"/>
          </a:xfrm>
          <a:prstGeom prst="rect">
            <a:avLst/>
          </a:prstGeom>
          <a:noFill/>
          <a:ln>
            <a:solidFill>
              <a:schemeClr val="tx2">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ounded Rectangle 2"/>
          <p:cNvSpPr/>
          <p:nvPr/>
        </p:nvSpPr>
        <p:spPr>
          <a:xfrm>
            <a:off x="5326924" y="3358976"/>
            <a:ext cx="2133600" cy="609600"/>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a:t>
            </a:r>
            <a:r>
              <a:rPr lang="en-US" sz="2133" dirty="0">
                <a:solidFill>
                  <a:schemeClr val="tx2"/>
                </a:solidFill>
              </a:rPr>
              <a:t> </a:t>
            </a:r>
            <a:r>
              <a:rPr lang="en-US" sz="2133" dirty="0">
                <a:solidFill>
                  <a:schemeClr val="bg1">
                    <a:lumMod val="85000"/>
                  </a:schemeClr>
                </a:solidFill>
              </a:rPr>
              <a:t>Config</a:t>
            </a:r>
          </a:p>
        </p:txBody>
      </p:sp>
      <p:sp>
        <p:nvSpPr>
          <p:cNvPr id="8" name="Rounded Rectangle 7"/>
          <p:cNvSpPr/>
          <p:nvPr/>
        </p:nvSpPr>
        <p:spPr>
          <a:xfrm>
            <a:off x="5381635" y="4843203"/>
            <a:ext cx="2131877"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Router</a:t>
            </a:r>
          </a:p>
        </p:txBody>
      </p:sp>
      <p:sp>
        <p:nvSpPr>
          <p:cNvPr id="9" name="Rounded Rectangle 8"/>
          <p:cNvSpPr/>
          <p:nvPr/>
        </p:nvSpPr>
        <p:spPr>
          <a:xfrm>
            <a:off x="2065523" y="4828566"/>
            <a:ext cx="2235200" cy="683348"/>
          </a:xfrm>
          <a:prstGeom prst="round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solidFill>
              </a:rPr>
              <a:t>Browser History</a:t>
            </a:r>
          </a:p>
        </p:txBody>
      </p:sp>
      <p:sp>
        <p:nvSpPr>
          <p:cNvPr id="10" name="Rounded Rectangle 9"/>
          <p:cNvSpPr/>
          <p:nvPr/>
        </p:nvSpPr>
        <p:spPr>
          <a:xfrm>
            <a:off x="8869963" y="4864690"/>
            <a:ext cx="2032000"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View</a:t>
            </a:r>
          </a:p>
        </p:txBody>
      </p:sp>
      <p:sp>
        <p:nvSpPr>
          <p:cNvPr id="13" name="Right Arrow 12"/>
          <p:cNvSpPr/>
          <p:nvPr/>
        </p:nvSpPr>
        <p:spPr>
          <a:xfrm>
            <a:off x="1189430" y="5005570"/>
            <a:ext cx="894935" cy="432677"/>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ight Arrow 13"/>
          <p:cNvSpPr/>
          <p:nvPr/>
        </p:nvSpPr>
        <p:spPr>
          <a:xfrm>
            <a:off x="4300723" y="5034520"/>
            <a:ext cx="1079189" cy="382633"/>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ight Arrow 14"/>
          <p:cNvSpPr/>
          <p:nvPr/>
        </p:nvSpPr>
        <p:spPr>
          <a:xfrm>
            <a:off x="7513512" y="5051188"/>
            <a:ext cx="1356451" cy="387059"/>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Down Arrow 15"/>
          <p:cNvSpPr/>
          <p:nvPr/>
        </p:nvSpPr>
        <p:spPr>
          <a:xfrm>
            <a:off x="6128720" y="3946622"/>
            <a:ext cx="609601" cy="835901"/>
          </a:xfrm>
          <a:prstGeom prst="downArrow">
            <a:avLst>
              <a:gd name="adj1" fmla="val 28948"/>
              <a:gd name="adj2" fmla="val 39473"/>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4" name="Straight Connector 23"/>
          <p:cNvCxnSpPr>
            <a:stCxn id="10" idx="3"/>
          </p:cNvCxnSpPr>
          <p:nvPr/>
        </p:nvCxnSpPr>
        <p:spPr>
          <a:xfrm>
            <a:off x="10901964" y="5206364"/>
            <a:ext cx="225425" cy="987"/>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127388" y="5206365"/>
            <a:ext cx="0" cy="694561"/>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897788" y="5912957"/>
            <a:ext cx="8229600" cy="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897788" y="5511913"/>
            <a:ext cx="0" cy="408483"/>
          </a:xfrm>
          <a:prstGeom prst="straightConnector1">
            <a:avLst/>
          </a:prstGeom>
          <a:ln>
            <a:solidFill>
              <a:srgbClr val="EA8D7A"/>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88405" y="4411191"/>
            <a:ext cx="1010790" cy="379656"/>
          </a:xfrm>
          <a:prstGeom prst="rect">
            <a:avLst/>
          </a:prstGeom>
          <a:noFill/>
        </p:spPr>
        <p:txBody>
          <a:bodyPr wrap="none" rtlCol="0">
            <a:spAutoFit/>
          </a:bodyPr>
          <a:lstStyle/>
          <a:p>
            <a:r>
              <a:rPr lang="en-US" sz="1867" dirty="0">
                <a:solidFill>
                  <a:schemeClr val="bg1">
                    <a:lumMod val="85000"/>
                  </a:schemeClr>
                </a:solidFill>
              </a:rPr>
              <a:t>Location</a:t>
            </a:r>
            <a:endParaRPr lang="en-US" sz="2133" dirty="0">
              <a:solidFill>
                <a:schemeClr val="bg1">
                  <a:lumMod val="85000"/>
                </a:schemeClr>
              </a:solidFill>
            </a:endParaRPr>
          </a:p>
        </p:txBody>
      </p:sp>
      <p:sp>
        <p:nvSpPr>
          <p:cNvPr id="37" name="TextBox 36"/>
          <p:cNvSpPr txBox="1"/>
          <p:nvPr/>
        </p:nvSpPr>
        <p:spPr>
          <a:xfrm>
            <a:off x="7482808" y="4418939"/>
            <a:ext cx="961482" cy="379656"/>
          </a:xfrm>
          <a:prstGeom prst="rect">
            <a:avLst/>
          </a:prstGeom>
          <a:noFill/>
        </p:spPr>
        <p:txBody>
          <a:bodyPr wrap="none" rtlCol="0">
            <a:spAutoFit/>
          </a:bodyPr>
          <a:lstStyle/>
          <a:p>
            <a:r>
              <a:rPr lang="en-US" sz="1867" dirty="0">
                <a:solidFill>
                  <a:schemeClr val="bg1">
                    <a:lumMod val="85000"/>
                  </a:schemeClr>
                </a:solidFill>
              </a:rPr>
              <a:t>Content</a:t>
            </a:r>
            <a:endParaRPr lang="en-US" sz="2133" dirty="0">
              <a:solidFill>
                <a:schemeClr val="bg1">
                  <a:lumMod val="85000"/>
                </a:schemeClr>
              </a:solidFill>
            </a:endParaRPr>
          </a:p>
        </p:txBody>
      </p:sp>
      <p:sp>
        <p:nvSpPr>
          <p:cNvPr id="38" name="TextBox 37"/>
          <p:cNvSpPr txBox="1"/>
          <p:nvPr/>
        </p:nvSpPr>
        <p:spPr>
          <a:xfrm>
            <a:off x="930442" y="4007345"/>
            <a:ext cx="1219180" cy="666977"/>
          </a:xfrm>
          <a:prstGeom prst="rect">
            <a:avLst/>
          </a:prstGeom>
          <a:noFill/>
        </p:spPr>
        <p:txBody>
          <a:bodyPr wrap="none" rtlCol="0">
            <a:spAutoFit/>
          </a:bodyPr>
          <a:lstStyle/>
          <a:p>
            <a:r>
              <a:rPr lang="en-US" sz="1867" dirty="0">
                <a:solidFill>
                  <a:schemeClr val="bg1">
                    <a:lumMod val="85000"/>
                  </a:schemeClr>
                </a:solidFill>
              </a:rPr>
              <a:t>External</a:t>
            </a:r>
            <a:r>
              <a:rPr lang="en-US" sz="1867" dirty="0">
                <a:solidFill>
                  <a:schemeClr val="bg1"/>
                </a:solidFill>
              </a:rPr>
              <a:t> </a:t>
            </a:r>
          </a:p>
          <a:p>
            <a:r>
              <a:rPr lang="en-US" sz="1867" dirty="0">
                <a:solidFill>
                  <a:schemeClr val="bg1">
                    <a:lumMod val="85000"/>
                  </a:schemeClr>
                </a:solidFill>
              </a:rPr>
              <a:t>Navigation</a:t>
            </a:r>
          </a:p>
        </p:txBody>
      </p:sp>
      <p:sp>
        <p:nvSpPr>
          <p:cNvPr id="39" name="TextBox 38"/>
          <p:cNvSpPr txBox="1"/>
          <p:nvPr/>
        </p:nvSpPr>
        <p:spPr>
          <a:xfrm>
            <a:off x="5185262" y="5900925"/>
            <a:ext cx="2031903" cy="379656"/>
          </a:xfrm>
          <a:prstGeom prst="rect">
            <a:avLst/>
          </a:prstGeom>
          <a:noFill/>
        </p:spPr>
        <p:txBody>
          <a:bodyPr wrap="none" rtlCol="0">
            <a:spAutoFit/>
          </a:bodyPr>
          <a:lstStyle/>
          <a:p>
            <a:r>
              <a:rPr lang="en-US" sz="1867" dirty="0">
                <a:solidFill>
                  <a:schemeClr val="bg1">
                    <a:lumMod val="85000"/>
                  </a:schemeClr>
                </a:solidFill>
              </a:rPr>
              <a:t>Internal</a:t>
            </a:r>
            <a:r>
              <a:rPr lang="en-US" sz="1867" dirty="0">
                <a:solidFill>
                  <a:schemeClr val="bg1"/>
                </a:solidFill>
              </a:rPr>
              <a:t> </a:t>
            </a:r>
            <a:r>
              <a:rPr lang="en-US" sz="1867" dirty="0">
                <a:solidFill>
                  <a:schemeClr val="bg1">
                    <a:lumMod val="85000"/>
                  </a:schemeClr>
                </a:solidFill>
              </a:rPr>
              <a:t>Navigation</a:t>
            </a:r>
          </a:p>
        </p:txBody>
      </p:sp>
    </p:spTree>
    <p:extLst>
      <p:ext uri="{BB962C8B-B14F-4D97-AF65-F5344CB8AC3E}">
        <p14:creationId xmlns:p14="http://schemas.microsoft.com/office/powerpoint/2010/main" val="41738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2064" y="36576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React Router</a:t>
            </a:r>
          </a:p>
        </p:txBody>
      </p:sp>
      <p:sp>
        <p:nvSpPr>
          <p:cNvPr id="5" name="Content Placeholder 2"/>
          <p:cNvSpPr txBox="1">
            <a:spLocks/>
          </p:cNvSpPr>
          <p:nvPr/>
        </p:nvSpPr>
        <p:spPr>
          <a:xfrm>
            <a:off x="512064" y="1682496"/>
            <a:ext cx="11180064" cy="44256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Since we are dealing with a SPA, you need a way to trigger the contents that are loaded on the screen.</a:t>
            </a:r>
          </a:p>
          <a:p>
            <a:pPr>
              <a:lnSpc>
                <a:spcPct val="150000"/>
              </a:lnSpc>
            </a:pPr>
            <a:r>
              <a:rPr lang="en-US" sz="2133" dirty="0">
                <a:solidFill>
                  <a:srgbClr val="C4E3B0"/>
                </a:solidFill>
              </a:rPr>
              <a:t>React Router introduces a concept called “Dynamic Routing”, which is quite different from “Static Routing” .</a:t>
            </a:r>
          </a:p>
          <a:p>
            <a:pPr>
              <a:lnSpc>
                <a:spcPct val="150000"/>
              </a:lnSpc>
            </a:pPr>
            <a:r>
              <a:rPr lang="en-US" sz="2133" dirty="0">
                <a:solidFill>
                  <a:srgbClr val="C4E3B0"/>
                </a:solidFill>
              </a:rPr>
              <a:t>When dealing with “Static Routing”, declare routes as part of app’s initialization before any rendering takes place (Rails, Express, Ember, Angular, and so on).</a:t>
            </a:r>
          </a:p>
          <a:p>
            <a:pPr>
              <a:lnSpc>
                <a:spcPct val="150000"/>
              </a:lnSpc>
            </a:pPr>
            <a:r>
              <a:rPr lang="en-US" sz="2133" dirty="0">
                <a:solidFill>
                  <a:srgbClr val="C4E3B0"/>
                </a:solidFill>
              </a:rPr>
              <a:t>“Dynamic Routing” means that routing takes place as app is rendering, not in a configuration or convention outside of a running app.</a:t>
            </a:r>
          </a:p>
        </p:txBody>
      </p:sp>
    </p:spTree>
    <p:extLst>
      <p:ext uri="{BB962C8B-B14F-4D97-AF65-F5344CB8AC3E}">
        <p14:creationId xmlns:p14="http://schemas.microsoft.com/office/powerpoint/2010/main" val="490230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6088</TotalTime>
  <Words>1897</Words>
  <Application>Microsoft Macintosh PowerPoint</Application>
  <PresentationFormat>Widescreen</PresentationFormat>
  <Paragraphs>293</Paragraphs>
  <Slides>47</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Merriweather Sans</vt:lpstr>
      <vt:lpstr>Times New Roman</vt:lpstr>
      <vt:lpstr>Wingdings</vt:lpstr>
      <vt:lpstr>Office Theme</vt:lpstr>
      <vt:lpstr>PowerPoint Presentation</vt:lpstr>
      <vt:lpstr>App Feature / Scenario</vt:lpstr>
      <vt:lpstr>Course Objective:</vt:lpstr>
      <vt:lpstr>PowerPoint Presentation</vt:lpstr>
      <vt:lpstr>PowerPoint Presentation</vt:lpstr>
      <vt:lpstr>PowerPoint Presentation</vt:lpstr>
      <vt:lpstr>ROUTING</vt:lpstr>
      <vt:lpstr>PowerPoint Presentation</vt:lpstr>
      <vt:lpstr>PowerPoint Presentation</vt:lpstr>
      <vt:lpstr>PowerPoint Presentation</vt:lpstr>
      <vt:lpstr>    &lt;HashRouter&gt; Vs &lt;BrowserRouter&gt;</vt:lpstr>
      <vt:lpstr>PowerPoint Presentation</vt:lpstr>
      <vt:lpstr>PowerPoint Presentation</vt:lpstr>
      <vt:lpstr>Code Along Practice – Navbar for hello-react</vt:lpstr>
      <vt:lpstr>Home.js</vt:lpstr>
      <vt:lpstr>Navbar.js</vt:lpstr>
      <vt:lpstr>Navbar.css</vt:lpstr>
      <vt:lpstr>App.js</vt:lpstr>
      <vt:lpstr>PowerPoint Presentation</vt:lpstr>
      <vt:lpstr>Redirecting</vt:lpstr>
      <vt:lpstr>Code Along Practice – Navbar for hello-react</vt:lpstr>
      <vt:lpstr>AddDeveloper.js</vt:lpstr>
      <vt:lpstr>PowerPoint Presentation</vt:lpstr>
      <vt:lpstr>PowerPoint Presentation</vt:lpstr>
      <vt:lpstr>Component Lifecycle </vt:lpstr>
      <vt:lpstr>Component Lifecycle Methods</vt:lpstr>
      <vt:lpstr>PowerPoint Presentation</vt:lpstr>
      <vt:lpstr>PowerPoint Presentation</vt:lpstr>
      <vt:lpstr>PowerPoint Presentation</vt:lpstr>
      <vt:lpstr>Rarely Used Lifecycle Methods</vt:lpstr>
      <vt:lpstr>PowerPoint Presentation</vt:lpstr>
      <vt:lpstr>New Component Lifecycle </vt:lpstr>
      <vt:lpstr>New Component Lifecycle (Contd..) </vt:lpstr>
      <vt:lpstr>PowerPoint Presentation</vt:lpstr>
      <vt:lpstr>PowerPoint Presentation</vt:lpstr>
      <vt:lpstr>PowerPoint Presentation</vt:lpstr>
      <vt:lpstr>Code Along Practice – Hit Live API for Developers</vt:lpstr>
      <vt:lpstr>#1 and #3 App.js</vt:lpstr>
      <vt:lpstr>#2. AddDeveloper.js</vt:lpstr>
      <vt:lpstr>Recap Of Routing</vt:lpstr>
      <vt:lpstr>PowerPoint Presentation</vt:lpstr>
      <vt:lpstr>PowerPoint Presentation</vt:lpstr>
      <vt:lpstr>PowerPoint Presentation</vt:lpstr>
      <vt:lpstr>Review</vt:lpstr>
      <vt:lpstr>Course Objective:</vt:lpstr>
      <vt:lpstr>PowerPoint Presentation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75</cp:revision>
  <dcterms:created xsi:type="dcterms:W3CDTF">2019-12-05T00:16:50Z</dcterms:created>
  <dcterms:modified xsi:type="dcterms:W3CDTF">2020-04-27T17:40:42Z</dcterms:modified>
</cp:coreProperties>
</file>