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notesSlides/notesSlide2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72" r:id="rId2"/>
    <p:sldId id="428" r:id="rId3"/>
    <p:sldId id="387" r:id="rId4"/>
    <p:sldId id="260" r:id="rId5"/>
    <p:sldId id="353" r:id="rId6"/>
    <p:sldId id="305" r:id="rId7"/>
    <p:sldId id="369" r:id="rId8"/>
    <p:sldId id="302" r:id="rId9"/>
    <p:sldId id="301" r:id="rId10"/>
    <p:sldId id="308" r:id="rId11"/>
    <p:sldId id="277" r:id="rId12"/>
    <p:sldId id="309" r:id="rId13"/>
    <p:sldId id="414" r:id="rId14"/>
    <p:sldId id="426" r:id="rId15"/>
    <p:sldId id="424" r:id="rId16"/>
    <p:sldId id="434" r:id="rId17"/>
    <p:sldId id="436" r:id="rId18"/>
    <p:sldId id="432" r:id="rId19"/>
    <p:sldId id="435" r:id="rId20"/>
    <p:sldId id="440" r:id="rId21"/>
    <p:sldId id="423" r:id="rId22"/>
    <p:sldId id="433" r:id="rId23"/>
    <p:sldId id="364" r:id="rId24"/>
    <p:sldId id="365" r:id="rId25"/>
    <p:sldId id="295" r:id="rId26"/>
    <p:sldId id="363" r:id="rId27"/>
    <p:sldId id="359" r:id="rId28"/>
    <p:sldId id="358" r:id="rId29"/>
    <p:sldId id="361" r:id="rId30"/>
    <p:sldId id="362" r:id="rId31"/>
    <p:sldId id="360" r:id="rId32"/>
    <p:sldId id="296" r:id="rId33"/>
    <p:sldId id="297" r:id="rId34"/>
    <p:sldId id="437" r:id="rId35"/>
    <p:sldId id="438" r:id="rId36"/>
    <p:sldId id="439" r:id="rId37"/>
    <p:sldId id="441" r:id="rId38"/>
    <p:sldId id="442" r:id="rId39"/>
    <p:sldId id="443" r:id="rId40"/>
    <p:sldId id="271" r:id="rId41"/>
    <p:sldId id="401" r:id="rId42"/>
    <p:sldId id="394" r:id="rId43"/>
    <p:sldId id="395" r:id="rId44"/>
    <p:sldId id="328" r:id="rId45"/>
    <p:sldId id="431" r:id="rId46"/>
    <p:sldId id="267" r:id="rId47"/>
    <p:sldId id="26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50"/>
    <p:restoredTop sz="94662"/>
  </p:normalViewPr>
  <p:slideViewPr>
    <p:cSldViewPr snapToGrid="0" snapToObjects="1">
      <p:cViewPr>
        <p:scale>
          <a:sx n="131" d="100"/>
          <a:sy n="131" d="100"/>
        </p:scale>
        <p:origin x="108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68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95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0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5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48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9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2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2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83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1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0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301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46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5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2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72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37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99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42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8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0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1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11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2_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– Black Background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9" name="Rectangle 8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Dark background slides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 with high contrasting light text (white text on black) are preferred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Follow the slide design principles as much as possible but some exceptions may occur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Slide colors and formatting are not limited to the examples in this template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Creativity is encouraged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-990600" y="72684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6779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366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  <p:sldLayoutId id="214748367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training.com/react-router/web/example/basic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actTraining/history/blob/master/docs/GettingStarted.m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reacttraining.com/react-router/web/api/withRout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eveloper.mozilla.org/en-US/docs/Web/API/Fetch_API/Using_Fetch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developer-service-overspeedy-celebratedness.cfapps.io/developers" TargetMode="Externa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reacttraining.com/react-router/web/guides/quick-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1405641"/>
          </a:xfrm>
        </p:spPr>
        <p:txBody>
          <a:bodyPr/>
          <a:lstStyle/>
          <a:p>
            <a:r>
              <a:rPr lang="en-US" dirty="0"/>
              <a:t>React Routing and Component Lifecycle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Alind Kumar Jain - 326835</a:t>
            </a:r>
            <a:endParaRPr lang="en-US" sz="1867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Shilpa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Mandara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– 716650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94594"/>
            <a:ext cx="10515600" cy="1008905"/>
          </a:xfrm>
        </p:spPr>
        <p:txBody>
          <a:bodyPr/>
          <a:lstStyle/>
          <a:p>
            <a:pPr algn="ctr"/>
            <a:r>
              <a:rPr lang="en-US" dirty="0"/>
              <a:t>    </a:t>
            </a:r>
            <a:r>
              <a:rPr lang="en-US" sz="4267" dirty="0"/>
              <a:t>&lt;HashRouter&gt; Vs &lt;BrowserRouter&gt;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8715" y="1233782"/>
            <a:ext cx="10504967" cy="24503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One builds classic URLs, the other builds URLs with the hash,as shown.</a:t>
            </a:r>
          </a:p>
          <a:p>
            <a:r>
              <a:rPr lang="en-US" sz="2133" dirty="0">
                <a:solidFill>
                  <a:srgbClr val="C4E3B0"/>
                </a:solidFill>
              </a:rPr>
              <a:t>Which one to use basically depends on, which browser is in action.</a:t>
            </a:r>
          </a:p>
          <a:p>
            <a:r>
              <a:rPr lang="en-US" sz="2133" dirty="0">
                <a:solidFill>
                  <a:srgbClr val="C4E3B0"/>
                </a:solidFill>
              </a:rPr>
              <a:t>&lt;BrowserRouter&gt; uses History API, which is not supported by IE9 and below.</a:t>
            </a:r>
          </a:p>
          <a:p>
            <a:r>
              <a:rPr lang="en-US" sz="2133" dirty="0">
                <a:solidFill>
                  <a:srgbClr val="C4E3B0"/>
                </a:solidFill>
              </a:rPr>
              <a:t>The History API lets you interact with the browser history, trigger the browser navigation methods and change the address bar content.</a:t>
            </a:r>
          </a:p>
          <a:p>
            <a:endParaRPr lang="en-US" sz="1867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8" y="3815944"/>
            <a:ext cx="9152912" cy="19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69218" y="132636"/>
            <a:ext cx="4842476" cy="65783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/>
              <a:t>Routing Components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049" y="1056222"/>
            <a:ext cx="5979662" cy="4320773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7466" dirty="0">
                <a:solidFill>
                  <a:srgbClr val="C4E3B0"/>
                </a:solidFill>
              </a:rPr>
              <a:t>Router tag wraps routing system which includes defined routes in Switch and Links to those routes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7466" dirty="0">
              <a:solidFill>
                <a:srgbClr val="C4E3B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7466" dirty="0">
                <a:solidFill>
                  <a:srgbClr val="C4E3B0"/>
                </a:solidFill>
              </a:rPr>
              <a:t>Link tag takes a ‘to’ property which identifies the </a:t>
            </a:r>
            <a:r>
              <a:rPr lang="en-US" sz="7466" dirty="0" err="1">
                <a:solidFill>
                  <a:srgbClr val="C4E3B0"/>
                </a:solidFill>
              </a:rPr>
              <a:t>url</a:t>
            </a:r>
            <a:endParaRPr lang="en-US" sz="7466" dirty="0">
              <a:solidFill>
                <a:srgbClr val="C4E3B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7466" dirty="0">
              <a:solidFill>
                <a:srgbClr val="C4E3B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7466" dirty="0">
                <a:solidFill>
                  <a:srgbClr val="C4E3B0"/>
                </a:solidFill>
              </a:rPr>
              <a:t>Switch tag wraps all of the routes that are defined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7466" dirty="0">
              <a:solidFill>
                <a:srgbClr val="C4E3B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7466" dirty="0">
                <a:solidFill>
                  <a:srgbClr val="C4E3B0"/>
                </a:solidFill>
              </a:rPr>
              <a:t>Each route will be identified in a &lt;Route&gt; component.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7466" dirty="0">
              <a:solidFill>
                <a:srgbClr val="C4E3B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7466" dirty="0">
                <a:solidFill>
                  <a:srgbClr val="C4E3B0"/>
                </a:solidFill>
              </a:rPr>
              <a:t>The &lt;Route&gt; tag will take a path property and wrap a component</a:t>
            </a: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endParaRPr lang="en-US" sz="7466" dirty="0">
              <a:solidFill>
                <a:srgbClr val="C4E3B0"/>
              </a:solidFill>
            </a:endParaRPr>
          </a:p>
          <a:p>
            <a:pPr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7466" dirty="0">
                <a:solidFill>
                  <a:srgbClr val="C4E3B0"/>
                </a:solidFill>
              </a:rPr>
              <a:t>When a path matches the path given to the &lt;Route&gt; component, it will return the component it wraps</a:t>
            </a:r>
          </a:p>
          <a:p>
            <a:pPr>
              <a:buFont typeface="Wingdings" pitchFamily="2" charset="2"/>
              <a:buChar char="Ø"/>
            </a:pPr>
            <a:endParaRPr lang="en-US" altLang="en-US" sz="4267" dirty="0"/>
          </a:p>
          <a:p>
            <a:pPr>
              <a:buFont typeface="Wingdings" pitchFamily="2" charset="2"/>
              <a:buChar char="Ø"/>
            </a:pPr>
            <a:endParaRPr lang="en-US" sz="42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EEA2B-DAAF-4243-A078-F9D1BA38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964" y="0"/>
            <a:ext cx="4046453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2B7B80-17F5-AF45-AAE9-8A3606EFD902}"/>
              </a:ext>
            </a:extLst>
          </p:cNvPr>
          <p:cNvSpPr/>
          <p:nvPr/>
        </p:nvSpPr>
        <p:spPr>
          <a:xfrm>
            <a:off x="886938" y="6261830"/>
            <a:ext cx="5715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https://reacttraining.com/react-router/web/example/basic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F2BAB4-4FEC-454C-BEB5-0AF2149673E9}"/>
              </a:ext>
            </a:extLst>
          </p:cNvPr>
          <p:cNvCxnSpPr>
            <a:cxnSpLocks/>
          </p:cNvCxnSpPr>
          <p:nvPr/>
        </p:nvCxnSpPr>
        <p:spPr>
          <a:xfrm flipH="1" flipV="1">
            <a:off x="9007813" y="4591455"/>
            <a:ext cx="680937" cy="2918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D8C9D2-D613-B945-8C3A-4C0AF1B8B5D4}"/>
              </a:ext>
            </a:extLst>
          </p:cNvPr>
          <p:cNvSpPr txBox="1"/>
          <p:nvPr/>
        </p:nvSpPr>
        <p:spPr>
          <a:xfrm>
            <a:off x="9461642" y="4947312"/>
            <a:ext cx="237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exact</a:t>
            </a:r>
            <a:r>
              <a:rPr lang="en-US" dirty="0">
                <a:solidFill>
                  <a:schemeClr val="bg1"/>
                </a:solidFill>
              </a:rPr>
              <a:t> keyword needed for “/” route or else place it last</a:t>
            </a:r>
          </a:p>
        </p:txBody>
      </p:sp>
    </p:spTree>
    <p:extLst>
      <p:ext uri="{BB962C8B-B14F-4D97-AF65-F5344CB8AC3E}">
        <p14:creationId xmlns:p14="http://schemas.microsoft.com/office/powerpoint/2010/main" val="389380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541095" y="1708890"/>
            <a:ext cx="4740024" cy="8494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Router (</a:t>
            </a:r>
            <a:r>
              <a:rPr lang="en-US" sz="2133" dirty="0" err="1">
                <a:solidFill>
                  <a:srgbClr val="C4E3B0"/>
                </a:solidFill>
              </a:rPr>
              <a:t>BrowserRouter</a:t>
            </a:r>
            <a:r>
              <a:rPr lang="en-US" sz="2133" dirty="0">
                <a:solidFill>
                  <a:srgbClr val="C4E3B0"/>
                </a:solidFill>
              </a:rPr>
              <a:t>), Switch, Link and Route come from react-router-</a:t>
            </a:r>
            <a:r>
              <a:rPr lang="en-US" sz="2133" dirty="0" err="1">
                <a:solidFill>
                  <a:srgbClr val="C4E3B0"/>
                </a:solidFill>
              </a:rPr>
              <a:t>dom</a:t>
            </a:r>
            <a:endParaRPr lang="en-US" sz="2133" dirty="0">
              <a:solidFill>
                <a:srgbClr val="C4E3B0"/>
              </a:solidFill>
            </a:endParaRPr>
          </a:p>
          <a:p>
            <a:endParaRPr lang="en-US" sz="2133" dirty="0">
              <a:solidFill>
                <a:srgbClr val="C4E3B0"/>
              </a:solidFill>
            </a:endParaRPr>
          </a:p>
          <a:p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74047" y="297401"/>
            <a:ext cx="2874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Routing Imports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8594B-7DDE-2A41-BB72-EA2CFA828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064" y="3385088"/>
            <a:ext cx="4040086" cy="18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Navbar for hello-react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3268" y="1137831"/>
            <a:ext cx="9230731" cy="3902520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Install routing in app (</a:t>
            </a:r>
            <a:r>
              <a:rPr lang="en-US" sz="2800" dirty="0" err="1">
                <a:solidFill>
                  <a:srgbClr val="C4E3B0"/>
                </a:solidFill>
              </a:rPr>
              <a:t>npm</a:t>
            </a:r>
            <a:r>
              <a:rPr lang="en-US" sz="2800" dirty="0">
                <a:solidFill>
                  <a:srgbClr val="C4E3B0"/>
                </a:solidFill>
              </a:rPr>
              <a:t> </a:t>
            </a:r>
            <a:r>
              <a:rPr lang="en-US" sz="2800" dirty="0" err="1">
                <a:solidFill>
                  <a:srgbClr val="C4E3B0"/>
                </a:solidFill>
              </a:rPr>
              <a:t>i</a:t>
            </a:r>
            <a:r>
              <a:rPr lang="en-US" sz="2800" dirty="0">
                <a:solidFill>
                  <a:srgbClr val="C4E3B0"/>
                </a:solidFill>
              </a:rPr>
              <a:t> -S react-router-</a:t>
            </a:r>
            <a:r>
              <a:rPr lang="en-US" sz="2800" dirty="0" err="1">
                <a:solidFill>
                  <a:srgbClr val="C4E3B0"/>
                </a:solidFill>
              </a:rPr>
              <a:t>dom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Migrate App render to a new Home component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 new class component called Navbar that contains a bootstrap navbar with &lt;Link /&gt; elements that navigate to each of the above Components.</a:t>
            </a:r>
          </a:p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routes for Home,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DisplayBios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inside of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DC77-30DC-8741-BF5D-DF4DA370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730" y="330261"/>
            <a:ext cx="2702615" cy="607259"/>
          </a:xfrm>
        </p:spPr>
        <p:txBody>
          <a:bodyPr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0B11F6-0571-AD42-90C7-C5A3BEAC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659" y="0"/>
            <a:ext cx="6902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065E1-D073-734B-ABCD-28AF8F78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1" y="0"/>
            <a:ext cx="1155273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3566BE-3D87-8C4E-9667-A5AC7E87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5" y="510143"/>
            <a:ext cx="11186220" cy="607259"/>
          </a:xfrm>
        </p:spPr>
        <p:txBody>
          <a:bodyPr/>
          <a:lstStyle/>
          <a:p>
            <a:pPr algn="ctr"/>
            <a:r>
              <a:rPr lang="en-US" dirty="0" err="1"/>
              <a:t>Navbar.js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34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BC2CB-40B9-9C4A-8E4F-0945C274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85" y="510143"/>
            <a:ext cx="11186220" cy="607259"/>
          </a:xfrm>
        </p:spPr>
        <p:txBody>
          <a:bodyPr/>
          <a:lstStyle/>
          <a:p>
            <a:pPr algn="ctr"/>
            <a:r>
              <a:rPr lang="en-US" dirty="0" err="1"/>
              <a:t>Navbar.css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96444-6C58-D94C-9483-08C6DE4C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45" y="1439230"/>
            <a:ext cx="35433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0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00" y="1122105"/>
            <a:ext cx="1517753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D4B40-692B-E449-ABB2-9401A2EC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54" y="119597"/>
            <a:ext cx="4808687" cy="2915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B91EC3-432B-F04B-A8D8-0EFEB813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57" y="3659879"/>
            <a:ext cx="9931940" cy="31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8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Redirects in React Router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69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3170" y="224877"/>
            <a:ext cx="10515600" cy="1008905"/>
          </a:xfrm>
        </p:spPr>
        <p:txBody>
          <a:bodyPr/>
          <a:lstStyle/>
          <a:p>
            <a:pPr algn="ctr"/>
            <a:r>
              <a:rPr lang="en-US" dirty="0"/>
              <a:t>Redirecting</a:t>
            </a:r>
            <a:endParaRPr lang="en-US" sz="4267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83170" y="1298860"/>
            <a:ext cx="10504967" cy="16583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133" dirty="0">
                <a:solidFill>
                  <a:schemeClr val="bg1"/>
                </a:solidFill>
              </a:rPr>
              <a:t>It would be nice if our app redirected to developer bios page after a user submits a bio. </a:t>
            </a:r>
          </a:p>
          <a:p>
            <a:pPr marL="0" indent="0" algn="ctr">
              <a:buNone/>
            </a:pPr>
            <a:r>
              <a:rPr lang="en-US" sz="2133" dirty="0">
                <a:solidFill>
                  <a:schemeClr val="bg1"/>
                </a:solidFill>
              </a:rPr>
              <a:t>This can be accomplished using:</a:t>
            </a:r>
          </a:p>
          <a:p>
            <a:pPr marL="0" indent="0">
              <a:buNone/>
            </a:pPr>
            <a:endParaRPr lang="en-US" sz="2133" dirty="0">
              <a:solidFill>
                <a:srgbClr val="C4E3B0"/>
              </a:solidFill>
            </a:endParaRPr>
          </a:p>
          <a:p>
            <a:pPr marL="0" indent="0" algn="ctr">
              <a:buNone/>
            </a:pPr>
            <a:r>
              <a:rPr lang="en-US" sz="2133" dirty="0">
                <a:solidFill>
                  <a:srgbClr val="C4E3B0"/>
                </a:solidFill>
              </a:rPr>
              <a:t>History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185CEC-9262-954C-A595-212832FD8CB7}"/>
              </a:ext>
            </a:extLst>
          </p:cNvPr>
          <p:cNvSpPr/>
          <p:nvPr/>
        </p:nvSpPr>
        <p:spPr>
          <a:xfrm>
            <a:off x="3097381" y="30222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https://github.com/ReactTraining/history/blob/master/docs/GettingStarted.md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78520-ED30-6342-BBE4-1AA30059ACF6}"/>
              </a:ext>
            </a:extLst>
          </p:cNvPr>
          <p:cNvSpPr/>
          <p:nvPr/>
        </p:nvSpPr>
        <p:spPr>
          <a:xfrm>
            <a:off x="3087653" y="4056833"/>
            <a:ext cx="6096000" cy="9745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200">
              <a:spcBef>
                <a:spcPct val="20000"/>
              </a:spcBef>
            </a:pPr>
            <a:r>
              <a:rPr lang="en-US" sz="2133" dirty="0" err="1">
                <a:solidFill>
                  <a:srgbClr val="C4E3B0"/>
                </a:solidFill>
              </a:rPr>
              <a:t>withRouter</a:t>
            </a:r>
            <a:endParaRPr lang="en-US" sz="2133" dirty="0">
              <a:solidFill>
                <a:srgbClr val="C4E3B0"/>
              </a:solidFill>
            </a:endParaRPr>
          </a:p>
          <a:p>
            <a:pPr algn="ctr"/>
            <a:endParaRPr lang="en-US" dirty="0">
              <a:solidFill>
                <a:srgbClr val="C4E3B0"/>
              </a:solidFill>
            </a:endParaRP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https://reacttraining.com/react-router/web/api/withRouter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52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120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routing in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List the common Component lifecycle methods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4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Navbar for hello-react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3268" y="1137831"/>
            <a:ext cx="9230731" cy="3902520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history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pass it as a prop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Wrap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export 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withRouter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and use history prop to push at the end of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clearForm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3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BDDA-5B1E-5441-B24A-BEBE90DE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441" y="966462"/>
            <a:ext cx="1517753" cy="607259"/>
          </a:xfrm>
        </p:spPr>
        <p:txBody>
          <a:bodyPr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87D05-817F-6649-A32B-60F7F3B10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8682"/>
            <a:ext cx="12192000" cy="3809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D1C1D-6A07-B044-AAED-51E9BFD13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09" y="659319"/>
            <a:ext cx="5981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3170" y="224877"/>
            <a:ext cx="10515600" cy="1008905"/>
          </a:xfrm>
        </p:spPr>
        <p:txBody>
          <a:bodyPr/>
          <a:lstStyle/>
          <a:p>
            <a:pPr algn="ctr"/>
            <a:r>
              <a:rPr lang="en-US" dirty="0" err="1"/>
              <a:t>AddDeveloper.js</a:t>
            </a:r>
            <a:endParaRPr lang="en-US" sz="4267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C9085D-8902-004C-BC82-65235D4C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63" y="1208053"/>
            <a:ext cx="6040411" cy="996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AD89EC-DD04-5B47-BF66-AD4B6A3B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197" y="2499240"/>
            <a:ext cx="5401545" cy="266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8B1E8-0138-7B43-A5AC-EAB8F1BBE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8663" y="5754629"/>
            <a:ext cx="4924612" cy="5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33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 Lifecycle Methods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284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11193" r="4686" b="12687"/>
          <a:stretch/>
        </p:blipFill>
        <p:spPr>
          <a:xfrm>
            <a:off x="203200" y="1354667"/>
            <a:ext cx="11707907" cy="5528733"/>
          </a:xfrm>
          <a:prstGeom prst="rect">
            <a:avLst/>
          </a:prstGeom>
        </p:spPr>
      </p:pic>
      <p:sp>
        <p:nvSpPr>
          <p:cNvPr id="4" name="Text Placeholder 1"/>
          <p:cNvSpPr txBox="1">
            <a:spLocks/>
          </p:cNvSpPr>
          <p:nvPr/>
        </p:nvSpPr>
        <p:spPr>
          <a:xfrm>
            <a:off x="203200" y="381001"/>
            <a:ext cx="11707907" cy="779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Component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2800416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Component Lifecycle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28641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4E3B0"/>
                </a:solidFill>
              </a:rPr>
              <a:t>In applications with many components, it’s very important to free up resources taken by the components when they are destroyed.</a:t>
            </a:r>
          </a:p>
          <a:p>
            <a:endParaRPr lang="en-US" sz="2400" dirty="0">
              <a:solidFill>
                <a:srgbClr val="C4E3B0"/>
              </a:solidFill>
            </a:endParaRPr>
          </a:p>
          <a:p>
            <a:r>
              <a:rPr lang="en-US" sz="2400" dirty="0">
                <a:solidFill>
                  <a:srgbClr val="C4E3B0"/>
                </a:solidFill>
              </a:rPr>
              <a:t>We can declare special methods on the component class to run some code when a component mounts and unmounts. These methods are called “lifecycle methods”.</a:t>
            </a:r>
          </a:p>
          <a:p>
            <a:endParaRPr lang="en-US" sz="2400" dirty="0">
              <a:solidFill>
                <a:srgbClr val="C4E3B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843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Component Lifecycle Methods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87802" y="1397000"/>
            <a:ext cx="5414599" cy="4673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Constructor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ComponentWillMount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ComponentDidMount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ComponentWillReceiveProps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ShouldComponentUpdate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ComponentWillUpdate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ComponentDidUpdate</a:t>
            </a:r>
          </a:p>
          <a:p>
            <a:pPr>
              <a:lnSpc>
                <a:spcPct val="150000"/>
              </a:lnSpc>
            </a:pPr>
            <a:r>
              <a:rPr lang="en-US" sz="2133" dirty="0" err="1">
                <a:solidFill>
                  <a:srgbClr val="C4E3B0"/>
                </a:solidFill>
              </a:rPr>
              <a:t>ComponentWillUnmount</a:t>
            </a:r>
            <a:endParaRPr lang="en-US" sz="2133" dirty="0">
              <a:solidFill>
                <a:srgbClr val="C4E3B0"/>
              </a:solidFill>
            </a:endParaRPr>
          </a:p>
          <a:p>
            <a:endParaRPr lang="en-US" sz="2133" dirty="0">
              <a:solidFill>
                <a:srgbClr val="C4E3B0"/>
              </a:solidFill>
            </a:endParaRPr>
          </a:p>
          <a:p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92800" y="3989832"/>
            <a:ext cx="5486400" cy="19791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33" dirty="0">
              <a:solidFill>
                <a:srgbClr val="C4E3B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225613"/>
            <a:ext cx="4876801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2" y="8467"/>
            <a:ext cx="11317839" cy="68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1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474133" y="3835400"/>
            <a:ext cx="11379200" cy="2336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ComponentDidMount() </a:t>
            </a:r>
            <a:r>
              <a:rPr lang="en-US" sz="2400" b="0" dirty="0">
                <a:solidFill>
                  <a:srgbClr val="C4E3B0"/>
                </a:solidFill>
              </a:rPr>
              <a:t>- Invoked immediately after a component is mounted.</a:t>
            </a:r>
          </a:p>
          <a:p>
            <a:endParaRPr lang="en-US" sz="2400" b="0" dirty="0">
              <a:solidFill>
                <a:srgbClr val="C4E3B0"/>
              </a:solidFill>
            </a:endParaRP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Initialization that requires DOM nodes should go here.</a:t>
            </a:r>
          </a:p>
          <a:p>
            <a:pPr marL="1066773" lvl="1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Its a good place to set up any subscriptions. If you do that, don’t forget to unsubscribe in </a:t>
            </a:r>
            <a:r>
              <a:rPr lang="en-US" sz="2400" dirty="0" err="1">
                <a:solidFill>
                  <a:srgbClr val="C4E3B0"/>
                </a:solidFill>
              </a:rPr>
              <a:t>componentWillUnmount</a:t>
            </a:r>
            <a:r>
              <a:rPr lang="en-US" sz="2400" dirty="0">
                <a:solidFill>
                  <a:srgbClr val="C4E3B0"/>
                </a:solidFill>
              </a:rPr>
              <a:t>(). </a:t>
            </a:r>
          </a:p>
          <a:p>
            <a:endParaRPr lang="en-US" sz="2400" b="0" dirty="0">
              <a:solidFill>
                <a:srgbClr val="C4E3B0"/>
              </a:solidFill>
            </a:endParaRPr>
          </a:p>
          <a:p>
            <a:br>
              <a:rPr lang="en-US" sz="2400" dirty="0">
                <a:solidFill>
                  <a:srgbClr val="C4E3B0"/>
                </a:solidFill>
                <a:latin typeface="+mn-lt"/>
              </a:rPr>
            </a:br>
            <a:endParaRPr lang="en-US" sz="2400" dirty="0">
              <a:solidFill>
                <a:srgbClr val="C4E3B0"/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4133" y="1394699"/>
            <a:ext cx="1056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Constructor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rgbClr val="C4E3B0"/>
                </a:solidFill>
              </a:rPr>
              <a:t>It is called before component is mounted. Typically, in React constructors are only used for two purposes:</a:t>
            </a:r>
          </a:p>
          <a:p>
            <a:endParaRPr lang="en-US" sz="2400" dirty="0">
              <a:solidFill>
                <a:srgbClr val="C4E3B0"/>
              </a:solidFill>
            </a:endParaRP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Binding event handler methods to an instance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Initializing local state by assigning an object to this.state.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982133" y="2819400"/>
            <a:ext cx="11514667" cy="812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4E3B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474134" y="374875"/>
            <a:ext cx="11186220" cy="6072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Commonly Used Lifecycle Methods</a:t>
            </a:r>
          </a:p>
        </p:txBody>
      </p:sp>
    </p:spTree>
    <p:extLst>
      <p:ext uri="{BB962C8B-B14F-4D97-AF65-F5344CB8AC3E}">
        <p14:creationId xmlns:p14="http://schemas.microsoft.com/office/powerpoint/2010/main" val="61651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48574" y="3022632"/>
            <a:ext cx="10847548" cy="232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</a:rPr>
              <a:t>ComponentWillUnmount</a:t>
            </a:r>
            <a:r>
              <a:rPr lang="en-US" sz="2133" dirty="0">
                <a:solidFill>
                  <a:srgbClr val="C4E3B0"/>
                </a:solidFill>
              </a:rPr>
              <a:t>() 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pPr marL="1066773" lvl="1" indent="-457189" defTabSz="609585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Invoked immediately before a component is unmounted and destroyed. .</a:t>
            </a:r>
          </a:p>
          <a:p>
            <a:pPr marL="1066773" lvl="1" indent="-457189" defTabSz="609585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Perform any necessary cleanup in this method, such as invalidating timers, canceling network requests, or cleaning up any subscriptions that were created in componentDidMount().</a:t>
            </a:r>
            <a:endParaRPr lang="en-US" altLang="en-US" sz="2400" dirty="0">
              <a:solidFill>
                <a:srgbClr val="C4E3B0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8573" y="787431"/>
            <a:ext cx="10972800" cy="195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ComponentDidUpdate</a:t>
            </a:r>
            <a:r>
              <a:rPr lang="en-US" sz="2400" b="1" dirty="0">
                <a:solidFill>
                  <a:srgbClr val="C4E3B0"/>
                </a:solidFill>
              </a:rPr>
              <a:t>() </a:t>
            </a:r>
          </a:p>
          <a:p>
            <a:endParaRPr lang="en-US" sz="2400" b="1" dirty="0">
              <a:solidFill>
                <a:srgbClr val="C4E3B0"/>
              </a:solidFill>
            </a:endParaRPr>
          </a:p>
          <a:p>
            <a:pPr marL="1066773" lvl="1" indent="-457189" defTabSz="609585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Invoked immediately after updating occurs.</a:t>
            </a:r>
          </a:p>
          <a:p>
            <a:pPr marL="1066773" lvl="1" indent="-457189" defTabSz="609585">
              <a:spcBef>
                <a:spcPct val="20000"/>
              </a:spcBef>
              <a:buFont typeface="Arial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This is also a good place to do network requests</a:t>
            </a:r>
            <a:r>
              <a:rPr lang="en-US" sz="2133" dirty="0">
                <a:solidFill>
                  <a:srgbClr val="C4E3B0"/>
                </a:solidFill>
              </a:rPr>
              <a:t>.</a:t>
            </a:r>
            <a:endParaRPr lang="en-US" altLang="en-US" sz="2133" dirty="0">
              <a:solidFill>
                <a:srgbClr val="C4E3B0"/>
              </a:solidFill>
              <a:ea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133" dirty="0">
              <a:solidFill>
                <a:srgbClr val="C4E3B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5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6779" y="1530752"/>
            <a:ext cx="8521540" cy="3252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Benefits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Must-know for React development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Routing helps preserve state, browser history functionality</a:t>
            </a:r>
          </a:p>
          <a:p>
            <a:pPr marL="685749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Lifecycle methods are key to getting “in the middle” of a page’s rendering so that asynchronous events can be orchestrated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5C5C5"/>
                </a:solidFill>
              </a:rPr>
              <a:t>Rarely Used Lifecycle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18847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4E3B0"/>
                </a:solidFill>
              </a:rPr>
              <a:t>shouldComponentUpdate()</a:t>
            </a:r>
          </a:p>
          <a:p>
            <a:r>
              <a:rPr lang="en-US" sz="2400" dirty="0">
                <a:solidFill>
                  <a:srgbClr val="C4E3B0"/>
                </a:solidFill>
              </a:rPr>
              <a:t>Static getDerivedStateFromProps()</a:t>
            </a:r>
          </a:p>
          <a:p>
            <a:r>
              <a:rPr lang="en-US" sz="2400" dirty="0">
                <a:solidFill>
                  <a:srgbClr val="C4E3B0"/>
                </a:solidFill>
              </a:rPr>
              <a:t>getSnapshotBeforeUpdate()</a:t>
            </a:r>
          </a:p>
          <a:p>
            <a:endParaRPr lang="en-US" sz="2400" dirty="0">
              <a:solidFill>
                <a:srgbClr val="C4E3B0"/>
              </a:solidFill>
            </a:endParaRPr>
          </a:p>
          <a:p>
            <a:endParaRPr lang="en-US" sz="2400" dirty="0">
              <a:solidFill>
                <a:srgbClr val="C4E3B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24934" y="3048001"/>
            <a:ext cx="11186220" cy="60725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67" dirty="0">
                <a:solidFill>
                  <a:srgbClr val="C5C5C5"/>
                </a:solidFill>
              </a:rPr>
              <a:t>Legacy Lifecycle Methods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524933" y="4038600"/>
            <a:ext cx="11176000" cy="188477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28600" indent="-2270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87338" indent="-166688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393700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512763" indent="-176213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4E3B0"/>
                </a:solidFill>
              </a:rPr>
              <a:t>UNSAFE_componentWillMount()</a:t>
            </a:r>
          </a:p>
          <a:p>
            <a:r>
              <a:rPr lang="en-US" sz="2400" dirty="0">
                <a:solidFill>
                  <a:srgbClr val="C4E3B0"/>
                </a:solidFill>
              </a:rPr>
              <a:t>UNSAFE_componentWillReceiveProps()</a:t>
            </a:r>
          </a:p>
          <a:p>
            <a:r>
              <a:rPr lang="en-US" sz="2400" dirty="0">
                <a:solidFill>
                  <a:srgbClr val="C4E3B0"/>
                </a:solidFill>
              </a:rPr>
              <a:t>UNSAFE_componentWillUpdate()</a:t>
            </a:r>
          </a:p>
        </p:txBody>
      </p:sp>
    </p:spTree>
    <p:extLst>
      <p:ext uri="{BB962C8B-B14F-4D97-AF65-F5344CB8AC3E}">
        <p14:creationId xmlns:p14="http://schemas.microsoft.com/office/powerpoint/2010/main" val="424329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8" y="0"/>
            <a:ext cx="11939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49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441" y="1918913"/>
            <a:ext cx="1993127" cy="657308"/>
          </a:xfrm>
          <a:prstGeom prst="rect">
            <a:avLst/>
          </a:prstGeom>
          <a:solidFill>
            <a:srgbClr val="3FD6FF"/>
          </a:solidFill>
          <a:ln>
            <a:solidFill>
              <a:srgbClr val="3F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Mounting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439" y="2909382"/>
            <a:ext cx="1993127" cy="657308"/>
          </a:xfrm>
          <a:prstGeom prst="rect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0543" y="3895343"/>
            <a:ext cx="1993127" cy="657308"/>
          </a:xfrm>
          <a:prstGeom prst="rect">
            <a:avLst/>
          </a:prstGeom>
          <a:solidFill>
            <a:srgbClr val="FFD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</a:rPr>
              <a:t>Unmounting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0543" y="4881305"/>
            <a:ext cx="1993127" cy="657308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spc="67" dirty="0">
                <a:ln w="0"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Error Handling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943" y="1908307"/>
            <a:ext cx="8131531" cy="65730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A component is generally mounted when its first created and implanted into the DOM. It usually takes place when it is rendered for the first time.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7940" y="2909381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An update can be caused by changes to props or state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62148" y="3892959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This method is called when a component is being removed from the DOM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7940" y="4876538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These methods are called when there is an error during rendering, in a lifecycle method, or in the constructor of any child component.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New Component Lifecycle </a:t>
            </a:r>
          </a:p>
        </p:txBody>
      </p:sp>
    </p:spTree>
    <p:extLst>
      <p:ext uri="{BB962C8B-B14F-4D97-AF65-F5344CB8AC3E}">
        <p14:creationId xmlns:p14="http://schemas.microsoft.com/office/powerpoint/2010/main" val="204374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7943" y="1908307"/>
            <a:ext cx="8131531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constructor(), static getDerivedStateFromProps(), render(), componentDidMount()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3187940" y="2909381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static getDerivedStateFromProps(), shouldComponentUpdate(), render(), getSnapshotBeforeUpdate(), componentDidUpdate()</a:t>
            </a:r>
          </a:p>
        </p:txBody>
      </p:sp>
      <p:sp>
        <p:nvSpPr>
          <p:cNvPr id="7" name="Rectangle 6"/>
          <p:cNvSpPr/>
          <p:nvPr/>
        </p:nvSpPr>
        <p:spPr>
          <a:xfrm>
            <a:off x="3262148" y="3892959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componentWillUnmount()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7940" y="4876538"/>
            <a:ext cx="8131533" cy="65730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static getDerivedStateFromError(), componentDidCatch()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3441" y="1918913"/>
            <a:ext cx="1993127" cy="657308"/>
          </a:xfrm>
          <a:prstGeom prst="rect">
            <a:avLst/>
          </a:prstGeom>
          <a:solidFill>
            <a:srgbClr val="3FD6FF"/>
          </a:solidFill>
          <a:ln>
            <a:solidFill>
              <a:srgbClr val="3FD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Mounting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3439" y="2909382"/>
            <a:ext cx="1993127" cy="657308"/>
          </a:xfrm>
          <a:prstGeom prst="rect">
            <a:avLst/>
          </a:prstGeom>
          <a:solidFill>
            <a:srgbClr val="659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0543" y="3895343"/>
            <a:ext cx="1993127" cy="657308"/>
          </a:xfrm>
          <a:prstGeom prst="rect">
            <a:avLst/>
          </a:prstGeom>
          <a:solidFill>
            <a:srgbClr val="FFD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33" b="1" dirty="0">
                <a:ln w="0"/>
                <a:solidFill>
                  <a:schemeClr val="accent5">
                    <a:lumMod val="50000"/>
                  </a:schemeClr>
                </a:solidFill>
              </a:rPr>
              <a:t>Unmounting</a:t>
            </a:r>
            <a:endParaRPr lang="en-US" sz="2133" b="1" dirty="0">
              <a:ln/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0543" y="4881305"/>
            <a:ext cx="1993127" cy="657308"/>
          </a:xfrm>
          <a:prstGeom prst="rect">
            <a:avLst/>
          </a:prstGeom>
          <a:solidFill>
            <a:srgbClr val="FF4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b="1" spc="67" dirty="0">
                <a:ln w="0"/>
                <a:solidFill>
                  <a:schemeClr val="accent5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Error Handling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New Component Lifecycle (Contd..) </a:t>
            </a:r>
          </a:p>
        </p:txBody>
      </p:sp>
    </p:spTree>
    <p:extLst>
      <p:ext uri="{BB962C8B-B14F-4D97-AF65-F5344CB8AC3E}">
        <p14:creationId xmlns:p14="http://schemas.microsoft.com/office/powerpoint/2010/main" val="3843184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Fetching from Remote Repository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3587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B3B049-1410-9447-AB10-9B74AE714FC9}"/>
              </a:ext>
            </a:extLst>
          </p:cNvPr>
          <p:cNvSpPr/>
          <p:nvPr/>
        </p:nvSpPr>
        <p:spPr>
          <a:xfrm>
            <a:off x="2483796" y="6004677"/>
            <a:ext cx="7263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https://developer.mozilla.org/en-US/docs/Web/API/Fetch_API/Using_Fetch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7A232-2688-3E41-B05C-CF58A967B869}"/>
              </a:ext>
            </a:extLst>
          </p:cNvPr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Fetch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88236-5E50-F143-AA00-60420EDCF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503" y="1723551"/>
            <a:ext cx="4995049" cy="2527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CAA3A-2194-664D-B1CC-BA810AE59CFF}"/>
              </a:ext>
            </a:extLst>
          </p:cNvPr>
          <p:cNvSpPr txBox="1"/>
          <p:nvPr/>
        </p:nvSpPr>
        <p:spPr>
          <a:xfrm>
            <a:off x="1264595" y="1971605"/>
            <a:ext cx="3939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fetch</a:t>
            </a:r>
            <a:r>
              <a:rPr lang="en-US" dirty="0">
                <a:solidFill>
                  <a:schemeClr val="bg1"/>
                </a:solidFill>
              </a:rPr>
              <a:t> function executes GET request to supplied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then</a:t>
            </a:r>
            <a:r>
              <a:rPr lang="en-US" dirty="0">
                <a:solidFill>
                  <a:schemeClr val="bg1"/>
                </a:solidFill>
              </a:rPr>
              <a:t> function can chain together additional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Response must be processed (cast to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json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can then be used</a:t>
            </a:r>
          </a:p>
        </p:txBody>
      </p:sp>
    </p:spTree>
    <p:extLst>
      <p:ext uri="{BB962C8B-B14F-4D97-AF65-F5344CB8AC3E}">
        <p14:creationId xmlns:p14="http://schemas.microsoft.com/office/powerpoint/2010/main" val="2249024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B3B049-1410-9447-AB10-9B74AE714FC9}"/>
              </a:ext>
            </a:extLst>
          </p:cNvPr>
          <p:cNvSpPr/>
          <p:nvPr/>
        </p:nvSpPr>
        <p:spPr>
          <a:xfrm>
            <a:off x="2483796" y="6004677"/>
            <a:ext cx="7263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https://developer.mozilla.org/en-US/docs/Web/API/Fetch_API/Using_Fetch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3D7A232-2688-3E41-B05C-CF58A967B869}"/>
              </a:ext>
            </a:extLst>
          </p:cNvPr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Fetch API - POST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CAA3A-2194-664D-B1CC-BA810AE59CFF}"/>
              </a:ext>
            </a:extLst>
          </p:cNvPr>
          <p:cNvSpPr txBox="1"/>
          <p:nvPr/>
        </p:nvSpPr>
        <p:spPr>
          <a:xfrm>
            <a:off x="1254867" y="2238242"/>
            <a:ext cx="3939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Supply an object as a second parameter to issue POST or 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Method, Headers and body can be object properties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other properties available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76F2D-39D3-C04A-8E3A-B92999E5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77" y="1971605"/>
            <a:ext cx="5689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40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527-EA49-6742-8825-7DED866D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79" y="330261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Code Along Practice – Hit Live API for 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8C8EE-9EE3-F246-91B7-3118444C62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3268" y="1137831"/>
            <a:ext cx="9230731" cy="3902520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fetch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componentWillMount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hook which accesses 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https://developer-service-overspeedy-celebratedness.cfapps.io/developers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developer state to the response</a:t>
            </a:r>
          </a:p>
          <a:p>
            <a:pPr marL="742950" indent="-742950">
              <a:buAutoNum type="arabicPeriod"/>
            </a:pP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Add fetch with post object to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submitForm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change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prop call to a regular variable.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remove the prop from &lt;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AddDeveloper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/&gt;</a:t>
            </a:r>
          </a:p>
          <a:p>
            <a:pPr lvl="1" indent="0">
              <a:buNone/>
            </a:pPr>
            <a:endParaRPr lang="en-US" sz="22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en-US" sz="22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None/>
            </a:pPr>
            <a:endParaRPr lang="en-US" sz="22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398B-2AB0-A442-AD24-DE8883ED6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85" y="330261"/>
            <a:ext cx="1589293" cy="158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0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3E40-85E9-2A49-B7D8-C4E3FA5A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#1 and #3 </a:t>
            </a:r>
            <a:r>
              <a:rPr lang="en-US" dirty="0" err="1"/>
              <a:t>App.js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232EC-2B67-E94D-9A68-139F3DF24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58" y="937520"/>
            <a:ext cx="9332873" cy="58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27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3E40-85E9-2A49-B7D8-C4E3FA5A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#2. </a:t>
            </a:r>
            <a:r>
              <a:rPr lang="en-US" dirty="0" err="1"/>
              <a:t>AddDeveloper.js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1B3DB-0293-1C4D-9ACE-AD92F755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69" y="1041770"/>
            <a:ext cx="11342451" cy="56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5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949873-B026-DD4B-B8B8-08C27A5F86AB}"/>
              </a:ext>
            </a:extLst>
          </p:cNvPr>
          <p:cNvSpPr/>
          <p:nvPr/>
        </p:nvSpPr>
        <p:spPr>
          <a:xfrm>
            <a:off x="1895676" y="1704372"/>
            <a:ext cx="8521540" cy="206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C4E3B0"/>
                </a:solidFill>
              </a:rPr>
              <a:t>React Routing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Component Lifecycle Methods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667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Recap Of Routing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Routing is an important part of any application.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There are many routers available to be used with React.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Important one is React Router.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It helps us to create Single Page Applications with dynamic Routing.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Install react-router library to render it’s functionality.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&lt;Router&gt; contains all the routes, defined by &lt;Route&gt;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When a path matches path of &lt;Route&gt;, it returns the component.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&lt;Link&gt; provides navigation.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&lt;HashRouter&gt; contains classic URLs with hash.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2133" dirty="0"/>
              <a:t>&lt;BroserRouter&gt; uses History API.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020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762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685801"/>
            <a:ext cx="11277600" cy="7090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__________ means that routing takes place as app is rendering ?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Static Routing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React  Routing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Dynamic Routing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None of the above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spcAft>
                <a:spcPts val="800"/>
              </a:spcAft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Name the properties that &lt;Route &gt; component takes: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to , component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pathname, to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to , render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path, component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Which component wraps all of the routes in react app using react-router?</a:t>
            </a:r>
          </a:p>
          <a:p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&lt;Link&gt;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&lt;Route&gt;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</a:rPr>
              <a:t>Nav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&lt;Router&gt;</a:t>
            </a:r>
          </a:p>
          <a:p>
            <a:pPr marL="457189" indent="-457189">
              <a:buFont typeface="+mj-lt"/>
              <a:buAutoNum type="alphaU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1867" dirty="0">
              <a:solidFill>
                <a:schemeClr val="bg1">
                  <a:lumMod val="85000"/>
                </a:schemeClr>
              </a:solidFill>
              <a:latin typeface="Merriweather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2053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1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95909" y="4318630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1"/>
            <a:ext cx="11074400" cy="555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Which method in a React Component should you override to stop the component from   updating?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willComponentUpdate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shouldComponentUpdate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componentDidUpdate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componentDidMount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What's used to pass data to a component from outside?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set State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render with arguments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Prop Types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Props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Which method in a React Component is called after the component is rendered for the first time?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componentDidUpdate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componentDidMount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componentMounted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componentUpdated</a:t>
            </a:r>
          </a:p>
          <a:p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7363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1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0"/>
            <a:ext cx="11074400" cy="555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Which of the following is correct syntax for a button click event handler, foo?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&lt;button onclick={this.foo()}&gt;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&lt;button onclick={this.foo}&gt;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&lt;button onClick={this.foo()}&gt;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&lt;button onClick={this.foo}&gt;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What happens when you call setState() inside render() method?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Repetitive output appears on the screen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Stack overflow error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Duplicate key error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Nothing happens. Life goes on!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How do you write an inline style specifying the font-size:12px and color:red; in JSX?</a:t>
            </a:r>
          </a:p>
          <a:p>
            <a:pPr marL="457189" indent="-457189">
              <a:buFont typeface="+mj-lt"/>
              <a:buAutoNum type="arabicPeriod"/>
            </a:pPr>
            <a:endParaRPr lang="en-US" sz="1867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style={{font-size:12,color:'red'}}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style={{fontSize:'12px',color:'red'}}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style={fontSize:'12px',color:'red'}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style={{font-size:12px,color:'red'}}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4650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3352800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Installing Routing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Import { </a:t>
            </a:r>
            <a:r>
              <a:rPr lang="en-US" sz="3733" dirty="0" err="1"/>
              <a:t>BrowserRouter</a:t>
            </a:r>
            <a:r>
              <a:rPr lang="en-US" sz="3733" dirty="0"/>
              <a:t> as Router}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&lt;Router&gt; &lt;Route &gt; &lt;Link &gt;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Component Lifecycle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120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routing in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List the common Component lifecycle methods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58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kind of apps may not use routing at all?</a:t>
            </a:r>
          </a:p>
          <a:p>
            <a:r>
              <a:rPr lang="en-US" dirty="0"/>
              <a:t>What are the benefits </a:t>
            </a:r>
            <a:r>
              <a:rPr lang="en-US"/>
              <a:t>of routing?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Routing in React JS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38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385" y="329185"/>
            <a:ext cx="11180064" cy="871116"/>
          </a:xfrm>
        </p:spPr>
        <p:txBody>
          <a:bodyPr/>
          <a:lstStyle/>
          <a:p>
            <a:r>
              <a:rPr lang="en-US" sz="4267" dirty="0">
                <a:solidFill>
                  <a:schemeClr val="bg1">
                    <a:lumMod val="85000"/>
                  </a:schemeClr>
                </a:solidFill>
              </a:rPr>
              <a:t>ROUTING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385" y="1200300"/>
            <a:ext cx="11180064" cy="26021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Routing or Navigation, is an integral and important part of any application.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It gives us the power of navigating from one page or screen to another.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This power is provided by React as well.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There are many ways for routing provided by React.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4E3B0"/>
                </a:solidFill>
              </a:rPr>
              <a:t>But the most important and used one is , REACT ROUTER.</a:t>
            </a:r>
          </a:p>
          <a:p>
            <a:endParaRPr lang="en-US" sz="4267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0"/>
          <a:stretch/>
        </p:blipFill>
        <p:spPr>
          <a:xfrm>
            <a:off x="2032001" y="3802442"/>
            <a:ext cx="6522583" cy="28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8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33375" y="365125"/>
            <a:ext cx="10515600" cy="116363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/>
              <a:t>Single Page Applications(SPA)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375" y="1528758"/>
            <a:ext cx="11163300" cy="188231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133" dirty="0">
                <a:solidFill>
                  <a:srgbClr val="C4E3B0"/>
                </a:solidFill>
              </a:rPr>
              <a:t>Web application or Web site that interacts with the user by dynamically rewriting the current page rather than loading entire new pages from a server.</a:t>
            </a: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So basically, all the code resources are dynamically loaded and added to the page as necessary, usually in response to user actions.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3225801"/>
            <a:ext cx="10363200" cy="3167527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ounded Rectangle 2"/>
          <p:cNvSpPr/>
          <p:nvPr/>
        </p:nvSpPr>
        <p:spPr>
          <a:xfrm>
            <a:off x="5326924" y="3358976"/>
            <a:ext cx="2133600" cy="609600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>
                    <a:lumMod val="85000"/>
                  </a:schemeClr>
                </a:solidFill>
              </a:rPr>
              <a:t>Route</a:t>
            </a:r>
            <a:r>
              <a:rPr lang="en-US" sz="2133" dirty="0">
                <a:solidFill>
                  <a:schemeClr val="tx2"/>
                </a:solidFill>
              </a:rPr>
              <a:t> </a:t>
            </a:r>
            <a:r>
              <a:rPr lang="en-US" sz="2133" dirty="0">
                <a:solidFill>
                  <a:schemeClr val="bg1">
                    <a:lumMod val="85000"/>
                  </a:schemeClr>
                </a:solidFill>
              </a:rPr>
              <a:t>Config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1635" y="4843203"/>
            <a:ext cx="2131877" cy="683348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>
                    <a:lumMod val="85000"/>
                  </a:schemeClr>
                </a:solidFill>
              </a:rPr>
              <a:t>Router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65523" y="4828566"/>
            <a:ext cx="2235200" cy="6833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/>
                </a:solidFill>
              </a:rPr>
              <a:t>Browser History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869963" y="4864690"/>
            <a:ext cx="2032000" cy="683348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33" dirty="0">
                <a:solidFill>
                  <a:schemeClr val="bg1">
                    <a:lumMod val="85000"/>
                  </a:schemeClr>
                </a:solidFill>
              </a:rPr>
              <a:t>View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1189430" y="5005570"/>
            <a:ext cx="894935" cy="432677"/>
          </a:xfrm>
          <a:prstGeom prst="rightArrow">
            <a:avLst/>
          </a:prstGeom>
          <a:solidFill>
            <a:srgbClr val="EA8D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ight Arrow 13"/>
          <p:cNvSpPr/>
          <p:nvPr/>
        </p:nvSpPr>
        <p:spPr>
          <a:xfrm>
            <a:off x="4300723" y="5034520"/>
            <a:ext cx="1079189" cy="382633"/>
          </a:xfrm>
          <a:prstGeom prst="rightArrow">
            <a:avLst/>
          </a:prstGeom>
          <a:solidFill>
            <a:srgbClr val="EA8D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ight Arrow 14"/>
          <p:cNvSpPr/>
          <p:nvPr/>
        </p:nvSpPr>
        <p:spPr>
          <a:xfrm>
            <a:off x="7513512" y="5051188"/>
            <a:ext cx="1356451" cy="387059"/>
          </a:xfrm>
          <a:prstGeom prst="rightArrow">
            <a:avLst/>
          </a:prstGeom>
          <a:solidFill>
            <a:srgbClr val="EA8D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Down Arrow 15"/>
          <p:cNvSpPr/>
          <p:nvPr/>
        </p:nvSpPr>
        <p:spPr>
          <a:xfrm>
            <a:off x="6128720" y="3946622"/>
            <a:ext cx="609601" cy="835901"/>
          </a:xfrm>
          <a:prstGeom prst="downArrow">
            <a:avLst>
              <a:gd name="adj1" fmla="val 28948"/>
              <a:gd name="adj2" fmla="val 39473"/>
            </a:avLst>
          </a:prstGeom>
          <a:solidFill>
            <a:srgbClr val="EA8D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4" name="Straight Connector 23"/>
          <p:cNvCxnSpPr>
            <a:stCxn id="10" idx="3"/>
          </p:cNvCxnSpPr>
          <p:nvPr/>
        </p:nvCxnSpPr>
        <p:spPr>
          <a:xfrm>
            <a:off x="10901964" y="5206364"/>
            <a:ext cx="225425" cy="987"/>
          </a:xfrm>
          <a:prstGeom prst="line">
            <a:avLst/>
          </a:prstGeom>
          <a:ln>
            <a:solidFill>
              <a:srgbClr val="EA8D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1127388" y="5206365"/>
            <a:ext cx="0" cy="694561"/>
          </a:xfrm>
          <a:prstGeom prst="line">
            <a:avLst/>
          </a:prstGeom>
          <a:ln>
            <a:solidFill>
              <a:srgbClr val="EA8D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2897788" y="5912957"/>
            <a:ext cx="8229600" cy="0"/>
          </a:xfrm>
          <a:prstGeom prst="line">
            <a:avLst/>
          </a:prstGeom>
          <a:ln>
            <a:solidFill>
              <a:srgbClr val="EA8D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2897788" y="5511913"/>
            <a:ext cx="0" cy="408483"/>
          </a:xfrm>
          <a:prstGeom prst="straightConnector1">
            <a:avLst/>
          </a:prstGeom>
          <a:ln>
            <a:solidFill>
              <a:srgbClr val="EA8D7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88405" y="4411191"/>
            <a:ext cx="101079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Location</a:t>
            </a:r>
            <a:endParaRPr lang="en-US" sz="213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482808" y="4418939"/>
            <a:ext cx="96148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Content</a:t>
            </a:r>
            <a:endParaRPr lang="en-US" sz="2133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0442" y="4007345"/>
            <a:ext cx="1219180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External</a:t>
            </a:r>
            <a:r>
              <a:rPr lang="en-US" sz="1867" dirty="0">
                <a:solidFill>
                  <a:schemeClr val="bg1"/>
                </a:solidFill>
              </a:rPr>
              <a:t> </a:t>
            </a:r>
          </a:p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Navigation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85262" y="5900925"/>
            <a:ext cx="203190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Internal</a:t>
            </a:r>
            <a:r>
              <a:rPr lang="en-US" sz="1867" dirty="0">
                <a:solidFill>
                  <a:schemeClr val="bg1"/>
                </a:solidFill>
              </a:rPr>
              <a:t> 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417381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/>
              <a:t>React Router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Since we are dealing with a SPA, you need a way to trigger the contents that are loaded on the screen.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React Router introduces a concept called “Dynamic Routing”, which is quite different from “Static Routing” .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When dealing with “Static Routing”, declare routes as part of app’s initialization before any rendering takes place (Rails, Express, Ember, Angular, and so on).</a:t>
            </a:r>
          </a:p>
          <a:p>
            <a:pPr>
              <a:lnSpc>
                <a:spcPct val="150000"/>
              </a:lnSpc>
            </a:pPr>
            <a:r>
              <a:rPr lang="en-US" sz="2133" dirty="0">
                <a:solidFill>
                  <a:srgbClr val="C4E3B0"/>
                </a:solidFill>
              </a:rPr>
              <a:t>“Dynamic Routing” means that routing takes place as app is rendering, not in a configuration or convention outside of a running app.</a:t>
            </a:r>
          </a:p>
        </p:txBody>
      </p:sp>
    </p:spTree>
    <p:extLst>
      <p:ext uri="{BB962C8B-B14F-4D97-AF65-F5344CB8AC3E}">
        <p14:creationId xmlns:p14="http://schemas.microsoft.com/office/powerpoint/2010/main" val="49023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2457" y="38100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67" dirty="0"/>
              <a:t>Setting Up React Router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58" y="1527589"/>
            <a:ext cx="5353943" cy="41366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Step-1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   Install dependency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   $ npm i -S react-router-</a:t>
            </a:r>
            <a:r>
              <a:rPr lang="en-US" sz="2133" dirty="0" err="1">
                <a:solidFill>
                  <a:srgbClr val="C4E3B0"/>
                </a:solidFill>
              </a:rPr>
              <a:t>dom</a:t>
            </a:r>
            <a:endParaRPr lang="en-US" sz="2133" dirty="0">
              <a:solidFill>
                <a:srgbClr val="C4E3B0"/>
              </a:solidFill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   or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   $ yarn add react-router-</a:t>
            </a:r>
            <a:r>
              <a:rPr lang="en-US" sz="2133" dirty="0" err="1">
                <a:solidFill>
                  <a:srgbClr val="C4E3B0"/>
                </a:solidFill>
              </a:rPr>
              <a:t>dom</a:t>
            </a:r>
            <a:endParaRPr lang="en-US" sz="2133" dirty="0">
              <a:solidFill>
                <a:srgbClr val="C4E3B0"/>
              </a:solidFill>
            </a:endParaRPr>
          </a:p>
          <a:p>
            <a:pPr marL="0" indent="0">
              <a:buNone/>
            </a:pPr>
            <a:endParaRPr lang="en-US" sz="2133" dirty="0">
              <a:solidFill>
                <a:srgbClr val="C4E3B0"/>
              </a:solidFill>
            </a:endParaRP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After running either of these commands</a:t>
            </a:r>
          </a:p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react-router will be added to your package.json file 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51" y="1441704"/>
            <a:ext cx="5760567" cy="48777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2DB0A5-32C1-3044-852F-79465DF014E7}"/>
              </a:ext>
            </a:extLst>
          </p:cNvPr>
          <p:cNvSpPr/>
          <p:nvPr/>
        </p:nvSpPr>
        <p:spPr>
          <a:xfrm>
            <a:off x="1474172" y="5517461"/>
            <a:ext cx="3350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https://reacttraining.com/react-router/web/guides/quick-start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06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1815</Words>
  <Application>Microsoft Macintosh PowerPoint</Application>
  <PresentationFormat>Widescreen</PresentationFormat>
  <Paragraphs>295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Merriweather Sans</vt:lpstr>
      <vt:lpstr>Times New Roman</vt:lpstr>
      <vt:lpstr>Wingdings</vt:lpstr>
      <vt:lpstr>Office Theme</vt:lpstr>
      <vt:lpstr>PowerPoint Presentation</vt:lpstr>
      <vt:lpstr>Course Objective:</vt:lpstr>
      <vt:lpstr>PowerPoint Presentation</vt:lpstr>
      <vt:lpstr>PowerPoint Presentation</vt:lpstr>
      <vt:lpstr>PowerPoint Presentation</vt:lpstr>
      <vt:lpstr>ROUTING</vt:lpstr>
      <vt:lpstr>PowerPoint Presentation</vt:lpstr>
      <vt:lpstr>PowerPoint Presentation</vt:lpstr>
      <vt:lpstr>PowerPoint Presentation</vt:lpstr>
      <vt:lpstr>    &lt;HashRouter&gt; Vs &lt;BrowserRouter&gt;</vt:lpstr>
      <vt:lpstr>PowerPoint Presentation</vt:lpstr>
      <vt:lpstr>PowerPoint Presentation</vt:lpstr>
      <vt:lpstr>Code Along Practice – Navbar for hello-react</vt:lpstr>
      <vt:lpstr>Home.js</vt:lpstr>
      <vt:lpstr>Navbar.js</vt:lpstr>
      <vt:lpstr>Navbar.css</vt:lpstr>
      <vt:lpstr>App.js</vt:lpstr>
      <vt:lpstr>PowerPoint Presentation</vt:lpstr>
      <vt:lpstr>Redirecting</vt:lpstr>
      <vt:lpstr>Code Along Practice – Navbar for hello-react</vt:lpstr>
      <vt:lpstr>App.js</vt:lpstr>
      <vt:lpstr>AddDeveloper.js</vt:lpstr>
      <vt:lpstr>PowerPoint Presentation</vt:lpstr>
      <vt:lpstr>PowerPoint Presentation</vt:lpstr>
      <vt:lpstr>Component Lifecycle </vt:lpstr>
      <vt:lpstr>Component Lifecycle Methods</vt:lpstr>
      <vt:lpstr>PowerPoint Presentation</vt:lpstr>
      <vt:lpstr>PowerPoint Presentation</vt:lpstr>
      <vt:lpstr>PowerPoint Presentation</vt:lpstr>
      <vt:lpstr>Rarely Used Lifecycle Methods</vt:lpstr>
      <vt:lpstr>PowerPoint Presentation</vt:lpstr>
      <vt:lpstr>New Component Lifecycle </vt:lpstr>
      <vt:lpstr>New Component Lifecycle (Contd..) </vt:lpstr>
      <vt:lpstr>PowerPoint Presentation</vt:lpstr>
      <vt:lpstr>PowerPoint Presentation</vt:lpstr>
      <vt:lpstr>PowerPoint Presentation</vt:lpstr>
      <vt:lpstr>Code Along Practice – Hit Live API for Developers</vt:lpstr>
      <vt:lpstr>#1 and #3 App.js</vt:lpstr>
      <vt:lpstr>#2. AddDeveloper.js</vt:lpstr>
      <vt:lpstr>Recap Of Routing</vt:lpstr>
      <vt:lpstr>PowerPoint Presentation</vt:lpstr>
      <vt:lpstr>PowerPoint Presentation</vt:lpstr>
      <vt:lpstr>PowerPoint Presentation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68</cp:revision>
  <dcterms:created xsi:type="dcterms:W3CDTF">2019-12-05T00:16:50Z</dcterms:created>
  <dcterms:modified xsi:type="dcterms:W3CDTF">2020-03-17T21:43:15Z</dcterms:modified>
</cp:coreProperties>
</file>