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handoutMasterIdLst>
    <p:handoutMasterId r:id="rId51"/>
  </p:handoutMasterIdLst>
  <p:sldIdLst>
    <p:sldId id="468" r:id="rId2"/>
    <p:sldId id="486" r:id="rId3"/>
    <p:sldId id="487" r:id="rId4"/>
    <p:sldId id="462" r:id="rId5"/>
    <p:sldId id="427" r:id="rId6"/>
    <p:sldId id="414" r:id="rId7"/>
    <p:sldId id="415" r:id="rId8"/>
    <p:sldId id="421" r:id="rId9"/>
    <p:sldId id="416" r:id="rId10"/>
    <p:sldId id="417" r:id="rId11"/>
    <p:sldId id="418" r:id="rId12"/>
    <p:sldId id="419" r:id="rId13"/>
    <p:sldId id="422" r:id="rId14"/>
    <p:sldId id="420" r:id="rId15"/>
    <p:sldId id="423" r:id="rId16"/>
    <p:sldId id="424" r:id="rId17"/>
    <p:sldId id="425" r:id="rId18"/>
    <p:sldId id="431" r:id="rId19"/>
    <p:sldId id="428" r:id="rId20"/>
    <p:sldId id="429" r:id="rId21"/>
    <p:sldId id="434" r:id="rId22"/>
    <p:sldId id="435" r:id="rId23"/>
    <p:sldId id="390" r:id="rId24"/>
    <p:sldId id="463" r:id="rId25"/>
    <p:sldId id="464" r:id="rId26"/>
    <p:sldId id="465" r:id="rId27"/>
    <p:sldId id="479" r:id="rId28"/>
    <p:sldId id="480" r:id="rId29"/>
    <p:sldId id="466" r:id="rId30"/>
    <p:sldId id="477" r:id="rId31"/>
    <p:sldId id="478" r:id="rId32"/>
    <p:sldId id="467" r:id="rId33"/>
    <p:sldId id="410" r:id="rId34"/>
    <p:sldId id="411" r:id="rId35"/>
    <p:sldId id="437" r:id="rId36"/>
    <p:sldId id="412" r:id="rId37"/>
    <p:sldId id="436" r:id="rId38"/>
    <p:sldId id="413" r:id="rId39"/>
    <p:sldId id="454" r:id="rId40"/>
    <p:sldId id="452" r:id="rId41"/>
    <p:sldId id="488" r:id="rId42"/>
    <p:sldId id="485" r:id="rId43"/>
    <p:sldId id="483" r:id="rId44"/>
    <p:sldId id="484" r:id="rId45"/>
    <p:sldId id="453" r:id="rId46"/>
    <p:sldId id="438" r:id="rId47"/>
    <p:sldId id="439" r:id="rId48"/>
    <p:sldId id="481" r:id="rId49"/>
  </p:sldIdLst>
  <p:sldSz cx="12192000" cy="6858000"/>
  <p:notesSz cx="6794500" cy="9906000"/>
  <p:embeddedFontLst>
    <p:embeddedFont>
      <p:font typeface="Candara" panose="020E050203030302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
      <p:font typeface="Magik" panose="020B0604020202020204"/>
      <p:regular r:id="rId60"/>
    </p:embeddedFont>
  </p:embeddedFontLst>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9900"/>
    <a:srgbClr val="FF0066"/>
    <a:srgbClr val="A1E090"/>
    <a:srgbClr val="E96568"/>
    <a:srgbClr val="8CB2FE"/>
    <a:srgbClr val="43CEFF"/>
    <a:srgbClr val="8BE1FF"/>
    <a:srgbClr val="FFFFAB"/>
    <a:srgbClr val="EE8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1" autoAdjust="0"/>
    <p:restoredTop sz="98261" autoAdjust="0"/>
  </p:normalViewPr>
  <p:slideViewPr>
    <p:cSldViewPr snapToGrid="0">
      <p:cViewPr varScale="1">
        <p:scale>
          <a:sx n="115" d="100"/>
          <a:sy n="115" d="100"/>
        </p:scale>
        <p:origin x="114" y="1068"/>
      </p:cViewPr>
      <p:guideLst>
        <p:guide orient="horz" pos="2160"/>
        <p:guide pos="3840"/>
      </p:guideLst>
    </p:cSldViewPr>
  </p:slideViewPr>
  <p:notesTextViewPr>
    <p:cViewPr>
      <p:scale>
        <a:sx n="3" d="2"/>
        <a:sy n="3" d="2"/>
      </p:scale>
      <p:origin x="0" y="0"/>
    </p:cViewPr>
  </p:notesTextViewPr>
  <p:notesViewPr>
    <p:cSldViewPr snapToGrid="0">
      <p:cViewPr varScale="1">
        <p:scale>
          <a:sx n="81" d="100"/>
          <a:sy n="81" d="100"/>
        </p:scale>
        <p:origin x="-3168" y="-9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a:t>BigO Space Complexity</a:t>
            </a:r>
          </a:p>
        </c:rich>
      </c:tx>
      <c:overlay val="0"/>
    </c:title>
    <c:autoTitleDeleted val="0"/>
    <c:plotArea>
      <c:layout/>
      <c:scatterChart>
        <c:scatterStyle val="smoothMarker"/>
        <c:varyColors val="0"/>
        <c:ser>
          <c:idx val="0"/>
          <c:order val="0"/>
          <c:tx>
            <c:strRef>
              <c:f>Sheet1!$C$3</c:f>
              <c:strCache>
                <c:ptCount val="1"/>
                <c:pt idx="0">
                  <c:v>Triangle List</c:v>
                </c:pt>
              </c:strCache>
            </c:strRef>
          </c:tx>
          <c:spPr>
            <a:ln>
              <a:solidFill>
                <a:srgbClr val="FF0000"/>
              </a:solidFill>
            </a:ln>
          </c:spPr>
          <c:marker>
            <c:spPr>
              <a:solidFill>
                <a:srgbClr val="FF0000"/>
              </a:solidFill>
              <a:ln>
                <a:solidFill>
                  <a:srgbClr val="FF0000"/>
                </a:solidFill>
              </a:ln>
            </c:spPr>
          </c:marker>
          <c:xVal>
            <c:numRef>
              <c:f>Sheet1!$B$4:$B$211</c:f>
              <c:numCache>
                <c:formatCode>General</c:formatCode>
                <c:ptCount val="20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numCache>
            </c:numRef>
          </c:xVal>
          <c:yVal>
            <c:numRef>
              <c:f>Sheet1!$C$4:$C$211</c:f>
              <c:numCache>
                <c:formatCode>General</c:formatCode>
                <c:ptCount val="208"/>
                <c:pt idx="0">
                  <c:v>1.297760009765625E-2</c:v>
                </c:pt>
                <c:pt idx="1">
                  <c:v>5.783843994140625E-2</c:v>
                </c:pt>
                <c:pt idx="2">
                  <c:v>0.13474273681640625</c:v>
                </c:pt>
                <c:pt idx="3">
                  <c:v>0.24369049072265625</c:v>
                </c:pt>
                <c:pt idx="4">
                  <c:v>0.38468170166015625</c:v>
                </c:pt>
                <c:pt idx="5">
                  <c:v>0.55771636962890625</c:v>
                </c:pt>
                <c:pt idx="6">
                  <c:v>0.76279449462890625</c:v>
                </c:pt>
                <c:pt idx="7">
                  <c:v>0.99991607666015625</c:v>
                </c:pt>
                <c:pt idx="8">
                  <c:v>1.2690811157226563</c:v>
                </c:pt>
                <c:pt idx="9">
                  <c:v>1.5702896118164063</c:v>
                </c:pt>
                <c:pt idx="10">
                  <c:v>1.9035415649414063</c:v>
                </c:pt>
                <c:pt idx="11">
                  <c:v>2.2688369750976563</c:v>
                </c:pt>
                <c:pt idx="12">
                  <c:v>2.6661758422851563</c:v>
                </c:pt>
                <c:pt idx="13">
                  <c:v>3.0955581665039063</c:v>
                </c:pt>
                <c:pt idx="14">
                  <c:v>3.5569839477539063</c:v>
                </c:pt>
                <c:pt idx="15">
                  <c:v>4.0504531860351563</c:v>
                </c:pt>
                <c:pt idx="16">
                  <c:v>4.5759658813476563</c:v>
                </c:pt>
                <c:pt idx="17">
                  <c:v>5.1335220336914063</c:v>
                </c:pt>
                <c:pt idx="18">
                  <c:v>5.7231216430664063</c:v>
                </c:pt>
                <c:pt idx="19">
                  <c:v>6.3447647094726563</c:v>
                </c:pt>
                <c:pt idx="20">
                  <c:v>6.9984512329101563</c:v>
                </c:pt>
                <c:pt idx="21">
                  <c:v>7.6841812133789063</c:v>
                </c:pt>
                <c:pt idx="22">
                  <c:v>8.4019546508789063</c:v>
                </c:pt>
                <c:pt idx="23">
                  <c:v>9.1517715454101563</c:v>
                </c:pt>
                <c:pt idx="24">
                  <c:v>9.9336318969726563</c:v>
                </c:pt>
                <c:pt idx="25">
                  <c:v>10.747535705566406</c:v>
                </c:pt>
                <c:pt idx="26">
                  <c:v>11.593482971191406</c:v>
                </c:pt>
                <c:pt idx="27">
                  <c:v>12.471473693847656</c:v>
                </c:pt>
                <c:pt idx="28">
                  <c:v>13.381507873535156</c:v>
                </c:pt>
                <c:pt idx="29">
                  <c:v>14.323585510253906</c:v>
                </c:pt>
                <c:pt idx="30">
                  <c:v>15.297706604003906</c:v>
                </c:pt>
                <c:pt idx="31">
                  <c:v>16.303871154785156</c:v>
                </c:pt>
                <c:pt idx="32">
                  <c:v>17.342079162597656</c:v>
                </c:pt>
                <c:pt idx="33">
                  <c:v>18.412330627441406</c:v>
                </c:pt>
                <c:pt idx="34">
                  <c:v>19.514625549316406</c:v>
                </c:pt>
                <c:pt idx="35">
                  <c:v>20.648963928222656</c:v>
                </c:pt>
                <c:pt idx="36">
                  <c:v>21.815345764160156</c:v>
                </c:pt>
                <c:pt idx="37">
                  <c:v>23.013771057128906</c:v>
                </c:pt>
                <c:pt idx="38">
                  <c:v>24.244239807128906</c:v>
                </c:pt>
                <c:pt idx="39">
                  <c:v>25.506752014160156</c:v>
                </c:pt>
                <c:pt idx="40">
                  <c:v>26.801307678222656</c:v>
                </c:pt>
                <c:pt idx="41">
                  <c:v>28.127906799316406</c:v>
                </c:pt>
                <c:pt idx="42">
                  <c:v>29.486549377441406</c:v>
                </c:pt>
                <c:pt idx="43">
                  <c:v>30.877235412597656</c:v>
                </c:pt>
                <c:pt idx="44">
                  <c:v>32.299964904785156</c:v>
                </c:pt>
                <c:pt idx="45">
                  <c:v>33.754737854003906</c:v>
                </c:pt>
                <c:pt idx="46">
                  <c:v>35.241554260253906</c:v>
                </c:pt>
                <c:pt idx="47">
                  <c:v>36.760414123535156</c:v>
                </c:pt>
                <c:pt idx="48">
                  <c:v>38.311317443847656</c:v>
                </c:pt>
                <c:pt idx="49">
                  <c:v>39.894264221191406</c:v>
                </c:pt>
                <c:pt idx="50">
                  <c:v>41.509254455566406</c:v>
                </c:pt>
                <c:pt idx="51">
                  <c:v>43.156288146972656</c:v>
                </c:pt>
                <c:pt idx="52">
                  <c:v>44.835365295410156</c:v>
                </c:pt>
                <c:pt idx="53">
                  <c:v>46.546485900878906</c:v>
                </c:pt>
                <c:pt idx="54">
                  <c:v>48.289649963378906</c:v>
                </c:pt>
                <c:pt idx="55">
                  <c:v>50.064857482910156</c:v>
                </c:pt>
                <c:pt idx="56">
                  <c:v>51.872108459472656</c:v>
                </c:pt>
                <c:pt idx="57">
                  <c:v>53.711402893066406</c:v>
                </c:pt>
                <c:pt idx="58">
                  <c:v>55.582740783691406</c:v>
                </c:pt>
                <c:pt idx="59">
                  <c:v>57.486122131347656</c:v>
                </c:pt>
                <c:pt idx="60">
                  <c:v>59.421546936035156</c:v>
                </c:pt>
                <c:pt idx="61">
                  <c:v>61.389015197753906</c:v>
                </c:pt>
                <c:pt idx="62">
                  <c:v>63.388526916503906</c:v>
                </c:pt>
                <c:pt idx="63">
                  <c:v>65.420082092285156</c:v>
                </c:pt>
                <c:pt idx="64">
                  <c:v>67.483680725097656</c:v>
                </c:pt>
                <c:pt idx="65">
                  <c:v>69.579322814941406</c:v>
                </c:pt>
                <c:pt idx="66">
                  <c:v>71.707008361816406</c:v>
                </c:pt>
                <c:pt idx="67">
                  <c:v>73.866737365722656</c:v>
                </c:pt>
                <c:pt idx="68">
                  <c:v>76.058509826660156</c:v>
                </c:pt>
                <c:pt idx="69">
                  <c:v>78.282325744628906</c:v>
                </c:pt>
                <c:pt idx="70">
                  <c:v>80.538185119628906</c:v>
                </c:pt>
                <c:pt idx="71">
                  <c:v>82.826087951660156</c:v>
                </c:pt>
                <c:pt idx="72">
                  <c:v>85.146034240722656</c:v>
                </c:pt>
                <c:pt idx="73">
                  <c:v>87.498023986816406</c:v>
                </c:pt>
                <c:pt idx="74">
                  <c:v>89.882057189941406</c:v>
                </c:pt>
                <c:pt idx="75">
                  <c:v>92.298133850097656</c:v>
                </c:pt>
                <c:pt idx="76">
                  <c:v>94.746253967285156</c:v>
                </c:pt>
                <c:pt idx="77">
                  <c:v>97.226417541503906</c:v>
                </c:pt>
                <c:pt idx="78">
                  <c:v>99.738624572753906</c:v>
                </c:pt>
                <c:pt idx="79">
                  <c:v>102.28287506103516</c:v>
                </c:pt>
                <c:pt idx="80">
                  <c:v>104.85916900634766</c:v>
                </c:pt>
                <c:pt idx="81">
                  <c:v>107.46750640869141</c:v>
                </c:pt>
                <c:pt idx="82">
                  <c:v>110.10788726806641</c:v>
                </c:pt>
                <c:pt idx="83">
                  <c:v>112.78031158447266</c:v>
                </c:pt>
                <c:pt idx="84">
                  <c:v>115.48477935791016</c:v>
                </c:pt>
                <c:pt idx="85">
                  <c:v>118.22129058837891</c:v>
                </c:pt>
                <c:pt idx="86">
                  <c:v>120.98984527587891</c:v>
                </c:pt>
                <c:pt idx="87">
                  <c:v>123.79044342041016</c:v>
                </c:pt>
                <c:pt idx="88">
                  <c:v>126.62308502197266</c:v>
                </c:pt>
                <c:pt idx="89">
                  <c:v>129.48777008056641</c:v>
                </c:pt>
                <c:pt idx="90">
                  <c:v>132.38449859619141</c:v>
                </c:pt>
                <c:pt idx="91">
                  <c:v>135.31327056884766</c:v>
                </c:pt>
                <c:pt idx="92">
                  <c:v>138.27408599853516</c:v>
                </c:pt>
                <c:pt idx="93">
                  <c:v>141.26694488525391</c:v>
                </c:pt>
                <c:pt idx="94">
                  <c:v>144.29184722900391</c:v>
                </c:pt>
                <c:pt idx="95">
                  <c:v>147.34879302978516</c:v>
                </c:pt>
                <c:pt idx="96">
                  <c:v>150.43778228759766</c:v>
                </c:pt>
                <c:pt idx="97">
                  <c:v>153.55881500244141</c:v>
                </c:pt>
                <c:pt idx="98">
                  <c:v>156.71189117431641</c:v>
                </c:pt>
                <c:pt idx="99">
                  <c:v>159.89701080322266</c:v>
                </c:pt>
                <c:pt idx="100">
                  <c:v>163.11417388916016</c:v>
                </c:pt>
                <c:pt idx="101">
                  <c:v>166.36338043212891</c:v>
                </c:pt>
                <c:pt idx="102">
                  <c:v>169.64463043212891</c:v>
                </c:pt>
                <c:pt idx="103">
                  <c:v>172.95792388916016</c:v>
                </c:pt>
                <c:pt idx="104">
                  <c:v>176.30326080322266</c:v>
                </c:pt>
                <c:pt idx="105">
                  <c:v>179.68064117431641</c:v>
                </c:pt>
                <c:pt idx="106">
                  <c:v>183.09006500244141</c:v>
                </c:pt>
                <c:pt idx="107">
                  <c:v>186.53153228759766</c:v>
                </c:pt>
                <c:pt idx="108">
                  <c:v>190.00504302978516</c:v>
                </c:pt>
                <c:pt idx="109">
                  <c:v>193.51059722900391</c:v>
                </c:pt>
                <c:pt idx="110">
                  <c:v>197.04819488525391</c:v>
                </c:pt>
                <c:pt idx="111">
                  <c:v>200.61783599853516</c:v>
                </c:pt>
                <c:pt idx="112">
                  <c:v>204.21952056884766</c:v>
                </c:pt>
                <c:pt idx="113">
                  <c:v>207.85324859619141</c:v>
                </c:pt>
                <c:pt idx="114">
                  <c:v>211.51902008056641</c:v>
                </c:pt>
                <c:pt idx="115">
                  <c:v>215.21683502197266</c:v>
                </c:pt>
                <c:pt idx="116">
                  <c:v>218.94669342041016</c:v>
                </c:pt>
                <c:pt idx="117">
                  <c:v>222.70859527587891</c:v>
                </c:pt>
                <c:pt idx="118">
                  <c:v>226.50254058837891</c:v>
                </c:pt>
                <c:pt idx="119">
                  <c:v>230.32852935791016</c:v>
                </c:pt>
                <c:pt idx="120">
                  <c:v>234.18656158447266</c:v>
                </c:pt>
                <c:pt idx="121">
                  <c:v>238.07663726806641</c:v>
                </c:pt>
                <c:pt idx="122">
                  <c:v>241.99875640869141</c:v>
                </c:pt>
                <c:pt idx="123">
                  <c:v>245.95291900634766</c:v>
                </c:pt>
                <c:pt idx="124">
                  <c:v>249.93912506103516</c:v>
                </c:pt>
                <c:pt idx="125">
                  <c:v>253.95737457275391</c:v>
                </c:pt>
                <c:pt idx="126">
                  <c:v>258.00766754150391</c:v>
                </c:pt>
                <c:pt idx="127">
                  <c:v>262.09000396728516</c:v>
                </c:pt>
                <c:pt idx="128">
                  <c:v>266.20438385009766</c:v>
                </c:pt>
                <c:pt idx="129">
                  <c:v>270.35080718994141</c:v>
                </c:pt>
                <c:pt idx="130">
                  <c:v>274.52927398681641</c:v>
                </c:pt>
                <c:pt idx="131">
                  <c:v>278.73978424072266</c:v>
                </c:pt>
                <c:pt idx="132">
                  <c:v>282.98233795166016</c:v>
                </c:pt>
                <c:pt idx="133">
                  <c:v>287.25693511962891</c:v>
                </c:pt>
                <c:pt idx="134">
                  <c:v>291.56357574462891</c:v>
                </c:pt>
                <c:pt idx="135">
                  <c:v>295.90225982666016</c:v>
                </c:pt>
                <c:pt idx="136">
                  <c:v>300.27298736572266</c:v>
                </c:pt>
                <c:pt idx="137">
                  <c:v>304.67575836181641</c:v>
                </c:pt>
                <c:pt idx="138">
                  <c:v>309.11057281494141</c:v>
                </c:pt>
                <c:pt idx="139">
                  <c:v>313.57743072509766</c:v>
                </c:pt>
                <c:pt idx="140">
                  <c:v>318.07633209228516</c:v>
                </c:pt>
                <c:pt idx="141">
                  <c:v>322.60727691650391</c:v>
                </c:pt>
                <c:pt idx="142">
                  <c:v>327.17026519775391</c:v>
                </c:pt>
                <c:pt idx="143">
                  <c:v>331.76529693603516</c:v>
                </c:pt>
                <c:pt idx="144">
                  <c:v>336.39237213134766</c:v>
                </c:pt>
                <c:pt idx="145">
                  <c:v>341.05149078369141</c:v>
                </c:pt>
                <c:pt idx="146">
                  <c:v>345.74265289306641</c:v>
                </c:pt>
                <c:pt idx="147">
                  <c:v>350.46585845947266</c:v>
                </c:pt>
                <c:pt idx="148">
                  <c:v>355.22110748291016</c:v>
                </c:pt>
                <c:pt idx="149">
                  <c:v>360.00839996337891</c:v>
                </c:pt>
                <c:pt idx="150">
                  <c:v>364.82773590087891</c:v>
                </c:pt>
                <c:pt idx="151">
                  <c:v>369.67911529541016</c:v>
                </c:pt>
                <c:pt idx="152">
                  <c:v>374.56253814697266</c:v>
                </c:pt>
                <c:pt idx="153">
                  <c:v>379.47800445556641</c:v>
                </c:pt>
                <c:pt idx="154">
                  <c:v>384.42551422119141</c:v>
                </c:pt>
                <c:pt idx="155">
                  <c:v>389.40506744384766</c:v>
                </c:pt>
                <c:pt idx="156">
                  <c:v>394.41666412353516</c:v>
                </c:pt>
                <c:pt idx="157">
                  <c:v>399.46030426025391</c:v>
                </c:pt>
                <c:pt idx="158">
                  <c:v>404.53598785400391</c:v>
                </c:pt>
                <c:pt idx="159">
                  <c:v>409.64371490478516</c:v>
                </c:pt>
                <c:pt idx="160">
                  <c:v>414.78348541259766</c:v>
                </c:pt>
                <c:pt idx="161">
                  <c:v>419.95529937744141</c:v>
                </c:pt>
                <c:pt idx="162">
                  <c:v>425.15915679931641</c:v>
                </c:pt>
                <c:pt idx="163">
                  <c:v>430.39505767822266</c:v>
                </c:pt>
                <c:pt idx="164">
                  <c:v>435.66300201416016</c:v>
                </c:pt>
                <c:pt idx="165">
                  <c:v>440.96298980712891</c:v>
                </c:pt>
                <c:pt idx="166">
                  <c:v>446.29502105712891</c:v>
                </c:pt>
                <c:pt idx="167">
                  <c:v>451.65909576416016</c:v>
                </c:pt>
                <c:pt idx="168">
                  <c:v>457.05521392822266</c:v>
                </c:pt>
                <c:pt idx="169">
                  <c:v>462.48337554931641</c:v>
                </c:pt>
                <c:pt idx="170">
                  <c:v>467.94358062744141</c:v>
                </c:pt>
                <c:pt idx="171">
                  <c:v>473.43582916259766</c:v>
                </c:pt>
                <c:pt idx="172">
                  <c:v>478.96012115478516</c:v>
                </c:pt>
                <c:pt idx="173">
                  <c:v>484.51645660400391</c:v>
                </c:pt>
                <c:pt idx="174">
                  <c:v>490.10483551025391</c:v>
                </c:pt>
                <c:pt idx="175">
                  <c:v>495.72525787353516</c:v>
                </c:pt>
                <c:pt idx="176">
                  <c:v>501.37772369384766</c:v>
                </c:pt>
                <c:pt idx="177">
                  <c:v>507.06223297119141</c:v>
                </c:pt>
                <c:pt idx="178">
                  <c:v>512.77878570556641</c:v>
                </c:pt>
                <c:pt idx="179">
                  <c:v>518.52738189697266</c:v>
                </c:pt>
                <c:pt idx="180">
                  <c:v>524.30802154541016</c:v>
                </c:pt>
                <c:pt idx="181">
                  <c:v>530.12070465087891</c:v>
                </c:pt>
                <c:pt idx="182">
                  <c:v>535.96543121337891</c:v>
                </c:pt>
                <c:pt idx="183">
                  <c:v>541.84220123291016</c:v>
                </c:pt>
                <c:pt idx="184">
                  <c:v>547.75101470947266</c:v>
                </c:pt>
                <c:pt idx="185">
                  <c:v>553.69187164306641</c:v>
                </c:pt>
                <c:pt idx="186">
                  <c:v>559.66477203369141</c:v>
                </c:pt>
                <c:pt idx="187">
                  <c:v>565.66971588134766</c:v>
                </c:pt>
                <c:pt idx="188">
                  <c:v>571.70670318603516</c:v>
                </c:pt>
                <c:pt idx="189">
                  <c:v>577.77573394775391</c:v>
                </c:pt>
                <c:pt idx="190">
                  <c:v>583.87680816650391</c:v>
                </c:pt>
                <c:pt idx="191">
                  <c:v>590.00992584228516</c:v>
                </c:pt>
                <c:pt idx="192">
                  <c:v>596.17508697509766</c:v>
                </c:pt>
                <c:pt idx="193">
                  <c:v>602.37229156494141</c:v>
                </c:pt>
                <c:pt idx="194">
                  <c:v>608.60153961181641</c:v>
                </c:pt>
                <c:pt idx="195">
                  <c:v>614.86283111572266</c:v>
                </c:pt>
                <c:pt idx="196">
                  <c:v>621.15616607666016</c:v>
                </c:pt>
                <c:pt idx="197">
                  <c:v>627.48154449462891</c:v>
                </c:pt>
                <c:pt idx="198">
                  <c:v>633.83896636962891</c:v>
                </c:pt>
                <c:pt idx="199">
                  <c:v>640.22843170166016</c:v>
                </c:pt>
                <c:pt idx="200">
                  <c:v>646.64994049072266</c:v>
                </c:pt>
                <c:pt idx="201">
                  <c:v>653.10349273681641</c:v>
                </c:pt>
                <c:pt idx="202">
                  <c:v>659.58908843994141</c:v>
                </c:pt>
                <c:pt idx="203">
                  <c:v>666.10672760009766</c:v>
                </c:pt>
                <c:pt idx="204">
                  <c:v>672.65641021728516</c:v>
                </c:pt>
                <c:pt idx="205">
                  <c:v>679.23813629150391</c:v>
                </c:pt>
                <c:pt idx="206">
                  <c:v>685.85190582275391</c:v>
                </c:pt>
                <c:pt idx="207">
                  <c:v>692.49771881103516</c:v>
                </c:pt>
              </c:numCache>
            </c:numRef>
          </c:yVal>
          <c:smooth val="1"/>
          <c:extLst>
            <c:ext xmlns:c16="http://schemas.microsoft.com/office/drawing/2014/chart" uri="{C3380CC4-5D6E-409C-BE32-E72D297353CC}">
              <c16:uniqueId val="{00000000-7D34-494E-A41F-4C0076EAC8C4}"/>
            </c:ext>
          </c:extLst>
        </c:ser>
        <c:ser>
          <c:idx val="1"/>
          <c:order val="1"/>
          <c:tx>
            <c:strRef>
              <c:f>Sheet1!$D$3</c:f>
              <c:strCache>
                <c:ptCount val="1"/>
                <c:pt idx="0">
                  <c:v>Triangle strip</c:v>
                </c:pt>
              </c:strCache>
            </c:strRef>
          </c:tx>
          <c:spPr>
            <a:ln>
              <a:solidFill>
                <a:srgbClr val="00B050"/>
              </a:solidFill>
            </a:ln>
          </c:spPr>
          <c:marker>
            <c:spPr>
              <a:solidFill>
                <a:srgbClr val="00B050"/>
              </a:solidFill>
              <a:ln>
                <a:solidFill>
                  <a:srgbClr val="00B050"/>
                </a:solidFill>
              </a:ln>
            </c:spPr>
          </c:marker>
          <c:xVal>
            <c:numRef>
              <c:f>Sheet1!$B$4:$B$211</c:f>
              <c:numCache>
                <c:formatCode>General</c:formatCode>
                <c:ptCount val="20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numCache>
            </c:numRef>
          </c:xVal>
          <c:yVal>
            <c:numRef>
              <c:f>Sheet1!$D$4:$D$211</c:f>
              <c:numCache>
                <c:formatCode>General</c:formatCode>
                <c:ptCount val="208"/>
                <c:pt idx="0">
                  <c:v>4.8065185546875E-3</c:v>
                </c:pt>
                <c:pt idx="1">
                  <c:v>2.0294189453125E-2</c:v>
                </c:pt>
                <c:pt idx="2">
                  <c:v>4.64630126953125E-2</c:v>
                </c:pt>
                <c:pt idx="3">
                  <c:v>8.331298828125E-2</c:v>
                </c:pt>
                <c:pt idx="4">
                  <c:v>0.1308441162109375</c:v>
                </c:pt>
                <c:pt idx="5">
                  <c:v>0.189056396484375</c:v>
                </c:pt>
                <c:pt idx="6">
                  <c:v>0.2579498291015625</c:v>
                </c:pt>
                <c:pt idx="7">
                  <c:v>0.3375244140625</c:v>
                </c:pt>
                <c:pt idx="8">
                  <c:v>0.4277801513671875</c:v>
                </c:pt>
                <c:pt idx="9">
                  <c:v>0.528717041015625</c:v>
                </c:pt>
                <c:pt idx="10">
                  <c:v>0.6403350830078125</c:v>
                </c:pt>
                <c:pt idx="11">
                  <c:v>0.76263427734375</c:v>
                </c:pt>
                <c:pt idx="12">
                  <c:v>0.8956146240234375</c:v>
                </c:pt>
                <c:pt idx="13">
                  <c:v>1.039276123046875</c:v>
                </c:pt>
                <c:pt idx="14">
                  <c:v>1.1936187744140625</c:v>
                </c:pt>
                <c:pt idx="15">
                  <c:v>1.358642578125</c:v>
                </c:pt>
                <c:pt idx="16">
                  <c:v>1.5343475341796875</c:v>
                </c:pt>
                <c:pt idx="17">
                  <c:v>1.720733642578125</c:v>
                </c:pt>
                <c:pt idx="18">
                  <c:v>1.9178009033203125</c:v>
                </c:pt>
                <c:pt idx="19">
                  <c:v>2.12554931640625</c:v>
                </c:pt>
                <c:pt idx="20">
                  <c:v>2.3439788818359375</c:v>
                </c:pt>
                <c:pt idx="21">
                  <c:v>2.573089599609375</c:v>
                </c:pt>
                <c:pt idx="22">
                  <c:v>2.8128814697265625</c:v>
                </c:pt>
                <c:pt idx="23">
                  <c:v>3.0633544921875</c:v>
                </c:pt>
                <c:pt idx="24">
                  <c:v>3.3245086669921875</c:v>
                </c:pt>
                <c:pt idx="25">
                  <c:v>3.596343994140625</c:v>
                </c:pt>
                <c:pt idx="26">
                  <c:v>3.8788604736328125</c:v>
                </c:pt>
                <c:pt idx="27">
                  <c:v>4.17205810546875</c:v>
                </c:pt>
                <c:pt idx="28">
                  <c:v>4.4759368896484375</c:v>
                </c:pt>
                <c:pt idx="29">
                  <c:v>4.790496826171875</c:v>
                </c:pt>
                <c:pt idx="30">
                  <c:v>5.1157379150390625</c:v>
                </c:pt>
                <c:pt idx="31">
                  <c:v>5.45166015625</c:v>
                </c:pt>
                <c:pt idx="32">
                  <c:v>5.7982635498046875</c:v>
                </c:pt>
                <c:pt idx="33">
                  <c:v>6.155548095703125</c:v>
                </c:pt>
                <c:pt idx="34">
                  <c:v>6.5235137939453125</c:v>
                </c:pt>
                <c:pt idx="35">
                  <c:v>6.90216064453125</c:v>
                </c:pt>
                <c:pt idx="36">
                  <c:v>7.2914886474609375</c:v>
                </c:pt>
                <c:pt idx="37">
                  <c:v>7.691497802734375</c:v>
                </c:pt>
                <c:pt idx="38">
                  <c:v>8.1021881103515625</c:v>
                </c:pt>
                <c:pt idx="39">
                  <c:v>8.5235595703125</c:v>
                </c:pt>
                <c:pt idx="40">
                  <c:v>8.9556121826171875</c:v>
                </c:pt>
                <c:pt idx="41">
                  <c:v>9.398345947265625</c:v>
                </c:pt>
                <c:pt idx="42">
                  <c:v>9.8517608642578125</c:v>
                </c:pt>
                <c:pt idx="43">
                  <c:v>10.31585693359375</c:v>
                </c:pt>
                <c:pt idx="44">
                  <c:v>10.790634155273438</c:v>
                </c:pt>
                <c:pt idx="45">
                  <c:v>11.276092529296875</c:v>
                </c:pt>
                <c:pt idx="46">
                  <c:v>11.772232055664063</c:v>
                </c:pt>
                <c:pt idx="47">
                  <c:v>12.279052734375</c:v>
                </c:pt>
                <c:pt idx="48">
                  <c:v>12.796554565429688</c:v>
                </c:pt>
                <c:pt idx="49">
                  <c:v>13.324737548828125</c:v>
                </c:pt>
                <c:pt idx="50">
                  <c:v>13.863601684570313</c:v>
                </c:pt>
                <c:pt idx="51">
                  <c:v>14.41314697265625</c:v>
                </c:pt>
                <c:pt idx="52">
                  <c:v>14.973373413085938</c:v>
                </c:pt>
                <c:pt idx="53">
                  <c:v>15.544281005859375</c:v>
                </c:pt>
                <c:pt idx="54">
                  <c:v>16.125869750976563</c:v>
                </c:pt>
                <c:pt idx="55">
                  <c:v>16.7181396484375</c:v>
                </c:pt>
                <c:pt idx="56">
                  <c:v>17.321090698242188</c:v>
                </c:pt>
                <c:pt idx="57">
                  <c:v>17.934722900390625</c:v>
                </c:pt>
                <c:pt idx="58">
                  <c:v>18.559036254882813</c:v>
                </c:pt>
                <c:pt idx="59">
                  <c:v>19.19403076171875</c:v>
                </c:pt>
                <c:pt idx="60">
                  <c:v>19.839706420898438</c:v>
                </c:pt>
                <c:pt idx="61">
                  <c:v>20.496063232421875</c:v>
                </c:pt>
                <c:pt idx="62">
                  <c:v>21.163101196289063</c:v>
                </c:pt>
                <c:pt idx="63">
                  <c:v>21.8408203125</c:v>
                </c:pt>
                <c:pt idx="64">
                  <c:v>22.529220581054688</c:v>
                </c:pt>
                <c:pt idx="65">
                  <c:v>23.228302001953125</c:v>
                </c:pt>
                <c:pt idx="66">
                  <c:v>23.938064575195313</c:v>
                </c:pt>
                <c:pt idx="67">
                  <c:v>24.65850830078125</c:v>
                </c:pt>
                <c:pt idx="68">
                  <c:v>25.389633178710938</c:v>
                </c:pt>
                <c:pt idx="69">
                  <c:v>26.131439208984375</c:v>
                </c:pt>
                <c:pt idx="70">
                  <c:v>26.883926391601563</c:v>
                </c:pt>
                <c:pt idx="71">
                  <c:v>27.6470947265625</c:v>
                </c:pt>
                <c:pt idx="72">
                  <c:v>28.420944213867188</c:v>
                </c:pt>
                <c:pt idx="73">
                  <c:v>29.205474853515625</c:v>
                </c:pt>
                <c:pt idx="74">
                  <c:v>30.000686645507813</c:v>
                </c:pt>
                <c:pt idx="75">
                  <c:v>30.80657958984375</c:v>
                </c:pt>
                <c:pt idx="76">
                  <c:v>31.623153686523438</c:v>
                </c:pt>
                <c:pt idx="77">
                  <c:v>32.450408935546875</c:v>
                </c:pt>
                <c:pt idx="78">
                  <c:v>33.288345336914063</c:v>
                </c:pt>
                <c:pt idx="79">
                  <c:v>34.136962890625</c:v>
                </c:pt>
                <c:pt idx="80">
                  <c:v>34.996261596679688</c:v>
                </c:pt>
                <c:pt idx="81">
                  <c:v>35.866241455078125</c:v>
                </c:pt>
                <c:pt idx="82">
                  <c:v>36.746902465820313</c:v>
                </c:pt>
                <c:pt idx="83">
                  <c:v>37.63824462890625</c:v>
                </c:pt>
                <c:pt idx="84">
                  <c:v>38.540267944335938</c:v>
                </c:pt>
                <c:pt idx="85">
                  <c:v>39.452972412109375</c:v>
                </c:pt>
                <c:pt idx="86">
                  <c:v>40.376358032226563</c:v>
                </c:pt>
                <c:pt idx="87">
                  <c:v>41.3104248046875</c:v>
                </c:pt>
                <c:pt idx="88">
                  <c:v>42.255172729492188</c:v>
                </c:pt>
                <c:pt idx="89">
                  <c:v>43.210601806640625</c:v>
                </c:pt>
                <c:pt idx="90">
                  <c:v>44.176712036132813</c:v>
                </c:pt>
                <c:pt idx="91">
                  <c:v>45.15350341796875</c:v>
                </c:pt>
                <c:pt idx="92">
                  <c:v>46.140975952148438</c:v>
                </c:pt>
                <c:pt idx="93">
                  <c:v>47.139129638671875</c:v>
                </c:pt>
                <c:pt idx="94">
                  <c:v>48.147964477539063</c:v>
                </c:pt>
                <c:pt idx="95">
                  <c:v>49.16748046875</c:v>
                </c:pt>
                <c:pt idx="96">
                  <c:v>50.197677612304688</c:v>
                </c:pt>
                <c:pt idx="97">
                  <c:v>51.238555908203125</c:v>
                </c:pt>
                <c:pt idx="98">
                  <c:v>52.290115356445313</c:v>
                </c:pt>
                <c:pt idx="99">
                  <c:v>53.35235595703125</c:v>
                </c:pt>
                <c:pt idx="100">
                  <c:v>54.425277709960938</c:v>
                </c:pt>
                <c:pt idx="101">
                  <c:v>55.508880615234375</c:v>
                </c:pt>
                <c:pt idx="102">
                  <c:v>56.603164672851563</c:v>
                </c:pt>
                <c:pt idx="103">
                  <c:v>57.7081298828125</c:v>
                </c:pt>
                <c:pt idx="104">
                  <c:v>58.823776245117188</c:v>
                </c:pt>
                <c:pt idx="105">
                  <c:v>59.950103759765625</c:v>
                </c:pt>
                <c:pt idx="106">
                  <c:v>61.087112426757813</c:v>
                </c:pt>
                <c:pt idx="107">
                  <c:v>62.23480224609375</c:v>
                </c:pt>
                <c:pt idx="108">
                  <c:v>63.393173217773438</c:v>
                </c:pt>
                <c:pt idx="109">
                  <c:v>64.562225341796875</c:v>
                </c:pt>
                <c:pt idx="110">
                  <c:v>65.741958618164063</c:v>
                </c:pt>
                <c:pt idx="111">
                  <c:v>66.932373046875</c:v>
                </c:pt>
                <c:pt idx="112">
                  <c:v>68.133468627929688</c:v>
                </c:pt>
                <c:pt idx="113">
                  <c:v>69.345245361328125</c:v>
                </c:pt>
                <c:pt idx="114">
                  <c:v>70.567703247070313</c:v>
                </c:pt>
                <c:pt idx="115">
                  <c:v>71.80084228515625</c:v>
                </c:pt>
                <c:pt idx="116">
                  <c:v>73.044662475585938</c:v>
                </c:pt>
                <c:pt idx="117">
                  <c:v>74.299163818359375</c:v>
                </c:pt>
                <c:pt idx="118">
                  <c:v>75.564346313476563</c:v>
                </c:pt>
                <c:pt idx="119">
                  <c:v>76.8402099609375</c:v>
                </c:pt>
                <c:pt idx="120">
                  <c:v>78.126754760742188</c:v>
                </c:pt>
                <c:pt idx="121">
                  <c:v>79.423980712890625</c:v>
                </c:pt>
                <c:pt idx="122">
                  <c:v>80.731887817382813</c:v>
                </c:pt>
                <c:pt idx="123">
                  <c:v>82.05047607421875</c:v>
                </c:pt>
                <c:pt idx="124">
                  <c:v>83.379745483398438</c:v>
                </c:pt>
                <c:pt idx="125">
                  <c:v>84.719696044921875</c:v>
                </c:pt>
                <c:pt idx="126">
                  <c:v>86.070327758789063</c:v>
                </c:pt>
                <c:pt idx="127">
                  <c:v>87.431640625</c:v>
                </c:pt>
                <c:pt idx="128">
                  <c:v>88.803634643554688</c:v>
                </c:pt>
                <c:pt idx="129">
                  <c:v>90.186309814453125</c:v>
                </c:pt>
                <c:pt idx="130">
                  <c:v>91.579666137695313</c:v>
                </c:pt>
                <c:pt idx="131">
                  <c:v>92.98370361328125</c:v>
                </c:pt>
                <c:pt idx="132">
                  <c:v>94.398422241210938</c:v>
                </c:pt>
                <c:pt idx="133">
                  <c:v>95.823822021484375</c:v>
                </c:pt>
                <c:pt idx="134">
                  <c:v>97.259902954101563</c:v>
                </c:pt>
                <c:pt idx="135">
                  <c:v>98.7066650390625</c:v>
                </c:pt>
                <c:pt idx="136">
                  <c:v>100.16410827636719</c:v>
                </c:pt>
                <c:pt idx="137">
                  <c:v>101.63223266601563</c:v>
                </c:pt>
                <c:pt idx="138">
                  <c:v>103.11103820800781</c:v>
                </c:pt>
                <c:pt idx="139">
                  <c:v>104.60052490234375</c:v>
                </c:pt>
                <c:pt idx="140">
                  <c:v>106.10069274902344</c:v>
                </c:pt>
                <c:pt idx="141">
                  <c:v>107.61154174804688</c:v>
                </c:pt>
                <c:pt idx="142">
                  <c:v>109.13307189941406</c:v>
                </c:pt>
                <c:pt idx="143">
                  <c:v>110.665283203125</c:v>
                </c:pt>
                <c:pt idx="144">
                  <c:v>112.20817565917969</c:v>
                </c:pt>
                <c:pt idx="145">
                  <c:v>113.76174926757813</c:v>
                </c:pt>
                <c:pt idx="146">
                  <c:v>115.32600402832031</c:v>
                </c:pt>
                <c:pt idx="147">
                  <c:v>116.90093994140625</c:v>
                </c:pt>
                <c:pt idx="148">
                  <c:v>118.48655700683594</c:v>
                </c:pt>
                <c:pt idx="149">
                  <c:v>120.08285522460938</c:v>
                </c:pt>
                <c:pt idx="150">
                  <c:v>121.68983459472656</c:v>
                </c:pt>
                <c:pt idx="151">
                  <c:v>123.3074951171875</c:v>
                </c:pt>
                <c:pt idx="152">
                  <c:v>124.93583679199219</c:v>
                </c:pt>
                <c:pt idx="153">
                  <c:v>126.57485961914063</c:v>
                </c:pt>
                <c:pt idx="154">
                  <c:v>128.22456359863281</c:v>
                </c:pt>
                <c:pt idx="155">
                  <c:v>129.88494873046875</c:v>
                </c:pt>
                <c:pt idx="156">
                  <c:v>131.55601501464844</c:v>
                </c:pt>
                <c:pt idx="157">
                  <c:v>133.23776245117188</c:v>
                </c:pt>
                <c:pt idx="158">
                  <c:v>134.93019104003906</c:v>
                </c:pt>
                <c:pt idx="159">
                  <c:v>136.63330078125</c:v>
                </c:pt>
                <c:pt idx="160">
                  <c:v>138.34709167480469</c:v>
                </c:pt>
                <c:pt idx="161">
                  <c:v>140.07156372070313</c:v>
                </c:pt>
                <c:pt idx="162">
                  <c:v>141.80671691894531</c:v>
                </c:pt>
                <c:pt idx="163">
                  <c:v>143.55255126953125</c:v>
                </c:pt>
                <c:pt idx="164">
                  <c:v>145.30906677246094</c:v>
                </c:pt>
                <c:pt idx="165">
                  <c:v>147.07626342773438</c:v>
                </c:pt>
                <c:pt idx="166">
                  <c:v>148.85414123535156</c:v>
                </c:pt>
                <c:pt idx="167">
                  <c:v>150.6427001953125</c:v>
                </c:pt>
                <c:pt idx="168">
                  <c:v>152.44194030761719</c:v>
                </c:pt>
                <c:pt idx="169">
                  <c:v>154.25186157226563</c:v>
                </c:pt>
                <c:pt idx="170">
                  <c:v>156.07246398925781</c:v>
                </c:pt>
                <c:pt idx="171">
                  <c:v>157.90374755859375</c:v>
                </c:pt>
                <c:pt idx="172">
                  <c:v>159.74571228027344</c:v>
                </c:pt>
                <c:pt idx="173">
                  <c:v>161.59835815429688</c:v>
                </c:pt>
                <c:pt idx="174">
                  <c:v>163.46168518066406</c:v>
                </c:pt>
                <c:pt idx="175">
                  <c:v>165.335693359375</c:v>
                </c:pt>
                <c:pt idx="176">
                  <c:v>167.22038269042969</c:v>
                </c:pt>
                <c:pt idx="177">
                  <c:v>169.11575317382813</c:v>
                </c:pt>
                <c:pt idx="178">
                  <c:v>171.02180480957031</c:v>
                </c:pt>
                <c:pt idx="179">
                  <c:v>172.93853759765625</c:v>
                </c:pt>
                <c:pt idx="180">
                  <c:v>174.86595153808594</c:v>
                </c:pt>
                <c:pt idx="181">
                  <c:v>176.80404663085938</c:v>
                </c:pt>
                <c:pt idx="182">
                  <c:v>178.75282287597656</c:v>
                </c:pt>
                <c:pt idx="183">
                  <c:v>180.7122802734375</c:v>
                </c:pt>
                <c:pt idx="184">
                  <c:v>182.68241882324219</c:v>
                </c:pt>
                <c:pt idx="185">
                  <c:v>184.66323852539063</c:v>
                </c:pt>
                <c:pt idx="186">
                  <c:v>186.65473937988281</c:v>
                </c:pt>
                <c:pt idx="187">
                  <c:v>188.65692138671875</c:v>
                </c:pt>
                <c:pt idx="188">
                  <c:v>190.66978454589844</c:v>
                </c:pt>
                <c:pt idx="189">
                  <c:v>192.69332885742188</c:v>
                </c:pt>
                <c:pt idx="190">
                  <c:v>194.72755432128906</c:v>
                </c:pt>
                <c:pt idx="191">
                  <c:v>196.7724609375</c:v>
                </c:pt>
                <c:pt idx="192">
                  <c:v>198.82804870605469</c:v>
                </c:pt>
                <c:pt idx="193">
                  <c:v>200.89431762695313</c:v>
                </c:pt>
                <c:pt idx="194">
                  <c:v>202.97126770019531</c:v>
                </c:pt>
                <c:pt idx="195">
                  <c:v>205.05889892578125</c:v>
                </c:pt>
                <c:pt idx="196">
                  <c:v>207.15721130371094</c:v>
                </c:pt>
                <c:pt idx="197">
                  <c:v>209.26620483398438</c:v>
                </c:pt>
                <c:pt idx="198">
                  <c:v>211.38587951660156</c:v>
                </c:pt>
                <c:pt idx="199">
                  <c:v>213.5162353515625</c:v>
                </c:pt>
                <c:pt idx="200">
                  <c:v>215.65727233886719</c:v>
                </c:pt>
                <c:pt idx="201">
                  <c:v>217.80899047851563</c:v>
                </c:pt>
                <c:pt idx="202">
                  <c:v>219.97138977050781</c:v>
                </c:pt>
                <c:pt idx="203">
                  <c:v>222.14447021484375</c:v>
                </c:pt>
                <c:pt idx="204">
                  <c:v>224.32823181152344</c:v>
                </c:pt>
                <c:pt idx="205">
                  <c:v>226.52267456054688</c:v>
                </c:pt>
                <c:pt idx="206">
                  <c:v>228.72779846191406</c:v>
                </c:pt>
                <c:pt idx="207">
                  <c:v>230.943603515625</c:v>
                </c:pt>
              </c:numCache>
            </c:numRef>
          </c:yVal>
          <c:smooth val="1"/>
          <c:extLst>
            <c:ext xmlns:c16="http://schemas.microsoft.com/office/drawing/2014/chart" uri="{C3380CC4-5D6E-409C-BE32-E72D297353CC}">
              <c16:uniqueId val="{00000001-7D34-494E-A41F-4C0076EAC8C4}"/>
            </c:ext>
          </c:extLst>
        </c:ser>
        <c:dLbls>
          <c:showLegendKey val="0"/>
          <c:showVal val="0"/>
          <c:showCatName val="0"/>
          <c:showSerName val="0"/>
          <c:showPercent val="0"/>
          <c:showBubbleSize val="0"/>
        </c:dLbls>
        <c:axId val="83041600"/>
        <c:axId val="83037568"/>
      </c:scatterChart>
      <c:valAx>
        <c:axId val="83041600"/>
        <c:scaling>
          <c:orientation val="minMax"/>
        </c:scaling>
        <c:delete val="0"/>
        <c:axPos val="b"/>
        <c:title>
          <c:tx>
            <c:rich>
              <a:bodyPr/>
              <a:lstStyle/>
              <a:p>
                <a:pPr>
                  <a:defRPr/>
                </a:pPr>
                <a:r>
                  <a:rPr lang="en-GB"/>
                  <a:t>Image Size (square)</a:t>
                </a:r>
              </a:p>
            </c:rich>
          </c:tx>
          <c:overlay val="0"/>
        </c:title>
        <c:numFmt formatCode="General" sourceLinked="1"/>
        <c:majorTickMark val="out"/>
        <c:minorTickMark val="none"/>
        <c:tickLblPos val="nextTo"/>
        <c:crossAx val="83037568"/>
        <c:crosses val="autoZero"/>
        <c:crossBetween val="midCat"/>
      </c:valAx>
      <c:valAx>
        <c:axId val="83037568"/>
        <c:scaling>
          <c:orientation val="minMax"/>
        </c:scaling>
        <c:delete val="0"/>
        <c:axPos val="l"/>
        <c:majorGridlines/>
        <c:title>
          <c:tx>
            <c:rich>
              <a:bodyPr rot="-5400000" vert="horz"/>
              <a:lstStyle/>
              <a:p>
                <a:pPr>
                  <a:defRPr/>
                </a:pPr>
                <a:r>
                  <a:rPr lang="en-GB"/>
                  <a:t>Megabytes</a:t>
                </a:r>
              </a:p>
            </c:rich>
          </c:tx>
          <c:overlay val="0"/>
        </c:title>
        <c:numFmt formatCode="General" sourceLinked="1"/>
        <c:majorTickMark val="out"/>
        <c:minorTickMark val="none"/>
        <c:tickLblPos val="nextTo"/>
        <c:crossAx val="83041600"/>
        <c:crosses val="autoZero"/>
        <c:crossBetween val="midCat"/>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44579" cy="494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7827" name="Rectangle 3"/>
          <p:cNvSpPr>
            <a:spLocks noGrp="1" noChangeArrowheads="1"/>
          </p:cNvSpPr>
          <p:nvPr>
            <p:ph type="dt" sz="quarter" idx="1"/>
          </p:nvPr>
        </p:nvSpPr>
        <p:spPr bwMode="auto">
          <a:xfrm>
            <a:off x="3848447" y="0"/>
            <a:ext cx="2944579" cy="494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7828" name="Rectangle 4"/>
          <p:cNvSpPr>
            <a:spLocks noGrp="1" noChangeArrowheads="1"/>
          </p:cNvSpPr>
          <p:nvPr>
            <p:ph type="ftr" sz="quarter" idx="2"/>
          </p:nvPr>
        </p:nvSpPr>
        <p:spPr bwMode="auto">
          <a:xfrm>
            <a:off x="0" y="9409718"/>
            <a:ext cx="2944579" cy="49464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7829" name="Rectangle 5"/>
          <p:cNvSpPr>
            <a:spLocks noGrp="1" noChangeArrowheads="1"/>
          </p:cNvSpPr>
          <p:nvPr>
            <p:ph type="sldNum" sz="quarter" idx="3"/>
          </p:nvPr>
        </p:nvSpPr>
        <p:spPr bwMode="auto">
          <a:xfrm>
            <a:off x="3848447" y="9409718"/>
            <a:ext cx="2944579" cy="49464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48A33B-C054-4CF0-8195-3FC9CCB7CE69}" type="slidenum">
              <a:rPr lang="en-US"/>
              <a:pPr/>
              <a:t>‹#›</a:t>
            </a:fld>
            <a:endParaRPr lang="en-US"/>
          </a:p>
        </p:txBody>
      </p:sp>
    </p:spTree>
    <p:extLst>
      <p:ext uri="{BB962C8B-B14F-4D97-AF65-F5344CB8AC3E}">
        <p14:creationId xmlns:p14="http://schemas.microsoft.com/office/powerpoint/2010/main" val="3037757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4579" cy="49464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5843" name="Rectangle 3"/>
          <p:cNvSpPr>
            <a:spLocks noGrp="1" noChangeArrowheads="1"/>
          </p:cNvSpPr>
          <p:nvPr>
            <p:ph type="dt" idx="1"/>
          </p:nvPr>
        </p:nvSpPr>
        <p:spPr bwMode="auto">
          <a:xfrm>
            <a:off x="3848447" y="0"/>
            <a:ext cx="2944579" cy="49464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5844"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79746" y="4705678"/>
            <a:ext cx="5435010" cy="445671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9409718"/>
            <a:ext cx="2944579" cy="49464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5847" name="Rectangle 7"/>
          <p:cNvSpPr>
            <a:spLocks noGrp="1" noChangeArrowheads="1"/>
          </p:cNvSpPr>
          <p:nvPr>
            <p:ph type="sldNum" sz="quarter" idx="5"/>
          </p:nvPr>
        </p:nvSpPr>
        <p:spPr bwMode="auto">
          <a:xfrm>
            <a:off x="3848447" y="9409718"/>
            <a:ext cx="2944579" cy="49464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0FA63C5-913E-4E33-8E10-BC23C8E3675A}" type="slidenum">
              <a:rPr lang="en-US"/>
              <a:pPr/>
              <a:t>‹#›</a:t>
            </a:fld>
            <a:endParaRPr lang="en-US"/>
          </a:p>
        </p:txBody>
      </p:sp>
    </p:spTree>
    <p:extLst>
      <p:ext uri="{BB962C8B-B14F-4D97-AF65-F5344CB8AC3E}">
        <p14:creationId xmlns:p14="http://schemas.microsoft.com/office/powerpoint/2010/main" val="18260079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884C2-04BC-4657-A077-337A6120605D}" type="slidenum">
              <a:rPr lang="en-US"/>
              <a:pPr/>
              <a:t>1</a:t>
            </a:fld>
            <a:endParaRPr lang="en-US"/>
          </a:p>
        </p:txBody>
      </p:sp>
      <p:sp>
        <p:nvSpPr>
          <p:cNvPr id="36866" name="Rectangle 2"/>
          <p:cNvSpPr>
            <a:spLocks noGrp="1" noRot="1" noChangeAspect="1" noChangeArrowheads="1" noTextEdit="1"/>
          </p:cNvSpPr>
          <p:nvPr>
            <p:ph type="sldImg"/>
          </p:nvPr>
        </p:nvSpPr>
        <p:spPr>
          <a:xfrm>
            <a:off x="457200" y="720725"/>
            <a:ext cx="6400800" cy="3600450"/>
          </a:xfrm>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6414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0451E19-0764-444D-8762-BF8918813F2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D0A824A-B86C-4AB5-8747-855CDAB0B6E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6552" y="274639"/>
            <a:ext cx="2355849"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59001" y="274639"/>
            <a:ext cx="686435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6B25AF8-366F-47F8-8D5C-9687B24B8BB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0" y="274638"/>
            <a:ext cx="9423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159001" y="1600201"/>
            <a:ext cx="46101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972301" y="1600201"/>
            <a:ext cx="46101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8737600" y="6245225"/>
            <a:ext cx="2844800" cy="476250"/>
          </a:xfrm>
        </p:spPr>
        <p:txBody>
          <a:bodyPr/>
          <a:lstStyle>
            <a:lvl1pPr>
              <a:defRPr/>
            </a:lvl1pPr>
          </a:lstStyle>
          <a:p>
            <a:fld id="{21961A41-52C3-497B-8DF1-1D22B8E701D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872153C-46A1-43B6-BF34-A2181B98C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5" name="Rectangle 24"/>
          <p:cNvSpPr/>
          <p:nvPr userDrawn="1"/>
        </p:nvSpPr>
        <p:spPr>
          <a:xfrm>
            <a:off x="1556717" y="2114127"/>
            <a:ext cx="10635283" cy="1576018"/>
          </a:xfrm>
          <a:prstGeom prst="rect">
            <a:avLst/>
          </a:prstGeom>
          <a:solidFill>
            <a:srgbClr val="767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userDrawn="1"/>
        </p:nvSpPr>
        <p:spPr>
          <a:xfrm>
            <a:off x="1556718" y="2253455"/>
            <a:ext cx="10635282" cy="713083"/>
          </a:xfrm>
          <a:prstGeom prst="rect">
            <a:avLst/>
          </a:prstGeom>
          <a:solidFill>
            <a:srgbClr val="8F9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7" name="Snip Diagonal Corner Rectangle 26"/>
          <p:cNvSpPr/>
          <p:nvPr userDrawn="1"/>
        </p:nvSpPr>
        <p:spPr>
          <a:xfrm>
            <a:off x="1556717" y="2362341"/>
            <a:ext cx="3318512" cy="1079440"/>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8" name="Snip Diagonal Corner Rectangle 27"/>
          <p:cNvSpPr/>
          <p:nvPr userDrawn="1"/>
        </p:nvSpPr>
        <p:spPr>
          <a:xfrm>
            <a:off x="1677039" y="2329938"/>
            <a:ext cx="10438497" cy="1111843"/>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 name="Snip Diagonal Corner Rectangle 28"/>
          <p:cNvSpPr/>
          <p:nvPr userDrawn="1"/>
        </p:nvSpPr>
        <p:spPr>
          <a:xfrm>
            <a:off x="2230580" y="2593231"/>
            <a:ext cx="9886625" cy="1020431"/>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 name="Title 1"/>
          <p:cNvSpPr>
            <a:spLocks noGrp="1"/>
          </p:cNvSpPr>
          <p:nvPr userDrawn="1">
            <p:ph type="title"/>
          </p:nvPr>
        </p:nvSpPr>
        <p:spPr>
          <a:xfrm>
            <a:off x="2230581" y="2474192"/>
            <a:ext cx="9393383" cy="1362075"/>
          </a:xfrm>
        </p:spPr>
        <p:txBody>
          <a:bodyPr anchor="t"/>
          <a:lstStyle>
            <a:lvl1pPr algn="l">
              <a:defRPr sz="4000" b="1" cap="all"/>
            </a:lvl1pPr>
          </a:lstStyle>
          <a:p>
            <a:r>
              <a:rPr lang="en-US" dirty="0"/>
              <a:t>Click to edit Master title style</a:t>
            </a:r>
            <a:endParaRPr lang="en-GB" dirty="0"/>
          </a:p>
        </p:txBody>
      </p:sp>
      <p:sp>
        <p:nvSpPr>
          <p:cNvPr id="4" name="Footer Placeholder 3"/>
          <p:cNvSpPr>
            <a:spLocks noGrp="1"/>
          </p:cNvSpPr>
          <p:nvPr userDrawn="1">
            <p:ph type="ftr" sz="quarter" idx="10"/>
          </p:nvPr>
        </p:nvSpPr>
        <p:spPr/>
        <p:txBody>
          <a:bodyPr/>
          <a:lstStyle>
            <a:lvl1pPr>
              <a:defRPr/>
            </a:lvl1pPr>
          </a:lstStyle>
          <a:p>
            <a:endParaRPr lang="en-US"/>
          </a:p>
        </p:txBody>
      </p:sp>
      <p:sp>
        <p:nvSpPr>
          <p:cNvPr id="5" name="Slide Number Placeholder 4"/>
          <p:cNvSpPr>
            <a:spLocks noGrp="1"/>
          </p:cNvSpPr>
          <p:nvPr userDrawn="1">
            <p:ph type="sldNum" sz="quarter" idx="11"/>
          </p:nvPr>
        </p:nvSpPr>
        <p:spPr/>
        <p:txBody>
          <a:bodyPr/>
          <a:lstStyle>
            <a:lvl1pPr>
              <a:defRPr/>
            </a:lvl1pPr>
          </a:lstStyle>
          <a:p>
            <a:fld id="{80924DAA-FB31-408B-B4C0-FB4F8EFA6C60}" type="slidenum">
              <a:rPr lang="en-US"/>
              <a:pPr/>
              <a:t>‹#›</a:t>
            </a:fld>
            <a:endParaRPr lang="en-US"/>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59001" y="1600201"/>
            <a:ext cx="4610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72301" y="1600201"/>
            <a:ext cx="4610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F32258-0B3E-4B9A-BDC8-CDB3B481D5E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9C07136-E4AD-4423-846E-F98933FF135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854683C2-CDDE-478A-B967-D2A71583CB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53252F26-DE6C-4FC4-9B21-3BBD43C4A7E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4A52B6F-729F-47E1-A8C3-707E3522F1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25A40B2-444B-4EC2-8C62-0D4BD9C2AA6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485137" y="-11164"/>
            <a:ext cx="10706863" cy="1525640"/>
            <a:chOff x="1485137" y="-11164"/>
            <a:chExt cx="10706863" cy="1525640"/>
          </a:xfrm>
        </p:grpSpPr>
        <p:sp>
          <p:nvSpPr>
            <p:cNvPr id="9" name="Rectangle 8"/>
            <p:cNvSpPr/>
            <p:nvPr userDrawn="1"/>
          </p:nvSpPr>
          <p:spPr>
            <a:xfrm>
              <a:off x="1619249" y="-11164"/>
              <a:ext cx="10572751" cy="1525640"/>
            </a:xfrm>
            <a:prstGeom prst="rect">
              <a:avLst/>
            </a:prstGeom>
            <a:solidFill>
              <a:srgbClr val="767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2111558" y="128164"/>
              <a:ext cx="10080442" cy="713083"/>
            </a:xfrm>
            <a:prstGeom prst="rect">
              <a:avLst/>
            </a:prstGeom>
            <a:solidFill>
              <a:srgbClr val="8F9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 name="Snip Diagonal Corner Rectangle 10"/>
            <p:cNvSpPr/>
            <p:nvPr userDrawn="1"/>
          </p:nvSpPr>
          <p:spPr>
            <a:xfrm>
              <a:off x="1485137" y="-11164"/>
              <a:ext cx="3318512" cy="1201789"/>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 name="Snip Diagonal Corner Rectangle 11"/>
            <p:cNvSpPr/>
            <p:nvPr userDrawn="1"/>
          </p:nvSpPr>
          <p:spPr>
            <a:xfrm>
              <a:off x="1607127" y="204648"/>
              <a:ext cx="10438497" cy="1021326"/>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 name="Snip Diagonal Corner Rectangle 12"/>
            <p:cNvSpPr/>
            <p:nvPr userDrawn="1"/>
          </p:nvSpPr>
          <p:spPr>
            <a:xfrm>
              <a:off x="2159000" y="382215"/>
              <a:ext cx="9886625" cy="1020431"/>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grpSp>
      <p:sp>
        <p:nvSpPr>
          <p:cNvPr id="1026" name="Rectangle 2"/>
          <p:cNvSpPr>
            <a:spLocks noGrp="1" noChangeArrowheads="1"/>
          </p:cNvSpPr>
          <p:nvPr>
            <p:ph type="title"/>
          </p:nvPr>
        </p:nvSpPr>
        <p:spPr bwMode="auto">
          <a:xfrm>
            <a:off x="2159000" y="274638"/>
            <a:ext cx="9423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Page Title</a:t>
            </a:r>
            <a:endParaRPr lang="en-US" dirty="0"/>
          </a:p>
        </p:txBody>
      </p:sp>
      <p:sp>
        <p:nvSpPr>
          <p:cNvPr id="1027" name="Rectangle 3"/>
          <p:cNvSpPr>
            <a:spLocks noGrp="1" noChangeArrowheads="1"/>
          </p:cNvSpPr>
          <p:nvPr>
            <p:ph type="body" idx="1"/>
          </p:nvPr>
        </p:nvSpPr>
        <p:spPr bwMode="auto">
          <a:xfrm>
            <a:off x="2159000" y="1600201"/>
            <a:ext cx="94234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BC509F3-CA57-4DC0-9C43-0775F8E9E012}" type="slidenum">
              <a:rPr lang="en-US"/>
              <a:pPr/>
              <a:t>‹#›</a:t>
            </a:fld>
            <a:endParaRPr lang="en-US"/>
          </a:p>
        </p:txBody>
      </p:sp>
      <p:pic>
        <p:nvPicPr>
          <p:cNvPr id="6" name="Picture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000" b="0" cap="none" spc="-150" baseline="0">
          <a:solidFill>
            <a:srgbClr val="1C1C1C"/>
          </a:solidFill>
          <a:latin typeface="Candara" pitchFamily="34" charset="0"/>
          <a:ea typeface="+mj-ea"/>
          <a:cs typeface="+mj-cs"/>
        </a:defRPr>
      </a:lvl1pPr>
      <a:lvl2pPr algn="ctr" rtl="0" fontAlgn="base">
        <a:spcBef>
          <a:spcPct val="0"/>
        </a:spcBef>
        <a:spcAft>
          <a:spcPct val="0"/>
        </a:spcAft>
        <a:defRPr sz="4800">
          <a:solidFill>
            <a:srgbClr val="1C1C1C"/>
          </a:solidFill>
          <a:latin typeface="Magik" pitchFamily="2" charset="0"/>
        </a:defRPr>
      </a:lvl2pPr>
      <a:lvl3pPr algn="ctr" rtl="0" fontAlgn="base">
        <a:spcBef>
          <a:spcPct val="0"/>
        </a:spcBef>
        <a:spcAft>
          <a:spcPct val="0"/>
        </a:spcAft>
        <a:defRPr sz="4800">
          <a:solidFill>
            <a:srgbClr val="1C1C1C"/>
          </a:solidFill>
          <a:latin typeface="Magik" pitchFamily="2" charset="0"/>
        </a:defRPr>
      </a:lvl3pPr>
      <a:lvl4pPr algn="ctr" rtl="0" fontAlgn="base">
        <a:spcBef>
          <a:spcPct val="0"/>
        </a:spcBef>
        <a:spcAft>
          <a:spcPct val="0"/>
        </a:spcAft>
        <a:defRPr sz="4800">
          <a:solidFill>
            <a:srgbClr val="1C1C1C"/>
          </a:solidFill>
          <a:latin typeface="Magik" pitchFamily="2" charset="0"/>
        </a:defRPr>
      </a:lvl4pPr>
      <a:lvl5pPr algn="ctr" rtl="0" fontAlgn="base">
        <a:spcBef>
          <a:spcPct val="0"/>
        </a:spcBef>
        <a:spcAft>
          <a:spcPct val="0"/>
        </a:spcAft>
        <a:defRPr sz="4800">
          <a:solidFill>
            <a:srgbClr val="1C1C1C"/>
          </a:solidFill>
          <a:latin typeface="Magik" pitchFamily="2" charset="0"/>
        </a:defRPr>
      </a:lvl5pPr>
      <a:lvl6pPr marL="457200" algn="ctr" rtl="0" fontAlgn="base">
        <a:spcBef>
          <a:spcPct val="0"/>
        </a:spcBef>
        <a:spcAft>
          <a:spcPct val="0"/>
        </a:spcAft>
        <a:defRPr sz="4800">
          <a:solidFill>
            <a:srgbClr val="1C1C1C"/>
          </a:solidFill>
          <a:latin typeface="Magik" pitchFamily="2" charset="0"/>
        </a:defRPr>
      </a:lvl6pPr>
      <a:lvl7pPr marL="914400" algn="ctr" rtl="0" fontAlgn="base">
        <a:spcBef>
          <a:spcPct val="0"/>
        </a:spcBef>
        <a:spcAft>
          <a:spcPct val="0"/>
        </a:spcAft>
        <a:defRPr sz="4800">
          <a:solidFill>
            <a:srgbClr val="1C1C1C"/>
          </a:solidFill>
          <a:latin typeface="Magik" pitchFamily="2" charset="0"/>
        </a:defRPr>
      </a:lvl7pPr>
      <a:lvl8pPr marL="1371600" algn="ctr" rtl="0" fontAlgn="base">
        <a:spcBef>
          <a:spcPct val="0"/>
        </a:spcBef>
        <a:spcAft>
          <a:spcPct val="0"/>
        </a:spcAft>
        <a:defRPr sz="4800">
          <a:solidFill>
            <a:srgbClr val="1C1C1C"/>
          </a:solidFill>
          <a:latin typeface="Magik" pitchFamily="2" charset="0"/>
        </a:defRPr>
      </a:lvl8pPr>
      <a:lvl9pPr marL="1828800" algn="ctr" rtl="0" fontAlgn="base">
        <a:spcBef>
          <a:spcPct val="0"/>
        </a:spcBef>
        <a:spcAft>
          <a:spcPct val="0"/>
        </a:spcAft>
        <a:defRPr sz="4800">
          <a:solidFill>
            <a:srgbClr val="1C1C1C"/>
          </a:solidFill>
          <a:latin typeface="Magik" pitchFamily="2" charset="0"/>
        </a:defRPr>
      </a:lvl9pPr>
    </p:titleStyle>
    <p:bodyStyle>
      <a:lvl1pPr marL="342900" indent="-342900" algn="l" rtl="0" fontAlgn="base">
        <a:spcBef>
          <a:spcPct val="20000"/>
        </a:spcBef>
        <a:spcAft>
          <a:spcPct val="0"/>
        </a:spcAft>
        <a:buClr>
          <a:srgbClr val="CC0000"/>
        </a:buClr>
        <a:defRPr sz="2800">
          <a:solidFill>
            <a:srgbClr val="800000"/>
          </a:solidFill>
          <a:latin typeface="+mn-lt"/>
          <a:ea typeface="+mn-ea"/>
          <a:cs typeface="+mn-cs"/>
        </a:defRPr>
      </a:lvl1pPr>
      <a:lvl2pPr marL="360000" indent="-285750" algn="l" rtl="0" fontAlgn="base">
        <a:spcBef>
          <a:spcPct val="20000"/>
        </a:spcBef>
        <a:spcAft>
          <a:spcPct val="0"/>
        </a:spcAft>
        <a:buClr>
          <a:srgbClr val="800000"/>
        </a:buClr>
        <a:buFont typeface="Wingdings" pitchFamily="2" charset="2"/>
        <a:buChar char="v"/>
        <a:defRPr sz="2400" b="1">
          <a:solidFill>
            <a:schemeClr val="tx1"/>
          </a:solidFill>
          <a:latin typeface="+mn-lt"/>
        </a:defRPr>
      </a:lvl2pPr>
      <a:lvl3pPr marL="720000" indent="-228600" algn="l" rtl="0" fontAlgn="base">
        <a:spcBef>
          <a:spcPct val="20000"/>
        </a:spcBef>
        <a:spcAft>
          <a:spcPct val="0"/>
        </a:spcAft>
        <a:buClr>
          <a:srgbClr val="800000"/>
        </a:buClr>
        <a:buChar char="•"/>
        <a:defRPr sz="2000">
          <a:solidFill>
            <a:schemeClr val="tx1"/>
          </a:solidFill>
          <a:latin typeface="+mn-lt"/>
        </a:defRPr>
      </a:lvl3pPr>
      <a:lvl4pPr marL="1080000" indent="-228600" algn="l" rtl="0" fontAlgn="base">
        <a:spcBef>
          <a:spcPct val="20000"/>
        </a:spcBef>
        <a:spcAft>
          <a:spcPct val="0"/>
        </a:spcAft>
        <a:buClr>
          <a:srgbClr val="800000"/>
        </a:buClr>
        <a:buChar char="–"/>
        <a:defRPr sz="2000">
          <a:solidFill>
            <a:schemeClr val="tx1"/>
          </a:solidFill>
          <a:latin typeface="+mn-lt"/>
        </a:defRPr>
      </a:lvl4pPr>
      <a:lvl5pPr marL="1440000" indent="-228600" algn="l" rtl="0" fontAlgn="base">
        <a:spcBef>
          <a:spcPct val="20000"/>
        </a:spcBef>
        <a:spcAft>
          <a:spcPct val="0"/>
        </a:spcAft>
        <a:buClr>
          <a:srgbClr val="800000"/>
        </a:buClr>
        <a:buChar char="»"/>
        <a:defRPr sz="2000">
          <a:solidFill>
            <a:schemeClr val="tx1"/>
          </a:solidFill>
          <a:latin typeface="+mn-lt"/>
        </a:defRPr>
      </a:lvl5pPr>
      <a:lvl6pPr marL="2514600" indent="-228600" algn="l" rtl="0" fontAlgn="base">
        <a:spcBef>
          <a:spcPct val="20000"/>
        </a:spcBef>
        <a:spcAft>
          <a:spcPct val="0"/>
        </a:spcAft>
        <a:buClr>
          <a:srgbClr val="800000"/>
        </a:buClr>
        <a:buChar char="»"/>
        <a:defRPr sz="1400">
          <a:solidFill>
            <a:schemeClr val="tx1"/>
          </a:solidFill>
          <a:latin typeface="+mn-lt"/>
        </a:defRPr>
      </a:lvl6pPr>
      <a:lvl7pPr marL="2971800" indent="-228600" algn="l" rtl="0" fontAlgn="base">
        <a:spcBef>
          <a:spcPct val="20000"/>
        </a:spcBef>
        <a:spcAft>
          <a:spcPct val="0"/>
        </a:spcAft>
        <a:buClr>
          <a:srgbClr val="800000"/>
        </a:buClr>
        <a:buChar char="»"/>
        <a:defRPr sz="1400">
          <a:solidFill>
            <a:schemeClr val="tx1"/>
          </a:solidFill>
          <a:latin typeface="+mn-lt"/>
        </a:defRPr>
      </a:lvl7pPr>
      <a:lvl8pPr marL="3429000" indent="-228600" algn="l" rtl="0" fontAlgn="base">
        <a:spcBef>
          <a:spcPct val="20000"/>
        </a:spcBef>
        <a:spcAft>
          <a:spcPct val="0"/>
        </a:spcAft>
        <a:buClr>
          <a:srgbClr val="800000"/>
        </a:buClr>
        <a:buChar char="»"/>
        <a:defRPr sz="1400">
          <a:solidFill>
            <a:schemeClr val="tx1"/>
          </a:solidFill>
          <a:latin typeface="+mn-lt"/>
        </a:defRPr>
      </a:lvl8pPr>
      <a:lvl9pPr marL="3886200" indent="-228600" algn="l" rtl="0" fontAlgn="base">
        <a:spcBef>
          <a:spcPct val="20000"/>
        </a:spcBef>
        <a:spcAft>
          <a:spcPct val="0"/>
        </a:spcAft>
        <a:buClr>
          <a:srgbClr val="800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inyurl.com/Working-with-D3DXMa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nyurl.com/DirectXMath-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2.afterdawn.fi/screenshots/normal/2932.jpg"/>
          <p:cNvPicPr>
            <a:picLocks noChangeAspect="1" noChangeArrowheads="1"/>
          </p:cNvPicPr>
          <p:nvPr/>
        </p:nvPicPr>
        <p:blipFill rotWithShape="1">
          <a:blip r:embed="rId3">
            <a:extLst>
              <a:ext uri="{28A0092B-C50C-407E-A947-70E740481C1C}">
                <a14:useLocalDpi xmlns:a14="http://schemas.microsoft.com/office/drawing/2010/main" val="0"/>
              </a:ext>
            </a:extLst>
          </a:blip>
          <a:srcRect t="10518" b="20491"/>
          <a:stretch/>
        </p:blipFill>
        <p:spPr bwMode="auto">
          <a:xfrm>
            <a:off x="1673860" y="1512951"/>
            <a:ext cx="10518140" cy="41103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auto">
          <a:xfrm>
            <a:off x="3143250" y="304800"/>
            <a:ext cx="7067550" cy="1040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defRPr/>
            </a:pPr>
            <a:r>
              <a:rPr lang="en-GB" sz="3600" kern="0" spc="-150" dirty="0">
                <a:solidFill>
                  <a:srgbClr val="1C1C1C"/>
                </a:solidFill>
                <a:latin typeface="Candara" pitchFamily="34" charset="0"/>
                <a:ea typeface="+mj-ea"/>
                <a:cs typeface="+mj-cs"/>
              </a:rPr>
              <a:t>The Input Assembler</a:t>
            </a:r>
          </a:p>
        </p:txBody>
      </p:sp>
      <p:sp>
        <p:nvSpPr>
          <p:cNvPr id="11" name="Rectangle 3"/>
          <p:cNvSpPr>
            <a:spLocks noGrp="1" noChangeArrowheads="1"/>
          </p:cNvSpPr>
          <p:nvPr>
            <p:ph type="subTitle" idx="1"/>
          </p:nvPr>
        </p:nvSpPr>
        <p:spPr>
          <a:xfrm>
            <a:off x="1846263" y="5790597"/>
            <a:ext cx="5430026" cy="934053"/>
          </a:xfrm>
        </p:spPr>
        <p:txBody>
          <a:bodyPr/>
          <a:lstStyle/>
          <a:p>
            <a:pPr algn="l">
              <a:lnSpc>
                <a:spcPct val="75000"/>
              </a:lnSpc>
            </a:pPr>
            <a:r>
              <a:rPr lang="en-GB" sz="1800" dirty="0" err="1"/>
              <a:t>Dr.</a:t>
            </a:r>
            <a:r>
              <a:rPr lang="en-GB" sz="1800" dirty="0"/>
              <a:t> Jake Habgood</a:t>
            </a:r>
          </a:p>
          <a:p>
            <a:pPr algn="l">
              <a:lnSpc>
                <a:spcPct val="75000"/>
              </a:lnSpc>
            </a:pPr>
            <a:r>
              <a:rPr lang="en-GB" sz="1800" dirty="0">
                <a:solidFill>
                  <a:schemeClr val="tx1"/>
                </a:solidFill>
              </a:rPr>
              <a:t>Room 9342 Cantor Building</a:t>
            </a:r>
          </a:p>
          <a:p>
            <a:pPr algn="l">
              <a:lnSpc>
                <a:spcPct val="75000"/>
              </a:lnSpc>
            </a:pPr>
            <a:r>
              <a:rPr lang="en-GB" sz="1800" dirty="0">
                <a:solidFill>
                  <a:schemeClr val="tx1"/>
                </a:solidFill>
              </a:rPr>
              <a:t>J.Habgood@shu.ac.uk</a:t>
            </a:r>
            <a:endParaRPr lang="en-US" sz="1200" i="1"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extLst>
      <p:ext uri="{BB962C8B-B14F-4D97-AF65-F5344CB8AC3E}">
        <p14:creationId xmlns:p14="http://schemas.microsoft.com/office/powerpoint/2010/main" val="284225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62983" y="1600201"/>
            <a:ext cx="8566893" cy="4867275"/>
          </a:xfrm>
        </p:spPr>
        <p:txBody>
          <a:bodyPr/>
          <a:lstStyle/>
          <a:p>
            <a:pPr lvl="0">
              <a:defRPr/>
            </a:pPr>
            <a:r>
              <a:rPr lang="en-GB" dirty="0">
                <a:latin typeface="Candara" pitchFamily="34" charset="0"/>
              </a:rPr>
              <a:t>Vertex Formats</a:t>
            </a:r>
          </a:p>
          <a:p>
            <a:pPr lvl="1">
              <a:buClr>
                <a:srgbClr val="002060"/>
              </a:buClr>
              <a:defRPr/>
            </a:pPr>
            <a:r>
              <a:rPr lang="en-GB" dirty="0">
                <a:latin typeface="Candara" pitchFamily="34" charset="0"/>
              </a:rPr>
              <a:t>Informing DirectX</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D3D11_INPUT_ELEMENT_DESC</a:t>
            </a:r>
          </a:p>
          <a:p>
            <a:pPr lvl="2"/>
            <a:r>
              <a:rPr lang="en-GB" b="1" dirty="0" err="1"/>
              <a:t>SemanticName</a:t>
            </a:r>
            <a:r>
              <a:rPr lang="en-GB" dirty="0"/>
              <a:t> (+</a:t>
            </a:r>
            <a:r>
              <a:rPr lang="en-GB" dirty="0" err="1"/>
              <a:t>SemanticIndex</a:t>
            </a:r>
            <a:r>
              <a:rPr lang="en-GB" dirty="0"/>
              <a:t>) is a string representing a variable name for this element used in the vertex </a:t>
            </a:r>
            <a:r>
              <a:rPr lang="en-GB" dirty="0" err="1"/>
              <a:t>shader</a:t>
            </a:r>
            <a:endParaRPr lang="en-GB" dirty="0"/>
          </a:p>
          <a:p>
            <a:pPr lvl="2"/>
            <a:r>
              <a:rPr lang="en-GB" b="1" dirty="0"/>
              <a:t>Format</a:t>
            </a:r>
            <a:r>
              <a:rPr lang="en-GB" dirty="0"/>
              <a:t> specifies the data format of the element  e.g.</a:t>
            </a:r>
          </a:p>
          <a:p>
            <a:pPr lvl="3"/>
            <a:r>
              <a:rPr lang="en-GB" dirty="0">
                <a:solidFill>
                  <a:srgbClr val="006600"/>
                </a:solidFill>
                <a:latin typeface="Consolas" pitchFamily="49" charset="0"/>
                <a:cs typeface="Consolas" pitchFamily="49" charset="0"/>
              </a:rPr>
              <a:t>DXGI_FORMAT_R32G32B32_FLOAT</a:t>
            </a:r>
          </a:p>
          <a:p>
            <a:pPr lvl="3"/>
            <a:r>
              <a:rPr lang="en-GB" dirty="0">
                <a:solidFill>
                  <a:srgbClr val="006600"/>
                </a:solidFill>
                <a:latin typeface="Consolas" panose="020B0609020204030204" pitchFamily="49" charset="0"/>
              </a:rPr>
              <a:t>DXGI_FORMAT_R32G32B32A32_FLOAT </a:t>
            </a:r>
          </a:p>
          <a:p>
            <a:pPr lvl="2"/>
            <a:r>
              <a:rPr lang="en-GB" b="1" dirty="0" err="1"/>
              <a:t>InputSlot</a:t>
            </a:r>
            <a:r>
              <a:rPr lang="en-GB" b="1" dirty="0"/>
              <a:t> </a:t>
            </a:r>
            <a:r>
              <a:rPr lang="en-GB" dirty="0"/>
              <a:t>advanced feature set to 0</a:t>
            </a:r>
          </a:p>
          <a:p>
            <a:pPr lvl="2"/>
            <a:r>
              <a:rPr lang="en-GB" b="1" dirty="0" err="1"/>
              <a:t>AlignedByteOffset</a:t>
            </a:r>
            <a:r>
              <a:rPr lang="en-GB" dirty="0"/>
              <a:t> is the offset in bytes from the start of the vertex structure to the start of the current element</a:t>
            </a:r>
          </a:p>
          <a:p>
            <a:pPr lvl="2"/>
            <a:r>
              <a:rPr lang="en-GB" b="1" dirty="0" err="1"/>
              <a:t>InputSlotClass</a:t>
            </a:r>
            <a:r>
              <a:rPr lang="en-GB" dirty="0"/>
              <a:t> and </a:t>
            </a:r>
            <a:r>
              <a:rPr lang="en-GB" b="1" dirty="0" err="1"/>
              <a:t>InstanceDataStepRate</a:t>
            </a:r>
            <a:r>
              <a:rPr lang="en-GB" dirty="0"/>
              <a:t> are advanced features set to default values for now</a:t>
            </a: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 name="Rounded Rectangular Callout 4"/>
          <p:cNvSpPr/>
          <p:nvPr/>
        </p:nvSpPr>
        <p:spPr>
          <a:xfrm>
            <a:off x="8505824" y="3949702"/>
            <a:ext cx="2162176" cy="441323"/>
          </a:xfrm>
          <a:prstGeom prst="wedgeRoundRectCallout">
            <a:avLst>
              <a:gd name="adj1" fmla="val -62764"/>
              <a:gd name="adj2" fmla="val -2285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Used for our position</a:t>
            </a:r>
            <a:endParaRPr lang="en-GB" sz="1600" i="1" dirty="0"/>
          </a:p>
        </p:txBody>
      </p:sp>
      <p:sp>
        <p:nvSpPr>
          <p:cNvPr id="6" name="Rounded Rectangular Callout 5"/>
          <p:cNvSpPr/>
          <p:nvPr/>
        </p:nvSpPr>
        <p:spPr>
          <a:xfrm>
            <a:off x="8505824" y="4397377"/>
            <a:ext cx="2162176" cy="441323"/>
          </a:xfrm>
          <a:prstGeom prst="wedgeRoundRectCallout">
            <a:avLst>
              <a:gd name="adj1" fmla="val -64086"/>
              <a:gd name="adj2" fmla="val -2717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Used for our colour</a:t>
            </a:r>
            <a:endParaRPr lang="en-GB" sz="1600" i="1" dirty="0"/>
          </a:p>
        </p:txBody>
      </p:sp>
      <p:sp>
        <p:nvSpPr>
          <p:cNvPr id="7" name="Rounded Rectangular Callout 3">
            <a:extLst>
              <a:ext uri="{FF2B5EF4-FFF2-40B4-BE49-F238E27FC236}">
                <a16:creationId xmlns:a16="http://schemas.microsoft.com/office/drawing/2014/main" id="{DB515882-8E28-4E67-9CD6-68EABFF70BF1}"/>
              </a:ext>
            </a:extLst>
          </p:cNvPr>
          <p:cNvSpPr/>
          <p:nvPr/>
        </p:nvSpPr>
        <p:spPr>
          <a:xfrm>
            <a:off x="8028773" y="1192433"/>
            <a:ext cx="3824243" cy="1715074"/>
          </a:xfrm>
          <a:prstGeom prst="wedgeRoundRectCallout">
            <a:avLst>
              <a:gd name="adj1" fmla="val 13538"/>
              <a:gd name="adj2" fmla="val 11554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rgbClr val="C00000"/>
                </a:solidFill>
                <a:latin typeface="Consolas" panose="020B0609020204030204" pitchFamily="49" charset="0"/>
              </a:rPr>
              <a:t>R32G32B32</a:t>
            </a:r>
            <a:r>
              <a:rPr lang="en-GB" sz="1600" i="1" dirty="0">
                <a:solidFill>
                  <a:schemeClr val="tx1"/>
                </a:solidFill>
              </a:rPr>
              <a:t> is not a typo: you really do use the RGB format specifier for position and normal values. All DirectX cares is that it is 3 dimensional and each dimension is represented by a 4 byte floating point value</a:t>
            </a:r>
            <a:endParaRPr lang="en-GB" sz="16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a:latin typeface="Candara" pitchFamily="34" charset="0"/>
              </a:rPr>
              <a:t>Vertex Format Descriptor</a:t>
            </a:r>
          </a:p>
          <a:p>
            <a:pPr lvl="1">
              <a:buClr>
                <a:srgbClr val="002060"/>
              </a:buClr>
              <a:defRPr/>
            </a:pPr>
            <a:r>
              <a:rPr lang="en-GB" b="0" u="sng" dirty="0">
                <a:latin typeface="Candara" pitchFamily="34" charset="0"/>
              </a:rPr>
              <a:t> </a:t>
            </a:r>
            <a:r>
              <a:rPr lang="en-GB" b="0" u="sng" dirty="0" err="1">
                <a:latin typeface="Candara" pitchFamily="34" charset="0"/>
              </a:rPr>
              <a:t>E.g</a:t>
            </a:r>
            <a:endParaRPr lang="en-GB" b="0" u="sng" dirty="0">
              <a:latin typeface="Candara" pitchFamily="34" charset="0"/>
            </a:endParaRP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 name="Rounded Rectangular Callout 4"/>
          <p:cNvSpPr/>
          <p:nvPr/>
        </p:nvSpPr>
        <p:spPr>
          <a:xfrm>
            <a:off x="7265572" y="1935622"/>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487+</a:t>
            </a:r>
            <a:endParaRPr lang="en-GB" sz="1600" i="1" dirty="0"/>
          </a:p>
        </p:txBody>
      </p:sp>
      <p:sp>
        <p:nvSpPr>
          <p:cNvPr id="6" name="TextBox 5">
            <a:extLst>
              <a:ext uri="{FF2B5EF4-FFF2-40B4-BE49-F238E27FC236}">
                <a16:creationId xmlns:a16="http://schemas.microsoft.com/office/drawing/2014/main" id="{2CD67044-4D59-4D06-9F97-9E92CA0C17A9}"/>
              </a:ext>
            </a:extLst>
          </p:cNvPr>
          <p:cNvSpPr txBox="1"/>
          <p:nvPr/>
        </p:nvSpPr>
        <p:spPr>
          <a:xfrm>
            <a:off x="2887980" y="2631312"/>
            <a:ext cx="8275320" cy="2554545"/>
          </a:xfrm>
          <a:prstGeom prst="rect">
            <a:avLst/>
          </a:prstGeom>
          <a:noFill/>
        </p:spPr>
        <p:txBody>
          <a:bodyPr wrap="square" rtlCol="0">
            <a:spAutoFit/>
          </a:bodyPr>
          <a:lstStyle/>
          <a:p>
            <a:r>
              <a:rPr lang="en-GB" sz="1600" dirty="0">
                <a:solidFill>
                  <a:srgbClr val="006600"/>
                </a:solidFill>
                <a:latin typeface="Consolas" panose="020B0609020204030204" pitchFamily="49" charset="0"/>
              </a:rPr>
              <a:t>D3D11_INPUT_ELEMENT_DESC layout[] = </a:t>
            </a:r>
            <a:br>
              <a:rPr lang="en-GB" sz="1600" dirty="0">
                <a:solidFill>
                  <a:srgbClr val="006600"/>
                </a:solidFill>
                <a:latin typeface="Consolas" panose="020B0609020204030204" pitchFamily="49" charset="0"/>
              </a:rPr>
            </a:br>
            <a:r>
              <a:rPr lang="en-GB" sz="1600" dirty="0">
                <a:solidFill>
                  <a:srgbClr val="006600"/>
                </a:solidFill>
                <a:latin typeface="Consolas" panose="020B0609020204030204" pitchFamily="49" charset="0"/>
              </a:rPr>
              <a:t>{</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	{"</a:t>
            </a:r>
            <a:r>
              <a:rPr lang="en-GB" sz="1600" dirty="0">
                <a:solidFill>
                  <a:srgbClr val="C00000"/>
                </a:solidFill>
                <a:latin typeface="Consolas" panose="020B0609020204030204" pitchFamily="49" charset="0"/>
              </a:rPr>
              <a:t>POSITION</a:t>
            </a:r>
            <a:r>
              <a:rPr lang="en-GB" sz="1600" dirty="0">
                <a:solidFill>
                  <a:srgbClr val="006600"/>
                </a:solidFill>
                <a:latin typeface="Consolas" panose="020B0609020204030204" pitchFamily="49" charset="0"/>
              </a:rPr>
              <a:t>", 0, </a:t>
            </a:r>
            <a:r>
              <a:rPr lang="en-GB" sz="1600" i="1" dirty="0">
                <a:solidFill>
                  <a:srgbClr val="C00000"/>
                </a:solidFill>
                <a:latin typeface="Consolas" panose="020B0609020204030204" pitchFamily="49" charset="0"/>
              </a:rPr>
              <a:t>DXGI_FORMAT_R32G32B32_FLOAT</a:t>
            </a:r>
            <a:r>
              <a:rPr lang="en-GB" sz="1600" dirty="0">
                <a:solidFill>
                  <a:srgbClr val="006600"/>
                </a:solidFill>
                <a:latin typeface="Consolas" panose="020B0609020204030204" pitchFamily="49" charset="0"/>
              </a:rPr>
              <a:t>, 0, 	</a:t>
            </a:r>
            <a:r>
              <a:rPr lang="en-GB" sz="1600" i="1" dirty="0" err="1">
                <a:solidFill>
                  <a:srgbClr val="006600"/>
                </a:solidFill>
                <a:latin typeface="Consolas" panose="020B0609020204030204" pitchFamily="49" charset="0"/>
              </a:rPr>
              <a:t>offsetof</a:t>
            </a:r>
            <a:r>
              <a:rPr lang="en-GB" sz="1600" dirty="0">
                <a:solidFill>
                  <a:srgbClr val="006600"/>
                </a:solidFill>
                <a:latin typeface="Consolas" panose="020B0609020204030204" pitchFamily="49" charset="0"/>
              </a:rPr>
              <a:t>(</a:t>
            </a:r>
            <a:r>
              <a:rPr lang="en-GB" sz="1600" dirty="0" err="1">
                <a:solidFill>
                  <a:srgbClr val="006600"/>
                </a:solidFill>
                <a:latin typeface="Consolas" pitchFamily="49" charset="0"/>
                <a:cs typeface="Consolas" pitchFamily="49" charset="0"/>
              </a:rPr>
              <a:t>SimpleVertex</a:t>
            </a:r>
            <a:r>
              <a:rPr lang="en-GB" sz="1600" dirty="0">
                <a:solidFill>
                  <a:srgbClr val="006600"/>
                </a:solidFill>
                <a:latin typeface="Consolas" panose="020B0609020204030204" pitchFamily="49" charset="0"/>
              </a:rPr>
              <a:t>, </a:t>
            </a:r>
            <a:r>
              <a:rPr lang="en-GB" sz="1600" dirty="0" err="1">
                <a:solidFill>
                  <a:srgbClr val="006600"/>
                </a:solidFill>
                <a:latin typeface="Consolas" panose="020B0609020204030204" pitchFamily="49" charset="0"/>
              </a:rPr>
              <a:t>pos</a:t>
            </a:r>
            <a:r>
              <a:rPr lang="en-GB" sz="1600" dirty="0">
                <a:solidFill>
                  <a:srgbClr val="006600"/>
                </a:solidFill>
                <a:latin typeface="Consolas" panose="020B0609020204030204" pitchFamily="49" charset="0"/>
              </a:rPr>
              <a:t>), </a:t>
            </a:r>
            <a:r>
              <a:rPr lang="en-GB" sz="1600" i="1" dirty="0">
                <a:solidFill>
                  <a:srgbClr val="006600"/>
                </a:solidFill>
                <a:latin typeface="Consolas" panose="020B0609020204030204" pitchFamily="49" charset="0"/>
              </a:rPr>
              <a:t>D3D11_INPUT_PER_VERTEX_DATA</a:t>
            </a:r>
            <a:r>
              <a:rPr lang="en-GB" sz="1600" dirty="0">
                <a:solidFill>
                  <a:srgbClr val="006600"/>
                </a:solidFill>
                <a:latin typeface="Consolas" panose="020B0609020204030204" pitchFamily="49" charset="0"/>
              </a:rPr>
              <a:t>, 0},</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	{"</a:t>
            </a:r>
            <a:r>
              <a:rPr lang="en-GB" sz="1600" dirty="0">
                <a:solidFill>
                  <a:srgbClr val="C00000"/>
                </a:solidFill>
                <a:latin typeface="Consolas" panose="020B0609020204030204" pitchFamily="49" charset="0"/>
              </a:rPr>
              <a:t>COLOUR</a:t>
            </a:r>
            <a:r>
              <a:rPr lang="en-GB" sz="1600" dirty="0">
                <a:solidFill>
                  <a:srgbClr val="006600"/>
                </a:solidFill>
                <a:latin typeface="Consolas" panose="020B0609020204030204" pitchFamily="49" charset="0"/>
              </a:rPr>
              <a:t>", 0, </a:t>
            </a:r>
            <a:r>
              <a:rPr lang="en-GB" sz="1600" i="1" dirty="0">
                <a:solidFill>
                  <a:srgbClr val="C00000"/>
                </a:solidFill>
                <a:latin typeface="Consolas" panose="020B0609020204030204" pitchFamily="49" charset="0"/>
              </a:rPr>
              <a:t>DXGI_FORMAT_R32G32B32_FLOAT</a:t>
            </a:r>
            <a:r>
              <a:rPr lang="en-GB" sz="1600" dirty="0">
                <a:solidFill>
                  <a:srgbClr val="006600"/>
                </a:solidFill>
                <a:latin typeface="Consolas" panose="020B0609020204030204" pitchFamily="49" charset="0"/>
              </a:rPr>
              <a:t>, 0, 	</a:t>
            </a:r>
            <a:r>
              <a:rPr lang="en-GB" sz="1600" i="1" dirty="0" err="1">
                <a:solidFill>
                  <a:srgbClr val="006600"/>
                </a:solidFill>
                <a:latin typeface="Consolas" panose="020B0609020204030204" pitchFamily="49" charset="0"/>
              </a:rPr>
              <a:t>offsetof</a:t>
            </a:r>
            <a:r>
              <a:rPr lang="en-GB" sz="1600" dirty="0">
                <a:solidFill>
                  <a:srgbClr val="006600"/>
                </a:solidFill>
                <a:latin typeface="Consolas" panose="020B0609020204030204" pitchFamily="49" charset="0"/>
              </a:rPr>
              <a:t>(</a:t>
            </a:r>
            <a:r>
              <a:rPr lang="en-GB" sz="1600" dirty="0" err="1">
                <a:solidFill>
                  <a:srgbClr val="006600"/>
                </a:solidFill>
                <a:latin typeface="Consolas" pitchFamily="49" charset="0"/>
                <a:cs typeface="Consolas" pitchFamily="49" charset="0"/>
              </a:rPr>
              <a:t>SimpleVertex</a:t>
            </a:r>
            <a:r>
              <a:rPr lang="en-GB" sz="1600" dirty="0">
                <a:solidFill>
                  <a:srgbClr val="006600"/>
                </a:solidFill>
                <a:latin typeface="Consolas" panose="020B0609020204030204" pitchFamily="49" charset="0"/>
              </a:rPr>
              <a:t>, colour), </a:t>
            </a:r>
            <a:r>
              <a:rPr lang="en-GB" sz="1600" i="1" dirty="0">
                <a:solidFill>
                  <a:srgbClr val="006600"/>
                </a:solidFill>
                <a:latin typeface="Consolas" panose="020B0609020204030204" pitchFamily="49" charset="0"/>
              </a:rPr>
              <a:t>D3D11_INPUT_PER_VERTEX_DATA</a:t>
            </a:r>
            <a:r>
              <a:rPr lang="en-GB" sz="1600" dirty="0">
                <a:solidFill>
                  <a:srgbClr val="006600"/>
                </a:solidFill>
                <a:latin typeface="Consolas" panose="020B0609020204030204" pitchFamily="49" charset="0"/>
              </a:rPr>
              <a:t>, 0},</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a:t>
            </a:r>
            <a:endParaRPr lang="en-GB" sz="1600" dirty="0">
              <a:solidFill>
                <a:srgbClr val="006600"/>
              </a:solidFill>
            </a:endParaRPr>
          </a:p>
        </p:txBody>
      </p:sp>
      <p:sp>
        <p:nvSpPr>
          <p:cNvPr id="7" name="Rounded Rectangular Callout 3">
            <a:extLst>
              <a:ext uri="{FF2B5EF4-FFF2-40B4-BE49-F238E27FC236}">
                <a16:creationId xmlns:a16="http://schemas.microsoft.com/office/drawing/2014/main" id="{8F2C060A-5A4C-44F9-8590-4B9CC91BCA07}"/>
              </a:ext>
            </a:extLst>
          </p:cNvPr>
          <p:cNvSpPr/>
          <p:nvPr/>
        </p:nvSpPr>
        <p:spPr>
          <a:xfrm>
            <a:off x="3932617" y="4907410"/>
            <a:ext cx="5476303" cy="1099056"/>
          </a:xfrm>
          <a:prstGeom prst="wedgeRoundRectCallout">
            <a:avLst>
              <a:gd name="adj1" fmla="val -36619"/>
              <a:gd name="adj2" fmla="val -6647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err="1">
                <a:solidFill>
                  <a:schemeClr val="tx1"/>
                </a:solidFill>
                <a:latin typeface="Consolas" panose="020B0609020204030204" pitchFamily="49" charset="0"/>
              </a:rPr>
              <a:t>offsetof</a:t>
            </a:r>
            <a:r>
              <a:rPr lang="en-GB" sz="1600" i="1" dirty="0">
                <a:solidFill>
                  <a:schemeClr val="tx1"/>
                </a:solidFill>
                <a:latin typeface="Consolas" panose="020B0609020204030204" pitchFamily="49" charset="0"/>
              </a:rPr>
              <a:t>()</a:t>
            </a:r>
            <a:r>
              <a:rPr lang="en-GB" sz="1600" i="1" dirty="0">
                <a:solidFill>
                  <a:schemeClr val="tx1"/>
                </a:solidFill>
              </a:rPr>
              <a:t> is a macro that obtains the byte offset of a structure member by name. This is safer than working it out yourself (which is the approach in the original code!)</a:t>
            </a:r>
            <a:endParaRPr lang="en-GB" sz="16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a:latin typeface="Candara" pitchFamily="34" charset="0"/>
              </a:rPr>
              <a:t>Vertex Formats</a:t>
            </a:r>
          </a:p>
          <a:p>
            <a:pPr lvl="1">
              <a:buClr>
                <a:srgbClr val="002060"/>
              </a:buClr>
              <a:defRPr/>
            </a:pPr>
            <a:r>
              <a:rPr lang="en-GB" dirty="0" err="1">
                <a:latin typeface="Candara" pitchFamily="34" charset="0"/>
              </a:rPr>
              <a:t>InputLayout</a:t>
            </a:r>
            <a:endParaRPr lang="en-GB" b="0" u="sng" dirty="0">
              <a:latin typeface="Candara" pitchFamily="34" charset="0"/>
            </a:endParaRPr>
          </a:p>
          <a:p>
            <a:pPr lvl="2"/>
            <a:r>
              <a:rPr lang="en-GB" dirty="0" err="1">
                <a:solidFill>
                  <a:srgbClr val="006600"/>
                </a:solidFill>
                <a:latin typeface="Consolas" pitchFamily="49" charset="0"/>
                <a:cs typeface="Consolas" pitchFamily="49" charset="0"/>
              </a:rPr>
              <a:t>CreateInputLayout</a:t>
            </a:r>
            <a:r>
              <a:rPr lang="en-GB" dirty="0">
                <a:solidFill>
                  <a:srgbClr val="006600"/>
                </a:solidFill>
                <a:latin typeface="Consolas" pitchFamily="49" charset="0"/>
                <a:cs typeface="Consolas" pitchFamily="49" charset="0"/>
              </a:rPr>
              <a:t>(…)</a:t>
            </a:r>
          </a:p>
          <a:p>
            <a:pPr lvl="2"/>
            <a:r>
              <a:rPr lang="en-GB" b="1" dirty="0" err="1"/>
              <a:t>pInputElementDescs</a:t>
            </a:r>
            <a:r>
              <a:rPr lang="en-GB" b="1" dirty="0"/>
              <a:t> </a:t>
            </a:r>
            <a:r>
              <a:rPr lang="en-GB" dirty="0"/>
              <a:t>is an array of the element descriptors</a:t>
            </a:r>
          </a:p>
          <a:p>
            <a:pPr lvl="2"/>
            <a:r>
              <a:rPr lang="en-GB" b="1" dirty="0" err="1"/>
              <a:t>NumElements</a:t>
            </a:r>
            <a:r>
              <a:rPr lang="en-GB" dirty="0"/>
              <a:t> is the number of elements in the array</a:t>
            </a:r>
          </a:p>
          <a:p>
            <a:pPr lvl="2"/>
            <a:r>
              <a:rPr lang="en-GB" b="1" dirty="0" err="1"/>
              <a:t>pShaderBytecodeWithInputSignature</a:t>
            </a:r>
            <a:endParaRPr lang="en-GB" b="1" dirty="0"/>
          </a:p>
          <a:p>
            <a:pPr lvl="2"/>
            <a:r>
              <a:rPr lang="en-GB" b="1" dirty="0" err="1"/>
              <a:t>ByteCodeLength</a:t>
            </a:r>
            <a:endParaRPr lang="en-GB" b="1" dirty="0"/>
          </a:p>
          <a:p>
            <a:pPr lvl="2"/>
            <a:r>
              <a:rPr lang="en-GB" b="1" dirty="0" err="1"/>
              <a:t>ppInputLayout</a:t>
            </a:r>
            <a:r>
              <a:rPr lang="en-GB" dirty="0"/>
              <a:t> (returned)</a:t>
            </a:r>
          </a:p>
          <a:p>
            <a:pPr lvl="2"/>
            <a:endParaRPr lang="en-GB" dirty="0"/>
          </a:p>
          <a:p>
            <a:pPr lvl="2">
              <a:buNone/>
            </a:pPr>
            <a:r>
              <a:rPr lang="en-GB" dirty="0"/>
              <a:t>Then bind it to the device</a:t>
            </a:r>
          </a:p>
          <a:p>
            <a:pPr lvl="2">
              <a:buNone/>
            </a:pPr>
            <a:r>
              <a:rPr lang="en-GB" dirty="0">
                <a:solidFill>
                  <a:srgbClr val="006600"/>
                </a:solidFill>
                <a:latin typeface="Consolas" pitchFamily="49" charset="0"/>
                <a:cs typeface="Consolas" pitchFamily="49" charset="0"/>
              </a:rPr>
              <a:t>m_pD3DDevice-&gt;</a:t>
            </a:r>
            <a:r>
              <a:rPr lang="en-GB" dirty="0" err="1">
                <a:solidFill>
                  <a:srgbClr val="006600"/>
                </a:solidFill>
                <a:latin typeface="Consolas" pitchFamily="49" charset="0"/>
                <a:cs typeface="Consolas" pitchFamily="49" charset="0"/>
              </a:rPr>
              <a:t>IASetInputLayout</a:t>
            </a:r>
            <a:r>
              <a:rPr lang="en-GB" dirty="0">
                <a:solidFill>
                  <a:srgbClr val="006600"/>
                </a:solidFill>
                <a:latin typeface="Consolas" pitchFamily="49" charset="0"/>
                <a:cs typeface="Consolas" pitchFamily="49" charset="0"/>
              </a:rPr>
              <a:t>(…)</a:t>
            </a: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ounded Rectangular Callout 5"/>
          <p:cNvSpPr/>
          <p:nvPr/>
        </p:nvSpPr>
        <p:spPr>
          <a:xfrm>
            <a:off x="148127" y="2995477"/>
            <a:ext cx="2076450" cy="2984498"/>
          </a:xfrm>
          <a:prstGeom prst="wedgeRoundRectCallout">
            <a:avLst>
              <a:gd name="adj1" fmla="val 43389"/>
              <a:gd name="adj2" fmla="val -5598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These allow Direct3D to make a mapping between the vertex structure and shader inputs upon creation. That is why you’ll see this code within the </a:t>
            </a:r>
            <a:r>
              <a:rPr lang="en-GB" sz="1600" i="1" dirty="0" err="1">
                <a:solidFill>
                  <a:schemeClr val="tx1"/>
                </a:solidFill>
              </a:rPr>
              <a:t>CompileShaders</a:t>
            </a:r>
            <a:r>
              <a:rPr lang="en-GB" sz="1600" i="1" dirty="0">
                <a:solidFill>
                  <a:schemeClr val="tx1"/>
                </a:solidFill>
              </a:rPr>
              <a:t>() function in D3DHelpers.cpp</a:t>
            </a:r>
            <a:endParaRPr lang="en-GB" sz="1600" i="1" dirty="0"/>
          </a:p>
        </p:txBody>
      </p:sp>
      <p:grpSp>
        <p:nvGrpSpPr>
          <p:cNvPr id="8" name="Group 28"/>
          <p:cNvGrpSpPr/>
          <p:nvPr/>
        </p:nvGrpSpPr>
        <p:grpSpPr>
          <a:xfrm>
            <a:off x="8867045" y="4188735"/>
            <a:ext cx="2061754" cy="2442131"/>
            <a:chOff x="3865573" y="1855169"/>
            <a:chExt cx="2061754" cy="2442131"/>
          </a:xfrm>
        </p:grpSpPr>
        <p:sp>
          <p:nvSpPr>
            <p:cNvPr id="9" name="TextBox 8"/>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0" name="TextBox 9"/>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1" name="TextBox 10"/>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12" name="TextBox 11"/>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13" name="TextBox 12"/>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4" name="Straight Arrow Connector 13"/>
            <p:cNvCxnSpPr>
              <a:stCxn id="9" idx="2"/>
              <a:endCxn id="10"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9" name="Right Arrow 18"/>
          <p:cNvSpPr/>
          <p:nvPr/>
        </p:nvSpPr>
        <p:spPr>
          <a:xfrm rot="20175943">
            <a:off x="7318150" y="4444111"/>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p:cNvGrpSpPr/>
          <p:nvPr/>
        </p:nvGrpSpPr>
        <p:grpSpPr>
          <a:xfrm>
            <a:off x="10516223" y="3699597"/>
            <a:ext cx="609600" cy="952530"/>
            <a:chOff x="8582025" y="3752820"/>
            <a:chExt cx="609600" cy="952530"/>
          </a:xfrm>
        </p:grpSpPr>
        <p:sp>
          <p:nvSpPr>
            <p:cNvPr id="20" name="TextBox 19"/>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21" name="Rectangle 20"/>
            <p:cNvSpPr/>
            <p:nvPr/>
          </p:nvSpPr>
          <p:spPr>
            <a:xfrm>
              <a:off x="8673222" y="3752820"/>
              <a:ext cx="322524" cy="584775"/>
            </a:xfrm>
            <a:prstGeom prst="rect">
              <a:avLst/>
            </a:prstGeom>
          </p:spPr>
          <p:txBody>
            <a:bodyPr wrap="none">
              <a:spAutoFit/>
            </a:bodyPr>
            <a:lstStyle/>
            <a:p>
              <a:r>
                <a:rPr lang="en-GB" sz="3200" b="1" dirty="0">
                  <a:solidFill>
                    <a:srgbClr val="006600"/>
                  </a:solidFill>
                  <a:latin typeface="+mn-lt"/>
                </a:rPr>
                <a:t>1</a:t>
              </a:r>
            </a:p>
          </p:txBody>
        </p:sp>
      </p:grpSp>
      <p:sp>
        <p:nvSpPr>
          <p:cNvPr id="23" name="Rounded Rectangular Callout 4">
            <a:extLst>
              <a:ext uri="{FF2B5EF4-FFF2-40B4-BE49-F238E27FC236}">
                <a16:creationId xmlns:a16="http://schemas.microsoft.com/office/drawing/2014/main" id="{900BF5D0-1695-49F5-BD18-97BAEAA191A5}"/>
              </a:ext>
            </a:extLst>
          </p:cNvPr>
          <p:cNvSpPr/>
          <p:nvPr/>
        </p:nvSpPr>
        <p:spPr>
          <a:xfrm>
            <a:off x="5855516" y="1771054"/>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500+</a:t>
            </a:r>
            <a:endParaRPr lang="en-GB" sz="16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1" y="2474192"/>
            <a:ext cx="9528464" cy="1362075"/>
          </a:xfrm>
        </p:spPr>
        <p:txBody>
          <a:bodyPr/>
          <a:lstStyle/>
          <a:p>
            <a:pPr algn="ctr"/>
            <a:r>
              <a:rPr lang="en-GB" dirty="0"/>
              <a:t>PART 2. VERTEX BUFFERS</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81836" cy="584775"/>
          </a:xfrm>
          <a:prstGeom prst="rect">
            <a:avLst/>
          </a:prstGeom>
        </p:spPr>
        <p:txBody>
          <a:bodyPr wrap="none">
            <a:spAutoFit/>
          </a:bodyPr>
          <a:lstStyle/>
          <a:p>
            <a:r>
              <a:rPr lang="en-GB" sz="3200" b="1" dirty="0">
                <a:solidFill>
                  <a:srgbClr val="006600"/>
                </a:solidFill>
                <a:latin typeface="+mn-lt"/>
              </a:rPr>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Buffers</a:t>
            </a:r>
          </a:p>
        </p:txBody>
      </p:sp>
      <p:sp>
        <p:nvSpPr>
          <p:cNvPr id="3" name="Content Placeholder 2"/>
          <p:cNvSpPr>
            <a:spLocks noGrp="1"/>
          </p:cNvSpPr>
          <p:nvPr>
            <p:ph idx="1"/>
          </p:nvPr>
        </p:nvSpPr>
        <p:spPr>
          <a:xfrm>
            <a:off x="1854437" y="1600201"/>
            <a:ext cx="8520157" cy="4867275"/>
          </a:xfrm>
        </p:spPr>
        <p:txBody>
          <a:bodyPr/>
          <a:lstStyle/>
          <a:p>
            <a:pPr lvl="0">
              <a:defRPr/>
            </a:pPr>
            <a:r>
              <a:rPr lang="en-GB" dirty="0">
                <a:latin typeface="Candara" pitchFamily="34" charset="0"/>
              </a:rPr>
              <a:t>Vertex Buffers</a:t>
            </a:r>
          </a:p>
          <a:p>
            <a:pPr lvl="1">
              <a:buClr>
                <a:srgbClr val="002060"/>
              </a:buClr>
              <a:defRPr/>
            </a:pPr>
            <a:r>
              <a:rPr lang="en-GB" dirty="0">
                <a:latin typeface="Candara" pitchFamily="34" charset="0"/>
              </a:rPr>
              <a:t>ID3D11Buffer</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D3D11_BUFFER_DESC</a:t>
            </a:r>
          </a:p>
          <a:p>
            <a:pPr lvl="2"/>
            <a:r>
              <a:rPr lang="en-GB" b="1" dirty="0" err="1"/>
              <a:t>ByteWidth</a:t>
            </a:r>
            <a:r>
              <a:rPr lang="en-GB" b="1" dirty="0"/>
              <a:t> </a:t>
            </a:r>
            <a:r>
              <a:rPr lang="en-GB" dirty="0"/>
              <a:t>is the size of the buffer to be created</a:t>
            </a:r>
          </a:p>
          <a:p>
            <a:pPr lvl="2"/>
            <a:r>
              <a:rPr lang="en-GB" b="1" dirty="0"/>
              <a:t>Usage </a:t>
            </a:r>
            <a:r>
              <a:rPr lang="en-GB" dirty="0"/>
              <a:t>can be:</a:t>
            </a:r>
          </a:p>
          <a:p>
            <a:pPr lvl="3"/>
            <a:r>
              <a:rPr lang="en-GB" dirty="0">
                <a:solidFill>
                  <a:srgbClr val="006600"/>
                </a:solidFill>
                <a:latin typeface="Consolas" pitchFamily="49" charset="0"/>
                <a:cs typeface="Consolas" pitchFamily="49" charset="0"/>
              </a:rPr>
              <a:t>D3D11_USAGE_DEFAULT</a:t>
            </a:r>
            <a:r>
              <a:rPr lang="en-GB" dirty="0"/>
              <a:t> for </a:t>
            </a:r>
            <a:r>
              <a:rPr lang="en-GB" dirty="0" err="1"/>
              <a:t>GPU</a:t>
            </a:r>
            <a:r>
              <a:rPr lang="en-GB" dirty="0"/>
              <a:t> r/w access only</a:t>
            </a:r>
          </a:p>
          <a:p>
            <a:pPr lvl="3"/>
            <a:r>
              <a:rPr lang="en-GB" dirty="0">
                <a:solidFill>
                  <a:srgbClr val="006600"/>
                </a:solidFill>
                <a:latin typeface="Consolas" pitchFamily="49" charset="0"/>
                <a:cs typeface="Consolas" pitchFamily="49" charset="0"/>
              </a:rPr>
              <a:t>D3D11_USAGE_IMMUTABLE</a:t>
            </a:r>
            <a:r>
              <a:rPr lang="en-GB" dirty="0"/>
              <a:t> for </a:t>
            </a:r>
            <a:r>
              <a:rPr lang="en-GB" dirty="0" err="1"/>
              <a:t>GPU</a:t>
            </a:r>
            <a:r>
              <a:rPr lang="en-GB" dirty="0"/>
              <a:t> read access only</a:t>
            </a:r>
          </a:p>
          <a:p>
            <a:pPr lvl="3"/>
            <a:r>
              <a:rPr lang="en-GB" dirty="0">
                <a:solidFill>
                  <a:srgbClr val="006600"/>
                </a:solidFill>
                <a:latin typeface="Consolas" pitchFamily="49" charset="0"/>
                <a:cs typeface="Consolas" pitchFamily="49" charset="0"/>
              </a:rPr>
              <a:t>D3D11_USAGE_DYNAMIC</a:t>
            </a:r>
            <a:r>
              <a:rPr lang="en-GB" dirty="0"/>
              <a:t> for r/w by CPU + </a:t>
            </a:r>
            <a:r>
              <a:rPr lang="en-GB" dirty="0" err="1"/>
              <a:t>GPU</a:t>
            </a:r>
            <a:endParaRPr lang="en-GB" dirty="0"/>
          </a:p>
          <a:p>
            <a:pPr lvl="3"/>
            <a:r>
              <a:rPr lang="en-GB" dirty="0">
                <a:solidFill>
                  <a:srgbClr val="006600"/>
                </a:solidFill>
                <a:latin typeface="Consolas" pitchFamily="49" charset="0"/>
                <a:cs typeface="Consolas" pitchFamily="49" charset="0"/>
              </a:rPr>
              <a:t>D3D11_USAGE_STAGING</a:t>
            </a:r>
            <a:r>
              <a:rPr lang="en-GB" dirty="0"/>
              <a:t> for read by CPU + r/w by GPU</a:t>
            </a:r>
          </a:p>
          <a:p>
            <a:pPr lvl="2"/>
            <a:r>
              <a:rPr lang="en-GB" b="1" dirty="0" err="1"/>
              <a:t>BindFlags</a:t>
            </a:r>
            <a:r>
              <a:rPr lang="en-GB" b="1" dirty="0"/>
              <a:t> </a:t>
            </a:r>
            <a:r>
              <a:rPr lang="en-GB" dirty="0"/>
              <a:t>set to </a:t>
            </a:r>
            <a:r>
              <a:rPr lang="en-GB" dirty="0">
                <a:solidFill>
                  <a:srgbClr val="006600"/>
                </a:solidFill>
                <a:latin typeface="Consolas" pitchFamily="49" charset="0"/>
                <a:cs typeface="Consolas" pitchFamily="49" charset="0"/>
              </a:rPr>
              <a:t>D3D11_BIND_VERTEX_BUFFER</a:t>
            </a:r>
            <a:r>
              <a:rPr lang="en-GB" dirty="0"/>
              <a:t>.</a:t>
            </a:r>
          </a:p>
          <a:p>
            <a:pPr lvl="2"/>
            <a:r>
              <a:rPr lang="en-GB" b="1" dirty="0" err="1"/>
              <a:t>CPUAccessFlags</a:t>
            </a:r>
            <a:r>
              <a:rPr lang="en-GB" dirty="0"/>
              <a:t> set to </a:t>
            </a:r>
            <a:r>
              <a:rPr lang="en-GB" dirty="0">
                <a:solidFill>
                  <a:srgbClr val="006600"/>
                </a:solidFill>
                <a:latin typeface="Consolas" pitchFamily="49" charset="0"/>
                <a:cs typeface="Consolas" pitchFamily="49" charset="0"/>
              </a:rPr>
              <a:t>D3D11_CPU_ACCESS_WRITE</a:t>
            </a:r>
            <a:r>
              <a:rPr lang="en-GB" dirty="0"/>
              <a:t> or </a:t>
            </a:r>
            <a:r>
              <a:rPr lang="en-GB" dirty="0">
                <a:solidFill>
                  <a:srgbClr val="006600"/>
                </a:solidFill>
                <a:latin typeface="Consolas" pitchFamily="49" charset="0"/>
                <a:cs typeface="Consolas" pitchFamily="49" charset="0"/>
              </a:rPr>
              <a:t>D3D11_CPU_ACCESS_READ</a:t>
            </a:r>
            <a:r>
              <a:rPr lang="en-GB" dirty="0"/>
              <a:t> to match Usage above.</a:t>
            </a:r>
          </a:p>
          <a:p>
            <a:pPr lvl="2"/>
            <a:r>
              <a:rPr lang="en-GB" b="1" dirty="0" err="1"/>
              <a:t>MiscFlags</a:t>
            </a:r>
            <a:r>
              <a:rPr lang="en-GB" dirty="0"/>
              <a:t> set to 0</a:t>
            </a:r>
          </a:p>
          <a:p>
            <a:pPr lvl="3"/>
            <a:endParaRPr lang="en-GB" dirty="0"/>
          </a:p>
          <a:p>
            <a:pPr lvl="3"/>
            <a:endParaRPr lang="en-GB" dirty="0"/>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4">
            <a:extLst>
              <a:ext uri="{FF2B5EF4-FFF2-40B4-BE49-F238E27FC236}">
                <a16:creationId xmlns:a16="http://schemas.microsoft.com/office/drawing/2014/main" id="{02A9BADB-E47F-4993-A2CB-1F0CE1A23719}"/>
              </a:ext>
            </a:extLst>
          </p:cNvPr>
          <p:cNvSpPr/>
          <p:nvPr/>
        </p:nvSpPr>
        <p:spPr>
          <a:xfrm>
            <a:off x="5923883" y="1764706"/>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522+</a:t>
            </a:r>
            <a:endParaRPr lang="en-GB" sz="16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Buffers</a:t>
            </a:r>
          </a:p>
        </p:txBody>
      </p:sp>
      <p:sp>
        <p:nvSpPr>
          <p:cNvPr id="3" name="Content Placeholder 2"/>
          <p:cNvSpPr>
            <a:spLocks noGrp="1"/>
          </p:cNvSpPr>
          <p:nvPr>
            <p:ph idx="1"/>
          </p:nvPr>
        </p:nvSpPr>
        <p:spPr>
          <a:xfrm>
            <a:off x="1871529" y="1600201"/>
            <a:ext cx="8558347" cy="4867275"/>
          </a:xfrm>
        </p:spPr>
        <p:txBody>
          <a:bodyPr/>
          <a:lstStyle/>
          <a:p>
            <a:pPr lvl="0">
              <a:defRPr/>
            </a:pPr>
            <a:r>
              <a:rPr lang="en-GB" dirty="0">
                <a:latin typeface="Candara" pitchFamily="34" charset="0"/>
              </a:rPr>
              <a:t>Vertex Buffers</a:t>
            </a:r>
          </a:p>
          <a:p>
            <a:pPr lvl="1">
              <a:buClr>
                <a:srgbClr val="002060"/>
              </a:buClr>
              <a:defRPr/>
            </a:pPr>
            <a:r>
              <a:rPr lang="en-GB" dirty="0">
                <a:latin typeface="Candara" pitchFamily="34" charset="0"/>
              </a:rPr>
              <a:t>ID3D11Buffer</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D3D11_SUBRESOURCE_DATA</a:t>
            </a:r>
          </a:p>
          <a:p>
            <a:pPr lvl="2"/>
            <a:r>
              <a:rPr lang="en-GB" dirty="0"/>
              <a:t>A pointer to the memory that should be used to initialise the vertex buffer with.</a:t>
            </a:r>
          </a:p>
          <a:p>
            <a:pPr lvl="2"/>
            <a:r>
              <a:rPr lang="en-GB" dirty="0"/>
              <a:t>Call </a:t>
            </a:r>
            <a:r>
              <a:rPr lang="en-GB" dirty="0">
                <a:solidFill>
                  <a:srgbClr val="006600"/>
                </a:solidFill>
                <a:latin typeface="Consolas" pitchFamily="49" charset="0"/>
                <a:cs typeface="Consolas" pitchFamily="49" charset="0"/>
              </a:rPr>
              <a:t>ID3D11Device::</a:t>
            </a:r>
            <a:r>
              <a:rPr lang="en-GB" dirty="0" err="1">
                <a:solidFill>
                  <a:srgbClr val="006600"/>
                </a:solidFill>
                <a:latin typeface="Consolas" pitchFamily="49" charset="0"/>
                <a:cs typeface="Consolas" pitchFamily="49" charset="0"/>
              </a:rPr>
              <a:t>CreateBuffer</a:t>
            </a:r>
            <a:r>
              <a:rPr lang="en-GB" dirty="0">
                <a:solidFill>
                  <a:srgbClr val="006600"/>
                </a:solidFill>
                <a:latin typeface="Consolas" pitchFamily="49" charset="0"/>
                <a:cs typeface="Consolas" pitchFamily="49" charset="0"/>
              </a:rPr>
              <a:t>()</a:t>
            </a:r>
          </a:p>
          <a:p>
            <a:pPr lvl="3"/>
            <a:endParaRPr lang="en-GB" dirty="0"/>
          </a:p>
          <a:p>
            <a:pPr lvl="3"/>
            <a:endParaRPr lang="en-GB" dirty="0"/>
          </a:p>
          <a:p>
            <a:pPr lvl="2"/>
            <a:endParaRPr lang="en-GB" dirty="0"/>
          </a:p>
          <a:p>
            <a:pPr lvl="2">
              <a:buNone/>
            </a:pPr>
            <a:endParaRPr lang="en-GB" dirty="0"/>
          </a:p>
          <a:p>
            <a:pPr lvl="2">
              <a:buNone/>
            </a:pPr>
            <a:endParaRPr lang="en-GB" dirty="0"/>
          </a:p>
          <a:p>
            <a:pPr lvl="1">
              <a:buNone/>
            </a:pPr>
            <a:r>
              <a:rPr lang="en-GB" sz="2000" b="0" dirty="0"/>
              <a:t>Then 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IASetVertexBuffers</a:t>
            </a:r>
            <a:r>
              <a:rPr lang="en-GB" sz="2000" b="0" dirty="0">
                <a:solidFill>
                  <a:srgbClr val="006600"/>
                </a:solidFill>
                <a:latin typeface="Consolas" pitchFamily="49" charset="0"/>
                <a:cs typeface="Consolas" pitchFamily="49" charset="0"/>
              </a:rPr>
              <a:t>(…)</a:t>
            </a: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4" name="Group 28"/>
          <p:cNvGrpSpPr/>
          <p:nvPr/>
        </p:nvGrpSpPr>
        <p:grpSpPr>
          <a:xfrm>
            <a:off x="8456847" y="4241958"/>
            <a:ext cx="2061754" cy="2442131"/>
            <a:chOff x="3865573" y="1855169"/>
            <a:chExt cx="2061754" cy="2442131"/>
          </a:xfrm>
        </p:grpSpPr>
        <p:sp>
          <p:nvSpPr>
            <p:cNvPr id="5" name="TextBox 4"/>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6" name="TextBox 5"/>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7" name="TextBox 6"/>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8" name="TextBox 7"/>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9" name="TextBox 8"/>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0" name="Straight Arrow Connector 9"/>
            <p:cNvCxnSpPr>
              <a:stCxn id="5" idx="2"/>
              <a:endCxn id="6"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Right Arrow 13"/>
          <p:cNvSpPr/>
          <p:nvPr/>
        </p:nvSpPr>
        <p:spPr>
          <a:xfrm rot="19760526">
            <a:off x="6928023" y="4554609"/>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106025" y="615011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16" name="Group 15"/>
          <p:cNvGrpSpPr/>
          <p:nvPr/>
        </p:nvGrpSpPr>
        <p:grpSpPr>
          <a:xfrm>
            <a:off x="10106025" y="3752820"/>
            <a:ext cx="609600" cy="952530"/>
            <a:chOff x="8582025" y="3752820"/>
            <a:chExt cx="609600" cy="952530"/>
          </a:xfrm>
        </p:grpSpPr>
        <p:sp>
          <p:nvSpPr>
            <p:cNvPr id="17" name="TextBox 16"/>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18" name="Rectangle 17"/>
            <p:cNvSpPr/>
            <p:nvPr/>
          </p:nvSpPr>
          <p:spPr>
            <a:xfrm>
              <a:off x="8673222" y="3752820"/>
              <a:ext cx="381836" cy="584775"/>
            </a:xfrm>
            <a:prstGeom prst="rect">
              <a:avLst/>
            </a:prstGeom>
          </p:spPr>
          <p:txBody>
            <a:bodyPr wrap="none">
              <a:spAutoFit/>
            </a:bodyPr>
            <a:lstStyle/>
            <a:p>
              <a:r>
                <a:rPr lang="en-GB" sz="3200" b="1" dirty="0">
                  <a:solidFill>
                    <a:srgbClr val="006600"/>
                  </a:solidFill>
                  <a:latin typeface="+mn-lt"/>
                </a:rPr>
                <a:t>2</a:t>
              </a:r>
            </a:p>
          </p:txBody>
        </p:sp>
      </p:grpSp>
      <p:sp>
        <p:nvSpPr>
          <p:cNvPr id="20" name="Rounded Rectangular Callout 4">
            <a:extLst>
              <a:ext uri="{FF2B5EF4-FFF2-40B4-BE49-F238E27FC236}">
                <a16:creationId xmlns:a16="http://schemas.microsoft.com/office/drawing/2014/main" id="{CAC9700D-7E7A-48AE-AFE5-C826D050487B}"/>
              </a:ext>
            </a:extLst>
          </p:cNvPr>
          <p:cNvSpPr/>
          <p:nvPr/>
        </p:nvSpPr>
        <p:spPr>
          <a:xfrm>
            <a:off x="3168994" y="4432836"/>
            <a:ext cx="2262660" cy="688088"/>
          </a:xfrm>
          <a:prstGeom prst="wedgeRoundRectCallout">
            <a:avLst>
              <a:gd name="adj1" fmla="val 20726"/>
              <a:gd name="adj2" fmla="val -7625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531</a:t>
            </a:r>
            <a:endParaRPr lang="en-GB" sz="16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1" y="2474192"/>
            <a:ext cx="9528464" cy="1362075"/>
          </a:xfrm>
        </p:spPr>
        <p:txBody>
          <a:bodyPr/>
          <a:lstStyle/>
          <a:p>
            <a:pPr algn="ctr"/>
            <a:r>
              <a:rPr lang="en-GB" dirty="0"/>
              <a:t>PART 3. PRIMITIVE TOPOLOGY</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78630" cy="584775"/>
          </a:xfrm>
          <a:prstGeom prst="rect">
            <a:avLst/>
          </a:prstGeom>
        </p:spPr>
        <p:txBody>
          <a:bodyPr wrap="none">
            <a:spAutoFit/>
          </a:bodyPr>
          <a:lstStyle/>
          <a:p>
            <a:r>
              <a:rPr lang="en-GB" sz="3200" b="1" dirty="0">
                <a:solidFill>
                  <a:srgbClr val="006600"/>
                </a:solidFill>
                <a:latin typeface="+mn-lt"/>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2049780" y="1600201"/>
            <a:ext cx="8380096" cy="2457450"/>
          </a:xfrm>
        </p:spPr>
        <p:txBody>
          <a:bodyPr/>
          <a:lstStyle/>
          <a:p>
            <a:pPr lvl="0">
              <a:defRPr/>
            </a:pPr>
            <a:r>
              <a:rPr lang="en-GB" dirty="0">
                <a:latin typeface="Candara" pitchFamily="34" charset="0"/>
              </a:rPr>
              <a:t>Primitive Topology</a:t>
            </a:r>
          </a:p>
          <a:p>
            <a:pPr lvl="1">
              <a:buClr>
                <a:srgbClr val="002060"/>
              </a:buClr>
              <a:defRPr/>
            </a:pPr>
            <a:r>
              <a:rPr lang="en-GB" dirty="0" err="1">
                <a:latin typeface="Candara" pitchFamily="34" charset="0"/>
              </a:rPr>
              <a:t>IASetPrimativeTopology</a:t>
            </a:r>
            <a:endParaRPr lang="en-GB" dirty="0">
              <a:latin typeface="Candara" pitchFamily="34" charset="0"/>
            </a:endParaRPr>
          </a:p>
          <a:p>
            <a:pPr lvl="2">
              <a:buClr>
                <a:srgbClr val="002060"/>
              </a:buClr>
              <a:defRPr/>
            </a:pPr>
            <a:r>
              <a:rPr lang="en-GB" b="0" dirty="0">
                <a:latin typeface="Candara" pitchFamily="34" charset="0"/>
              </a:rPr>
              <a:t>A vertex buffer is just a bunch of points – DirectX can interpret those points in a number of ways.</a:t>
            </a:r>
          </a:p>
          <a:p>
            <a:pPr lvl="2">
              <a:buClr>
                <a:srgbClr val="002060"/>
              </a:buClr>
              <a:defRPr/>
            </a:pPr>
            <a:r>
              <a:rPr lang="en-GB" dirty="0">
                <a:latin typeface="Candara" pitchFamily="34" charset="0"/>
              </a:rPr>
              <a:t>How they are interpreted is called their </a:t>
            </a:r>
            <a:r>
              <a:rPr lang="en-GB" i="1" dirty="0">
                <a:latin typeface="Candara" pitchFamily="34" charset="0"/>
              </a:rPr>
              <a:t>primitive topology</a:t>
            </a:r>
            <a:endParaRPr lang="en-GB" b="0" i="1" dirty="0">
              <a:latin typeface="Candara" pitchFamily="34" charset="0"/>
            </a:endParaRPr>
          </a:p>
          <a:p>
            <a:pPr lvl="3"/>
            <a:r>
              <a:rPr lang="en-GB" dirty="0">
                <a:solidFill>
                  <a:srgbClr val="006600"/>
                </a:solidFill>
                <a:latin typeface="Consolas" pitchFamily="49" charset="0"/>
                <a:cs typeface="Consolas" pitchFamily="49" charset="0"/>
              </a:rPr>
              <a:t>D3D11_PRIMITIVE_TOPOLOGY</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1">
              <a:buNone/>
            </a:pPr>
            <a:r>
              <a:rPr lang="en-GB" sz="2000" b="0" dirty="0"/>
              <a:t>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IASetPrimitiveTopology</a:t>
            </a:r>
            <a:r>
              <a:rPr lang="en-GB" sz="2000" b="0" dirty="0">
                <a:solidFill>
                  <a:srgbClr val="006600"/>
                </a:solidFill>
                <a:latin typeface="Consolas" pitchFamily="49" charset="0"/>
                <a:cs typeface="Consolas" pitchFamily="49" charset="0"/>
              </a:rPr>
              <a:t>(…)</a:t>
            </a:r>
          </a:p>
          <a:p>
            <a:pPr lvl="3"/>
            <a:endParaRPr lang="en-GB" dirty="0">
              <a:solidFill>
                <a:srgbClr val="006600"/>
              </a:solidFill>
              <a:latin typeface="Consolas" pitchFamily="49" charset="0"/>
              <a:cs typeface="Consolas" pitchFamily="49" charset="0"/>
            </a:endParaRP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16" name="Group 28"/>
          <p:cNvGrpSpPr/>
          <p:nvPr/>
        </p:nvGrpSpPr>
        <p:grpSpPr>
          <a:xfrm>
            <a:off x="8456847" y="4241958"/>
            <a:ext cx="2061754" cy="2442131"/>
            <a:chOff x="3865573" y="1855169"/>
            <a:chExt cx="2061754" cy="2442131"/>
          </a:xfrm>
        </p:grpSpPr>
        <p:sp>
          <p:nvSpPr>
            <p:cNvPr id="17" name="TextBox 16"/>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8" name="TextBox 17"/>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9" name="TextBox 18"/>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20" name="TextBox 19"/>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21" name="TextBox 20"/>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22" name="Straight Arrow Connector 21"/>
            <p:cNvCxnSpPr>
              <a:stCxn id="17" idx="2"/>
              <a:endCxn id="18"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rot="20175943">
            <a:off x="6907952" y="4497334"/>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0106025" y="615011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28" name="Group 27"/>
          <p:cNvGrpSpPr/>
          <p:nvPr/>
        </p:nvGrpSpPr>
        <p:grpSpPr>
          <a:xfrm>
            <a:off x="10106025" y="3752820"/>
            <a:ext cx="609600" cy="952530"/>
            <a:chOff x="8582025" y="3752820"/>
            <a:chExt cx="609600" cy="952530"/>
          </a:xfrm>
        </p:grpSpPr>
        <p:sp>
          <p:nvSpPr>
            <p:cNvPr id="29" name="TextBox 28"/>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30" name="Rectangle 29"/>
            <p:cNvSpPr/>
            <p:nvPr/>
          </p:nvSpPr>
          <p:spPr>
            <a:xfrm>
              <a:off x="8673222" y="3752820"/>
              <a:ext cx="381836" cy="584775"/>
            </a:xfrm>
            <a:prstGeom prst="rect">
              <a:avLst/>
            </a:prstGeom>
          </p:spPr>
          <p:txBody>
            <a:bodyPr wrap="none">
              <a:spAutoFit/>
            </a:bodyPr>
            <a:lstStyle/>
            <a:p>
              <a:r>
                <a:rPr lang="en-GB" sz="3200" b="1" dirty="0">
                  <a:solidFill>
                    <a:srgbClr val="006600"/>
                  </a:solidFill>
                  <a:latin typeface="+mn-lt"/>
                </a:rPr>
                <a:t>3</a:t>
              </a:r>
            </a:p>
          </p:txBody>
        </p:sp>
      </p:grpSp>
      <p:sp>
        <p:nvSpPr>
          <p:cNvPr id="32" name="Rounded Rectangular Callout 4">
            <a:extLst>
              <a:ext uri="{FF2B5EF4-FFF2-40B4-BE49-F238E27FC236}">
                <a16:creationId xmlns:a16="http://schemas.microsoft.com/office/drawing/2014/main" id="{8B12BA92-10AC-4906-AEBC-93D50B009FE5}"/>
              </a:ext>
            </a:extLst>
          </p:cNvPr>
          <p:cNvSpPr/>
          <p:nvPr/>
        </p:nvSpPr>
        <p:spPr>
          <a:xfrm>
            <a:off x="121288" y="4740812"/>
            <a:ext cx="2262660" cy="688088"/>
          </a:xfrm>
          <a:prstGeom prst="wedgeRoundRectCallout">
            <a:avLst>
              <a:gd name="adj1" fmla="val 33567"/>
              <a:gd name="adj2" fmla="val 6656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564</a:t>
            </a:r>
            <a:endParaRPr lang="en-GB" sz="16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62983" y="1600201"/>
            <a:ext cx="8566893"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ectangle 5"/>
          <p:cNvSpPr/>
          <p:nvPr/>
        </p:nvSpPr>
        <p:spPr>
          <a:xfrm>
            <a:off x="3752711" y="5486372"/>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7" name="Rectangle 6"/>
          <p:cNvSpPr/>
          <p:nvPr/>
        </p:nvSpPr>
        <p:spPr>
          <a:xfrm>
            <a:off x="4428986" y="4429097"/>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8" name="Rectangle 7"/>
          <p:cNvSpPr/>
          <p:nvPr/>
        </p:nvSpPr>
        <p:spPr>
          <a:xfrm>
            <a:off x="4952861" y="5191097"/>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9" name="Rectangle 8"/>
          <p:cNvSpPr/>
          <p:nvPr/>
        </p:nvSpPr>
        <p:spPr>
          <a:xfrm>
            <a:off x="5533886"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0" name="Rectangle 9"/>
          <p:cNvSpPr/>
          <p:nvPr/>
        </p:nvSpPr>
        <p:spPr>
          <a:xfrm>
            <a:off x="5943461" y="5124422"/>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1" name="Rectangle 10"/>
          <p:cNvSpPr/>
          <p:nvPr/>
        </p:nvSpPr>
        <p:spPr>
          <a:xfrm>
            <a:off x="6600686" y="4514822"/>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12" name="Rectangle 11"/>
          <p:cNvSpPr/>
          <p:nvPr/>
        </p:nvSpPr>
        <p:spPr>
          <a:xfrm>
            <a:off x="7667486" y="5038697"/>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3" name="Rectangle 12"/>
          <p:cNvSpPr/>
          <p:nvPr/>
        </p:nvSpPr>
        <p:spPr>
          <a:xfrm>
            <a:off x="8172311" y="4143347"/>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5" name="Rectangle 14"/>
          <p:cNvSpPr/>
          <p:nvPr/>
        </p:nvSpPr>
        <p:spPr>
          <a:xfrm>
            <a:off x="3267075" y="6161157"/>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D3D11_PRIMITIVE_TOPOLOGY_LINELIST</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D3D11_PRIMITIVE_TOPOLOGY_POINTLIST</a:t>
            </a:r>
          </a:p>
        </p:txBody>
      </p:sp>
      <p:sp>
        <p:nvSpPr>
          <p:cNvPr id="31" name="Rectangle 30"/>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39" name="Straight Connector 38"/>
          <p:cNvCxnSpPr/>
          <p:nvPr/>
        </p:nvCxnSpPr>
        <p:spPr>
          <a:xfrm flipV="1">
            <a:off x="4038600" y="492442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29226" y="484822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29350" y="503872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7972425" y="468630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71529" y="1600201"/>
            <a:ext cx="8558347"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15" name="Rectangle 14"/>
          <p:cNvSpPr/>
          <p:nvPr/>
        </p:nvSpPr>
        <p:spPr>
          <a:xfrm>
            <a:off x="3267075" y="6161157"/>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D3D11_PRIMITIVE_TOPOLOGY_TRIANGLESTRIP</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D3D11_PRIMITIVE_TOPOLOGY_LINESTRIP</a:t>
            </a:r>
          </a:p>
        </p:txBody>
      </p:sp>
      <p:cxnSp>
        <p:nvCxnSpPr>
          <p:cNvPr id="26" name="Straight Connector 25"/>
          <p:cNvCxnSpPr/>
          <p:nvPr/>
        </p:nvCxnSpPr>
        <p:spPr>
          <a:xfrm flipV="1">
            <a:off x="4067175" y="26955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95826" y="27336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257801" y="26193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838825" y="25908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257925" y="28098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886576" y="28098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43" name="Straight Connector 42"/>
          <p:cNvCxnSpPr/>
          <p:nvPr/>
        </p:nvCxnSpPr>
        <p:spPr>
          <a:xfrm flipH="1">
            <a:off x="8001000" y="24574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86776" y="2457451"/>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95586" y="54958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4571861" y="44386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5095736" y="52006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086336" y="51339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743561" y="45243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55" name="Rectangle 54"/>
          <p:cNvSpPr/>
          <p:nvPr/>
        </p:nvSpPr>
        <p:spPr>
          <a:xfrm>
            <a:off x="7810361" y="50482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56" name="Rectangle 55"/>
          <p:cNvSpPr/>
          <p:nvPr/>
        </p:nvSpPr>
        <p:spPr>
          <a:xfrm>
            <a:off x="9534386" y="51625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cxnSp>
        <p:nvCxnSpPr>
          <p:cNvPr id="57" name="Straight Connector 56"/>
          <p:cNvCxnSpPr/>
          <p:nvPr/>
        </p:nvCxnSpPr>
        <p:spPr>
          <a:xfrm flipV="1">
            <a:off x="4210050" y="49434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838701" y="49815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00676" y="48672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981700" y="48387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400800" y="50577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29451" y="50577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343761" y="41719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64" name="Straight Connector 63"/>
          <p:cNvCxnSpPr/>
          <p:nvPr/>
        </p:nvCxnSpPr>
        <p:spPr>
          <a:xfrm flipH="1">
            <a:off x="8143875" y="47053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610601" y="4695826"/>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210050" y="574357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791076" y="4848225"/>
            <a:ext cx="12096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695811"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cxnSp>
        <p:nvCxnSpPr>
          <p:cNvPr id="72" name="Straight Connector 71"/>
          <p:cNvCxnSpPr/>
          <p:nvPr/>
        </p:nvCxnSpPr>
        <p:spPr>
          <a:xfrm flipV="1">
            <a:off x="5400676" y="5657850"/>
            <a:ext cx="981075"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72176" y="4838701"/>
            <a:ext cx="1057275" cy="200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391276" y="5572125"/>
            <a:ext cx="1724025" cy="95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7019926" y="4705351"/>
            <a:ext cx="1609725" cy="352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24826" y="5581651"/>
            <a:ext cx="1724025" cy="10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DF9EA8-F59C-4644-9D53-1C9E2DB110F0}"/>
              </a:ext>
            </a:extLst>
          </p:cNvPr>
          <p:cNvSpPr>
            <a:spLocks noGrp="1"/>
          </p:cNvSpPr>
          <p:nvPr>
            <p:ph type="title"/>
          </p:nvPr>
        </p:nvSpPr>
        <p:spPr>
          <a:xfrm>
            <a:off x="2057401" y="2580830"/>
            <a:ext cx="9566564" cy="1255437"/>
          </a:xfrm>
        </p:spPr>
        <p:txBody>
          <a:bodyPr/>
          <a:lstStyle/>
          <a:p>
            <a:pPr algn="ctr"/>
            <a:r>
              <a:rPr lang="en-GB" dirty="0"/>
              <a:t>THE PRACTICE ASSIGNMENT!</a:t>
            </a:r>
          </a:p>
        </p:txBody>
      </p:sp>
    </p:spTree>
    <p:extLst>
      <p:ext uri="{BB962C8B-B14F-4D97-AF65-F5344CB8AC3E}">
        <p14:creationId xmlns:p14="http://schemas.microsoft.com/office/powerpoint/2010/main" val="424062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45892" y="1600201"/>
            <a:ext cx="8583984"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15" name="Rectangle 14"/>
          <p:cNvSpPr/>
          <p:nvPr/>
        </p:nvSpPr>
        <p:spPr>
          <a:xfrm>
            <a:off x="3267076" y="6161157"/>
            <a:ext cx="7400925" cy="400110"/>
          </a:xfrm>
          <a:prstGeom prst="rect">
            <a:avLst/>
          </a:prstGeom>
        </p:spPr>
        <p:txBody>
          <a:bodyPr wrap="square">
            <a:spAutoFit/>
          </a:bodyPr>
          <a:lstStyle/>
          <a:p>
            <a:pPr lvl="2"/>
            <a:r>
              <a:rPr lang="en-GB" dirty="0">
                <a:solidFill>
                  <a:srgbClr val="006600"/>
                </a:solidFill>
                <a:latin typeface="Consolas" pitchFamily="49" charset="0"/>
                <a:cs typeface="Consolas" pitchFamily="49" charset="0"/>
              </a:rPr>
              <a:t>D3D11_PRIMITIVE_TOPOLOGY_TRIANGLELIST_ADJ</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D3D11_PRIMITIVE_TOPOLOGY_TRIANGLELIST</a:t>
            </a:r>
          </a:p>
        </p:txBody>
      </p:sp>
      <p:cxnSp>
        <p:nvCxnSpPr>
          <p:cNvPr id="26" name="Straight Connector 25"/>
          <p:cNvCxnSpPr/>
          <p:nvPr/>
        </p:nvCxnSpPr>
        <p:spPr>
          <a:xfrm flipV="1">
            <a:off x="4067175" y="26955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95826" y="27336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057650" y="3495677"/>
            <a:ext cx="1200150" cy="28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838825" y="25908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257925" y="28098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10250" y="2571750"/>
            <a:ext cx="1066800" cy="24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43" name="Straight Connector 42"/>
          <p:cNvCxnSpPr/>
          <p:nvPr/>
        </p:nvCxnSpPr>
        <p:spPr>
          <a:xfrm flipH="1">
            <a:off x="8001000" y="24574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86776" y="2457451"/>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505311" y="505774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5257661" y="4143347"/>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6124436" y="400047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714986" y="4800572"/>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305411" y="545779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cxnSp>
        <p:nvCxnSpPr>
          <p:cNvPr id="57" name="Straight Connector 56"/>
          <p:cNvCxnSpPr/>
          <p:nvPr/>
        </p:nvCxnSpPr>
        <p:spPr>
          <a:xfrm flipV="1">
            <a:off x="5819775" y="450532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6448427" y="4543428"/>
            <a:ext cx="571499" cy="790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7038975" y="4429128"/>
            <a:ext cx="533400" cy="86677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600825" y="5334000"/>
            <a:ext cx="438150" cy="66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819775" y="530542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400801" y="4410075"/>
            <a:ext cx="1209675" cy="1143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429361" y="3914747"/>
            <a:ext cx="533539"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3</a:t>
            </a:r>
            <a:endParaRPr lang="en-GB" sz="4400" dirty="0"/>
          </a:p>
        </p:txBody>
      </p:sp>
      <p:cxnSp>
        <p:nvCxnSpPr>
          <p:cNvPr id="72" name="Straight Connector 71"/>
          <p:cNvCxnSpPr/>
          <p:nvPr/>
        </p:nvCxnSpPr>
        <p:spPr>
          <a:xfrm>
            <a:off x="5800725" y="5600700"/>
            <a:ext cx="800100" cy="4000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5505450" y="4657725"/>
            <a:ext cx="285750" cy="9429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10526" y="3333750"/>
            <a:ext cx="16668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3551" y="4524375"/>
            <a:ext cx="866774" cy="1619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Rounded Rectangular Callout 87"/>
          <p:cNvSpPr/>
          <p:nvPr/>
        </p:nvSpPr>
        <p:spPr>
          <a:xfrm>
            <a:off x="1752600" y="4092576"/>
            <a:ext cx="2638425" cy="1851025"/>
          </a:xfrm>
          <a:prstGeom prst="wedgeRoundRectCallout">
            <a:avLst>
              <a:gd name="adj1" fmla="val 59338"/>
              <a:gd name="adj2" fmla="val -4306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This is the one we are using in the </a:t>
            </a:r>
            <a:r>
              <a:rPr lang="en-GB" sz="1600" i="1" dirty="0" err="1">
                <a:solidFill>
                  <a:schemeClr val="tx1"/>
                </a:solidFill>
              </a:rPr>
              <a:t>Heightmap</a:t>
            </a:r>
            <a:r>
              <a:rPr lang="en-GB" sz="1600" i="1" dirty="0">
                <a:solidFill>
                  <a:schemeClr val="tx1"/>
                </a:solidFill>
              </a:rPr>
              <a:t> example. Every triangle has three vertices even when these vertices are duplicated between triangles. Not the most efficient setup!</a:t>
            </a:r>
            <a:endParaRPr lang="en-GB" sz="16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Buffers</a:t>
            </a:r>
          </a:p>
        </p:txBody>
      </p:sp>
      <p:sp>
        <p:nvSpPr>
          <p:cNvPr id="3" name="Content Placeholder 2"/>
          <p:cNvSpPr>
            <a:spLocks noGrp="1"/>
          </p:cNvSpPr>
          <p:nvPr>
            <p:ph idx="1"/>
          </p:nvPr>
        </p:nvSpPr>
        <p:spPr>
          <a:xfrm>
            <a:off x="1871529" y="1600201"/>
            <a:ext cx="8558347" cy="2457450"/>
          </a:xfrm>
        </p:spPr>
        <p:txBody>
          <a:bodyPr/>
          <a:lstStyle/>
          <a:p>
            <a:pPr lvl="0">
              <a:defRPr/>
            </a:pPr>
            <a:r>
              <a:rPr lang="en-GB" dirty="0">
                <a:latin typeface="Candara" pitchFamily="34" charset="0"/>
              </a:rPr>
              <a:t>Index Buffers</a:t>
            </a:r>
          </a:p>
          <a:p>
            <a:pPr lvl="1">
              <a:buClr>
                <a:srgbClr val="002060"/>
              </a:buClr>
              <a:defRPr/>
            </a:pPr>
            <a:r>
              <a:rPr lang="en-GB" b="0" dirty="0">
                <a:latin typeface="Candara" pitchFamily="34" charset="0"/>
              </a:rPr>
              <a:t>An array of </a:t>
            </a:r>
            <a:r>
              <a:rPr lang="en-GB" dirty="0">
                <a:latin typeface="Candara" pitchFamily="34" charset="0"/>
              </a:rPr>
              <a:t>Indices</a:t>
            </a:r>
          </a:p>
          <a:p>
            <a:pPr lvl="2">
              <a:buClr>
                <a:srgbClr val="002060"/>
              </a:buClr>
              <a:defRPr/>
            </a:pPr>
            <a:r>
              <a:rPr lang="en-GB" sz="1800" dirty="0" err="1">
                <a:solidFill>
                  <a:srgbClr val="006600"/>
                </a:solidFill>
                <a:latin typeface="Consolas" pitchFamily="49" charset="0"/>
                <a:cs typeface="Consolas" pitchFamily="49" charset="0"/>
              </a:rPr>
              <a:t>indexList</a:t>
            </a:r>
            <a:r>
              <a:rPr lang="en-GB" sz="1800" dirty="0">
                <a:solidFill>
                  <a:srgbClr val="006600"/>
                </a:solidFill>
                <a:latin typeface="Consolas" pitchFamily="49" charset="0"/>
                <a:cs typeface="Consolas" pitchFamily="49" charset="0"/>
              </a:rPr>
              <a:t>[7] = {</a:t>
            </a:r>
          </a:p>
          <a:p>
            <a:pPr lvl="2">
              <a:buClr>
                <a:srgbClr val="002060"/>
              </a:buClr>
              <a:buNone/>
              <a:defRPr/>
            </a:pPr>
            <a:r>
              <a:rPr lang="en-GB" sz="1800" dirty="0">
                <a:solidFill>
                  <a:srgbClr val="006600"/>
                </a:solidFill>
                <a:latin typeface="Consolas" pitchFamily="49" charset="0"/>
                <a:cs typeface="Consolas" pitchFamily="49" charset="0"/>
              </a:rPr>
              <a:t>		0, 1, 2, // Triangle 1</a:t>
            </a:r>
          </a:p>
          <a:p>
            <a:pPr lvl="2">
              <a:buClr>
                <a:srgbClr val="002060"/>
              </a:buClr>
              <a:buNone/>
              <a:defRPr/>
            </a:pPr>
            <a:r>
              <a:rPr lang="en-GB" sz="1800" dirty="0">
                <a:solidFill>
                  <a:srgbClr val="006600"/>
                </a:solidFill>
                <a:latin typeface="Consolas" pitchFamily="49" charset="0"/>
                <a:cs typeface="Consolas" pitchFamily="49" charset="0"/>
              </a:rPr>
              <a:t>		2, 1, 3, // Triangle 2</a:t>
            </a:r>
          </a:p>
          <a:p>
            <a:pPr lvl="2">
              <a:buClr>
                <a:srgbClr val="002060"/>
              </a:buClr>
              <a:buNone/>
              <a:defRPr/>
            </a:pPr>
            <a:r>
              <a:rPr lang="en-GB" sz="1800" dirty="0">
                <a:solidFill>
                  <a:srgbClr val="006600"/>
                </a:solidFill>
                <a:latin typeface="Consolas" pitchFamily="49" charset="0"/>
                <a:cs typeface="Consolas" pitchFamily="49" charset="0"/>
              </a:rPr>
              <a:t>		2, 3, 4, // Triangle 3</a:t>
            </a:r>
          </a:p>
          <a:p>
            <a:pPr lvl="2">
              <a:buClr>
                <a:srgbClr val="002060"/>
              </a:buClr>
              <a:buNone/>
              <a:defRPr/>
            </a:pPr>
            <a:r>
              <a:rPr lang="en-GB" sz="1800" dirty="0">
                <a:solidFill>
                  <a:srgbClr val="006600"/>
                </a:solidFill>
                <a:latin typeface="Consolas" pitchFamily="49" charset="0"/>
                <a:cs typeface="Consolas" pitchFamily="49" charset="0"/>
              </a:rPr>
              <a:t>		…	  // etc.</a:t>
            </a:r>
          </a:p>
          <a:p>
            <a:pPr lvl="2">
              <a:buClr>
                <a:srgbClr val="002060"/>
              </a:buClr>
              <a:buNone/>
              <a:defRPr/>
            </a:pPr>
            <a:r>
              <a:rPr lang="en-GB" sz="1800" dirty="0">
                <a:solidFill>
                  <a:srgbClr val="006600"/>
                </a:solidFill>
                <a:latin typeface="Consolas" pitchFamily="49" charset="0"/>
                <a:cs typeface="Consolas" pitchFamily="49" charset="0"/>
              </a:rPr>
              <a:t>		}</a:t>
            </a:r>
          </a:p>
          <a:p>
            <a:pPr lvl="2">
              <a:buClr>
                <a:srgbClr val="002060"/>
              </a:buClr>
              <a:defRPr/>
            </a:pPr>
            <a:endParaRPr lang="en-GB" dirty="0">
              <a:latin typeface="Candara" pitchFamily="34" charset="0"/>
            </a:endParaRPr>
          </a:p>
          <a:p>
            <a:pPr lvl="0">
              <a:defRPr/>
            </a:pPr>
            <a:endParaRPr lang="en-GB" dirty="0">
              <a:latin typeface="Candara" pitchFamily="34" charset="0"/>
            </a:endParaRP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0" name="Rectangle 49"/>
          <p:cNvSpPr/>
          <p:nvPr/>
        </p:nvSpPr>
        <p:spPr>
          <a:xfrm>
            <a:off x="3895586" y="54958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4571861" y="44386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5095736" y="52006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086336" y="51339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743561" y="45243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55" name="Rectangle 54"/>
          <p:cNvSpPr/>
          <p:nvPr/>
        </p:nvSpPr>
        <p:spPr>
          <a:xfrm>
            <a:off x="7810361" y="50482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56" name="Rectangle 55"/>
          <p:cNvSpPr/>
          <p:nvPr/>
        </p:nvSpPr>
        <p:spPr>
          <a:xfrm>
            <a:off x="9534386" y="51625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cxnSp>
        <p:nvCxnSpPr>
          <p:cNvPr id="57" name="Straight Connector 56"/>
          <p:cNvCxnSpPr/>
          <p:nvPr/>
        </p:nvCxnSpPr>
        <p:spPr>
          <a:xfrm flipV="1">
            <a:off x="4210050" y="49434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838701" y="49815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00676" y="48672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981700" y="48387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400800" y="50577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29451" y="50577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343761" y="41719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64" name="Straight Connector 63"/>
          <p:cNvCxnSpPr/>
          <p:nvPr/>
        </p:nvCxnSpPr>
        <p:spPr>
          <a:xfrm flipH="1">
            <a:off x="8143875" y="47053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610601" y="4695826"/>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210050" y="574357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791076" y="4848225"/>
            <a:ext cx="12096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695811"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cxnSp>
        <p:nvCxnSpPr>
          <p:cNvPr id="72" name="Straight Connector 71"/>
          <p:cNvCxnSpPr/>
          <p:nvPr/>
        </p:nvCxnSpPr>
        <p:spPr>
          <a:xfrm flipV="1">
            <a:off x="5400676" y="5657850"/>
            <a:ext cx="981075"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72176" y="4838701"/>
            <a:ext cx="1057275" cy="200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391276" y="5572125"/>
            <a:ext cx="1724025" cy="95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7019926" y="4705351"/>
            <a:ext cx="1609725" cy="352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24826" y="5581651"/>
            <a:ext cx="1724025" cy="10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Buffers</a:t>
            </a:r>
          </a:p>
        </p:txBody>
      </p:sp>
      <p:sp>
        <p:nvSpPr>
          <p:cNvPr id="3" name="Content Placeholder 2"/>
          <p:cNvSpPr>
            <a:spLocks noGrp="1"/>
          </p:cNvSpPr>
          <p:nvPr>
            <p:ph idx="1"/>
          </p:nvPr>
        </p:nvSpPr>
        <p:spPr>
          <a:xfrm>
            <a:off x="1862983" y="1600201"/>
            <a:ext cx="8566893" cy="2457450"/>
          </a:xfrm>
        </p:spPr>
        <p:txBody>
          <a:bodyPr/>
          <a:lstStyle/>
          <a:p>
            <a:pPr lvl="0">
              <a:defRPr/>
            </a:pPr>
            <a:r>
              <a:rPr lang="en-GB" dirty="0">
                <a:latin typeface="Candara" pitchFamily="34" charset="0"/>
              </a:rPr>
              <a:t>Index Buffers</a:t>
            </a:r>
          </a:p>
          <a:p>
            <a:pPr lvl="1">
              <a:buClr>
                <a:srgbClr val="002060"/>
              </a:buClr>
              <a:defRPr/>
            </a:pPr>
            <a:r>
              <a:rPr lang="en-GB" dirty="0">
                <a:latin typeface="Candara" pitchFamily="34" charset="0"/>
              </a:rPr>
              <a:t>ID3D11Buffer</a:t>
            </a:r>
          </a:p>
          <a:p>
            <a:pPr lvl="2">
              <a:buClr>
                <a:srgbClr val="002060"/>
              </a:buClr>
              <a:defRPr/>
            </a:pPr>
            <a:r>
              <a:rPr lang="en-GB" dirty="0">
                <a:solidFill>
                  <a:srgbClr val="006600"/>
                </a:solidFill>
                <a:latin typeface="Consolas" pitchFamily="49" charset="0"/>
                <a:cs typeface="Consolas" pitchFamily="49" charset="0"/>
              </a:rPr>
              <a:t>D3D11_BUFFER_DESC</a:t>
            </a:r>
          </a:p>
          <a:p>
            <a:pPr lvl="2">
              <a:buClr>
                <a:srgbClr val="002060"/>
              </a:buClr>
              <a:defRPr/>
            </a:pPr>
            <a:r>
              <a:rPr lang="en-GB" dirty="0">
                <a:cs typeface="Consolas" pitchFamily="49" charset="0"/>
              </a:rPr>
              <a:t>Created in the same way as a Vertex Buffer </a:t>
            </a:r>
          </a:p>
          <a:p>
            <a:pPr lvl="3">
              <a:buClr>
                <a:srgbClr val="002060"/>
              </a:buClr>
              <a:defRPr/>
            </a:pPr>
            <a:r>
              <a:rPr lang="en-GB" dirty="0"/>
              <a:t>Call </a:t>
            </a:r>
            <a:r>
              <a:rPr lang="en-GB" dirty="0">
                <a:solidFill>
                  <a:srgbClr val="006600"/>
                </a:solidFill>
                <a:latin typeface="Consolas" pitchFamily="49" charset="0"/>
                <a:cs typeface="Consolas" pitchFamily="49" charset="0"/>
              </a:rPr>
              <a:t>ID3D11Device::</a:t>
            </a:r>
            <a:r>
              <a:rPr lang="en-GB" dirty="0" err="1">
                <a:solidFill>
                  <a:srgbClr val="006600"/>
                </a:solidFill>
                <a:latin typeface="Consolas" pitchFamily="49" charset="0"/>
                <a:cs typeface="Consolas" pitchFamily="49" charset="0"/>
              </a:rPr>
              <a:t>CreateBuffer</a:t>
            </a:r>
            <a:r>
              <a:rPr lang="en-GB" dirty="0">
                <a:solidFill>
                  <a:srgbClr val="006600"/>
                </a:solidFill>
                <a:latin typeface="Consolas" pitchFamily="49" charset="0"/>
                <a:cs typeface="Consolas" pitchFamily="49" charset="0"/>
              </a:rPr>
              <a:t>()</a:t>
            </a:r>
          </a:p>
          <a:p>
            <a:pPr lvl="2">
              <a:buClr>
                <a:srgbClr val="002060"/>
              </a:buClr>
              <a:defRPr/>
            </a:pPr>
            <a:r>
              <a:rPr lang="en-GB" dirty="0">
                <a:cs typeface="Consolas" pitchFamily="49" charset="0"/>
              </a:rPr>
              <a:t>Except </a:t>
            </a:r>
            <a:r>
              <a:rPr lang="en-GB" b="1" dirty="0" err="1"/>
              <a:t>BindFlags</a:t>
            </a:r>
            <a:r>
              <a:rPr lang="en-GB" b="1" dirty="0"/>
              <a:t> </a:t>
            </a:r>
            <a:r>
              <a:rPr lang="en-GB" dirty="0"/>
              <a:t>set to </a:t>
            </a:r>
            <a:r>
              <a:rPr lang="en-GB" dirty="0">
                <a:solidFill>
                  <a:srgbClr val="006600"/>
                </a:solidFill>
                <a:latin typeface="Consolas" pitchFamily="49" charset="0"/>
                <a:cs typeface="Consolas" pitchFamily="49" charset="0"/>
              </a:rPr>
              <a:t>D3D11_BIND_INDEX_BUFFER</a:t>
            </a:r>
            <a:r>
              <a:rPr lang="en-GB" dirty="0"/>
              <a:t>.</a:t>
            </a:r>
          </a:p>
          <a:p>
            <a:pPr lvl="2">
              <a:buClr>
                <a:srgbClr val="002060"/>
              </a:buClr>
              <a:defRPr/>
            </a:pPr>
            <a:endParaRPr lang="en-GB" sz="1800" dirty="0">
              <a:solidFill>
                <a:srgbClr val="006600"/>
              </a:solidFill>
              <a:latin typeface="Consolas" pitchFamily="49" charset="0"/>
              <a:cs typeface="Consolas" pitchFamily="49" charset="0"/>
            </a:endParaRPr>
          </a:p>
          <a:p>
            <a:pPr lvl="2">
              <a:buClr>
                <a:srgbClr val="002060"/>
              </a:buClr>
              <a:defRPr/>
            </a:pPr>
            <a:endParaRPr lang="en-GB" dirty="0">
              <a:latin typeface="Candara" pitchFamily="34" charset="0"/>
            </a:endParaRPr>
          </a:p>
          <a:p>
            <a:pPr lvl="0">
              <a:defRPr/>
            </a:pPr>
            <a:endParaRPr lang="en-GB" dirty="0">
              <a:latin typeface="Candara" pitchFamily="34" charset="0"/>
            </a:endParaRPr>
          </a:p>
          <a:p>
            <a:pPr lvl="2">
              <a:buNone/>
            </a:pPr>
            <a:endParaRPr lang="en-GB" dirty="0">
              <a:solidFill>
                <a:srgbClr val="006600"/>
              </a:solidFill>
              <a:latin typeface="Consolas" pitchFamily="49" charset="0"/>
              <a:cs typeface="Consolas" pitchFamily="49" charset="0"/>
            </a:endParaRPr>
          </a:p>
          <a:p>
            <a:pPr lvl="1">
              <a:buNone/>
            </a:pPr>
            <a:r>
              <a:rPr lang="en-GB" sz="2000" b="0" dirty="0"/>
              <a:t>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IASetIndexBuffer</a:t>
            </a:r>
            <a:r>
              <a:rPr lang="en-GB" sz="2000" b="0" dirty="0">
                <a:solidFill>
                  <a:srgbClr val="006600"/>
                </a:solidFill>
                <a:latin typeface="Consolas" pitchFamily="49" charset="0"/>
                <a:cs typeface="Consolas" pitchFamily="49" charset="0"/>
              </a:rPr>
              <a:t>(…)</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28" name="Group 28"/>
          <p:cNvGrpSpPr/>
          <p:nvPr/>
        </p:nvGrpSpPr>
        <p:grpSpPr>
          <a:xfrm>
            <a:off x="8456847" y="4241958"/>
            <a:ext cx="2061754" cy="2442131"/>
            <a:chOff x="3865573" y="1855169"/>
            <a:chExt cx="2061754" cy="2442131"/>
          </a:xfrm>
        </p:grpSpPr>
        <p:sp>
          <p:nvSpPr>
            <p:cNvPr id="29" name="TextBox 28"/>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30" name="TextBox 29"/>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31" name="TextBox 30"/>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32" name="TextBox 31"/>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33" name="TextBox 32"/>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34" name="Straight Arrow Connector 33"/>
            <p:cNvCxnSpPr>
              <a:stCxn id="29" idx="2"/>
              <a:endCxn id="30"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ight Arrow 37"/>
          <p:cNvSpPr/>
          <p:nvPr/>
        </p:nvSpPr>
        <p:spPr>
          <a:xfrm rot="20175943">
            <a:off x="6907952" y="4497334"/>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27"/>
          <p:cNvGrpSpPr/>
          <p:nvPr/>
        </p:nvGrpSpPr>
        <p:grpSpPr>
          <a:xfrm>
            <a:off x="10106025" y="3752820"/>
            <a:ext cx="609600" cy="952530"/>
            <a:chOff x="8582025" y="3752820"/>
            <a:chExt cx="609600" cy="952530"/>
          </a:xfrm>
        </p:grpSpPr>
        <p:sp>
          <p:nvSpPr>
            <p:cNvPr id="40" name="TextBox 39"/>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41" name="Rectangle 40"/>
            <p:cNvSpPr/>
            <p:nvPr/>
          </p:nvSpPr>
          <p:spPr>
            <a:xfrm>
              <a:off x="8673222" y="3752820"/>
              <a:ext cx="184731" cy="584775"/>
            </a:xfrm>
            <a:prstGeom prst="rect">
              <a:avLst/>
            </a:prstGeom>
          </p:spPr>
          <p:txBody>
            <a:bodyPr wrap="none">
              <a:spAutoFit/>
            </a:bodyPr>
            <a:lstStyle/>
            <a:p>
              <a:endParaRPr lang="en-GB" sz="3200" b="1" dirty="0">
                <a:solidFill>
                  <a:srgbClr val="006600"/>
                </a:solidFill>
                <a:latin typeface="+mn-lt"/>
              </a:endParaRPr>
            </a:p>
          </p:txBody>
        </p:sp>
      </p:grpSp>
      <p:sp>
        <p:nvSpPr>
          <p:cNvPr id="18" name="Rounded Rectangular Callout 4">
            <a:extLst>
              <a:ext uri="{FF2B5EF4-FFF2-40B4-BE49-F238E27FC236}">
                <a16:creationId xmlns:a16="http://schemas.microsoft.com/office/drawing/2014/main" id="{8639FD71-A71F-4720-AE97-ED48B9A3F2F9}"/>
              </a:ext>
            </a:extLst>
          </p:cNvPr>
          <p:cNvSpPr/>
          <p:nvPr/>
        </p:nvSpPr>
        <p:spPr>
          <a:xfrm>
            <a:off x="87104" y="4857549"/>
            <a:ext cx="2262660" cy="688088"/>
          </a:xfrm>
          <a:prstGeom prst="wedgeRoundRectCallout">
            <a:avLst>
              <a:gd name="adj1" fmla="val 26013"/>
              <a:gd name="adj2" fmla="val 7774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561</a:t>
            </a:r>
            <a:endParaRPr lang="en-GB" sz="1600"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TUTORIAL</a:t>
            </a:r>
          </a:p>
        </p:txBody>
      </p:sp>
      <p:sp>
        <p:nvSpPr>
          <p:cNvPr id="4" name="Rectangle 3"/>
          <p:cNvSpPr/>
          <p:nvPr/>
        </p:nvSpPr>
        <p:spPr>
          <a:xfrm>
            <a:off x="5421213" y="4105245"/>
            <a:ext cx="2515625" cy="400110"/>
          </a:xfrm>
          <a:prstGeom prst="rect">
            <a:avLst/>
          </a:prstGeom>
        </p:spPr>
        <p:txBody>
          <a:bodyPr wrap="none">
            <a:spAutoFit/>
          </a:bodyPr>
          <a:lstStyle/>
          <a:p>
            <a:r>
              <a:rPr lang="en-GB" i="1" dirty="0" err="1"/>
              <a:t>Heightmap</a:t>
            </a:r>
            <a:r>
              <a:rPr lang="en-GB" i="1" dirty="0"/>
              <a:t> - Week 1</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OUR APP FRAMEWORK</a:t>
            </a:r>
          </a:p>
        </p:txBody>
      </p:sp>
      <p:sp>
        <p:nvSpPr>
          <p:cNvPr id="3" name="TextBox 2"/>
          <p:cNvSpPr txBox="1"/>
          <p:nvPr/>
        </p:nvSpPr>
        <p:spPr>
          <a:xfrm>
            <a:off x="3547317" y="3896098"/>
            <a:ext cx="6617345" cy="400110"/>
          </a:xfrm>
          <a:prstGeom prst="rect">
            <a:avLst/>
          </a:prstGeom>
          <a:noFill/>
        </p:spPr>
        <p:txBody>
          <a:bodyPr wrap="square" rtlCol="0">
            <a:spAutoFit/>
          </a:bodyPr>
          <a:lstStyle/>
          <a:p>
            <a:pPr algn="ctr"/>
            <a:r>
              <a:rPr lang="en-GB" dirty="0">
                <a:latin typeface="+mn-lt"/>
              </a:rPr>
              <a:t>open Heightmap.sln in Visual Studio 2017</a:t>
            </a:r>
          </a:p>
        </p:txBody>
      </p:sp>
    </p:spTree>
    <p:extLst>
      <p:ext uri="{BB962C8B-B14F-4D97-AF65-F5344CB8AC3E}">
        <p14:creationId xmlns:p14="http://schemas.microsoft.com/office/powerpoint/2010/main" val="333286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6036650" cy="4938623"/>
          </a:xfrm>
        </p:spPr>
        <p:txBody>
          <a:bodyPr/>
          <a:lstStyle/>
          <a:p>
            <a:pPr lvl="0">
              <a:defRPr/>
            </a:pPr>
            <a:r>
              <a:rPr lang="en-GB" dirty="0">
                <a:latin typeface="Candara" pitchFamily="34" charset="0"/>
              </a:rPr>
              <a:t>Games Are Like Onions</a:t>
            </a:r>
          </a:p>
          <a:p>
            <a:pPr lvl="1">
              <a:buClr>
                <a:srgbClr val="002060"/>
              </a:buClr>
              <a:defRPr/>
            </a:pPr>
            <a:r>
              <a:rPr lang="en-GB" dirty="0">
                <a:solidFill>
                  <a:srgbClr val="000000"/>
                </a:solidFill>
                <a:latin typeface="Candara" pitchFamily="34" charset="0"/>
              </a:rPr>
              <a:t>Windows</a:t>
            </a:r>
          </a:p>
          <a:p>
            <a:pPr lvl="2">
              <a:buClr>
                <a:srgbClr val="002060"/>
              </a:buClr>
              <a:defRPr/>
            </a:pPr>
            <a:r>
              <a:rPr lang="en-GB" dirty="0">
                <a:solidFill>
                  <a:srgbClr val="000000"/>
                </a:solidFill>
                <a:latin typeface="Candara" pitchFamily="34" charset="0"/>
              </a:rPr>
              <a:t>Games programmers traditionally disliked Windows programming because it stood between them and the hardware (performance)</a:t>
            </a:r>
          </a:p>
          <a:p>
            <a:pPr lvl="2">
              <a:buClr>
                <a:srgbClr val="002060"/>
              </a:buClr>
              <a:defRPr/>
            </a:pPr>
            <a:r>
              <a:rPr lang="en-GB" dirty="0">
                <a:solidFill>
                  <a:srgbClr val="000000"/>
                </a:solidFill>
                <a:latin typeface="Candara" pitchFamily="34" charset="0"/>
              </a:rPr>
              <a:t>Hard to give up understanding and control of how your game works</a:t>
            </a:r>
          </a:p>
          <a:p>
            <a:pPr lvl="2">
              <a:buClr>
                <a:srgbClr val="002060"/>
              </a:buClr>
              <a:defRPr/>
            </a:pPr>
            <a:r>
              <a:rPr lang="en-GB" b="1" dirty="0">
                <a:solidFill>
                  <a:srgbClr val="FF0000"/>
                </a:solidFill>
                <a:latin typeface="Candara" pitchFamily="34" charset="0"/>
              </a:rPr>
              <a:t>Get used to it!</a:t>
            </a:r>
          </a:p>
          <a:p>
            <a:pPr lvl="1">
              <a:buClr>
                <a:srgbClr val="002060"/>
              </a:buClr>
              <a:defRPr/>
            </a:pPr>
            <a:r>
              <a:rPr lang="en-GB" dirty="0">
                <a:solidFill>
                  <a:srgbClr val="000000"/>
                </a:solidFill>
                <a:latin typeface="Candara" pitchFamily="34" charset="0"/>
              </a:rPr>
              <a:t>App Framework</a:t>
            </a:r>
          </a:p>
          <a:p>
            <a:pPr lvl="2">
              <a:buClr>
                <a:srgbClr val="002060"/>
              </a:buClr>
              <a:defRPr/>
            </a:pPr>
            <a:r>
              <a:rPr lang="en-GB" dirty="0">
                <a:solidFill>
                  <a:srgbClr val="000000"/>
                </a:solidFill>
                <a:latin typeface="Candara" pitchFamily="34" charset="0"/>
              </a:rPr>
              <a:t>Created by Tom </a:t>
            </a:r>
            <a:r>
              <a:rPr lang="en-GB" dirty="0" err="1">
                <a:solidFill>
                  <a:srgbClr val="000000"/>
                </a:solidFill>
                <a:latin typeface="Candara" pitchFamily="34" charset="0"/>
              </a:rPr>
              <a:t>Seddon</a:t>
            </a:r>
            <a:r>
              <a:rPr lang="en-GB" dirty="0">
                <a:solidFill>
                  <a:srgbClr val="000000"/>
                </a:solidFill>
                <a:latin typeface="Candara" pitchFamily="34" charset="0"/>
              </a:rPr>
              <a:t> (ex-Sumo)</a:t>
            </a:r>
          </a:p>
          <a:p>
            <a:pPr lvl="2">
              <a:buClr>
                <a:srgbClr val="002060"/>
              </a:buClr>
              <a:defRPr/>
            </a:pPr>
            <a:r>
              <a:rPr lang="en-GB" dirty="0">
                <a:solidFill>
                  <a:srgbClr val="000000"/>
                </a:solidFill>
                <a:latin typeface="Candara" pitchFamily="34" charset="0"/>
              </a:rPr>
              <a:t>Makes your life easier (for the most part)</a:t>
            </a:r>
          </a:p>
          <a:p>
            <a:pPr lvl="2">
              <a:buClr>
                <a:srgbClr val="002060"/>
              </a:buClr>
              <a:defRPr/>
            </a:pPr>
            <a:r>
              <a:rPr lang="en-GB" dirty="0">
                <a:solidFill>
                  <a:srgbClr val="000000"/>
                </a:solidFill>
                <a:latin typeface="Candara" pitchFamily="34" charset="0"/>
              </a:rPr>
              <a:t>Once you understand it you can rewrite it if you want to</a:t>
            </a:r>
          </a:p>
          <a:p>
            <a:pPr lvl="2">
              <a:buClr>
                <a:srgbClr val="002060"/>
              </a:buClr>
              <a:buNone/>
              <a:defRPr/>
            </a:pPr>
            <a:endParaRPr lang="en-GB" dirty="0">
              <a:solidFill>
                <a:srgbClr val="000000"/>
              </a:solidFill>
              <a:latin typeface="Candara" pitchFamily="34" charset="0"/>
            </a:endParaRPr>
          </a:p>
          <a:p>
            <a:endParaRPr lang="en-GB" dirty="0"/>
          </a:p>
        </p:txBody>
      </p:sp>
      <p:sp>
        <p:nvSpPr>
          <p:cNvPr id="5" name="Rectangle 4"/>
          <p:cNvSpPr/>
          <p:nvPr/>
        </p:nvSpPr>
        <p:spPr>
          <a:xfrm>
            <a:off x="8677143" y="5796793"/>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Hardware</a:t>
            </a:r>
          </a:p>
        </p:txBody>
      </p:sp>
      <p:sp>
        <p:nvSpPr>
          <p:cNvPr id="6" name="Rectangle 5"/>
          <p:cNvSpPr/>
          <p:nvPr/>
        </p:nvSpPr>
        <p:spPr>
          <a:xfrm>
            <a:off x="8685532" y="5259898"/>
            <a:ext cx="2525087" cy="369116"/>
          </a:xfrm>
          <a:prstGeom prst="rect">
            <a:avLst/>
          </a:prstGeom>
          <a:solidFill>
            <a:srgbClr val="8CB2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Kernel</a:t>
            </a:r>
          </a:p>
        </p:txBody>
      </p:sp>
      <p:sp>
        <p:nvSpPr>
          <p:cNvPr id="7" name="Rectangle 6"/>
          <p:cNvSpPr/>
          <p:nvPr/>
        </p:nvSpPr>
        <p:spPr>
          <a:xfrm>
            <a:off x="8677143" y="4714613"/>
            <a:ext cx="2525087" cy="369116"/>
          </a:xfrm>
          <a:prstGeom prst="rect">
            <a:avLst/>
          </a:prstGeom>
          <a:solidFill>
            <a:srgbClr val="8CB2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Win32 API</a:t>
            </a:r>
          </a:p>
        </p:txBody>
      </p:sp>
      <p:sp>
        <p:nvSpPr>
          <p:cNvPr id="8" name="Rectangle 7"/>
          <p:cNvSpPr/>
          <p:nvPr/>
        </p:nvSpPr>
        <p:spPr>
          <a:xfrm>
            <a:off x="8685532" y="4186107"/>
            <a:ext cx="1258349"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.NET</a:t>
            </a:r>
          </a:p>
        </p:txBody>
      </p:sp>
      <p:sp>
        <p:nvSpPr>
          <p:cNvPr id="9" name="Rectangle 8"/>
          <p:cNvSpPr/>
          <p:nvPr/>
        </p:nvSpPr>
        <p:spPr>
          <a:xfrm>
            <a:off x="10027770" y="4177718"/>
            <a:ext cx="1199626"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DirectX</a:t>
            </a:r>
          </a:p>
        </p:txBody>
      </p:sp>
      <p:sp>
        <p:nvSpPr>
          <p:cNvPr id="10" name="Rectangle 9"/>
          <p:cNvSpPr/>
          <p:nvPr/>
        </p:nvSpPr>
        <p:spPr>
          <a:xfrm>
            <a:off x="8702310" y="3145872"/>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Game Engine</a:t>
            </a:r>
          </a:p>
        </p:txBody>
      </p:sp>
      <p:sp>
        <p:nvSpPr>
          <p:cNvPr id="11" name="Rectangle 10"/>
          <p:cNvSpPr/>
          <p:nvPr/>
        </p:nvSpPr>
        <p:spPr>
          <a:xfrm>
            <a:off x="10036160" y="3657601"/>
            <a:ext cx="119123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tx1"/>
                </a:solidFill>
              </a:rPr>
              <a:t>XNA</a:t>
            </a:r>
            <a:endParaRPr lang="en-GB" sz="1600" dirty="0">
              <a:solidFill>
                <a:schemeClr val="tx1"/>
              </a:solidFill>
            </a:endParaRPr>
          </a:p>
        </p:txBody>
      </p:sp>
      <p:sp>
        <p:nvSpPr>
          <p:cNvPr id="13" name="Rectangle 12"/>
          <p:cNvSpPr/>
          <p:nvPr/>
        </p:nvSpPr>
        <p:spPr>
          <a:xfrm>
            <a:off x="8702310" y="2600588"/>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Game</a:t>
            </a:r>
          </a:p>
        </p:txBody>
      </p:sp>
      <p:sp>
        <p:nvSpPr>
          <p:cNvPr id="25" name="Rectangle 24"/>
          <p:cNvSpPr/>
          <p:nvPr/>
        </p:nvSpPr>
        <p:spPr>
          <a:xfrm>
            <a:off x="8712097" y="3147271"/>
            <a:ext cx="2525087" cy="369116"/>
          </a:xfrm>
          <a:prstGeom prst="rect">
            <a:avLst/>
          </a:prstGeom>
          <a:solidFill>
            <a:srgbClr val="E965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App Framework</a:t>
            </a:r>
          </a:p>
        </p:txBody>
      </p:sp>
    </p:spTree>
    <p:extLst>
      <p:ext uri="{BB962C8B-B14F-4D97-AF65-F5344CB8AC3E}">
        <p14:creationId xmlns:p14="http://schemas.microsoft.com/office/powerpoint/2010/main" val="25771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par>
                                <p:cTn id="8" presetID="10" presetClass="exit" presetSubtype="0" fill="hold" grpId="0" nodeType="withEffect">
                                  <p:stCondLst>
                                    <p:cond delay="0"/>
                                  </p:stCondLst>
                                  <p:childTnLst>
                                    <p:animEffect transition="out" filter="fade">
                                      <p:cBhvr>
                                        <p:cTn id="9" dur="2000"/>
                                        <p:tgtEl>
                                          <p:spTgt spid="11"/>
                                        </p:tgtEl>
                                      </p:cBhvr>
                                    </p:animEffect>
                                    <p:set>
                                      <p:cBhvr>
                                        <p:cTn id="10" dur="1" fill="hold">
                                          <p:stCondLst>
                                            <p:cond delay="1999"/>
                                          </p:stCondLst>
                                        </p:cTn>
                                        <p:tgtEl>
                                          <p:spTgt spid="1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0"/>
                                        </p:tgtEl>
                                      </p:cBhvr>
                                    </p:animEffect>
                                    <p:set>
                                      <p:cBhvr>
                                        <p:cTn id="16"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9981488" cy="4867275"/>
          </a:xfrm>
        </p:spPr>
        <p:txBody>
          <a:bodyPr/>
          <a:lstStyle/>
          <a:p>
            <a:pPr lvl="0">
              <a:defRPr/>
            </a:pPr>
            <a:r>
              <a:rPr lang="en-GB" dirty="0">
                <a:latin typeface="Candara" pitchFamily="34" charset="0"/>
              </a:rPr>
              <a:t>Maths Libraries</a:t>
            </a:r>
          </a:p>
          <a:p>
            <a:pPr lvl="1">
              <a:buClr>
                <a:srgbClr val="002060"/>
              </a:buClr>
              <a:defRPr/>
            </a:pPr>
            <a:r>
              <a:rPr lang="en-GB" dirty="0" err="1">
                <a:latin typeface="Candara" pitchFamily="34" charset="0"/>
              </a:rPr>
              <a:t>DirectXMath</a:t>
            </a:r>
            <a:r>
              <a:rPr lang="en-GB" dirty="0">
                <a:latin typeface="Candara" pitchFamily="34" charset="0"/>
              </a:rPr>
              <a:t> is the newer and recommended math library.</a:t>
            </a:r>
            <a:endParaRPr lang="en-GB" b="0" u="sng" dirty="0">
              <a:latin typeface="Candara" pitchFamily="34" charset="0"/>
            </a:endParaRPr>
          </a:p>
          <a:p>
            <a:pPr lvl="2"/>
            <a:r>
              <a:rPr lang="en-GB" dirty="0"/>
              <a:t>If you have used D3DXMath in the past then </a:t>
            </a:r>
            <a:r>
              <a:rPr lang="en-GB" b="1" dirty="0"/>
              <a:t>(DON’T in FUTURE):</a:t>
            </a:r>
          </a:p>
          <a:p>
            <a:pPr lvl="2"/>
            <a:r>
              <a:rPr lang="en-GB" dirty="0"/>
              <a:t>D3DXVECTOR2 		=&gt;	XMFLOAT2</a:t>
            </a:r>
            <a:br>
              <a:rPr lang="en-GB" dirty="0"/>
            </a:br>
            <a:r>
              <a:rPr lang="en-GB" dirty="0"/>
              <a:t>D3DXVECTOR3 		=&gt;	XMFLOAT3</a:t>
            </a:r>
            <a:br>
              <a:rPr lang="en-GB" dirty="0"/>
            </a:br>
            <a:r>
              <a:rPr lang="en-GB" dirty="0"/>
              <a:t>D3DXVECTOR4 		=&gt;	XMFLOAT4</a:t>
            </a:r>
            <a:br>
              <a:rPr lang="en-GB" dirty="0"/>
            </a:br>
            <a:r>
              <a:rPr lang="en-GB" dirty="0"/>
              <a:t>D3DXMATRIX		=&gt;	XMMATRIX (</a:t>
            </a:r>
            <a:r>
              <a:rPr lang="en-GB" dirty="0" err="1"/>
              <a:t>ish</a:t>
            </a:r>
            <a:r>
              <a:rPr lang="en-GB" dirty="0"/>
              <a:t>)</a:t>
            </a:r>
          </a:p>
          <a:p>
            <a:pPr lvl="2"/>
            <a:r>
              <a:rPr lang="en-GB" dirty="0"/>
              <a:t>See: </a:t>
            </a:r>
            <a:r>
              <a:rPr lang="en-GB" b="1" dirty="0">
                <a:hlinkClick r:id="rId2"/>
              </a:rPr>
              <a:t>https://tinyurl.com/Working-with-D3DXMath</a:t>
            </a:r>
            <a:endParaRPr lang="en-GB" b="1" dirty="0"/>
          </a:p>
          <a:p>
            <a:pPr marL="491400" lvl="2" indent="0">
              <a:buNone/>
            </a:pPr>
            <a:endParaRPr lang="en-GB" dirty="0"/>
          </a:p>
          <a:p>
            <a:pPr lvl="2"/>
            <a:endParaRPr lang="en-GB" dirty="0"/>
          </a:p>
          <a:p>
            <a:pPr marL="491400" lvl="2" indent="0">
              <a:buNone/>
            </a:pPr>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64103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03163" y="1600200"/>
            <a:ext cx="8693387" cy="5105400"/>
          </a:xfrm>
        </p:spPr>
        <p:txBody>
          <a:bodyPr/>
          <a:lstStyle/>
          <a:p>
            <a:r>
              <a:rPr lang="en-GB" dirty="0" err="1"/>
              <a:t>DirectXMath</a:t>
            </a:r>
            <a:r>
              <a:rPr lang="en-GB" dirty="0"/>
              <a:t> Matrices</a:t>
            </a:r>
          </a:p>
          <a:p>
            <a:pPr lvl="1"/>
            <a:r>
              <a:rPr lang="en-GB" dirty="0"/>
              <a:t>4x4 Matrix</a:t>
            </a:r>
          </a:p>
          <a:p>
            <a:pPr lvl="3">
              <a:buNone/>
            </a:pPr>
            <a:r>
              <a:rPr lang="en-GB" sz="1600" b="1" dirty="0">
                <a:latin typeface="Courier New" pitchFamily="49" charset="0"/>
                <a:cs typeface="Courier New" pitchFamily="49" charset="0"/>
              </a:rPr>
              <a:t>union XMFLOAT4X4 </a:t>
            </a:r>
          </a:p>
          <a:p>
            <a:pPr lvl="3">
              <a:buNone/>
            </a:pPr>
            <a:r>
              <a:rPr lang="en-GB" sz="1600" b="1" dirty="0">
                <a:latin typeface="Courier New" pitchFamily="49" charset="0"/>
                <a:cs typeface="Courier New" pitchFamily="49" charset="0"/>
              </a:rPr>
              <a:t>{</a:t>
            </a:r>
          </a:p>
          <a:p>
            <a:pPr lvl="3">
              <a:buNone/>
            </a:pPr>
            <a:r>
              <a:rPr lang="en-GB" sz="1600" b="1" dirty="0">
                <a:latin typeface="Courier New" pitchFamily="49" charset="0"/>
                <a:cs typeface="Courier New" pitchFamily="49" charset="0"/>
              </a:rPr>
              <a:t>	union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struct</a:t>
            </a:r>
            <a:r>
              <a:rPr lang="en-GB" sz="1600" b="1" dirty="0">
                <a:latin typeface="Courier New" pitchFamily="49" charset="0"/>
                <a:cs typeface="Courier New" pitchFamily="49" charset="0"/>
              </a:rPr>
              <a:t>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			float _11, _12, _13, _14; </a:t>
            </a:r>
          </a:p>
          <a:p>
            <a:pPr lvl="3">
              <a:buNone/>
            </a:pPr>
            <a:r>
              <a:rPr lang="en-GB" sz="1600" b="1" dirty="0">
                <a:latin typeface="Courier New" pitchFamily="49" charset="0"/>
                <a:cs typeface="Courier New" pitchFamily="49" charset="0"/>
              </a:rPr>
              <a:t>			float _21, _22, _23, _24; </a:t>
            </a:r>
          </a:p>
          <a:p>
            <a:pPr lvl="3">
              <a:buNone/>
            </a:pPr>
            <a:r>
              <a:rPr lang="en-GB" sz="1600" b="1" dirty="0">
                <a:latin typeface="Courier New" pitchFamily="49" charset="0"/>
                <a:cs typeface="Courier New" pitchFamily="49" charset="0"/>
              </a:rPr>
              <a:t>			float _31, _32, _33, _34; </a:t>
            </a:r>
          </a:p>
          <a:p>
            <a:pPr lvl="3">
              <a:buNone/>
            </a:pPr>
            <a:r>
              <a:rPr lang="en-GB" sz="1600" b="1" dirty="0">
                <a:latin typeface="Courier New" pitchFamily="49" charset="0"/>
                <a:cs typeface="Courier New" pitchFamily="49" charset="0"/>
              </a:rPr>
              <a:t>			float _41, _42, _43, _44;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		float m[4][4]; </a:t>
            </a:r>
          </a:p>
          <a:p>
            <a:pPr lvl="3">
              <a:buNone/>
            </a:pP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a:t>
            </a:r>
          </a:p>
          <a:p>
            <a:pPr lvl="3">
              <a:buNone/>
            </a:pPr>
            <a:endParaRPr lang="en-GB" sz="1600" b="1" dirty="0">
              <a:latin typeface="Courier New" pitchFamily="49" charset="0"/>
              <a:cs typeface="Courier New" pitchFamily="49" charset="0"/>
            </a:endParaRPr>
          </a:p>
          <a:p>
            <a:pPr lvl="3">
              <a:buNone/>
            </a:pPr>
            <a:r>
              <a:rPr lang="en-GB" sz="1600" dirty="0"/>
              <a:t>			</a:t>
            </a:r>
          </a:p>
          <a:p>
            <a:pPr lvl="3"/>
            <a:endParaRPr lang="en-GB" dirty="0"/>
          </a:p>
          <a:p>
            <a:pPr lvl="1">
              <a:buNone/>
            </a:pPr>
            <a:endParaRPr lang="en-GB" sz="2000" i="1" dirty="0"/>
          </a:p>
          <a:p>
            <a:pPr lvl="1"/>
            <a:endParaRPr lang="en-US" dirty="0"/>
          </a:p>
        </p:txBody>
      </p:sp>
      <p:sp>
        <p:nvSpPr>
          <p:cNvPr id="4" name="Rectangle 3"/>
          <p:cNvSpPr/>
          <p:nvPr/>
        </p:nvSpPr>
        <p:spPr>
          <a:xfrm>
            <a:off x="5320203" y="4531941"/>
            <a:ext cx="2363445"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310678" y="3931866"/>
            <a:ext cx="2363445" cy="266700"/>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320203" y="4227141"/>
            <a:ext cx="2363445" cy="266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310678" y="4827216"/>
            <a:ext cx="2363445" cy="266700"/>
          </a:xfrm>
          <a:prstGeom prst="rect">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10" descr="http://www.f-lohmueller.de/pov_tut/a_geo/axes_left.jpg"/>
          <p:cNvPicPr>
            <a:picLocks noChangeAspect="1" noChangeArrowheads="1"/>
          </p:cNvPicPr>
          <p:nvPr/>
        </p:nvPicPr>
        <p:blipFill>
          <a:blip r:embed="rId2" cstate="print"/>
          <a:srcRect l="4000" b="2925"/>
          <a:stretch>
            <a:fillRect/>
          </a:stretch>
        </p:blipFill>
        <p:spPr bwMode="auto">
          <a:xfrm>
            <a:off x="8607928" y="3383188"/>
            <a:ext cx="2196715" cy="2221305"/>
          </a:xfrm>
          <a:prstGeom prst="rect">
            <a:avLst/>
          </a:prstGeom>
          <a:noFill/>
          <a:ln>
            <a:solidFill>
              <a:schemeClr val="tx1"/>
            </a:solidFill>
          </a:ln>
        </p:spPr>
      </p:pic>
    </p:spTree>
    <p:extLst>
      <p:ext uri="{BB962C8B-B14F-4D97-AF65-F5344CB8AC3E}">
        <p14:creationId xmlns:p14="http://schemas.microsoft.com/office/powerpoint/2010/main" val="19472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777525" y="1600200"/>
            <a:ext cx="8719025" cy="5105400"/>
          </a:xfrm>
        </p:spPr>
        <p:txBody>
          <a:bodyPr/>
          <a:lstStyle/>
          <a:p>
            <a:r>
              <a:rPr lang="en-GB" dirty="0" err="1"/>
              <a:t>DirectXMath</a:t>
            </a:r>
            <a:r>
              <a:rPr lang="en-GB" dirty="0"/>
              <a:t> Matrices</a:t>
            </a:r>
          </a:p>
          <a:p>
            <a:pPr lvl="1"/>
            <a:r>
              <a:rPr lang="en-GB" dirty="0"/>
              <a:t>Aligned Matrix</a:t>
            </a:r>
          </a:p>
          <a:p>
            <a:pPr lvl="3">
              <a:buNone/>
            </a:pPr>
            <a:r>
              <a:rPr lang="en-GB" sz="1600" b="1" dirty="0" err="1">
                <a:latin typeface="Courier New" pitchFamily="49" charset="0"/>
                <a:cs typeface="Courier New" pitchFamily="49" charset="0"/>
              </a:rPr>
              <a:t>struct</a:t>
            </a:r>
            <a:r>
              <a:rPr lang="en-GB" sz="1600" b="1" dirty="0">
                <a:latin typeface="Courier New" pitchFamily="49" charset="0"/>
                <a:cs typeface="Courier New" pitchFamily="49" charset="0"/>
              </a:rPr>
              <a:t> XMMATRIX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[0]</a:t>
            </a:r>
          </a:p>
          <a:p>
            <a:pPr lvl="3">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[1]</a:t>
            </a:r>
          </a:p>
          <a:p>
            <a:pPr lvl="3">
              <a:buNone/>
            </a:pPr>
            <a:r>
              <a:rPr lang="en-GB" sz="1600" b="1" dirty="0">
                <a:latin typeface="Courier New" pitchFamily="49" charset="0"/>
                <a:cs typeface="Courier New" pitchFamily="49" charset="0"/>
              </a:rPr>
              <a:t>	XMVECTOR r[4];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[2]</a:t>
            </a:r>
          </a:p>
          <a:p>
            <a:pPr lvl="3">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[3]</a:t>
            </a:r>
          </a:p>
          <a:p>
            <a:pPr lvl="3">
              <a:buNone/>
            </a:pPr>
            <a:endParaRPr lang="en-GB" sz="1600" b="1" dirty="0">
              <a:latin typeface="Courier New" pitchFamily="49" charset="0"/>
              <a:cs typeface="Courier New" pitchFamily="49" charset="0"/>
            </a:endParaRPr>
          </a:p>
          <a:p>
            <a:pPr lvl="3">
              <a:buNone/>
            </a:pPr>
            <a:r>
              <a:rPr lang="en-GB" sz="1600" b="1" dirty="0" err="1">
                <a:latin typeface="Courier New" pitchFamily="49" charset="0"/>
                <a:cs typeface="Courier New" pitchFamily="49" charset="0"/>
              </a:rPr>
              <a:t>typedef</a:t>
            </a:r>
            <a:r>
              <a:rPr lang="en-GB" sz="1600" b="1" dirty="0">
                <a:latin typeface="Courier New" pitchFamily="49" charset="0"/>
                <a:cs typeface="Courier New" pitchFamily="49" charset="0"/>
              </a:rPr>
              <a:t> __m128 XMVECTOR;</a:t>
            </a:r>
          </a:p>
          <a:p>
            <a:pPr lvl="3">
              <a:buNone/>
            </a:pPr>
            <a:endParaRPr lang="en-GB" sz="1600" b="1" dirty="0">
              <a:latin typeface="Courier New" pitchFamily="49" charset="0"/>
              <a:cs typeface="Courier New" pitchFamily="49" charset="0"/>
            </a:endParaRPr>
          </a:p>
          <a:p>
            <a:pPr lvl="3">
              <a:buNone/>
            </a:pPr>
            <a:r>
              <a:rPr lang="en-GB" sz="1600" dirty="0"/>
              <a:t>			</a:t>
            </a:r>
          </a:p>
          <a:p>
            <a:pPr lvl="3"/>
            <a:endParaRPr lang="en-GB" dirty="0"/>
          </a:p>
          <a:p>
            <a:pPr lvl="1">
              <a:buNone/>
            </a:pPr>
            <a:endParaRPr lang="en-GB" sz="2000" i="1" dirty="0"/>
          </a:p>
          <a:p>
            <a:pPr lvl="1"/>
            <a:endParaRPr lang="en-US" dirty="0"/>
          </a:p>
        </p:txBody>
      </p:sp>
      <p:sp>
        <p:nvSpPr>
          <p:cNvPr id="4" name="Rectangle 3"/>
          <p:cNvSpPr/>
          <p:nvPr/>
        </p:nvSpPr>
        <p:spPr>
          <a:xfrm>
            <a:off x="5916095" y="3142521"/>
            <a:ext cx="1991656"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906570" y="2542446"/>
            <a:ext cx="1991656" cy="266700"/>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916095" y="2837721"/>
            <a:ext cx="1991656" cy="266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906570" y="3437796"/>
            <a:ext cx="1991656" cy="266700"/>
          </a:xfrm>
          <a:prstGeom prst="rect">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10" descr="http://www.f-lohmueller.de/pov_tut/a_geo/axes_left.jpg"/>
          <p:cNvPicPr>
            <a:picLocks noChangeAspect="1" noChangeArrowheads="1"/>
          </p:cNvPicPr>
          <p:nvPr/>
        </p:nvPicPr>
        <p:blipFill>
          <a:blip r:embed="rId2" cstate="print"/>
          <a:srcRect l="4000" b="2925"/>
          <a:stretch>
            <a:fillRect/>
          </a:stretch>
        </p:blipFill>
        <p:spPr bwMode="auto">
          <a:xfrm>
            <a:off x="8916113" y="2031868"/>
            <a:ext cx="2196715" cy="2221305"/>
          </a:xfrm>
          <a:prstGeom prst="rect">
            <a:avLst/>
          </a:prstGeom>
          <a:noFill/>
          <a:ln>
            <a:solidFill>
              <a:schemeClr val="tx1"/>
            </a:solidFill>
          </a:ln>
        </p:spPr>
      </p:pic>
    </p:spTree>
    <p:extLst>
      <p:ext uri="{BB962C8B-B14F-4D97-AF65-F5344CB8AC3E}">
        <p14:creationId xmlns:p14="http://schemas.microsoft.com/office/powerpoint/2010/main" val="8483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8690717" cy="4867275"/>
          </a:xfrm>
        </p:spPr>
        <p:txBody>
          <a:bodyPr/>
          <a:lstStyle/>
          <a:p>
            <a:pPr lvl="0">
              <a:defRPr/>
            </a:pPr>
            <a:r>
              <a:rPr lang="en-GB" dirty="0">
                <a:latin typeface="Candara" pitchFamily="34" charset="0"/>
              </a:rPr>
              <a:t>Maths Libraries</a:t>
            </a:r>
          </a:p>
          <a:p>
            <a:pPr lvl="1">
              <a:buClr>
                <a:srgbClr val="002060"/>
              </a:buClr>
              <a:defRPr/>
            </a:pPr>
            <a:r>
              <a:rPr lang="en-GB" dirty="0" err="1">
                <a:latin typeface="Candara" pitchFamily="34" charset="0"/>
              </a:rPr>
              <a:t>DirectXMath</a:t>
            </a:r>
            <a:endParaRPr lang="en-GB" dirty="0">
              <a:latin typeface="Candara" pitchFamily="34" charset="0"/>
            </a:endParaRPr>
          </a:p>
          <a:p>
            <a:pPr lvl="2">
              <a:buClr>
                <a:srgbClr val="002060"/>
              </a:buClr>
              <a:defRPr/>
            </a:pPr>
            <a:r>
              <a:rPr lang="en-GB" dirty="0"/>
              <a:t>XMVECTOR is a typedef  of __m128;</a:t>
            </a:r>
            <a:endParaRPr lang="en-GB" b="0" u="sng" dirty="0">
              <a:latin typeface="Candara" pitchFamily="34" charset="0"/>
            </a:endParaRPr>
          </a:p>
          <a:p>
            <a:pPr lvl="2"/>
            <a:r>
              <a:rPr lang="en-GB" dirty="0"/>
              <a:t>Convert from XMFLOAT to XMVECTOR: (SIMD Load)</a:t>
            </a:r>
          </a:p>
          <a:p>
            <a:pPr lvl="3"/>
            <a:r>
              <a:rPr lang="en-GB" sz="1800" dirty="0">
                <a:solidFill>
                  <a:srgbClr val="006600"/>
                </a:solidFill>
                <a:latin typeface="Consolas" panose="020B0609020204030204" pitchFamily="49" charset="0"/>
                <a:cs typeface="Consolas" panose="020B0609020204030204" pitchFamily="49" charset="0"/>
              </a:rPr>
              <a:t>XMLoadFloat3( XMFLOAT3* </a:t>
            </a:r>
            <a:r>
              <a:rPr lang="en-GB" sz="1800" dirty="0" err="1">
                <a:solidFill>
                  <a:srgbClr val="006600"/>
                </a:solidFill>
                <a:latin typeface="Consolas" panose="020B0609020204030204" pitchFamily="49" charset="0"/>
                <a:cs typeface="Consolas" panose="020B0609020204030204" pitchFamily="49" charset="0"/>
              </a:rPr>
              <a:t>pSource</a:t>
            </a:r>
            <a:r>
              <a:rPr lang="en-GB" sz="1800" dirty="0">
                <a:solidFill>
                  <a:srgbClr val="006600"/>
                </a:solidFill>
                <a:latin typeface="Consolas" panose="020B0609020204030204" pitchFamily="49" charset="0"/>
                <a:cs typeface="Consolas" panose="020B0609020204030204" pitchFamily="49" charset="0"/>
              </a:rPr>
              <a:t> );</a:t>
            </a:r>
          </a:p>
          <a:p>
            <a:pPr lvl="2"/>
            <a:r>
              <a:rPr lang="en-GB" dirty="0"/>
              <a:t>Convert from XMVECTOR to XMFLOAT : (SIMD Store)</a:t>
            </a:r>
          </a:p>
          <a:p>
            <a:pPr lvl="3"/>
            <a:r>
              <a:rPr lang="en-GB" sz="1800" dirty="0">
                <a:solidFill>
                  <a:srgbClr val="006600"/>
                </a:solidFill>
                <a:latin typeface="Consolas" panose="020B0609020204030204" pitchFamily="49" charset="0"/>
                <a:cs typeface="Consolas" panose="020B0609020204030204" pitchFamily="49" charset="0"/>
              </a:rPr>
              <a:t>XMStoreFloat3( XMFLOAT3* </a:t>
            </a:r>
            <a:r>
              <a:rPr lang="en-GB" sz="1800" dirty="0" err="1">
                <a:solidFill>
                  <a:srgbClr val="006600"/>
                </a:solidFill>
                <a:latin typeface="Consolas" panose="020B0609020204030204" pitchFamily="49" charset="0"/>
                <a:cs typeface="Consolas" panose="020B0609020204030204" pitchFamily="49" charset="0"/>
              </a:rPr>
              <a:t>pDest</a:t>
            </a:r>
            <a:r>
              <a:rPr lang="en-GB" sz="1800" dirty="0">
                <a:solidFill>
                  <a:srgbClr val="006600"/>
                </a:solidFill>
                <a:latin typeface="Consolas" panose="020B0609020204030204" pitchFamily="49" charset="0"/>
                <a:cs typeface="Consolas" panose="020B0609020204030204" pitchFamily="49" charset="0"/>
              </a:rPr>
              <a:t>, XMVECTOR v );</a:t>
            </a:r>
            <a:endParaRPr lang="en-GB" sz="1800" dirty="0">
              <a:solidFill>
                <a:srgbClr val="006600"/>
              </a:solidFill>
              <a:latin typeface="Consolas" panose="020B0609020204030204" pitchFamily="49" charset="0"/>
            </a:endParaRPr>
          </a:p>
          <a:p>
            <a:pPr lvl="2"/>
            <a:r>
              <a:rPr lang="en-GB" dirty="0"/>
              <a:t>See: </a:t>
            </a:r>
            <a:r>
              <a:rPr lang="en-GB" b="1" dirty="0">
                <a:hlinkClick r:id="rId2"/>
              </a:rPr>
              <a:t>https://tinyurl.com/DirectXMath-Getting-Started</a:t>
            </a:r>
            <a:endParaRPr lang="en-GB" b="1" dirty="0"/>
          </a:p>
          <a:p>
            <a:pPr lvl="2"/>
            <a:endParaRPr lang="en-GB" b="1" dirty="0"/>
          </a:p>
          <a:p>
            <a:pPr lvl="2"/>
            <a:r>
              <a:rPr lang="en-GB" dirty="0"/>
              <a:t>Rule of thumb : store XMFLOATs , convert to XMVECTOR for calculations.</a:t>
            </a:r>
          </a:p>
          <a:p>
            <a:pPr lvl="2"/>
            <a:r>
              <a:rPr lang="en-GB" b="1" dirty="0"/>
              <a:t>Luna’s DX11 Book</a:t>
            </a:r>
            <a:r>
              <a:rPr lang="en-GB" dirty="0"/>
              <a:t> covers this in some detail and provides examples.</a:t>
            </a:r>
          </a:p>
          <a:p>
            <a:pPr marL="491400" lvl="2" indent="0">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76438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Practice Assignment</a:t>
            </a:r>
          </a:p>
        </p:txBody>
      </p:sp>
      <p:sp>
        <p:nvSpPr>
          <p:cNvPr id="3" name="Content Placeholder 2"/>
          <p:cNvSpPr>
            <a:spLocks noGrp="1"/>
          </p:cNvSpPr>
          <p:nvPr>
            <p:ph idx="1"/>
          </p:nvPr>
        </p:nvSpPr>
        <p:spPr>
          <a:xfrm>
            <a:off x="1914525" y="1600201"/>
            <a:ext cx="10010775" cy="5082539"/>
          </a:xfrm>
        </p:spPr>
        <p:txBody>
          <a:bodyPr/>
          <a:lstStyle/>
          <a:p>
            <a:pPr lvl="0">
              <a:defRPr/>
            </a:pPr>
            <a:r>
              <a:rPr lang="en-GB" dirty="0">
                <a:latin typeface="Candara" pitchFamily="34" charset="0"/>
              </a:rPr>
              <a:t>Assignment 1</a:t>
            </a:r>
          </a:p>
          <a:p>
            <a:pPr lvl="1">
              <a:buClr>
                <a:srgbClr val="002060"/>
              </a:buClr>
              <a:defRPr/>
            </a:pPr>
            <a:r>
              <a:rPr lang="en-GB" dirty="0">
                <a:latin typeface="Candara" pitchFamily="34" charset="0"/>
              </a:rPr>
              <a:t>You don’t need to be stressed!</a:t>
            </a:r>
            <a:endParaRPr lang="en-GB" b="0" u="sng" dirty="0">
              <a:latin typeface="Candara" pitchFamily="34" charset="0"/>
            </a:endParaRPr>
          </a:p>
          <a:p>
            <a:pPr lvl="2"/>
            <a:r>
              <a:rPr lang="en-GB" dirty="0"/>
              <a:t>It’s just about getting you to spend time “warming up” for the module</a:t>
            </a:r>
          </a:p>
          <a:p>
            <a:pPr lvl="3"/>
            <a:r>
              <a:rPr lang="en-GB" dirty="0"/>
              <a:t>but you wouldn’t do that if you weren’t offered marks </a:t>
            </a:r>
            <a:r>
              <a:rPr lang="en-GB" dirty="0">
                <a:sym typeface="Wingdings" panose="05000000000000000000" pitchFamily="2" charset="2"/>
              </a:rPr>
              <a:t></a:t>
            </a:r>
          </a:p>
          <a:p>
            <a:pPr lvl="2"/>
            <a:r>
              <a:rPr lang="en-GB" dirty="0">
                <a:sym typeface="Wingdings" panose="05000000000000000000" pitchFamily="2" charset="2"/>
              </a:rPr>
              <a:t>I hope you have been busy...</a:t>
            </a:r>
          </a:p>
          <a:p>
            <a:pPr lvl="3"/>
            <a:r>
              <a:rPr lang="en-GB" dirty="0">
                <a:sym typeface="Wingdings" panose="05000000000000000000" pitchFamily="2" charset="2"/>
              </a:rPr>
              <a:t>but.. I wouldn’t be surprised if everyone got 8/8 marks   </a:t>
            </a:r>
          </a:p>
          <a:p>
            <a:pPr lvl="3"/>
            <a:r>
              <a:rPr lang="en-GB" dirty="0"/>
              <a:t>I’m not trying to catch you out</a:t>
            </a:r>
          </a:p>
          <a:p>
            <a:pPr lvl="3"/>
            <a:r>
              <a:rPr lang="en-GB" dirty="0"/>
              <a:t>The early assignment and tutorials are all there to </a:t>
            </a:r>
            <a:r>
              <a:rPr lang="en-GB" b="1" dirty="0"/>
              <a:t>HELP</a:t>
            </a:r>
            <a:r>
              <a:rPr lang="en-GB" dirty="0"/>
              <a:t> you..</a:t>
            </a:r>
          </a:p>
          <a:p>
            <a:pPr lvl="3"/>
            <a:r>
              <a:rPr lang="en-GB" dirty="0"/>
              <a:t>The main assignment is where student marks on the module are differentiated</a:t>
            </a:r>
          </a:p>
          <a:p>
            <a:pPr lvl="1">
              <a:buClr>
                <a:srgbClr val="002060"/>
              </a:buClr>
              <a:defRPr/>
            </a:pPr>
            <a:r>
              <a:rPr lang="en-GB" dirty="0"/>
              <a:t>GDI+</a:t>
            </a:r>
            <a:endParaRPr lang="en-GB" b="0" u="sng" dirty="0">
              <a:latin typeface="Candara" pitchFamily="34" charset="0"/>
            </a:endParaRPr>
          </a:p>
          <a:p>
            <a:pPr lvl="2"/>
            <a:r>
              <a:rPr lang="en-GB" dirty="0"/>
              <a:t>BTW: The GDI doesn’t have to be as slow as this... (look at the “Present” function)</a:t>
            </a:r>
          </a:p>
          <a:p>
            <a:pPr lvl="2"/>
            <a:r>
              <a:rPr lang="en-GB" dirty="0"/>
              <a:t>There is  a connection between the kinds of tasks you’ve been doing in this practice assignment and the next tutorial we’re doing today...</a:t>
            </a:r>
          </a:p>
        </p:txBody>
      </p:sp>
    </p:spTree>
    <p:extLst>
      <p:ext uri="{BB962C8B-B14F-4D97-AF65-F5344CB8AC3E}">
        <p14:creationId xmlns:p14="http://schemas.microsoft.com/office/powerpoint/2010/main" val="4041152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03163" y="1600200"/>
            <a:ext cx="9126094" cy="5105400"/>
          </a:xfrm>
        </p:spPr>
        <p:txBody>
          <a:bodyPr/>
          <a:lstStyle/>
          <a:p>
            <a:r>
              <a:rPr lang="en-GB" dirty="0" err="1"/>
              <a:t>DirectXMath</a:t>
            </a:r>
            <a:endParaRPr lang="en-GB" dirty="0"/>
          </a:p>
          <a:p>
            <a:pPr lvl="1"/>
            <a:r>
              <a:rPr lang="en-GB" dirty="0"/>
              <a:t>Memory Alignment</a:t>
            </a:r>
          </a:p>
          <a:p>
            <a:pPr lvl="2"/>
            <a:r>
              <a:rPr lang="en-GB" dirty="0"/>
              <a:t>Classes that contain XMVECTOR and XMMATRIX data members </a:t>
            </a:r>
            <a:r>
              <a:rPr lang="en-GB" b="1" dirty="0"/>
              <a:t>must</a:t>
            </a:r>
            <a:r>
              <a:rPr lang="en-GB" dirty="0"/>
              <a:t> be memory aligned themselves:</a:t>
            </a:r>
          </a:p>
          <a:p>
            <a:pPr marL="851400" lvl="3" indent="0">
              <a:buNone/>
            </a:pPr>
            <a:r>
              <a:rPr lang="en-GB" b="1" dirty="0">
                <a:solidFill>
                  <a:srgbClr val="006600"/>
                </a:solidFill>
              </a:rPr>
              <a:t>__</a:t>
            </a:r>
            <a:r>
              <a:rPr lang="en-GB" b="1" dirty="0" err="1">
                <a:solidFill>
                  <a:srgbClr val="006600"/>
                </a:solidFill>
              </a:rPr>
              <a:t>declspec</a:t>
            </a:r>
            <a:r>
              <a:rPr lang="en-GB" b="1" dirty="0">
                <a:solidFill>
                  <a:srgbClr val="006600"/>
                </a:solidFill>
              </a:rPr>
              <a:t>(align(16)) </a:t>
            </a:r>
            <a:r>
              <a:rPr lang="en-GB" dirty="0">
                <a:solidFill>
                  <a:srgbClr val="006600"/>
                </a:solidFill>
              </a:rPr>
              <a:t>class Cube {</a:t>
            </a:r>
          </a:p>
          <a:p>
            <a:pPr lvl="2"/>
            <a:r>
              <a:rPr lang="en-GB" dirty="0"/>
              <a:t>This tells the compiler to align to 16 byte boundaries, but the compiler can only do this for data which is static or allocated on the stack. It doesn’t work for dynamic data allocated on the heap (i.e. with new).</a:t>
            </a:r>
          </a:p>
          <a:p>
            <a:pPr lvl="2"/>
            <a:r>
              <a:rPr lang="en-GB" dirty="0">
                <a:solidFill>
                  <a:srgbClr val="006600"/>
                </a:solidFill>
              </a:rPr>
              <a:t>“warning C4316: Cube' : object allocated on the heap may not be aligned 16”</a:t>
            </a:r>
          </a:p>
        </p:txBody>
      </p:sp>
    </p:spTree>
    <p:extLst>
      <p:ext uri="{BB962C8B-B14F-4D97-AF65-F5344CB8AC3E}">
        <p14:creationId xmlns:p14="http://schemas.microsoft.com/office/powerpoint/2010/main" val="402218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11708" y="1600200"/>
            <a:ext cx="8684842" cy="5105400"/>
          </a:xfrm>
        </p:spPr>
        <p:txBody>
          <a:bodyPr/>
          <a:lstStyle/>
          <a:p>
            <a:r>
              <a:rPr lang="en-GB" dirty="0" err="1"/>
              <a:t>DirectXMath</a:t>
            </a:r>
            <a:endParaRPr lang="en-GB" dirty="0"/>
          </a:p>
          <a:p>
            <a:pPr lvl="1"/>
            <a:r>
              <a:rPr lang="en-GB" dirty="0"/>
              <a:t>Memory Alignment</a:t>
            </a:r>
          </a:p>
          <a:p>
            <a:pPr lvl="2"/>
            <a:r>
              <a:rPr lang="en-GB" sz="1800" dirty="0">
                <a:solidFill>
                  <a:srgbClr val="006600"/>
                </a:solidFill>
              </a:rPr>
              <a:t>__</a:t>
            </a:r>
            <a:r>
              <a:rPr lang="en-GB" sz="1800" dirty="0" err="1">
                <a:solidFill>
                  <a:srgbClr val="006600"/>
                </a:solidFill>
              </a:rPr>
              <a:t>declspec</a:t>
            </a:r>
            <a:r>
              <a:rPr lang="en-GB" sz="1800" dirty="0">
                <a:solidFill>
                  <a:srgbClr val="006600"/>
                </a:solidFill>
              </a:rPr>
              <a:t>(align(16)) class Cube {</a:t>
            </a:r>
          </a:p>
          <a:p>
            <a:pPr marL="491400" lvl="2" indent="0">
              <a:buNone/>
            </a:pPr>
            <a:r>
              <a:rPr lang="en-GB" sz="1800" dirty="0">
                <a:solidFill>
                  <a:srgbClr val="006600"/>
                </a:solidFill>
              </a:rPr>
              <a:t>    	public:</a:t>
            </a:r>
          </a:p>
          <a:p>
            <a:pPr marL="491400" lvl="2" indent="0">
              <a:buNone/>
            </a:pPr>
            <a:r>
              <a:rPr lang="en-GB" sz="1800" dirty="0">
                <a:solidFill>
                  <a:srgbClr val="006600"/>
                </a:solidFill>
              </a:rPr>
              <a:t>    	    XMMATRIX           </a:t>
            </a:r>
            <a:r>
              <a:rPr lang="en-GB" sz="1800" dirty="0" err="1">
                <a:solidFill>
                  <a:srgbClr val="006600"/>
                </a:solidFill>
              </a:rPr>
              <a:t>m_mMatrix</a:t>
            </a:r>
            <a:r>
              <a:rPr lang="en-GB" sz="1800" dirty="0">
                <a:solidFill>
                  <a:srgbClr val="006600"/>
                </a:solidFill>
              </a:rPr>
              <a:t>;</a:t>
            </a:r>
          </a:p>
          <a:p>
            <a:pPr lvl="2"/>
            <a:endParaRPr lang="en-GB" sz="1800" dirty="0">
              <a:solidFill>
                <a:srgbClr val="006600"/>
              </a:solidFill>
            </a:endParaRPr>
          </a:p>
          <a:p>
            <a:pPr marL="491400" lvl="2" indent="0">
              <a:buNone/>
            </a:pPr>
            <a:r>
              <a:rPr lang="en-GB" sz="1800" dirty="0">
                <a:solidFill>
                  <a:srgbClr val="006600"/>
                </a:solidFill>
              </a:rPr>
              <a:t>    	    void* operator new(</a:t>
            </a:r>
            <a:r>
              <a:rPr lang="en-GB" sz="1800" dirty="0" err="1">
                <a:solidFill>
                  <a:srgbClr val="006600"/>
                </a:solidFill>
              </a:rPr>
              <a:t>size_t</a:t>
            </a:r>
            <a:r>
              <a:rPr lang="en-GB" sz="1800" dirty="0">
                <a:solidFill>
                  <a:srgbClr val="006600"/>
                </a:solidFill>
              </a:rPr>
              <a:t> </a:t>
            </a:r>
            <a:r>
              <a:rPr lang="en-GB" sz="1800" dirty="0" err="1">
                <a:solidFill>
                  <a:srgbClr val="006600"/>
                </a:solidFill>
              </a:rPr>
              <a:t>i</a:t>
            </a:r>
            <a:r>
              <a:rPr lang="en-GB" sz="1800" dirty="0">
                <a:solidFill>
                  <a:srgbClr val="006600"/>
                </a:solidFill>
              </a:rPr>
              <a:t>)    {</a:t>
            </a:r>
          </a:p>
          <a:p>
            <a:pPr marL="491400" lvl="2" indent="0">
              <a:buNone/>
            </a:pPr>
            <a:r>
              <a:rPr lang="en-GB" sz="1800" dirty="0">
                <a:solidFill>
                  <a:srgbClr val="006600"/>
                </a:solidFill>
              </a:rPr>
              <a:t>        	          return _</a:t>
            </a:r>
            <a:r>
              <a:rPr lang="en-GB" sz="1800" dirty="0" err="1">
                <a:solidFill>
                  <a:srgbClr val="006600"/>
                </a:solidFill>
              </a:rPr>
              <a:t>mm_malloc</a:t>
            </a:r>
            <a:r>
              <a:rPr lang="en-GB" sz="1800" dirty="0">
                <a:solidFill>
                  <a:srgbClr val="006600"/>
                </a:solidFill>
              </a:rPr>
              <a:t>(i,16);</a:t>
            </a:r>
          </a:p>
          <a:p>
            <a:pPr marL="491400" lvl="2" indent="0">
              <a:buNone/>
            </a:pPr>
            <a:r>
              <a:rPr lang="en-GB" sz="1800" dirty="0">
                <a:solidFill>
                  <a:srgbClr val="006600"/>
                </a:solidFill>
              </a:rPr>
              <a:t>    	    }</a:t>
            </a:r>
          </a:p>
          <a:p>
            <a:pPr marL="491400" lvl="2" indent="0">
              <a:buNone/>
            </a:pPr>
            <a:endParaRPr lang="en-GB" sz="1800" dirty="0">
              <a:solidFill>
                <a:srgbClr val="006600"/>
              </a:solidFill>
            </a:endParaRPr>
          </a:p>
          <a:p>
            <a:pPr marL="491400" lvl="2" indent="0">
              <a:buNone/>
            </a:pPr>
            <a:r>
              <a:rPr lang="en-GB" sz="1800" dirty="0">
                <a:solidFill>
                  <a:srgbClr val="006600"/>
                </a:solidFill>
              </a:rPr>
              <a:t>	    void operator delete(void* p)   {</a:t>
            </a:r>
          </a:p>
          <a:p>
            <a:pPr marL="491400" lvl="2" indent="0">
              <a:buNone/>
            </a:pPr>
            <a:r>
              <a:rPr lang="en-GB" sz="1800" dirty="0">
                <a:solidFill>
                  <a:srgbClr val="006600"/>
                </a:solidFill>
              </a:rPr>
              <a:t>        	         _</a:t>
            </a:r>
            <a:r>
              <a:rPr lang="en-GB" sz="1800" dirty="0" err="1">
                <a:solidFill>
                  <a:srgbClr val="006600"/>
                </a:solidFill>
              </a:rPr>
              <a:t>mm_free</a:t>
            </a:r>
            <a:r>
              <a:rPr lang="en-GB" sz="1800" dirty="0">
                <a:solidFill>
                  <a:srgbClr val="006600"/>
                </a:solidFill>
              </a:rPr>
              <a:t>(p);</a:t>
            </a:r>
          </a:p>
          <a:p>
            <a:pPr marL="491400" lvl="2" indent="0">
              <a:buNone/>
            </a:pPr>
            <a:r>
              <a:rPr lang="en-GB" sz="1800" dirty="0">
                <a:solidFill>
                  <a:srgbClr val="006600"/>
                </a:solidFill>
              </a:rPr>
              <a:t>    	    }</a:t>
            </a:r>
          </a:p>
          <a:p>
            <a:pPr marL="491400" lvl="2" indent="0">
              <a:buNone/>
            </a:pPr>
            <a:r>
              <a:rPr lang="en-GB" sz="1800" dirty="0">
                <a:solidFill>
                  <a:srgbClr val="006600"/>
                </a:solidFill>
              </a:rPr>
              <a:t>};</a:t>
            </a:r>
            <a:endParaRPr lang="en-GB" sz="1800" b="1" i="1" dirty="0">
              <a:solidFill>
                <a:srgbClr val="006600"/>
              </a:solidFill>
            </a:endParaRPr>
          </a:p>
        </p:txBody>
      </p:sp>
      <p:sp>
        <p:nvSpPr>
          <p:cNvPr id="5" name="Rounded Rectangular Callout 4"/>
          <p:cNvSpPr/>
          <p:nvPr/>
        </p:nvSpPr>
        <p:spPr>
          <a:xfrm>
            <a:off x="7158404" y="5608638"/>
            <a:ext cx="3338146" cy="1096962"/>
          </a:xfrm>
          <a:prstGeom prst="wedgeRoundRectCallout">
            <a:avLst>
              <a:gd name="adj1" fmla="val -63169"/>
              <a:gd name="adj2" fmla="val -44530"/>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Already added to tutorial code, but don’t forget your own classes!</a:t>
            </a:r>
            <a:endParaRPr lang="en-GB" dirty="0"/>
          </a:p>
        </p:txBody>
      </p:sp>
    </p:spTree>
    <p:extLst>
      <p:ext uri="{BB962C8B-B14F-4D97-AF65-F5344CB8AC3E}">
        <p14:creationId xmlns:p14="http://schemas.microsoft.com/office/powerpoint/2010/main" val="241760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8987897" cy="4867275"/>
          </a:xfrm>
        </p:spPr>
        <p:txBody>
          <a:bodyPr/>
          <a:lstStyle/>
          <a:p>
            <a:pPr lvl="0">
              <a:defRPr/>
            </a:pPr>
            <a:r>
              <a:rPr lang="en-GB" dirty="0">
                <a:latin typeface="Candara" pitchFamily="34" charset="0"/>
              </a:rPr>
              <a:t>Maths</a:t>
            </a:r>
          </a:p>
          <a:p>
            <a:pPr lvl="1">
              <a:buClr>
                <a:srgbClr val="002060"/>
              </a:buClr>
              <a:defRPr/>
            </a:pPr>
            <a:r>
              <a:rPr lang="en-GB" dirty="0" err="1">
                <a:latin typeface="Candara" pitchFamily="34" charset="0"/>
              </a:rPr>
              <a:t>DirectXMath</a:t>
            </a:r>
            <a:r>
              <a:rPr lang="en-GB" dirty="0">
                <a:latin typeface="Candara" pitchFamily="34" charset="0"/>
              </a:rPr>
              <a:t> vs. D3DXMath/</a:t>
            </a:r>
            <a:r>
              <a:rPr lang="en-GB" dirty="0" err="1">
                <a:latin typeface="Candara" pitchFamily="34" charset="0"/>
              </a:rPr>
              <a:t>SimpleMath</a:t>
            </a:r>
            <a:endParaRPr lang="en-GB" b="0" u="sng" dirty="0">
              <a:latin typeface="Candara" pitchFamily="34" charset="0"/>
            </a:endParaRPr>
          </a:p>
          <a:p>
            <a:pPr lvl="2"/>
            <a:r>
              <a:rPr lang="en-GB" dirty="0"/>
              <a:t>Tom’s App Framework originally used D3DXMath</a:t>
            </a:r>
          </a:p>
          <a:p>
            <a:pPr lvl="2"/>
            <a:r>
              <a:rPr lang="en-GB" dirty="0"/>
              <a:t>It has been updated to support </a:t>
            </a:r>
            <a:r>
              <a:rPr lang="en-GB" dirty="0" err="1"/>
              <a:t>DirectXMath</a:t>
            </a:r>
            <a:r>
              <a:rPr lang="en-GB" dirty="0"/>
              <a:t>, so that you can use the most current approach in all of your code (and the tutorials).</a:t>
            </a:r>
          </a:p>
          <a:p>
            <a:pPr lvl="2"/>
            <a:r>
              <a:rPr lang="en-GB" dirty="0"/>
              <a:t>Some of the ‘deeper’ sections still use the original method </a:t>
            </a:r>
            <a:br>
              <a:rPr lang="en-GB" dirty="0"/>
            </a:br>
            <a:r>
              <a:rPr lang="en-GB" dirty="0"/>
              <a:t>(it’s due an overhaul for next year)</a:t>
            </a:r>
          </a:p>
          <a:p>
            <a:pPr lvl="2"/>
            <a:r>
              <a:rPr lang="en-GB" dirty="0"/>
              <a:t>Use </a:t>
            </a:r>
            <a:r>
              <a:rPr lang="en-GB" dirty="0" err="1"/>
              <a:t>DirectXMath</a:t>
            </a:r>
            <a:r>
              <a:rPr lang="en-GB" dirty="0"/>
              <a:t> in all of your tutorials and assignments – not D3DXMath (or wrapper libraries like </a:t>
            </a:r>
            <a:r>
              <a:rPr lang="en-GB" dirty="0" err="1"/>
              <a:t>SimpleMath</a:t>
            </a:r>
            <a:r>
              <a:rPr lang="en-GB" dirty="0"/>
              <a:t>)</a:t>
            </a:r>
          </a:p>
          <a:p>
            <a:pPr lvl="2"/>
            <a:r>
              <a:rPr lang="en-GB" dirty="0"/>
              <a:t>You should be able to handle this</a:t>
            </a:r>
          </a:p>
          <a:p>
            <a:pPr lvl="2"/>
            <a:r>
              <a:rPr lang="en-GB" dirty="0">
                <a:solidFill>
                  <a:srgbClr val="C00000"/>
                </a:solidFill>
              </a:rPr>
              <a:t>Rule of thumb: store XMFLOATs , convert to XMVECTOR for calculations</a:t>
            </a:r>
            <a:br>
              <a:rPr lang="en-GB" dirty="0">
                <a:solidFill>
                  <a:srgbClr val="C00000"/>
                </a:solidFill>
              </a:rPr>
            </a:br>
            <a:r>
              <a:rPr lang="en-GB" dirty="0">
                <a:solidFill>
                  <a:srgbClr val="C00000"/>
                </a:solidFill>
              </a:rPr>
              <a:t>(then you won’t need to worry about memory aligned classes)</a:t>
            </a:r>
          </a:p>
          <a:p>
            <a:pPr marL="491400" lvl="2" indent="0">
              <a:buNone/>
            </a:pPr>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367873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71529" y="1600201"/>
            <a:ext cx="9710871" cy="4867275"/>
          </a:xfrm>
        </p:spPr>
        <p:txBody>
          <a:bodyPr/>
          <a:lstStyle/>
          <a:p>
            <a:pPr lvl="0">
              <a:defRPr/>
            </a:pPr>
            <a:r>
              <a:rPr lang="en-GB" dirty="0">
                <a:latin typeface="Candara" pitchFamily="34" charset="0"/>
              </a:rPr>
              <a:t>Aims of Tutorial Sessions</a:t>
            </a:r>
          </a:p>
          <a:p>
            <a:pPr lvl="1">
              <a:buClr>
                <a:srgbClr val="002060"/>
              </a:buClr>
              <a:defRPr/>
            </a:pPr>
            <a:r>
              <a:rPr lang="en-GB" dirty="0">
                <a:latin typeface="Candara" pitchFamily="34" charset="0"/>
              </a:rPr>
              <a:t>3D Techniques </a:t>
            </a:r>
            <a:r>
              <a:rPr lang="en-GB" u="sng" dirty="0">
                <a:latin typeface="Candara" pitchFamily="34" charset="0"/>
              </a:rPr>
              <a:t>FOR GAMES</a:t>
            </a:r>
            <a:endParaRPr lang="en-GB" b="0" u="sng" dirty="0">
              <a:latin typeface="Candara" pitchFamily="34" charset="0"/>
            </a:endParaRPr>
          </a:p>
          <a:p>
            <a:pPr lvl="2"/>
            <a:r>
              <a:rPr lang="en-GB" dirty="0"/>
              <a:t>The tutorial content of the module provides an applied focus for the topics studied in the lectures</a:t>
            </a:r>
          </a:p>
          <a:p>
            <a:pPr lvl="2"/>
            <a:r>
              <a:rPr lang="en-GB" dirty="0"/>
              <a:t>Forms the basis of a simple game which brings together all of the topics studied in the module:</a:t>
            </a:r>
          </a:p>
          <a:p>
            <a:pPr lvl="3"/>
            <a:r>
              <a:rPr lang="en-GB" i="1" dirty="0"/>
              <a:t>Fly around a landscape in an aeroplane shooting and dropping bouncing bombs on a giant animating robot</a:t>
            </a:r>
          </a:p>
          <a:p>
            <a:pPr lvl="2"/>
            <a:r>
              <a:rPr lang="en-GB" dirty="0"/>
              <a:t>A tutorial based on initialisation would be even more dull than a lecture on one </a:t>
            </a:r>
            <a:r>
              <a:rPr lang="en-GB" dirty="0">
                <a:sym typeface="Wingdings" pitchFamily="2" charset="2"/>
              </a:rPr>
              <a:t></a:t>
            </a:r>
          </a:p>
          <a:p>
            <a:pPr lvl="2"/>
            <a:r>
              <a:rPr lang="en-GB" dirty="0">
                <a:sym typeface="Wingdings" pitchFamily="2" charset="2"/>
              </a:rPr>
              <a:t>So we’ll start by tackling the landscape in our game</a:t>
            </a:r>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80075" y="1600201"/>
            <a:ext cx="9998579" cy="225742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What is it</a:t>
            </a:r>
            <a:endParaRPr lang="en-GB" b="0" u="sng" dirty="0">
              <a:latin typeface="Candara" pitchFamily="34" charset="0"/>
            </a:endParaRPr>
          </a:p>
          <a:p>
            <a:pPr lvl="2"/>
            <a:r>
              <a:rPr lang="en-GB" dirty="0"/>
              <a:t>A two-dimensional array of values representing heights in a regular grid structure.</a:t>
            </a:r>
          </a:p>
          <a:p>
            <a:pPr lvl="2"/>
            <a:r>
              <a:rPr lang="en-GB" dirty="0"/>
              <a:t>Often derived from a heightmap image where white = raised and black = lowered</a:t>
            </a:r>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52226" name="Picture 2"/>
          <p:cNvPicPr>
            <a:picLocks noChangeAspect="1" noChangeArrowheads="1"/>
          </p:cNvPicPr>
          <p:nvPr/>
        </p:nvPicPr>
        <p:blipFill>
          <a:blip r:embed="rId2" cstate="print"/>
          <a:srcRect l="23813" t="35667" r="28000" b="12333"/>
          <a:stretch>
            <a:fillRect/>
          </a:stretch>
        </p:blipFill>
        <p:spPr bwMode="auto">
          <a:xfrm>
            <a:off x="8647845" y="3929553"/>
            <a:ext cx="3230809" cy="1961113"/>
          </a:xfrm>
          <a:prstGeom prst="rect">
            <a:avLst/>
          </a:prstGeom>
          <a:noFill/>
          <a:ln w="9525">
            <a:noFill/>
            <a:miter lim="800000"/>
            <a:headEnd/>
            <a:tailEnd/>
          </a:ln>
        </p:spPr>
      </p:pic>
      <p:grpSp>
        <p:nvGrpSpPr>
          <p:cNvPr id="52" name="Group 51"/>
          <p:cNvGrpSpPr/>
          <p:nvPr/>
        </p:nvGrpSpPr>
        <p:grpSpPr>
          <a:xfrm>
            <a:off x="5209321" y="3119898"/>
            <a:ext cx="3171825" cy="3160216"/>
            <a:chOff x="1724025" y="3467071"/>
            <a:chExt cx="3171825" cy="3160216"/>
          </a:xfrm>
        </p:grpSpPr>
        <p:sp>
          <p:nvSpPr>
            <p:cNvPr id="7" name="Rectangle 6"/>
            <p:cNvSpPr/>
            <p:nvPr/>
          </p:nvSpPr>
          <p:spPr>
            <a:xfrm>
              <a:off x="2162175"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781300"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400425"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019550"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162175"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781300"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400425"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019550"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162175"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781300"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400425"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019550"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162175"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781300"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400425"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4019550"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2533510" y="3467071"/>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24" name="Rectangle 23"/>
            <p:cNvSpPr/>
            <p:nvPr/>
          </p:nvSpPr>
          <p:spPr>
            <a:xfrm>
              <a:off x="3152635" y="3467071"/>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25" name="Rectangle 24"/>
            <p:cNvSpPr/>
            <p:nvPr/>
          </p:nvSpPr>
          <p:spPr>
            <a:xfrm>
              <a:off x="3724135" y="3467071"/>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6" name="Rectangle 25"/>
            <p:cNvSpPr/>
            <p:nvPr/>
          </p:nvSpPr>
          <p:spPr>
            <a:xfrm>
              <a:off x="4343260" y="3476596"/>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7" name="Rectangle 26"/>
            <p:cNvSpPr/>
            <p:nvPr/>
          </p:nvSpPr>
          <p:spPr>
            <a:xfrm>
              <a:off x="1885810" y="4076671"/>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8" name="Rectangle 27"/>
            <p:cNvSpPr/>
            <p:nvPr/>
          </p:nvSpPr>
          <p:spPr>
            <a:xfrm>
              <a:off x="2552560" y="4076671"/>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9" name="Rectangle 28"/>
            <p:cNvSpPr/>
            <p:nvPr/>
          </p:nvSpPr>
          <p:spPr>
            <a:xfrm>
              <a:off x="3171685" y="4076671"/>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30" name="Rectangle 29"/>
            <p:cNvSpPr/>
            <p:nvPr/>
          </p:nvSpPr>
          <p:spPr>
            <a:xfrm>
              <a:off x="3743185" y="4076671"/>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31" name="Rectangle 30"/>
            <p:cNvSpPr/>
            <p:nvPr/>
          </p:nvSpPr>
          <p:spPr>
            <a:xfrm>
              <a:off x="4333874" y="4086196"/>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32" name="Rectangle 31"/>
            <p:cNvSpPr/>
            <p:nvPr/>
          </p:nvSpPr>
          <p:spPr>
            <a:xfrm>
              <a:off x="1790701" y="4638646"/>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33" name="Rectangle 32"/>
            <p:cNvSpPr/>
            <p:nvPr/>
          </p:nvSpPr>
          <p:spPr>
            <a:xfrm>
              <a:off x="2438401" y="4638646"/>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34" name="Rectangle 33"/>
            <p:cNvSpPr/>
            <p:nvPr/>
          </p:nvSpPr>
          <p:spPr>
            <a:xfrm>
              <a:off x="3038476" y="4638646"/>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35" name="Rectangle 34"/>
            <p:cNvSpPr/>
            <p:nvPr/>
          </p:nvSpPr>
          <p:spPr>
            <a:xfrm>
              <a:off x="3686174" y="4638646"/>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36" name="Rectangle 35"/>
            <p:cNvSpPr/>
            <p:nvPr/>
          </p:nvSpPr>
          <p:spPr>
            <a:xfrm>
              <a:off x="4267201" y="4648171"/>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37" name="Rectangle 36"/>
            <p:cNvSpPr/>
            <p:nvPr/>
          </p:nvSpPr>
          <p:spPr>
            <a:xfrm>
              <a:off x="1790700" y="5248246"/>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38" name="Rectangle 37"/>
            <p:cNvSpPr/>
            <p:nvPr/>
          </p:nvSpPr>
          <p:spPr>
            <a:xfrm>
              <a:off x="2371726" y="5248246"/>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39" name="Rectangle 38"/>
            <p:cNvSpPr/>
            <p:nvPr/>
          </p:nvSpPr>
          <p:spPr>
            <a:xfrm>
              <a:off x="2971801" y="5257771"/>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40" name="Rectangle 39"/>
            <p:cNvSpPr/>
            <p:nvPr/>
          </p:nvSpPr>
          <p:spPr>
            <a:xfrm>
              <a:off x="3609975" y="5248246"/>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41" name="Rectangle 40"/>
            <p:cNvSpPr/>
            <p:nvPr/>
          </p:nvSpPr>
          <p:spPr>
            <a:xfrm>
              <a:off x="4267200" y="5257771"/>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42" name="Rectangle 41"/>
            <p:cNvSpPr/>
            <p:nvPr/>
          </p:nvSpPr>
          <p:spPr>
            <a:xfrm>
              <a:off x="1724025" y="5848321"/>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43" name="Rectangle 42"/>
            <p:cNvSpPr/>
            <p:nvPr/>
          </p:nvSpPr>
          <p:spPr>
            <a:xfrm>
              <a:off x="2390776" y="5848321"/>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44" name="Rectangle 43"/>
            <p:cNvSpPr/>
            <p:nvPr/>
          </p:nvSpPr>
          <p:spPr>
            <a:xfrm>
              <a:off x="2990851" y="5838796"/>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45" name="Rectangle 44"/>
            <p:cNvSpPr/>
            <p:nvPr/>
          </p:nvSpPr>
          <p:spPr>
            <a:xfrm>
              <a:off x="3619500" y="5848321"/>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46" name="Rectangle 45"/>
            <p:cNvSpPr/>
            <p:nvPr/>
          </p:nvSpPr>
          <p:spPr>
            <a:xfrm>
              <a:off x="4229100" y="5857846"/>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47" name="Rectangle 46"/>
            <p:cNvSpPr/>
            <p:nvPr/>
          </p:nvSpPr>
          <p:spPr>
            <a:xfrm>
              <a:off x="1866760" y="3476596"/>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grpSp>
      <p:pic>
        <p:nvPicPr>
          <p:cNvPr id="53" name="Picture 52" descr="Heightmap.bmp"/>
          <p:cNvPicPr>
            <a:picLocks noChangeAspect="1"/>
          </p:cNvPicPr>
          <p:nvPr/>
        </p:nvPicPr>
        <p:blipFill>
          <a:blip r:embed="rId3" cstate="print"/>
          <a:stretch>
            <a:fillRect/>
          </a:stretch>
        </p:blipFill>
        <p:spPr>
          <a:xfrm>
            <a:off x="2469686" y="3625033"/>
            <a:ext cx="2390493" cy="2390493"/>
          </a:xfrm>
          <a:prstGeom prst="rect">
            <a:avLst/>
          </a:prstGeom>
        </p:spPr>
      </p:pic>
      <p:sp>
        <p:nvSpPr>
          <p:cNvPr id="54" name="Right Arrow 53"/>
          <p:cNvSpPr/>
          <p:nvPr/>
        </p:nvSpPr>
        <p:spPr>
          <a:xfrm>
            <a:off x="4505684" y="4552340"/>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a:off x="8238269" y="4901102"/>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80075" y="1600201"/>
            <a:ext cx="8549801" cy="486727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Week 1 Task</a:t>
            </a:r>
            <a:endParaRPr lang="en-GB" b="0" u="sng" dirty="0">
              <a:latin typeface="Candara" pitchFamily="34" charset="0"/>
            </a:endParaRPr>
          </a:p>
          <a:p>
            <a:pPr lvl="2"/>
            <a:r>
              <a:rPr lang="en-GB" dirty="0"/>
              <a:t>Alter the code so that rather than rendering a cube, it loads a </a:t>
            </a:r>
            <a:r>
              <a:rPr lang="en-GB" dirty="0" err="1"/>
              <a:t>heightmap</a:t>
            </a:r>
            <a:r>
              <a:rPr lang="en-GB" dirty="0"/>
              <a:t> from a file and renders that instead</a:t>
            </a:r>
          </a:p>
          <a:p>
            <a:pPr lvl="2"/>
            <a:endParaRPr lang="en-GB" dirty="0"/>
          </a:p>
          <a:p>
            <a:pPr lvl="2"/>
            <a:endParaRPr lang="en-GB" dirty="0"/>
          </a:p>
          <a:p>
            <a:pPr lvl="2"/>
            <a:endParaRPr lang="en-GB" dirty="0"/>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There is only one function that need changing:</a:t>
            </a:r>
          </a:p>
          <a:p>
            <a:pPr lvl="3"/>
            <a:r>
              <a:rPr lang="en-GB" dirty="0" err="1">
                <a:solidFill>
                  <a:srgbClr val="006600"/>
                </a:solidFill>
                <a:latin typeface="Consolas" pitchFamily="49" charset="0"/>
                <a:cs typeface="Consolas" pitchFamily="49" charset="0"/>
              </a:rPr>
              <a:t>bool</a:t>
            </a:r>
            <a:r>
              <a:rPr lang="en-GB" dirty="0">
                <a:solidFill>
                  <a:srgbClr val="006600"/>
                </a:solidFill>
                <a:latin typeface="Consolas" pitchFamily="49" charset="0"/>
                <a:cs typeface="Consolas" pitchFamily="49" charset="0"/>
              </a:rPr>
              <a:t> </a:t>
            </a:r>
            <a:r>
              <a:rPr lang="en-GB" dirty="0" err="1">
                <a:solidFill>
                  <a:srgbClr val="006600"/>
                </a:solidFill>
                <a:latin typeface="Consolas" pitchFamily="49" charset="0"/>
                <a:cs typeface="Consolas" pitchFamily="49" charset="0"/>
              </a:rPr>
              <a:t>HeightMapApplication</a:t>
            </a:r>
            <a:r>
              <a:rPr lang="en-GB" dirty="0">
                <a:solidFill>
                  <a:srgbClr val="006600"/>
                </a:solidFill>
                <a:latin typeface="Consolas" pitchFamily="49" charset="0"/>
                <a:cs typeface="Consolas" pitchFamily="49" charset="0"/>
              </a:rPr>
              <a:t>::</a:t>
            </a:r>
            <a:r>
              <a:rPr lang="en-GB" dirty="0" err="1">
                <a:solidFill>
                  <a:srgbClr val="006600"/>
                </a:solidFill>
                <a:latin typeface="Consolas" pitchFamily="49" charset="0"/>
                <a:cs typeface="Consolas" pitchFamily="49" charset="0"/>
              </a:rPr>
              <a:t>HandleStart</a:t>
            </a:r>
            <a:r>
              <a:rPr lang="en-GB" dirty="0">
                <a:solidFill>
                  <a:srgbClr val="006600"/>
                </a:solidFill>
                <a:latin typeface="Consolas" pitchFamily="49" charset="0"/>
                <a:cs typeface="Consolas" pitchFamily="49" charset="0"/>
              </a:rPr>
              <a:t>()</a:t>
            </a:r>
            <a:endParaRPr lang="en-GB" dirty="0"/>
          </a:p>
          <a:p>
            <a:pPr lvl="2"/>
            <a:r>
              <a:rPr lang="en-GB" dirty="0"/>
              <a:t>The area that needs attention is clearly marked by comments and there is no need to change anything else</a:t>
            </a:r>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52226" name="Picture 2"/>
          <p:cNvPicPr>
            <a:picLocks noChangeAspect="1" noChangeArrowheads="1"/>
          </p:cNvPicPr>
          <p:nvPr/>
        </p:nvPicPr>
        <p:blipFill>
          <a:blip r:embed="rId2" cstate="print"/>
          <a:srcRect l="23813" t="35667" r="28000" b="12333"/>
          <a:stretch>
            <a:fillRect/>
          </a:stretch>
        </p:blipFill>
        <p:spPr bwMode="auto">
          <a:xfrm>
            <a:off x="6330564" y="3386716"/>
            <a:ext cx="2006846" cy="1218163"/>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l="30125" t="18222" r="39250" b="41222"/>
          <a:stretch>
            <a:fillRect/>
          </a:stretch>
        </p:blipFill>
        <p:spPr bwMode="auto">
          <a:xfrm>
            <a:off x="4082665" y="3378082"/>
            <a:ext cx="1639595" cy="1221331"/>
          </a:xfrm>
          <a:prstGeom prst="rect">
            <a:avLst/>
          </a:prstGeom>
          <a:noFill/>
          <a:ln w="9525">
            <a:noFill/>
            <a:miter lim="800000"/>
            <a:headEnd/>
            <a:tailEnd/>
          </a:ln>
        </p:spPr>
      </p:pic>
      <p:sp>
        <p:nvSpPr>
          <p:cNvPr id="6" name="Right Arrow 5"/>
          <p:cNvSpPr/>
          <p:nvPr/>
        </p:nvSpPr>
        <p:spPr>
          <a:xfrm>
            <a:off x="5673339" y="3691517"/>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8566893"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Start with </a:t>
            </a:r>
            <a:r>
              <a:rPr lang="en-GB" dirty="0" err="1">
                <a:solidFill>
                  <a:srgbClr val="006600"/>
                </a:solidFill>
                <a:latin typeface="Consolas" pitchFamily="49" charset="0"/>
                <a:cs typeface="Consolas" pitchFamily="49" charset="0"/>
              </a:rPr>
              <a:t>HandleStart</a:t>
            </a:r>
            <a:r>
              <a:rPr lang="en-GB" dirty="0">
                <a:solidFill>
                  <a:srgbClr val="006600"/>
                </a:solidFill>
                <a:latin typeface="Consolas" pitchFamily="49" charset="0"/>
                <a:cs typeface="Consolas" pitchFamily="49" charset="0"/>
              </a:rPr>
              <a:t>()</a:t>
            </a:r>
          </a:p>
          <a:p>
            <a:pPr lvl="2"/>
            <a:r>
              <a:rPr lang="en-GB" dirty="0"/>
              <a:t>Declare an array which is big enough for the </a:t>
            </a:r>
            <a:r>
              <a:rPr lang="en-GB" dirty="0" err="1"/>
              <a:t>heightmap</a:t>
            </a:r>
            <a:endParaRPr lang="en-GB" dirty="0"/>
          </a:p>
          <a:p>
            <a:pPr lvl="2"/>
            <a:r>
              <a:rPr lang="en-GB" dirty="0"/>
              <a:t>Look at the order in which vertices are used to define triangles in the cube – particularly for the top face</a:t>
            </a:r>
          </a:p>
          <a:p>
            <a:pPr lvl="2"/>
            <a:r>
              <a:rPr lang="en-GB" dirty="0" err="1"/>
              <a:t>Heightmap</a:t>
            </a:r>
            <a:r>
              <a:rPr lang="en-GB" dirty="0"/>
              <a:t> data is loaded into the </a:t>
            </a:r>
            <a:r>
              <a:rPr lang="en-GB" dirty="0" err="1"/>
              <a:t>m_pHeightMap</a:t>
            </a:r>
            <a:r>
              <a:rPr lang="en-GB" dirty="0"/>
              <a:t>[] array by the </a:t>
            </a:r>
            <a:r>
              <a:rPr lang="en-GB" dirty="0" err="1"/>
              <a:t>LoadHeightmap</a:t>
            </a:r>
            <a:r>
              <a:rPr lang="en-GB" dirty="0"/>
              <a:t> function</a:t>
            </a:r>
          </a:p>
          <a:p>
            <a:pPr lvl="2"/>
            <a:r>
              <a:rPr lang="en-GB" dirty="0"/>
              <a:t>Use that data to feed into your vertex data</a:t>
            </a:r>
          </a:p>
          <a:p>
            <a:pPr lvl="2"/>
            <a:r>
              <a:rPr lang="en-GB" dirty="0"/>
              <a:t>Perhaps use an intermediary step?</a:t>
            </a:r>
          </a:p>
          <a:p>
            <a:r>
              <a:rPr lang="en-GB" sz="1600" dirty="0">
                <a:solidFill>
                  <a:srgbClr val="006600"/>
                </a:solidFill>
                <a:latin typeface="Consolas"/>
              </a:rPr>
              <a:t>		v0 = </a:t>
            </a:r>
            <a:r>
              <a:rPr lang="en-GB" sz="1600" dirty="0" err="1">
                <a:solidFill>
                  <a:srgbClr val="006600"/>
                </a:solidFill>
                <a:latin typeface="Consolas"/>
              </a:rPr>
              <a:t>m_pHeightMap</a:t>
            </a:r>
            <a:r>
              <a:rPr lang="en-GB" sz="1600" dirty="0">
                <a:solidFill>
                  <a:srgbClr val="006600"/>
                </a:solidFill>
                <a:latin typeface="Consolas"/>
              </a:rPr>
              <a:t>[</a:t>
            </a:r>
            <a:r>
              <a:rPr lang="en-GB" sz="1600" dirty="0" err="1">
                <a:solidFill>
                  <a:srgbClr val="006600"/>
                </a:solidFill>
                <a:latin typeface="Consolas"/>
              </a:rPr>
              <a:t>mapIndex</a:t>
            </a:r>
            <a:r>
              <a:rPr lang="en-GB" sz="1600" dirty="0">
                <a:solidFill>
                  <a:srgbClr val="006600"/>
                </a:solidFill>
                <a:latin typeface="Consolas"/>
              </a:rPr>
              <a:t>];</a:t>
            </a:r>
          </a:p>
          <a:p>
            <a:r>
              <a:rPr lang="en-GB" sz="1600" dirty="0">
                <a:solidFill>
                  <a:srgbClr val="006600"/>
                </a:solidFill>
                <a:latin typeface="Consolas"/>
              </a:rPr>
              <a:t>		v1 = </a:t>
            </a:r>
            <a:r>
              <a:rPr lang="en-GB" sz="1600" dirty="0" err="1">
                <a:solidFill>
                  <a:srgbClr val="006600"/>
                </a:solidFill>
                <a:latin typeface="Consolas"/>
              </a:rPr>
              <a:t>m_pHeightMap</a:t>
            </a:r>
            <a:r>
              <a:rPr lang="en-GB" sz="1600" dirty="0">
                <a:solidFill>
                  <a:srgbClr val="006600"/>
                </a:solidFill>
                <a:latin typeface="Consolas"/>
              </a:rPr>
              <a:t>[mapIndex+1];</a:t>
            </a:r>
          </a:p>
          <a:p>
            <a:r>
              <a:rPr lang="en-GB" sz="1600" dirty="0">
                <a:solidFill>
                  <a:srgbClr val="006600"/>
                </a:solidFill>
                <a:latin typeface="Consolas"/>
              </a:rPr>
              <a:t>		v2 = </a:t>
            </a:r>
            <a:r>
              <a:rPr lang="en-GB" sz="1600" dirty="0" err="1">
                <a:solidFill>
                  <a:srgbClr val="006600"/>
                </a:solidFill>
                <a:latin typeface="Consolas"/>
              </a:rPr>
              <a:t>m_pHeightMap</a:t>
            </a:r>
            <a:r>
              <a:rPr lang="en-GB" sz="1600" dirty="0">
                <a:solidFill>
                  <a:srgbClr val="006600"/>
                </a:solidFill>
                <a:latin typeface="Consolas"/>
              </a:rPr>
              <a:t>[</a:t>
            </a:r>
            <a:r>
              <a:rPr lang="en-GB" sz="1600" dirty="0" err="1">
                <a:solidFill>
                  <a:srgbClr val="006600"/>
                </a:solidFill>
                <a:latin typeface="Consolas"/>
              </a:rPr>
              <a:t>mapIndex+HeightMapWidth</a:t>
            </a:r>
            <a:r>
              <a:rPr lang="en-GB" sz="1600" dirty="0">
                <a:solidFill>
                  <a:srgbClr val="006600"/>
                </a:solidFill>
                <a:latin typeface="Consolas"/>
              </a:rPr>
              <a:t>];</a:t>
            </a:r>
          </a:p>
          <a:p>
            <a:r>
              <a:rPr lang="en-GB" sz="1600" dirty="0">
                <a:solidFill>
                  <a:srgbClr val="006600"/>
                </a:solidFill>
                <a:latin typeface="Consolas"/>
              </a:rPr>
              <a:t>		v3 = </a:t>
            </a:r>
            <a:r>
              <a:rPr lang="en-GB" sz="1600" dirty="0" err="1">
                <a:solidFill>
                  <a:srgbClr val="006600"/>
                </a:solidFill>
                <a:latin typeface="Consolas"/>
              </a:rPr>
              <a:t>m_pHeightMap</a:t>
            </a:r>
            <a:r>
              <a:rPr lang="en-GB" sz="1600" dirty="0">
                <a:solidFill>
                  <a:srgbClr val="006600"/>
                </a:solidFill>
                <a:latin typeface="Consolas"/>
              </a:rPr>
              <a:t>[mapIndex+m_HeightMapWidth+1];</a:t>
            </a: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4">
            <a:extLst>
              <a:ext uri="{FF2B5EF4-FFF2-40B4-BE49-F238E27FC236}">
                <a16:creationId xmlns:a16="http://schemas.microsoft.com/office/drawing/2014/main" id="{4AA8B319-BD33-4FC8-9D7A-57097B8617B3}"/>
              </a:ext>
            </a:extLst>
          </p:cNvPr>
          <p:cNvSpPr/>
          <p:nvPr/>
        </p:nvSpPr>
        <p:spPr>
          <a:xfrm>
            <a:off x="7742459" y="4858512"/>
            <a:ext cx="3218149" cy="1007174"/>
          </a:xfrm>
          <a:prstGeom prst="wedgeRoundRectCallout">
            <a:avLst>
              <a:gd name="adj1" fmla="val -36587"/>
              <a:gd name="adj2" fmla="val 67895"/>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Tweaked to reflect clockwise winding order (see next slide)</a:t>
            </a:r>
            <a:endParaRPr lang="en-GB"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A970D193-56C3-4442-BCF3-61EEF9AC3F18}"/>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List</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ectangle 3"/>
          <p:cNvSpPr/>
          <p:nvPr/>
        </p:nvSpPr>
        <p:spPr>
          <a:xfrm>
            <a:off x="3716798" y="3031887"/>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06947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68859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30772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92684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06947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68859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30772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92684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06947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68859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30772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92684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6947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68859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30772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92684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402333" y="2507984"/>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31" name="Rectangle 30"/>
          <p:cNvSpPr/>
          <p:nvPr/>
        </p:nvSpPr>
        <p:spPr>
          <a:xfrm>
            <a:off x="6440808" y="2584184"/>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32" name="Rectangle 31"/>
          <p:cNvSpPr/>
          <p:nvPr/>
        </p:nvSpPr>
        <p:spPr>
          <a:xfrm>
            <a:off x="7059933" y="2584184"/>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33" name="Rectangle 32"/>
          <p:cNvSpPr/>
          <p:nvPr/>
        </p:nvSpPr>
        <p:spPr>
          <a:xfrm>
            <a:off x="7631433" y="2584184"/>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34" name="Rectangle 33"/>
          <p:cNvSpPr/>
          <p:nvPr/>
        </p:nvSpPr>
        <p:spPr>
          <a:xfrm>
            <a:off x="8250558" y="2593709"/>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45" name="Rectangle 44"/>
          <p:cNvSpPr/>
          <p:nvPr/>
        </p:nvSpPr>
        <p:spPr>
          <a:xfrm>
            <a:off x="5793108" y="3193784"/>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46" name="Rectangle 45"/>
          <p:cNvSpPr/>
          <p:nvPr/>
        </p:nvSpPr>
        <p:spPr>
          <a:xfrm>
            <a:off x="6459858" y="3193784"/>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47" name="Rectangle 46"/>
          <p:cNvSpPr/>
          <p:nvPr/>
        </p:nvSpPr>
        <p:spPr>
          <a:xfrm>
            <a:off x="7078983" y="3193784"/>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48" name="Rectangle 47"/>
          <p:cNvSpPr/>
          <p:nvPr/>
        </p:nvSpPr>
        <p:spPr>
          <a:xfrm>
            <a:off x="7650483" y="3193784"/>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49" name="Rectangle 48"/>
          <p:cNvSpPr/>
          <p:nvPr/>
        </p:nvSpPr>
        <p:spPr>
          <a:xfrm>
            <a:off x="8241172" y="3203309"/>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51" name="Rectangle 50"/>
          <p:cNvSpPr/>
          <p:nvPr/>
        </p:nvSpPr>
        <p:spPr>
          <a:xfrm>
            <a:off x="5697998" y="3755759"/>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52" name="Rectangle 51"/>
          <p:cNvSpPr/>
          <p:nvPr/>
        </p:nvSpPr>
        <p:spPr>
          <a:xfrm>
            <a:off x="6345698" y="3755759"/>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53" name="Rectangle 52"/>
          <p:cNvSpPr/>
          <p:nvPr/>
        </p:nvSpPr>
        <p:spPr>
          <a:xfrm>
            <a:off x="6945773" y="3755759"/>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54" name="Rectangle 53"/>
          <p:cNvSpPr/>
          <p:nvPr/>
        </p:nvSpPr>
        <p:spPr>
          <a:xfrm>
            <a:off x="7593472" y="3755759"/>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55" name="Rectangle 54"/>
          <p:cNvSpPr/>
          <p:nvPr/>
        </p:nvSpPr>
        <p:spPr>
          <a:xfrm>
            <a:off x="8174498" y="3765284"/>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57" name="Rectangle 56"/>
          <p:cNvSpPr/>
          <p:nvPr/>
        </p:nvSpPr>
        <p:spPr>
          <a:xfrm>
            <a:off x="5697998" y="4365359"/>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58" name="Rectangle 57"/>
          <p:cNvSpPr/>
          <p:nvPr/>
        </p:nvSpPr>
        <p:spPr>
          <a:xfrm>
            <a:off x="6279023" y="4365359"/>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59" name="Rectangle 58"/>
          <p:cNvSpPr/>
          <p:nvPr/>
        </p:nvSpPr>
        <p:spPr>
          <a:xfrm>
            <a:off x="6879098" y="4374884"/>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60" name="Rectangle 59"/>
          <p:cNvSpPr/>
          <p:nvPr/>
        </p:nvSpPr>
        <p:spPr>
          <a:xfrm>
            <a:off x="7517273" y="4365359"/>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61" name="Rectangle 60"/>
          <p:cNvSpPr/>
          <p:nvPr/>
        </p:nvSpPr>
        <p:spPr>
          <a:xfrm>
            <a:off x="8174497" y="4374884"/>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63" name="Rectangle 62"/>
          <p:cNvSpPr/>
          <p:nvPr/>
        </p:nvSpPr>
        <p:spPr>
          <a:xfrm>
            <a:off x="5631322" y="4965434"/>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64" name="Rectangle 63"/>
          <p:cNvSpPr/>
          <p:nvPr/>
        </p:nvSpPr>
        <p:spPr>
          <a:xfrm>
            <a:off x="6298073" y="4965434"/>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65" name="Rectangle 64"/>
          <p:cNvSpPr/>
          <p:nvPr/>
        </p:nvSpPr>
        <p:spPr>
          <a:xfrm>
            <a:off x="6898148" y="4955909"/>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66" name="Rectangle 65"/>
          <p:cNvSpPr/>
          <p:nvPr/>
        </p:nvSpPr>
        <p:spPr>
          <a:xfrm>
            <a:off x="7526797" y="4965434"/>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67" name="Rectangle 66"/>
          <p:cNvSpPr/>
          <p:nvPr/>
        </p:nvSpPr>
        <p:spPr>
          <a:xfrm>
            <a:off x="8136398" y="4974959"/>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76" name="Rectangle 75"/>
          <p:cNvSpPr/>
          <p:nvPr/>
        </p:nvSpPr>
        <p:spPr>
          <a:xfrm>
            <a:off x="5774058" y="2593709"/>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cxnSp>
        <p:nvCxnSpPr>
          <p:cNvPr id="80" name="Straight Connector 79"/>
          <p:cNvCxnSpPr/>
          <p:nvPr/>
        </p:nvCxnSpPr>
        <p:spPr>
          <a:xfrm flipV="1">
            <a:off x="3707273" y="3060465"/>
            <a:ext cx="638175" cy="561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3707272"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4326397"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697747" y="363196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4288297" y="36129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993523" y="2812812"/>
            <a:ext cx="6381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8012433" y="2365108"/>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95" name="Rectangle 94"/>
          <p:cNvSpPr/>
          <p:nvPr/>
        </p:nvSpPr>
        <p:spPr>
          <a:xfrm>
            <a:off x="8917447" y="319378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97" name="Straight Arrow Connector 96"/>
          <p:cNvCxnSpPr/>
          <p:nvPr/>
        </p:nvCxnSpPr>
        <p:spPr>
          <a:xfrm>
            <a:off x="8850772" y="3089037"/>
            <a:ext cx="2" cy="6667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946022" y="435583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103" name="Straight Arrow Connector 102"/>
          <p:cNvCxnSpPr/>
          <p:nvPr/>
        </p:nvCxnSpPr>
        <p:spPr>
          <a:xfrm flipV="1">
            <a:off x="8888872" y="4251090"/>
            <a:ext cx="0" cy="6572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6669548" y="2822337"/>
            <a:ext cx="6762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764658" y="2355583"/>
            <a:ext cx="533539" cy="400110"/>
          </a:xfrm>
          <a:prstGeom prst="rect">
            <a:avLst/>
          </a:prstGeom>
        </p:spPr>
        <p:txBody>
          <a:bodyPr wrap="square">
            <a:spAutoFit/>
          </a:bodyPr>
          <a:lstStyle/>
          <a:p>
            <a:r>
              <a:rPr lang="en-GB" dirty="0">
                <a:latin typeface="Candara" pitchFamily="34" charset="0"/>
              </a:rPr>
              <a:t>-1</a:t>
            </a:r>
            <a:endParaRPr lang="en-GB" sz="4400" dirty="0"/>
          </a:p>
        </p:txBody>
      </p:sp>
      <p:cxnSp>
        <p:nvCxnSpPr>
          <p:cNvPr id="68" name="Straight Arrow Connector 67">
            <a:extLst>
              <a:ext uri="{FF2B5EF4-FFF2-40B4-BE49-F238E27FC236}">
                <a16:creationId xmlns:a16="http://schemas.microsoft.com/office/drawing/2014/main" id="{5A9D7268-DB92-495A-985B-E91ACECFC1CF}"/>
              </a:ext>
            </a:extLst>
          </p:cNvPr>
          <p:cNvCxnSpPr>
            <a:cxnSpLocks/>
          </p:cNvCxnSpPr>
          <p:nvPr/>
        </p:nvCxnSpPr>
        <p:spPr>
          <a:xfrm>
            <a:off x="4840747" y="2140637"/>
            <a:ext cx="478164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885DA71-41F1-42FA-8DBA-D5B108C6203E}"/>
              </a:ext>
            </a:extLst>
          </p:cNvPr>
          <p:cNvCxnSpPr>
            <a:cxnSpLocks/>
          </p:cNvCxnSpPr>
          <p:nvPr/>
        </p:nvCxnSpPr>
        <p:spPr>
          <a:xfrm>
            <a:off x="5347269" y="1683465"/>
            <a:ext cx="0" cy="46688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2408D95E-4696-4E26-A260-54F268267566}"/>
              </a:ext>
            </a:extLst>
          </p:cNvPr>
          <p:cNvSpPr/>
          <p:nvPr/>
        </p:nvSpPr>
        <p:spPr>
          <a:xfrm>
            <a:off x="7869697" y="1649246"/>
            <a:ext cx="1047750" cy="400110"/>
          </a:xfrm>
          <a:prstGeom prst="rect">
            <a:avLst/>
          </a:prstGeom>
        </p:spPr>
        <p:txBody>
          <a:bodyPr wrap="square">
            <a:spAutoFit/>
          </a:bodyPr>
          <a:lstStyle/>
          <a:p>
            <a:r>
              <a:rPr lang="en-GB" dirty="0">
                <a:latin typeface="Candara" pitchFamily="34" charset="0"/>
              </a:rPr>
              <a:t>for x…</a:t>
            </a:r>
            <a:endParaRPr lang="en-GB" sz="4400" dirty="0"/>
          </a:p>
        </p:txBody>
      </p:sp>
      <p:sp>
        <p:nvSpPr>
          <p:cNvPr id="71" name="Rectangle 70">
            <a:extLst>
              <a:ext uri="{FF2B5EF4-FFF2-40B4-BE49-F238E27FC236}">
                <a16:creationId xmlns:a16="http://schemas.microsoft.com/office/drawing/2014/main" id="{436D1C10-8131-4959-B8E4-7A3DE4159BBC}"/>
              </a:ext>
            </a:extLst>
          </p:cNvPr>
          <p:cNvSpPr/>
          <p:nvPr/>
        </p:nvSpPr>
        <p:spPr>
          <a:xfrm rot="16200000">
            <a:off x="4526220" y="4474806"/>
            <a:ext cx="1047750" cy="400110"/>
          </a:xfrm>
          <a:prstGeom prst="rect">
            <a:avLst/>
          </a:prstGeom>
        </p:spPr>
        <p:txBody>
          <a:bodyPr wrap="square">
            <a:spAutoFit/>
          </a:bodyPr>
          <a:lstStyle/>
          <a:p>
            <a:r>
              <a:rPr lang="en-GB" dirty="0">
                <a:latin typeface="Candara" pitchFamily="34" charset="0"/>
              </a:rPr>
              <a:t>for y…</a:t>
            </a:r>
            <a:endParaRPr lang="en-GB" sz="4400" dirty="0"/>
          </a:p>
        </p:txBody>
      </p:sp>
      <p:sp>
        <p:nvSpPr>
          <p:cNvPr id="75" name="Rectangle 74"/>
          <p:cNvSpPr/>
          <p:nvPr/>
        </p:nvSpPr>
        <p:spPr>
          <a:xfrm>
            <a:off x="3423221" y="3160614"/>
            <a:ext cx="743090"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r>
              <a:rPr lang="en-GB" dirty="0">
                <a:solidFill>
                  <a:srgbClr val="000000"/>
                </a:solidFill>
                <a:latin typeface="Candara" pitchFamily="34" charset="0"/>
              </a:rPr>
              <a:t> 5</a:t>
            </a:r>
            <a:endParaRPr lang="en-GB" sz="4400" dirty="0"/>
          </a:p>
        </p:txBody>
      </p:sp>
      <p:sp>
        <p:nvSpPr>
          <p:cNvPr id="77" name="Rectangle 76"/>
          <p:cNvSpPr/>
          <p:nvPr/>
        </p:nvSpPr>
        <p:spPr>
          <a:xfrm>
            <a:off x="4059557" y="2517509"/>
            <a:ext cx="781190"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r>
              <a:rPr lang="en-GB" dirty="0">
                <a:solidFill>
                  <a:srgbClr val="000000"/>
                </a:solidFill>
                <a:latin typeface="Candara" pitchFamily="34" charset="0"/>
              </a:rPr>
              <a:t> 3</a:t>
            </a:r>
            <a:endParaRPr lang="en-GB" sz="4400" dirty="0"/>
          </a:p>
        </p:txBody>
      </p:sp>
      <p:sp>
        <p:nvSpPr>
          <p:cNvPr id="78" name="Rectangle 77"/>
          <p:cNvSpPr/>
          <p:nvPr/>
        </p:nvSpPr>
        <p:spPr>
          <a:xfrm>
            <a:off x="4183382" y="3089009"/>
            <a:ext cx="666890"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4</a:t>
            </a:r>
            <a:endParaRPr lang="en-GB" sz="4400" dirty="0"/>
          </a:p>
        </p:txBody>
      </p:sp>
      <p:sp>
        <p:nvSpPr>
          <p:cNvPr id="56" name="Isosceles Triangle 55">
            <a:extLst>
              <a:ext uri="{FF2B5EF4-FFF2-40B4-BE49-F238E27FC236}">
                <a16:creationId xmlns:a16="http://schemas.microsoft.com/office/drawing/2014/main" id="{AD08801D-E5F8-41DA-B380-ADDCFDAD819B}"/>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ular Callout 4">
            <a:extLst>
              <a:ext uri="{FF2B5EF4-FFF2-40B4-BE49-F238E27FC236}">
                <a16:creationId xmlns:a16="http://schemas.microsoft.com/office/drawing/2014/main" id="{48442FC8-7ADE-43CB-98CB-1F0185AC0E57}"/>
              </a:ext>
            </a:extLst>
          </p:cNvPr>
          <p:cNvSpPr/>
          <p:nvPr/>
        </p:nvSpPr>
        <p:spPr>
          <a:xfrm>
            <a:off x="573563" y="4464625"/>
            <a:ext cx="4097781" cy="2002852"/>
          </a:xfrm>
          <a:prstGeom prst="wedgeRoundRectCallout">
            <a:avLst>
              <a:gd name="adj1" fmla="val 25150"/>
              <a:gd name="adj2" fmla="val -59307"/>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You need a clockwise “winding order” to make your </a:t>
            </a:r>
            <a:r>
              <a:rPr lang="en-GB" sz="1800" dirty="0" err="1">
                <a:solidFill>
                  <a:schemeClr val="tx1"/>
                </a:solidFill>
              </a:rPr>
              <a:t>normals</a:t>
            </a:r>
            <a:r>
              <a:rPr lang="en-GB" sz="1800" dirty="0">
                <a:solidFill>
                  <a:schemeClr val="tx1"/>
                </a:solidFill>
              </a:rPr>
              <a:t> face outwards. It doesn’t make a big difference in this example as back-face culling is turned off, but it may come back to haunt you later if you expand on this tutorial</a:t>
            </a:r>
            <a:endParaRPr lang="en-GB"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9368897" cy="486727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Watch out for the edges (256*256 vertices = 255*255 quads)</a:t>
            </a:r>
          </a:p>
          <a:p>
            <a:pPr lvl="2"/>
            <a:r>
              <a:rPr lang="en-GB" dirty="0"/>
              <a:t>Calculate the normals too!</a:t>
            </a:r>
            <a:endParaRPr lang="en-GB" dirty="0">
              <a:solidFill>
                <a:srgbClr val="006600"/>
              </a:solidFill>
              <a:latin typeface="Consolas" pitchFamily="49" charset="0"/>
              <a:cs typeface="Consolas" pitchFamily="49" charset="0"/>
            </a:endParaRPr>
          </a:p>
          <a:p>
            <a:pPr lvl="2"/>
            <a:r>
              <a:rPr lang="en-GB" dirty="0"/>
              <a:t>Just one normal for used for all three vertices in each triangle (i.e. flat shaded)</a:t>
            </a:r>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5" name="Group 23"/>
          <p:cNvGrpSpPr/>
          <p:nvPr/>
        </p:nvGrpSpPr>
        <p:grpSpPr>
          <a:xfrm>
            <a:off x="3823335" y="4619625"/>
            <a:ext cx="2482218" cy="1507998"/>
            <a:chOff x="1485900" y="1552575"/>
            <a:chExt cx="2482218" cy="1507998"/>
          </a:xfrm>
        </p:grpSpPr>
        <p:sp>
          <p:nvSpPr>
            <p:cNvPr id="6" name="Isosceles Triangle 5"/>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Isosceles Triangle 6"/>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4"/>
            </p:cNvCxnSpPr>
            <p:nvPr/>
          </p:nvCxnSpPr>
          <p:spPr>
            <a:xfrm rot="5400000" flipH="1" flipV="1">
              <a:off x="3552335" y="213790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rot="10800000">
              <a:off x="1485900" y="1981200"/>
              <a:ext cx="228600" cy="49530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253741" y="1609723"/>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4" name="Isosceles Triangle 13"/>
          <p:cNvSpPr/>
          <p:nvPr/>
        </p:nvSpPr>
        <p:spPr>
          <a:xfrm rot="20249607">
            <a:off x="7480055" y="4845214"/>
            <a:ext cx="1586726" cy="858542"/>
          </a:xfrm>
          <a:prstGeom prst="triangle">
            <a:avLst>
              <a:gd name="adj" fmla="val 5091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Isosceles Triangle 14"/>
          <p:cNvSpPr/>
          <p:nvPr/>
        </p:nvSpPr>
        <p:spPr>
          <a:xfrm rot="3027863">
            <a:off x="7485815" y="4855279"/>
            <a:ext cx="757326" cy="1011766"/>
          </a:xfrm>
          <a:prstGeom prst="triangle">
            <a:avLst>
              <a:gd name="adj" fmla="val 2113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p:nvPr/>
        </p:nvCxnSpPr>
        <p:spPr>
          <a:xfrm rot="5400000" flipH="1" flipV="1">
            <a:off x="8023370" y="455725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8023862" y="4438652"/>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8772527" y="4524374"/>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9061595" y="5062080"/>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623320" y="566215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7138037" y="4943477"/>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7623812" y="5505452"/>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TUTORIAL</a:t>
            </a:r>
          </a:p>
        </p:txBody>
      </p:sp>
      <p:sp>
        <p:nvSpPr>
          <p:cNvPr id="4" name="Rectangle 3"/>
          <p:cNvSpPr/>
          <p:nvPr/>
        </p:nvSpPr>
        <p:spPr>
          <a:xfrm>
            <a:off x="5421213" y="4105245"/>
            <a:ext cx="2515625" cy="400110"/>
          </a:xfrm>
          <a:prstGeom prst="rect">
            <a:avLst/>
          </a:prstGeom>
        </p:spPr>
        <p:txBody>
          <a:bodyPr wrap="none">
            <a:spAutoFit/>
          </a:bodyPr>
          <a:lstStyle/>
          <a:p>
            <a:r>
              <a:rPr lang="en-GB" i="1" dirty="0" err="1"/>
              <a:t>Heightmap</a:t>
            </a:r>
            <a:r>
              <a:rPr lang="en-GB" i="1" dirty="0"/>
              <a:t> - Week 2</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81" y="2606040"/>
            <a:ext cx="9184179" cy="1230227"/>
          </a:xfrm>
        </p:spPr>
        <p:txBody>
          <a:bodyPr/>
          <a:lstStyle/>
          <a:p>
            <a:pPr algn="ctr"/>
            <a:r>
              <a:rPr lang="en-GB" dirty="0"/>
              <a:t>RECAP</a:t>
            </a:r>
          </a:p>
        </p:txBody>
      </p:sp>
      <p:sp>
        <p:nvSpPr>
          <p:cNvPr id="3" name="Rounded Rectangular Callout 4">
            <a:extLst>
              <a:ext uri="{FF2B5EF4-FFF2-40B4-BE49-F238E27FC236}">
                <a16:creationId xmlns:a16="http://schemas.microsoft.com/office/drawing/2014/main" id="{1C78D3B0-8E2C-4355-B4A5-F82381744AF1}"/>
              </a:ext>
            </a:extLst>
          </p:cNvPr>
          <p:cNvSpPr/>
          <p:nvPr/>
        </p:nvSpPr>
        <p:spPr>
          <a:xfrm>
            <a:off x="5660102" y="4245052"/>
            <a:ext cx="2714278" cy="494588"/>
          </a:xfrm>
          <a:prstGeom prst="wedgeRoundRectCallout">
            <a:avLst>
              <a:gd name="adj1" fmla="val -7047"/>
              <a:gd name="adj2" fmla="val -9249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Open the BasicD3D11 Solution</a:t>
            </a:r>
            <a:endParaRPr lang="en-GB" sz="160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9588382" cy="4400927"/>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Recap</a:t>
            </a:r>
            <a:endParaRPr lang="en-GB" b="0" u="sng" dirty="0">
              <a:latin typeface="Candara" pitchFamily="34" charset="0"/>
            </a:endParaRPr>
          </a:p>
          <a:p>
            <a:pPr lvl="2"/>
            <a:r>
              <a:rPr lang="en-GB" dirty="0"/>
              <a:t>Started with a cube</a:t>
            </a:r>
          </a:p>
          <a:p>
            <a:pPr lvl="2"/>
            <a:r>
              <a:rPr lang="en-GB" dirty="0"/>
              <a:t>Isolated the top face to form a plane</a:t>
            </a:r>
          </a:p>
          <a:p>
            <a:pPr lvl="2"/>
            <a:r>
              <a:rPr lang="en-GB" dirty="0"/>
              <a:t>Introduced a loop to generate a larger plane</a:t>
            </a:r>
          </a:p>
          <a:p>
            <a:pPr lvl="2"/>
            <a:r>
              <a:rPr lang="en-GB" dirty="0"/>
              <a:t>Sampled bitmap data to control the y values at each vertex to generate terrain</a:t>
            </a:r>
          </a:p>
          <a:p>
            <a:pPr lvl="2"/>
            <a:r>
              <a:rPr lang="en-GB" dirty="0"/>
              <a:t>Generated normals per triangle for shading</a:t>
            </a:r>
          </a:p>
          <a:p>
            <a:pPr lvl="2"/>
            <a:endParaRPr lang="en-GB" dirty="0"/>
          </a:p>
          <a:p>
            <a:pPr marL="491400" lvl="2" indent="0">
              <a:buNone/>
            </a:pPr>
            <a:r>
              <a:rPr lang="en-GB" dirty="0">
                <a:solidFill>
                  <a:srgbClr val="C00000"/>
                </a:solidFill>
              </a:rPr>
              <a:t>Make sure you have done all this before proceeding… </a:t>
            </a:r>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437" y="1600201"/>
            <a:ext cx="8575439"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List</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2" name="Title 1"/>
          <p:cNvSpPr>
            <a:spLocks noGrp="1"/>
          </p:cNvSpPr>
          <p:nvPr>
            <p:ph type="title"/>
          </p:nvPr>
        </p:nvSpPr>
        <p:spPr/>
        <p:txBody>
          <a:bodyPr/>
          <a:lstStyle/>
          <a:p>
            <a:r>
              <a:rPr lang="en-GB" dirty="0"/>
              <a:t>Tutorial</a:t>
            </a:r>
          </a:p>
        </p:txBody>
      </p:sp>
      <p:sp>
        <p:nvSpPr>
          <p:cNvPr id="4" name="Rectangle 3"/>
          <p:cNvSpPr/>
          <p:nvPr/>
        </p:nvSpPr>
        <p:spPr>
          <a:xfrm>
            <a:off x="3716798" y="3031887"/>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06947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68859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30772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92684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06947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68859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30772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92684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06947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68859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30772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92684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6947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68859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30772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92684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402333" y="2507984"/>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31" name="Rectangle 30"/>
          <p:cNvSpPr/>
          <p:nvPr/>
        </p:nvSpPr>
        <p:spPr>
          <a:xfrm>
            <a:off x="6440808" y="2584184"/>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32" name="Rectangle 31"/>
          <p:cNvSpPr/>
          <p:nvPr/>
        </p:nvSpPr>
        <p:spPr>
          <a:xfrm>
            <a:off x="7059933" y="2584184"/>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33" name="Rectangle 32"/>
          <p:cNvSpPr/>
          <p:nvPr/>
        </p:nvSpPr>
        <p:spPr>
          <a:xfrm>
            <a:off x="7631433" y="2584184"/>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34" name="Rectangle 33"/>
          <p:cNvSpPr/>
          <p:nvPr/>
        </p:nvSpPr>
        <p:spPr>
          <a:xfrm>
            <a:off x="8250558" y="2593709"/>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45" name="Rectangle 44"/>
          <p:cNvSpPr/>
          <p:nvPr/>
        </p:nvSpPr>
        <p:spPr>
          <a:xfrm>
            <a:off x="5793108" y="3193784"/>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46" name="Rectangle 45"/>
          <p:cNvSpPr/>
          <p:nvPr/>
        </p:nvSpPr>
        <p:spPr>
          <a:xfrm>
            <a:off x="6459858" y="3193784"/>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47" name="Rectangle 46"/>
          <p:cNvSpPr/>
          <p:nvPr/>
        </p:nvSpPr>
        <p:spPr>
          <a:xfrm>
            <a:off x="7078983" y="3193784"/>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48" name="Rectangle 47"/>
          <p:cNvSpPr/>
          <p:nvPr/>
        </p:nvSpPr>
        <p:spPr>
          <a:xfrm>
            <a:off x="7650483" y="3193784"/>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49" name="Rectangle 48"/>
          <p:cNvSpPr/>
          <p:nvPr/>
        </p:nvSpPr>
        <p:spPr>
          <a:xfrm>
            <a:off x="8241172" y="3203309"/>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51" name="Rectangle 50"/>
          <p:cNvSpPr/>
          <p:nvPr/>
        </p:nvSpPr>
        <p:spPr>
          <a:xfrm>
            <a:off x="5697998" y="3755759"/>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52" name="Rectangle 51"/>
          <p:cNvSpPr/>
          <p:nvPr/>
        </p:nvSpPr>
        <p:spPr>
          <a:xfrm>
            <a:off x="6345698" y="3755759"/>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53" name="Rectangle 52"/>
          <p:cNvSpPr/>
          <p:nvPr/>
        </p:nvSpPr>
        <p:spPr>
          <a:xfrm>
            <a:off x="6945773" y="3755759"/>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54" name="Rectangle 53"/>
          <p:cNvSpPr/>
          <p:nvPr/>
        </p:nvSpPr>
        <p:spPr>
          <a:xfrm>
            <a:off x="7593472" y="3755759"/>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55" name="Rectangle 54"/>
          <p:cNvSpPr/>
          <p:nvPr/>
        </p:nvSpPr>
        <p:spPr>
          <a:xfrm>
            <a:off x="8174498" y="3765284"/>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57" name="Rectangle 56"/>
          <p:cNvSpPr/>
          <p:nvPr/>
        </p:nvSpPr>
        <p:spPr>
          <a:xfrm>
            <a:off x="5697998" y="4365359"/>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58" name="Rectangle 57"/>
          <p:cNvSpPr/>
          <p:nvPr/>
        </p:nvSpPr>
        <p:spPr>
          <a:xfrm>
            <a:off x="6279023" y="4365359"/>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59" name="Rectangle 58"/>
          <p:cNvSpPr/>
          <p:nvPr/>
        </p:nvSpPr>
        <p:spPr>
          <a:xfrm>
            <a:off x="6879098" y="4374884"/>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60" name="Rectangle 59"/>
          <p:cNvSpPr/>
          <p:nvPr/>
        </p:nvSpPr>
        <p:spPr>
          <a:xfrm>
            <a:off x="7517273" y="4365359"/>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61" name="Rectangle 60"/>
          <p:cNvSpPr/>
          <p:nvPr/>
        </p:nvSpPr>
        <p:spPr>
          <a:xfrm>
            <a:off x="8174497" y="4374884"/>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63" name="Rectangle 62"/>
          <p:cNvSpPr/>
          <p:nvPr/>
        </p:nvSpPr>
        <p:spPr>
          <a:xfrm>
            <a:off x="5631322" y="4965434"/>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64" name="Rectangle 63"/>
          <p:cNvSpPr/>
          <p:nvPr/>
        </p:nvSpPr>
        <p:spPr>
          <a:xfrm>
            <a:off x="6298073" y="4965434"/>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65" name="Rectangle 64"/>
          <p:cNvSpPr/>
          <p:nvPr/>
        </p:nvSpPr>
        <p:spPr>
          <a:xfrm>
            <a:off x="6898148" y="4955909"/>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66" name="Rectangle 65"/>
          <p:cNvSpPr/>
          <p:nvPr/>
        </p:nvSpPr>
        <p:spPr>
          <a:xfrm>
            <a:off x="7526797" y="4965434"/>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67" name="Rectangle 66"/>
          <p:cNvSpPr/>
          <p:nvPr/>
        </p:nvSpPr>
        <p:spPr>
          <a:xfrm>
            <a:off x="8136398" y="4974959"/>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76" name="Rectangle 75"/>
          <p:cNvSpPr/>
          <p:nvPr/>
        </p:nvSpPr>
        <p:spPr>
          <a:xfrm>
            <a:off x="5774058" y="2593709"/>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cxnSp>
        <p:nvCxnSpPr>
          <p:cNvPr id="80" name="Straight Connector 79"/>
          <p:cNvCxnSpPr/>
          <p:nvPr/>
        </p:nvCxnSpPr>
        <p:spPr>
          <a:xfrm flipV="1">
            <a:off x="3707273" y="3060465"/>
            <a:ext cx="638175" cy="561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3707272"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4326397"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697747" y="363196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4288297" y="36129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993523" y="2812812"/>
            <a:ext cx="6381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8012433" y="2365108"/>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95" name="Rectangle 94"/>
          <p:cNvSpPr/>
          <p:nvPr/>
        </p:nvSpPr>
        <p:spPr>
          <a:xfrm>
            <a:off x="8917447" y="319378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97" name="Straight Arrow Connector 96"/>
          <p:cNvCxnSpPr/>
          <p:nvPr/>
        </p:nvCxnSpPr>
        <p:spPr>
          <a:xfrm>
            <a:off x="8850772" y="3089037"/>
            <a:ext cx="2" cy="6667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946022" y="435583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103" name="Straight Arrow Connector 102"/>
          <p:cNvCxnSpPr/>
          <p:nvPr/>
        </p:nvCxnSpPr>
        <p:spPr>
          <a:xfrm flipV="1">
            <a:off x="8888872" y="4251090"/>
            <a:ext cx="0" cy="6572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6669548" y="2822337"/>
            <a:ext cx="6762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764658" y="2355583"/>
            <a:ext cx="533539" cy="400110"/>
          </a:xfrm>
          <a:prstGeom prst="rect">
            <a:avLst/>
          </a:prstGeom>
        </p:spPr>
        <p:txBody>
          <a:bodyPr wrap="square">
            <a:spAutoFit/>
          </a:bodyPr>
          <a:lstStyle/>
          <a:p>
            <a:r>
              <a:rPr lang="en-GB" dirty="0">
                <a:latin typeface="Candara" pitchFamily="34" charset="0"/>
              </a:rPr>
              <a:t>-1</a:t>
            </a:r>
            <a:endParaRPr lang="en-GB" sz="4400" dirty="0"/>
          </a:p>
        </p:txBody>
      </p:sp>
      <p:cxnSp>
        <p:nvCxnSpPr>
          <p:cNvPr id="68" name="Straight Arrow Connector 67">
            <a:extLst>
              <a:ext uri="{FF2B5EF4-FFF2-40B4-BE49-F238E27FC236}">
                <a16:creationId xmlns:a16="http://schemas.microsoft.com/office/drawing/2014/main" id="{5A9D7268-DB92-495A-985B-E91ACECFC1CF}"/>
              </a:ext>
            </a:extLst>
          </p:cNvPr>
          <p:cNvCxnSpPr>
            <a:cxnSpLocks/>
          </p:cNvCxnSpPr>
          <p:nvPr/>
        </p:nvCxnSpPr>
        <p:spPr>
          <a:xfrm>
            <a:off x="4840747" y="2140637"/>
            <a:ext cx="478164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885DA71-41F1-42FA-8DBA-D5B108C6203E}"/>
              </a:ext>
            </a:extLst>
          </p:cNvPr>
          <p:cNvCxnSpPr>
            <a:cxnSpLocks/>
          </p:cNvCxnSpPr>
          <p:nvPr/>
        </p:nvCxnSpPr>
        <p:spPr>
          <a:xfrm>
            <a:off x="5347269" y="1683465"/>
            <a:ext cx="0" cy="46688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2408D95E-4696-4E26-A260-54F268267566}"/>
              </a:ext>
            </a:extLst>
          </p:cNvPr>
          <p:cNvSpPr/>
          <p:nvPr/>
        </p:nvSpPr>
        <p:spPr>
          <a:xfrm>
            <a:off x="7869697" y="1649246"/>
            <a:ext cx="1047750" cy="400110"/>
          </a:xfrm>
          <a:prstGeom prst="rect">
            <a:avLst/>
          </a:prstGeom>
        </p:spPr>
        <p:txBody>
          <a:bodyPr wrap="square">
            <a:spAutoFit/>
          </a:bodyPr>
          <a:lstStyle/>
          <a:p>
            <a:r>
              <a:rPr lang="en-GB" dirty="0">
                <a:latin typeface="Candara" pitchFamily="34" charset="0"/>
              </a:rPr>
              <a:t>for x…</a:t>
            </a:r>
            <a:endParaRPr lang="en-GB" sz="4400" dirty="0"/>
          </a:p>
        </p:txBody>
      </p:sp>
      <p:sp>
        <p:nvSpPr>
          <p:cNvPr id="71" name="Rectangle 70">
            <a:extLst>
              <a:ext uri="{FF2B5EF4-FFF2-40B4-BE49-F238E27FC236}">
                <a16:creationId xmlns:a16="http://schemas.microsoft.com/office/drawing/2014/main" id="{436D1C10-8131-4959-B8E4-7A3DE4159BBC}"/>
              </a:ext>
            </a:extLst>
          </p:cNvPr>
          <p:cNvSpPr/>
          <p:nvPr/>
        </p:nvSpPr>
        <p:spPr>
          <a:xfrm rot="16200000">
            <a:off x="4526220" y="4474806"/>
            <a:ext cx="1047750" cy="400110"/>
          </a:xfrm>
          <a:prstGeom prst="rect">
            <a:avLst/>
          </a:prstGeom>
        </p:spPr>
        <p:txBody>
          <a:bodyPr wrap="square">
            <a:spAutoFit/>
          </a:bodyPr>
          <a:lstStyle/>
          <a:p>
            <a:r>
              <a:rPr lang="en-GB" dirty="0">
                <a:latin typeface="Candara" pitchFamily="34" charset="0"/>
              </a:rPr>
              <a:t>for y…</a:t>
            </a:r>
            <a:endParaRPr lang="en-GB" sz="4400" dirty="0"/>
          </a:p>
        </p:txBody>
      </p:sp>
      <p:sp>
        <p:nvSpPr>
          <p:cNvPr id="75" name="Rectangle 74"/>
          <p:cNvSpPr/>
          <p:nvPr/>
        </p:nvSpPr>
        <p:spPr>
          <a:xfrm>
            <a:off x="3423221" y="3160614"/>
            <a:ext cx="743090"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r>
              <a:rPr lang="en-GB" dirty="0">
                <a:solidFill>
                  <a:srgbClr val="000000"/>
                </a:solidFill>
                <a:latin typeface="Candara" pitchFamily="34" charset="0"/>
              </a:rPr>
              <a:t> 5</a:t>
            </a:r>
            <a:endParaRPr lang="en-GB" sz="4400" dirty="0"/>
          </a:p>
        </p:txBody>
      </p:sp>
      <p:sp>
        <p:nvSpPr>
          <p:cNvPr id="77" name="Rectangle 76"/>
          <p:cNvSpPr/>
          <p:nvPr/>
        </p:nvSpPr>
        <p:spPr>
          <a:xfrm>
            <a:off x="4059557" y="2517509"/>
            <a:ext cx="781190"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r>
              <a:rPr lang="en-GB" dirty="0">
                <a:solidFill>
                  <a:srgbClr val="000000"/>
                </a:solidFill>
                <a:latin typeface="Candara" pitchFamily="34" charset="0"/>
              </a:rPr>
              <a:t> 3</a:t>
            </a:r>
            <a:endParaRPr lang="en-GB" sz="4400" dirty="0"/>
          </a:p>
        </p:txBody>
      </p:sp>
      <p:sp>
        <p:nvSpPr>
          <p:cNvPr id="78" name="Rectangle 77"/>
          <p:cNvSpPr/>
          <p:nvPr/>
        </p:nvSpPr>
        <p:spPr>
          <a:xfrm>
            <a:off x="4183382" y="3089009"/>
            <a:ext cx="666890"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4</a:t>
            </a:r>
            <a:endParaRPr lang="en-GB" sz="4400" dirty="0"/>
          </a:p>
        </p:txBody>
      </p:sp>
      <p:grpSp>
        <p:nvGrpSpPr>
          <p:cNvPr id="9" name="Group 8">
            <a:extLst>
              <a:ext uri="{FF2B5EF4-FFF2-40B4-BE49-F238E27FC236}">
                <a16:creationId xmlns:a16="http://schemas.microsoft.com/office/drawing/2014/main" id="{AF15606A-92A7-4639-AE82-DCD35865C2F0}"/>
              </a:ext>
            </a:extLst>
          </p:cNvPr>
          <p:cNvGrpSpPr/>
          <p:nvPr/>
        </p:nvGrpSpPr>
        <p:grpSpPr>
          <a:xfrm>
            <a:off x="3251233" y="2497766"/>
            <a:ext cx="1562845" cy="1635040"/>
            <a:chOff x="3251233" y="2497766"/>
            <a:chExt cx="1562845" cy="1635040"/>
          </a:xfrm>
        </p:grpSpPr>
        <p:sp>
          <p:nvSpPr>
            <p:cNvPr id="27" name="Oval 26">
              <a:extLst>
                <a:ext uri="{FF2B5EF4-FFF2-40B4-BE49-F238E27FC236}">
                  <a16:creationId xmlns:a16="http://schemas.microsoft.com/office/drawing/2014/main" id="{A970D193-56C3-4442-BCF3-61EEF9AC3F18}"/>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Isosceles Triangle 55">
              <a:extLst>
                <a:ext uri="{FF2B5EF4-FFF2-40B4-BE49-F238E27FC236}">
                  <a16:creationId xmlns:a16="http://schemas.microsoft.com/office/drawing/2014/main" id="{AD08801D-E5F8-41DA-B380-ADDCFDAD819B}"/>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3" name="Rounded Rectangular Callout 4">
            <a:extLst>
              <a:ext uri="{FF2B5EF4-FFF2-40B4-BE49-F238E27FC236}">
                <a16:creationId xmlns:a16="http://schemas.microsoft.com/office/drawing/2014/main" id="{48442FC8-7ADE-43CB-98CB-1F0185AC0E57}"/>
              </a:ext>
            </a:extLst>
          </p:cNvPr>
          <p:cNvSpPr/>
          <p:nvPr/>
        </p:nvSpPr>
        <p:spPr>
          <a:xfrm>
            <a:off x="573563" y="4464625"/>
            <a:ext cx="4097781" cy="2002852"/>
          </a:xfrm>
          <a:prstGeom prst="wedgeRoundRectCallout">
            <a:avLst>
              <a:gd name="adj1" fmla="val 25150"/>
              <a:gd name="adj2" fmla="val -59307"/>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You need a clockwise “winding order” to make your </a:t>
            </a:r>
            <a:r>
              <a:rPr lang="en-GB" sz="1800" dirty="0" err="1">
                <a:solidFill>
                  <a:schemeClr val="tx1"/>
                </a:solidFill>
              </a:rPr>
              <a:t>normals</a:t>
            </a:r>
            <a:r>
              <a:rPr lang="en-GB" sz="1800" dirty="0">
                <a:solidFill>
                  <a:schemeClr val="tx1"/>
                </a:solidFill>
              </a:rPr>
              <a:t> face outwards. It doesn’t make a big difference in this example as back-face culling is turned off, but it may come back to haunt you later if you expand on this tutorial</a:t>
            </a:r>
            <a:endParaRPr lang="en-GB" sz="1800" dirty="0"/>
          </a:p>
        </p:txBody>
      </p:sp>
    </p:spTree>
    <p:extLst>
      <p:ext uri="{BB962C8B-B14F-4D97-AF65-F5344CB8AC3E}">
        <p14:creationId xmlns:p14="http://schemas.microsoft.com/office/powerpoint/2010/main" val="226621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9263698"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Week 2 Task</a:t>
            </a:r>
            <a:endParaRPr lang="en-GB" b="0" u="sng" dirty="0">
              <a:latin typeface="Candara" pitchFamily="34" charset="0"/>
            </a:endParaRPr>
          </a:p>
          <a:p>
            <a:pPr lvl="2"/>
            <a:r>
              <a:rPr lang="en-GB" dirty="0"/>
              <a:t>Convert the vertex buffer and topology to use a more efficient </a:t>
            </a:r>
            <a:r>
              <a:rPr lang="en-GB" b="1" i="1" dirty="0"/>
              <a:t>Triangle Strip</a:t>
            </a:r>
            <a:r>
              <a:rPr lang="en-GB" i="1" dirty="0"/>
              <a:t> </a:t>
            </a:r>
            <a:r>
              <a:rPr lang="en-GB" dirty="0"/>
              <a:t>rather than a </a:t>
            </a:r>
            <a:r>
              <a:rPr lang="en-GB" b="1" i="1" dirty="0"/>
              <a:t>Triangle List</a:t>
            </a:r>
          </a:p>
          <a:p>
            <a:pPr lvl="2"/>
            <a:r>
              <a:rPr lang="en-GB" dirty="0">
                <a:solidFill>
                  <a:srgbClr val="C00000"/>
                </a:solidFill>
              </a:rPr>
              <a:t>Do not throw away your previous code as it is still the most straightforward way of calculating the normal (store them in a buffer)</a:t>
            </a:r>
          </a:p>
          <a:p>
            <a:pPr lvl="1">
              <a:buClr>
                <a:srgbClr val="002060"/>
              </a:buClr>
              <a:defRPr/>
            </a:pPr>
            <a:r>
              <a:rPr lang="en-GB" dirty="0">
                <a:latin typeface="Candara" pitchFamily="34" charset="0"/>
              </a:rPr>
              <a:t>Motivation</a:t>
            </a:r>
            <a:endParaRPr lang="en-GB" b="0" u="sng" dirty="0">
              <a:latin typeface="Candara" pitchFamily="34" charset="0"/>
            </a:endParaRPr>
          </a:p>
          <a:p>
            <a:pPr lvl="2"/>
            <a:r>
              <a:rPr lang="en-GB" dirty="0"/>
              <a:t>Amount of vertices required is proportional to image size </a:t>
            </a:r>
            <a:r>
              <a:rPr lang="en-GB" b="1" i="1" dirty="0"/>
              <a:t>squared</a:t>
            </a:r>
            <a:endParaRPr lang="en-GB" dirty="0"/>
          </a:p>
          <a:p>
            <a:pPr lvl="2"/>
            <a:r>
              <a:rPr lang="en-GB" dirty="0"/>
              <a:t>Space complexity: </a:t>
            </a:r>
            <a:r>
              <a:rPr lang="en-GB" b="1" i="1" dirty="0"/>
              <a:t>Big O = O(n</a:t>
            </a:r>
            <a:r>
              <a:rPr lang="en-GB" b="1" i="1" baseline="30000" dirty="0"/>
              <a:t>2</a:t>
            </a:r>
            <a:r>
              <a:rPr lang="en-GB" b="1" i="1" dirty="0"/>
              <a:t>)</a:t>
            </a:r>
            <a:endParaRPr lang="en-GB" dirty="0"/>
          </a:p>
          <a:p>
            <a:pPr lvl="2"/>
            <a:r>
              <a:rPr lang="en-GB" b="1" dirty="0">
                <a:solidFill>
                  <a:srgbClr val="92D050"/>
                </a:solidFill>
              </a:rPr>
              <a:t>Pro</a:t>
            </a:r>
            <a:r>
              <a:rPr lang="en-GB" dirty="0"/>
              <a:t>: Reduced CPU overhead generating extra vertices</a:t>
            </a:r>
          </a:p>
          <a:p>
            <a:pPr lvl="2"/>
            <a:r>
              <a:rPr lang="en-GB" b="1" dirty="0">
                <a:solidFill>
                  <a:srgbClr val="92D050"/>
                </a:solidFill>
              </a:rPr>
              <a:t>Pro</a:t>
            </a:r>
            <a:r>
              <a:rPr lang="en-GB" dirty="0"/>
              <a:t>: Reduced GPU bandwidth</a:t>
            </a:r>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3968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8" y="1651002"/>
            <a:ext cx="8670246" cy="5031810"/>
          </a:xfrm>
          <a:effectLst/>
        </p:spPr>
        <p:txBody>
          <a:bodyPr/>
          <a:lstStyle/>
          <a:p>
            <a:pPr lvl="0">
              <a:defRPr/>
            </a:pPr>
            <a:r>
              <a:rPr lang="en-GB" dirty="0" err="1">
                <a:latin typeface="Candara" pitchFamily="34" charset="0"/>
              </a:rPr>
              <a:t>Heightmap</a:t>
            </a:r>
            <a:r>
              <a:rPr lang="en-GB" dirty="0">
                <a:latin typeface="Candara" pitchFamily="34" charset="0"/>
              </a:rPr>
              <a:t> Week 2</a:t>
            </a:r>
          </a:p>
          <a:p>
            <a:pPr lvl="0">
              <a:defRPr/>
            </a:pPr>
            <a:r>
              <a:rPr lang="en-GB" sz="700" dirty="0">
                <a:solidFill>
                  <a:srgbClr val="006600"/>
                </a:solidFill>
                <a:latin typeface="Candara" pitchFamily="34" charset="0"/>
              </a:rPr>
              <a:t> </a:t>
            </a:r>
          </a:p>
          <a:p>
            <a:pPr lvl="0">
              <a:defRPr/>
            </a:pPr>
            <a:r>
              <a:rPr lang="en-GB" sz="2400" b="1" u="sng" dirty="0">
                <a:solidFill>
                  <a:schemeClr val="tx1"/>
                </a:solidFill>
              </a:rPr>
              <a:t>Vertex Size</a:t>
            </a:r>
          </a:p>
          <a:p>
            <a:pPr lvl="0">
              <a:defRPr/>
            </a:pPr>
            <a:r>
              <a:rPr lang="en-GB" sz="1800" dirty="0">
                <a:solidFill>
                  <a:schemeClr val="tx1"/>
                </a:solidFill>
              </a:rPr>
              <a:t>  </a:t>
            </a:r>
            <a:r>
              <a:rPr lang="en-GB" sz="1800" dirty="0" err="1">
                <a:solidFill>
                  <a:schemeClr val="tx1"/>
                </a:solidFill>
              </a:rPr>
              <a:t>sizeof</a:t>
            </a:r>
            <a:r>
              <a:rPr lang="en-GB" sz="1800" dirty="0">
                <a:solidFill>
                  <a:schemeClr val="tx1"/>
                </a:solidFill>
              </a:rPr>
              <a:t>(</a:t>
            </a:r>
            <a:r>
              <a:rPr lang="en-GB" sz="1800" i="1" dirty="0">
                <a:solidFill>
                  <a:schemeClr val="tx1"/>
                </a:solidFill>
              </a:rPr>
              <a:t>Vertex_Pos3fColour4ubNormal3f</a:t>
            </a:r>
            <a:r>
              <a:rPr lang="en-GB" sz="1800" dirty="0">
                <a:solidFill>
                  <a:schemeClr val="tx1"/>
                </a:solidFill>
              </a:rPr>
              <a:t>) = </a:t>
            </a:r>
            <a:r>
              <a:rPr lang="en-GB" sz="1800" b="1" dirty="0">
                <a:solidFill>
                  <a:schemeClr val="tx1"/>
                </a:solidFill>
              </a:rPr>
              <a:t>28 bytes</a:t>
            </a:r>
          </a:p>
          <a:p>
            <a:pPr lvl="0">
              <a:defRPr/>
            </a:pPr>
            <a:endParaRPr lang="en-GB" sz="1800" b="1" dirty="0">
              <a:solidFill>
                <a:schemeClr val="tx1"/>
              </a:solidFill>
            </a:endParaRPr>
          </a:p>
          <a:p>
            <a:pPr lvl="0">
              <a:defRPr/>
            </a:pPr>
            <a:r>
              <a:rPr lang="en-GB" sz="2400" b="1" u="sng" dirty="0">
                <a:solidFill>
                  <a:schemeClr val="tx1"/>
                </a:solidFill>
              </a:rPr>
              <a:t>Triangle List</a:t>
            </a:r>
          </a:p>
          <a:p>
            <a:pPr marL="131400" lvl="1" indent="0">
              <a:buNone/>
            </a:pPr>
            <a:r>
              <a:rPr lang="en-GB" sz="1800" b="0" dirty="0"/>
              <a:t>Vertex count = (IMAGE_HEIGHT -1) * (IMAGE_WIDTH -1) * 6 = </a:t>
            </a:r>
            <a:r>
              <a:rPr lang="en-GB" sz="1800" dirty="0"/>
              <a:t>390,150</a:t>
            </a:r>
            <a:r>
              <a:rPr lang="en-GB" sz="1800" b="0" dirty="0"/>
              <a:t> </a:t>
            </a:r>
          </a:p>
          <a:p>
            <a:pPr marL="131400" lvl="1" indent="0">
              <a:buNone/>
            </a:pPr>
            <a:r>
              <a:rPr lang="en-GB" sz="1800" b="0" dirty="0"/>
              <a:t>Vertex buffer size = </a:t>
            </a:r>
            <a:r>
              <a:rPr lang="en-GB" sz="1800" dirty="0"/>
              <a:t>390,150</a:t>
            </a:r>
            <a:r>
              <a:rPr lang="en-GB" sz="1800" b="0" dirty="0"/>
              <a:t> * </a:t>
            </a:r>
            <a:r>
              <a:rPr lang="en-GB" sz="1800" dirty="0"/>
              <a:t>28 = </a:t>
            </a:r>
            <a:r>
              <a:rPr lang="en-GB" sz="1800" b="0" dirty="0"/>
              <a:t>10,924,200 (</a:t>
            </a:r>
            <a:r>
              <a:rPr lang="en-GB" sz="1800" dirty="0"/>
              <a:t>~11MB</a:t>
            </a:r>
            <a:r>
              <a:rPr lang="en-GB" sz="1800" b="0" dirty="0"/>
              <a:t>)</a:t>
            </a:r>
          </a:p>
          <a:p>
            <a:pPr marL="131400" lvl="1" indent="0">
              <a:buNone/>
            </a:pPr>
            <a:endParaRPr lang="en-GB" sz="1800" b="0" dirty="0"/>
          </a:p>
          <a:p>
            <a:pPr lvl="0">
              <a:defRPr/>
            </a:pPr>
            <a:r>
              <a:rPr lang="en-GB" sz="2400" b="1" u="sng" dirty="0">
                <a:solidFill>
                  <a:schemeClr val="tx1"/>
                </a:solidFill>
              </a:rPr>
              <a:t>Triangle Strip</a:t>
            </a:r>
          </a:p>
          <a:p>
            <a:pPr marL="131400" lvl="1" indent="0">
              <a:buNone/>
            </a:pPr>
            <a:r>
              <a:rPr lang="en-GB" sz="1800" b="0" dirty="0"/>
              <a:t>Vertex count = (IMAGE_HEIGHT -1) * IMAGE_WIDTH * 2 = </a:t>
            </a:r>
            <a:r>
              <a:rPr lang="en-GB" sz="1800" dirty="0"/>
              <a:t>130,560 </a:t>
            </a:r>
          </a:p>
          <a:p>
            <a:pPr marL="131400" lvl="1" indent="0">
              <a:buNone/>
            </a:pPr>
            <a:r>
              <a:rPr lang="en-GB" sz="1800" b="0" dirty="0"/>
              <a:t>Vertex buffer size = </a:t>
            </a:r>
            <a:r>
              <a:rPr lang="en-GB" sz="1800" dirty="0"/>
              <a:t>130,560</a:t>
            </a:r>
            <a:r>
              <a:rPr lang="en-GB" sz="1800" b="0" dirty="0"/>
              <a:t> * </a:t>
            </a:r>
            <a:r>
              <a:rPr lang="en-GB" sz="1800" dirty="0"/>
              <a:t>28 = </a:t>
            </a:r>
            <a:r>
              <a:rPr lang="en-GB" sz="1800" b="0" dirty="0"/>
              <a:t>3,655,680 (</a:t>
            </a:r>
            <a:r>
              <a:rPr lang="en-GB" sz="1800" dirty="0"/>
              <a:t>~3.6MB</a:t>
            </a:r>
            <a:r>
              <a:rPr lang="en-GB" sz="1800" b="0" dirty="0"/>
              <a:t>)</a:t>
            </a:r>
          </a:p>
          <a:p>
            <a:pPr marL="131400" lvl="1" indent="0">
              <a:buNone/>
            </a:pPr>
            <a:endParaRPr lang="en-GB" sz="1800" b="0" dirty="0"/>
          </a:p>
          <a:p>
            <a:pPr marL="131400" lvl="1" indent="0">
              <a:buNone/>
            </a:pPr>
            <a:r>
              <a:rPr lang="en-GB" sz="1800" b="0" dirty="0"/>
              <a:t>A saving of ~7.2MB in our case, but what if the image was bigger?</a:t>
            </a:r>
            <a:endParaRPr lang="en-GB"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293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51001"/>
            <a:ext cx="10210563" cy="6045199"/>
          </a:xfrm>
        </p:spPr>
        <p:txBody>
          <a:bodyPr/>
          <a:lstStyle/>
          <a:p>
            <a:pPr lvl="0">
              <a:defRPr/>
            </a:pPr>
            <a:r>
              <a:rPr lang="en-GB" dirty="0" err="1">
                <a:latin typeface="Candara" pitchFamily="34" charset="0"/>
              </a:rPr>
              <a:t>Heightmap</a:t>
            </a:r>
            <a:r>
              <a:rPr lang="en-GB" dirty="0">
                <a:latin typeface="Candara" pitchFamily="34" charset="0"/>
              </a:rPr>
              <a:t> Week 2</a:t>
            </a:r>
          </a:p>
          <a:p>
            <a:pPr lvl="0">
              <a:defRPr/>
            </a:pPr>
            <a:endParaRPr lang="en-GB" sz="1600" dirty="0">
              <a:solidFill>
                <a:srgbClr val="006600"/>
              </a:solidFill>
              <a:latin typeface="Candara"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1031385910"/>
              </p:ext>
            </p:extLst>
          </p:nvPr>
        </p:nvGraphicFramePr>
        <p:xfrm>
          <a:off x="3078162" y="1919287"/>
          <a:ext cx="7539038" cy="4661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9025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9990966"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Change the primitive topology type used in the </a:t>
            </a:r>
            <a:r>
              <a:rPr lang="en-GB" dirty="0" err="1">
                <a:solidFill>
                  <a:srgbClr val="006600"/>
                </a:solidFill>
                <a:latin typeface="Consolas" pitchFamily="49" charset="0"/>
                <a:cs typeface="Consolas" pitchFamily="49" charset="0"/>
              </a:rPr>
              <a:t>DrawUntexturedLit</a:t>
            </a:r>
            <a:r>
              <a:rPr lang="en-GB" dirty="0">
                <a:solidFill>
                  <a:srgbClr val="006600"/>
                </a:solidFill>
                <a:latin typeface="Consolas" pitchFamily="49" charset="0"/>
                <a:cs typeface="Consolas" pitchFamily="49" charset="0"/>
              </a:rPr>
              <a:t>() </a:t>
            </a:r>
            <a:r>
              <a:rPr lang="en-GB" dirty="0"/>
              <a:t>call within </a:t>
            </a:r>
            <a:r>
              <a:rPr lang="en-GB" dirty="0" err="1">
                <a:solidFill>
                  <a:srgbClr val="006600"/>
                </a:solidFill>
                <a:latin typeface="Consolas" pitchFamily="49" charset="0"/>
                <a:cs typeface="Consolas" pitchFamily="49" charset="0"/>
              </a:rPr>
              <a:t>HandleRender</a:t>
            </a:r>
            <a:r>
              <a:rPr lang="en-GB" dirty="0">
                <a:solidFill>
                  <a:srgbClr val="006600"/>
                </a:solidFill>
                <a:latin typeface="Consolas" pitchFamily="49" charset="0"/>
                <a:cs typeface="Consolas" pitchFamily="49" charset="0"/>
              </a:rPr>
              <a:t>()</a:t>
            </a:r>
            <a:r>
              <a:rPr lang="en-GB" dirty="0"/>
              <a:t> to </a:t>
            </a:r>
            <a:r>
              <a:rPr lang="en-GB" dirty="0">
                <a:solidFill>
                  <a:srgbClr val="006600"/>
                </a:solidFill>
                <a:latin typeface="Consolas" pitchFamily="49" charset="0"/>
                <a:cs typeface="Consolas" pitchFamily="49" charset="0"/>
              </a:rPr>
              <a:t>D3D11_PRIMITIVE_TOPOLOGY_TRIANGLESTRIP</a:t>
            </a:r>
          </a:p>
          <a:p>
            <a:pPr lvl="2"/>
            <a:r>
              <a:rPr lang="en-GB" dirty="0"/>
              <a:t>Now every point after the 2</a:t>
            </a:r>
            <a:r>
              <a:rPr lang="en-GB" baseline="30000" dirty="0"/>
              <a:t>nd</a:t>
            </a:r>
            <a:r>
              <a:rPr lang="en-GB" dirty="0"/>
              <a:t> point defines a new triangle with just a single point</a:t>
            </a:r>
          </a:p>
          <a:p>
            <a:pPr lvl="2"/>
            <a:r>
              <a:rPr lang="en-GB" dirty="0"/>
              <a:t>Snake across and down the map like a snakes and ladders board and use degenerate triangles to move down the ends</a:t>
            </a:r>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3"/>
          <p:cNvSpPr/>
          <p:nvPr/>
        </p:nvSpPr>
        <p:spPr>
          <a:xfrm>
            <a:off x="7556270" y="4325657"/>
            <a:ext cx="4114800" cy="1459683"/>
          </a:xfrm>
          <a:prstGeom prst="wedgeRoundRectCallout">
            <a:avLst>
              <a:gd name="adj1" fmla="val 32180"/>
              <a:gd name="adj2" fmla="val -6480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 degenerate triangle is one with zero area (typically because two of its vertices are in  identical positions). It is not rendered.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Freeform: Shape 258">
            <a:extLst>
              <a:ext uri="{FF2B5EF4-FFF2-40B4-BE49-F238E27FC236}">
                <a16:creationId xmlns:a16="http://schemas.microsoft.com/office/drawing/2014/main" id="{FFD7A651-9392-48C2-B35E-AEFD65628EC2}"/>
              </a:ext>
            </a:extLst>
          </p:cNvPr>
          <p:cNvSpPr/>
          <p:nvPr/>
        </p:nvSpPr>
        <p:spPr>
          <a:xfrm>
            <a:off x="10332844" y="4388640"/>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reeform: Shape 257">
            <a:extLst>
              <a:ext uri="{FF2B5EF4-FFF2-40B4-BE49-F238E27FC236}">
                <a16:creationId xmlns:a16="http://schemas.microsoft.com/office/drawing/2014/main" id="{BB814F32-F7FC-4BDA-A120-ADB8A5613757}"/>
              </a:ext>
            </a:extLst>
          </p:cNvPr>
          <p:cNvSpPr/>
          <p:nvPr/>
        </p:nvSpPr>
        <p:spPr>
          <a:xfrm flipH="1">
            <a:off x="6467035" y="3442516"/>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1AFEDB49-9CEE-4F84-B06E-96BB501EA0B9}"/>
              </a:ext>
            </a:extLst>
          </p:cNvPr>
          <p:cNvSpPr/>
          <p:nvPr/>
        </p:nvSpPr>
        <p:spPr>
          <a:xfrm>
            <a:off x="10341033" y="2535382"/>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71529" y="1600201"/>
            <a:ext cx="3910147" cy="111442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Strip</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96" name="Rectangle 95"/>
          <p:cNvSpPr/>
          <p:nvPr/>
        </p:nvSpPr>
        <p:spPr>
          <a:xfrm>
            <a:off x="6667500"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7562850"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8467725"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9363075"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6667500"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7562850"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Right Triangle 206">
            <a:extLst>
              <a:ext uri="{FF2B5EF4-FFF2-40B4-BE49-F238E27FC236}">
                <a16:creationId xmlns:a16="http://schemas.microsoft.com/office/drawing/2014/main" id="{1D4D1BAB-33BB-47B4-B47B-2D3F418CD4D3}"/>
              </a:ext>
            </a:extLst>
          </p:cNvPr>
          <p:cNvSpPr/>
          <p:nvPr/>
        </p:nvSpPr>
        <p:spPr>
          <a:xfrm>
            <a:off x="7563423" y="255475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ight Triangle 207">
            <a:extLst>
              <a:ext uri="{FF2B5EF4-FFF2-40B4-BE49-F238E27FC236}">
                <a16:creationId xmlns:a16="http://schemas.microsoft.com/office/drawing/2014/main" id="{9DC36806-23C3-491D-968C-CB8214CAE735}"/>
              </a:ext>
            </a:extLst>
          </p:cNvPr>
          <p:cNvSpPr/>
          <p:nvPr/>
        </p:nvSpPr>
        <p:spPr>
          <a:xfrm rot="10800000">
            <a:off x="7562763" y="254261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Triangle 4">
            <a:extLst>
              <a:ext uri="{FF2B5EF4-FFF2-40B4-BE49-F238E27FC236}">
                <a16:creationId xmlns:a16="http://schemas.microsoft.com/office/drawing/2014/main" id="{F8A86E95-E51C-4F11-B8E7-DEACA892E8E9}"/>
              </a:ext>
            </a:extLst>
          </p:cNvPr>
          <p:cNvSpPr/>
          <p:nvPr/>
        </p:nvSpPr>
        <p:spPr>
          <a:xfrm>
            <a:off x="6655129" y="256222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ight Triangle 205">
            <a:extLst>
              <a:ext uri="{FF2B5EF4-FFF2-40B4-BE49-F238E27FC236}">
                <a16:creationId xmlns:a16="http://schemas.microsoft.com/office/drawing/2014/main" id="{E3CC5F8E-69D1-4805-AA31-BE303AA8FA8D}"/>
              </a:ext>
            </a:extLst>
          </p:cNvPr>
          <p:cNvSpPr/>
          <p:nvPr/>
        </p:nvSpPr>
        <p:spPr>
          <a:xfrm rot="10800000">
            <a:off x="6662568" y="2554959"/>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8467725"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ight Triangle 209">
            <a:extLst>
              <a:ext uri="{FF2B5EF4-FFF2-40B4-BE49-F238E27FC236}">
                <a16:creationId xmlns:a16="http://schemas.microsoft.com/office/drawing/2014/main" id="{DF859A7C-BDCF-4EDA-86D8-DFACABB37EB6}"/>
              </a:ext>
            </a:extLst>
          </p:cNvPr>
          <p:cNvSpPr/>
          <p:nvPr/>
        </p:nvSpPr>
        <p:spPr>
          <a:xfrm>
            <a:off x="8463379" y="256222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ight Triangle 210">
            <a:extLst>
              <a:ext uri="{FF2B5EF4-FFF2-40B4-BE49-F238E27FC236}">
                <a16:creationId xmlns:a16="http://schemas.microsoft.com/office/drawing/2014/main" id="{2E756EC3-6C1E-44C4-B7AA-26F1974F5280}"/>
              </a:ext>
            </a:extLst>
          </p:cNvPr>
          <p:cNvSpPr/>
          <p:nvPr/>
        </p:nvSpPr>
        <p:spPr>
          <a:xfrm rot="10800000">
            <a:off x="8462719" y="255008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9363075"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6667500"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Right Triangle 211">
            <a:extLst>
              <a:ext uri="{FF2B5EF4-FFF2-40B4-BE49-F238E27FC236}">
                <a16:creationId xmlns:a16="http://schemas.microsoft.com/office/drawing/2014/main" id="{1FF4C122-D1CE-4A48-B2F4-E53418E8B842}"/>
              </a:ext>
            </a:extLst>
          </p:cNvPr>
          <p:cNvSpPr/>
          <p:nvPr/>
        </p:nvSpPr>
        <p:spPr>
          <a:xfrm>
            <a:off x="9353607" y="2559851"/>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Right Triangle 214">
            <a:extLst>
              <a:ext uri="{FF2B5EF4-FFF2-40B4-BE49-F238E27FC236}">
                <a16:creationId xmlns:a16="http://schemas.microsoft.com/office/drawing/2014/main" id="{ABEAB79E-4CEF-4B5F-98D6-F80EE0D259C1}"/>
              </a:ext>
            </a:extLst>
          </p:cNvPr>
          <p:cNvSpPr/>
          <p:nvPr/>
        </p:nvSpPr>
        <p:spPr>
          <a:xfrm rot="10800000">
            <a:off x="9352947" y="2547709"/>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7562850"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Right Triangle 225">
            <a:extLst>
              <a:ext uri="{FF2B5EF4-FFF2-40B4-BE49-F238E27FC236}">
                <a16:creationId xmlns:a16="http://schemas.microsoft.com/office/drawing/2014/main" id="{A85E0408-B343-4130-9621-1F20B8C237C8}"/>
              </a:ext>
            </a:extLst>
          </p:cNvPr>
          <p:cNvSpPr/>
          <p:nvPr/>
        </p:nvSpPr>
        <p:spPr>
          <a:xfrm>
            <a:off x="6661698" y="3472875"/>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Right Triangle 226">
            <a:extLst>
              <a:ext uri="{FF2B5EF4-FFF2-40B4-BE49-F238E27FC236}">
                <a16:creationId xmlns:a16="http://schemas.microsoft.com/office/drawing/2014/main" id="{6AA662B2-CC00-478E-8B3B-680A7C593331}"/>
              </a:ext>
            </a:extLst>
          </p:cNvPr>
          <p:cNvSpPr/>
          <p:nvPr/>
        </p:nvSpPr>
        <p:spPr>
          <a:xfrm rot="10800000">
            <a:off x="6661038" y="3460733"/>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8467725"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9363075"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6667500"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Right Triangle 221">
            <a:extLst>
              <a:ext uri="{FF2B5EF4-FFF2-40B4-BE49-F238E27FC236}">
                <a16:creationId xmlns:a16="http://schemas.microsoft.com/office/drawing/2014/main" id="{964A3449-B33C-4795-9875-5AED2300B274}"/>
              </a:ext>
            </a:extLst>
          </p:cNvPr>
          <p:cNvSpPr/>
          <p:nvPr/>
        </p:nvSpPr>
        <p:spPr>
          <a:xfrm>
            <a:off x="8450670" y="3465069"/>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Right Triangle 222">
            <a:extLst>
              <a:ext uri="{FF2B5EF4-FFF2-40B4-BE49-F238E27FC236}">
                <a16:creationId xmlns:a16="http://schemas.microsoft.com/office/drawing/2014/main" id="{C6E20E93-FC43-4B1C-ABCA-B4D08C622570}"/>
              </a:ext>
            </a:extLst>
          </p:cNvPr>
          <p:cNvSpPr/>
          <p:nvPr/>
        </p:nvSpPr>
        <p:spPr>
          <a:xfrm rot="10800000">
            <a:off x="8450010" y="3452927"/>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Right Triangle 217">
            <a:extLst>
              <a:ext uri="{FF2B5EF4-FFF2-40B4-BE49-F238E27FC236}">
                <a16:creationId xmlns:a16="http://schemas.microsoft.com/office/drawing/2014/main" id="{4FC6FB9E-EB69-4F2C-B0BB-72E267521E5F}"/>
              </a:ext>
            </a:extLst>
          </p:cNvPr>
          <p:cNvSpPr/>
          <p:nvPr/>
        </p:nvSpPr>
        <p:spPr>
          <a:xfrm>
            <a:off x="9358202" y="345849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Right Triangle 218">
            <a:extLst>
              <a:ext uri="{FF2B5EF4-FFF2-40B4-BE49-F238E27FC236}">
                <a16:creationId xmlns:a16="http://schemas.microsoft.com/office/drawing/2014/main" id="{701E9E8B-505A-43FA-8C34-A901F6866594}"/>
              </a:ext>
            </a:extLst>
          </p:cNvPr>
          <p:cNvSpPr/>
          <p:nvPr/>
        </p:nvSpPr>
        <p:spPr>
          <a:xfrm rot="10800000">
            <a:off x="9357542" y="344635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Right Triangle 234">
            <a:extLst>
              <a:ext uri="{FF2B5EF4-FFF2-40B4-BE49-F238E27FC236}">
                <a16:creationId xmlns:a16="http://schemas.microsoft.com/office/drawing/2014/main" id="{97F9A04B-03DD-44F0-9622-7E3ABF961413}"/>
              </a:ext>
            </a:extLst>
          </p:cNvPr>
          <p:cNvSpPr/>
          <p:nvPr/>
        </p:nvSpPr>
        <p:spPr>
          <a:xfrm>
            <a:off x="6657512" y="4372055"/>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Right Triangle 235">
            <a:extLst>
              <a:ext uri="{FF2B5EF4-FFF2-40B4-BE49-F238E27FC236}">
                <a16:creationId xmlns:a16="http://schemas.microsoft.com/office/drawing/2014/main" id="{9F952BFA-9089-4CC4-A9F8-34BD9C417527}"/>
              </a:ext>
            </a:extLst>
          </p:cNvPr>
          <p:cNvSpPr/>
          <p:nvPr/>
        </p:nvSpPr>
        <p:spPr>
          <a:xfrm rot="10800000">
            <a:off x="6656852" y="4359913"/>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562850"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Right Triangle 223">
            <a:extLst>
              <a:ext uri="{FF2B5EF4-FFF2-40B4-BE49-F238E27FC236}">
                <a16:creationId xmlns:a16="http://schemas.microsoft.com/office/drawing/2014/main" id="{C0D0AA06-3720-4857-B131-43714C5673AB}"/>
              </a:ext>
            </a:extLst>
          </p:cNvPr>
          <p:cNvSpPr/>
          <p:nvPr/>
        </p:nvSpPr>
        <p:spPr>
          <a:xfrm>
            <a:off x="7559039" y="3465069"/>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Right Triangle 224">
            <a:extLst>
              <a:ext uri="{FF2B5EF4-FFF2-40B4-BE49-F238E27FC236}">
                <a16:creationId xmlns:a16="http://schemas.microsoft.com/office/drawing/2014/main" id="{3029164B-F9F1-4F80-98C6-D1589130C466}"/>
              </a:ext>
            </a:extLst>
          </p:cNvPr>
          <p:cNvSpPr/>
          <p:nvPr/>
        </p:nvSpPr>
        <p:spPr>
          <a:xfrm rot="10800000">
            <a:off x="7558379" y="3452927"/>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467725"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9363075"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7302778" y="2912060"/>
            <a:ext cx="651617"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22" name="Rectangle 121"/>
          <p:cNvSpPr/>
          <p:nvPr/>
        </p:nvSpPr>
        <p:spPr>
          <a:xfrm>
            <a:off x="8151435" y="2019301"/>
            <a:ext cx="651617"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grpSp>
        <p:nvGrpSpPr>
          <p:cNvPr id="7" name="Group 6">
            <a:extLst>
              <a:ext uri="{FF2B5EF4-FFF2-40B4-BE49-F238E27FC236}">
                <a16:creationId xmlns:a16="http://schemas.microsoft.com/office/drawing/2014/main" id="{CE61C75E-CF74-44CE-B769-848EB2D5ED16}"/>
              </a:ext>
            </a:extLst>
          </p:cNvPr>
          <p:cNvGrpSpPr/>
          <p:nvPr/>
        </p:nvGrpSpPr>
        <p:grpSpPr>
          <a:xfrm>
            <a:off x="6656576" y="4365464"/>
            <a:ext cx="3617826" cy="1821651"/>
            <a:chOff x="6656576" y="4365464"/>
            <a:chExt cx="3617826" cy="1821651"/>
          </a:xfrm>
        </p:grpSpPr>
        <p:sp>
          <p:nvSpPr>
            <p:cNvPr id="237" name="Right Triangle 236">
              <a:extLst>
                <a:ext uri="{FF2B5EF4-FFF2-40B4-BE49-F238E27FC236}">
                  <a16:creationId xmlns:a16="http://schemas.microsoft.com/office/drawing/2014/main" id="{C7CDD09A-22A1-4EB6-B7F0-230C4674882F}"/>
                </a:ext>
              </a:extLst>
            </p:cNvPr>
            <p:cNvSpPr/>
            <p:nvPr/>
          </p:nvSpPr>
          <p:spPr>
            <a:xfrm>
              <a:off x="7555280" y="4377606"/>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ight Triangle 237">
              <a:extLst>
                <a:ext uri="{FF2B5EF4-FFF2-40B4-BE49-F238E27FC236}">
                  <a16:creationId xmlns:a16="http://schemas.microsoft.com/office/drawing/2014/main" id="{30316C47-6CF2-4BE0-947E-2FA52267DF1E}"/>
                </a:ext>
              </a:extLst>
            </p:cNvPr>
            <p:cNvSpPr/>
            <p:nvPr/>
          </p:nvSpPr>
          <p:spPr>
            <a:xfrm rot="10800000">
              <a:off x="7554620" y="4365464"/>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Right Triangle 239">
              <a:extLst>
                <a:ext uri="{FF2B5EF4-FFF2-40B4-BE49-F238E27FC236}">
                  <a16:creationId xmlns:a16="http://schemas.microsoft.com/office/drawing/2014/main" id="{3CD9FBA7-70EC-4CB6-9706-650B23B0A942}"/>
                </a:ext>
              </a:extLst>
            </p:cNvPr>
            <p:cNvSpPr/>
            <p:nvPr/>
          </p:nvSpPr>
          <p:spPr>
            <a:xfrm>
              <a:off x="8460959" y="4378582"/>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ight Triangle 240">
              <a:extLst>
                <a:ext uri="{FF2B5EF4-FFF2-40B4-BE49-F238E27FC236}">
                  <a16:creationId xmlns:a16="http://schemas.microsoft.com/office/drawing/2014/main" id="{D68AD312-11C7-493A-9B52-32964BD520D3}"/>
                </a:ext>
              </a:extLst>
            </p:cNvPr>
            <p:cNvSpPr/>
            <p:nvPr/>
          </p:nvSpPr>
          <p:spPr>
            <a:xfrm rot="10800000">
              <a:off x="8460299" y="4366440"/>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Right Triangle 242">
              <a:extLst>
                <a:ext uri="{FF2B5EF4-FFF2-40B4-BE49-F238E27FC236}">
                  <a16:creationId xmlns:a16="http://schemas.microsoft.com/office/drawing/2014/main" id="{6DDAE601-2442-45D0-980A-C8C8559D314C}"/>
                </a:ext>
              </a:extLst>
            </p:cNvPr>
            <p:cNvSpPr/>
            <p:nvPr/>
          </p:nvSpPr>
          <p:spPr>
            <a:xfrm>
              <a:off x="9366738" y="438751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ight Triangle 243">
              <a:extLst>
                <a:ext uri="{FF2B5EF4-FFF2-40B4-BE49-F238E27FC236}">
                  <a16:creationId xmlns:a16="http://schemas.microsoft.com/office/drawing/2014/main" id="{48C4AAC2-CDA6-4730-8811-442B6E99BC0C}"/>
                </a:ext>
              </a:extLst>
            </p:cNvPr>
            <p:cNvSpPr/>
            <p:nvPr/>
          </p:nvSpPr>
          <p:spPr>
            <a:xfrm rot="10800000">
              <a:off x="9366078" y="437537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Right Triangle 245">
              <a:extLst>
                <a:ext uri="{FF2B5EF4-FFF2-40B4-BE49-F238E27FC236}">
                  <a16:creationId xmlns:a16="http://schemas.microsoft.com/office/drawing/2014/main" id="{E29FB5C0-1FFC-4AC8-AB7D-4BD32766BBC6}"/>
                </a:ext>
              </a:extLst>
            </p:cNvPr>
            <p:cNvSpPr/>
            <p:nvPr/>
          </p:nvSpPr>
          <p:spPr>
            <a:xfrm>
              <a:off x="9366738" y="529176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Right Triangle 246">
              <a:extLst>
                <a:ext uri="{FF2B5EF4-FFF2-40B4-BE49-F238E27FC236}">
                  <a16:creationId xmlns:a16="http://schemas.microsoft.com/office/drawing/2014/main" id="{44891E3E-5780-4CCF-892A-EAF1C66F9659}"/>
                </a:ext>
              </a:extLst>
            </p:cNvPr>
            <p:cNvSpPr/>
            <p:nvPr/>
          </p:nvSpPr>
          <p:spPr>
            <a:xfrm rot="10800000">
              <a:off x="9366078" y="527962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Right Triangle 248">
              <a:extLst>
                <a:ext uri="{FF2B5EF4-FFF2-40B4-BE49-F238E27FC236}">
                  <a16:creationId xmlns:a16="http://schemas.microsoft.com/office/drawing/2014/main" id="{62A41D27-3690-4658-AC60-4D76A688801C}"/>
                </a:ext>
              </a:extLst>
            </p:cNvPr>
            <p:cNvSpPr/>
            <p:nvPr/>
          </p:nvSpPr>
          <p:spPr>
            <a:xfrm>
              <a:off x="8460966" y="529176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ight Triangle 249">
              <a:extLst>
                <a:ext uri="{FF2B5EF4-FFF2-40B4-BE49-F238E27FC236}">
                  <a16:creationId xmlns:a16="http://schemas.microsoft.com/office/drawing/2014/main" id="{8E8CB6AF-3A57-475B-901B-B846E8924E47}"/>
                </a:ext>
              </a:extLst>
            </p:cNvPr>
            <p:cNvSpPr/>
            <p:nvPr/>
          </p:nvSpPr>
          <p:spPr>
            <a:xfrm rot="10800000">
              <a:off x="8460306" y="527962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Right Triangle 251">
              <a:extLst>
                <a:ext uri="{FF2B5EF4-FFF2-40B4-BE49-F238E27FC236}">
                  <a16:creationId xmlns:a16="http://schemas.microsoft.com/office/drawing/2014/main" id="{1C2BFE29-E82E-441A-A09D-292063D88502}"/>
                </a:ext>
              </a:extLst>
            </p:cNvPr>
            <p:cNvSpPr/>
            <p:nvPr/>
          </p:nvSpPr>
          <p:spPr>
            <a:xfrm>
              <a:off x="7554561" y="528467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Right Triangle 252">
              <a:extLst>
                <a:ext uri="{FF2B5EF4-FFF2-40B4-BE49-F238E27FC236}">
                  <a16:creationId xmlns:a16="http://schemas.microsoft.com/office/drawing/2014/main" id="{1F50D67C-C63F-45F0-8EB1-831F919C7018}"/>
                </a:ext>
              </a:extLst>
            </p:cNvPr>
            <p:cNvSpPr/>
            <p:nvPr/>
          </p:nvSpPr>
          <p:spPr>
            <a:xfrm rot="10800000">
              <a:off x="7553901" y="527253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Right Triangle 254">
              <a:extLst>
                <a:ext uri="{FF2B5EF4-FFF2-40B4-BE49-F238E27FC236}">
                  <a16:creationId xmlns:a16="http://schemas.microsoft.com/office/drawing/2014/main" id="{3E0E65E9-EA84-4E56-8D77-DFE0AD2F399D}"/>
                </a:ext>
              </a:extLst>
            </p:cNvPr>
            <p:cNvSpPr/>
            <p:nvPr/>
          </p:nvSpPr>
          <p:spPr>
            <a:xfrm>
              <a:off x="6657236" y="5284958"/>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Right Triangle 255">
              <a:extLst>
                <a:ext uri="{FF2B5EF4-FFF2-40B4-BE49-F238E27FC236}">
                  <a16:creationId xmlns:a16="http://schemas.microsoft.com/office/drawing/2014/main" id="{A29AD401-743A-40EB-A7C8-98FBE52E3000}"/>
                </a:ext>
              </a:extLst>
            </p:cNvPr>
            <p:cNvSpPr/>
            <p:nvPr/>
          </p:nvSpPr>
          <p:spPr>
            <a:xfrm rot="10800000">
              <a:off x="6656576" y="5272816"/>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3" name="Rectangle 122"/>
          <p:cNvSpPr/>
          <p:nvPr/>
        </p:nvSpPr>
        <p:spPr>
          <a:xfrm>
            <a:off x="9046785" y="2019301"/>
            <a:ext cx="651617"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24" name="Rectangle 123"/>
          <p:cNvSpPr/>
          <p:nvPr/>
        </p:nvSpPr>
        <p:spPr>
          <a:xfrm>
            <a:off x="9923085" y="2019301"/>
            <a:ext cx="651617"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25" name="Rectangle 124"/>
          <p:cNvSpPr/>
          <p:nvPr/>
        </p:nvSpPr>
        <p:spPr>
          <a:xfrm>
            <a:off x="9963543" y="2921913"/>
            <a:ext cx="733033"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solidFill>
                <a:srgbClr val="C00000"/>
              </a:solidFill>
            </a:endParaRPr>
          </a:p>
        </p:txBody>
      </p:sp>
      <p:sp>
        <p:nvSpPr>
          <p:cNvPr id="126" name="Rectangle 125"/>
          <p:cNvSpPr/>
          <p:nvPr/>
        </p:nvSpPr>
        <p:spPr>
          <a:xfrm>
            <a:off x="9058668" y="2921913"/>
            <a:ext cx="733033"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solidFill>
                <a:srgbClr val="C00000"/>
              </a:solidFill>
            </a:endParaRPr>
          </a:p>
        </p:txBody>
      </p:sp>
      <p:sp>
        <p:nvSpPr>
          <p:cNvPr id="127" name="Rectangle 126"/>
          <p:cNvSpPr/>
          <p:nvPr/>
        </p:nvSpPr>
        <p:spPr>
          <a:xfrm>
            <a:off x="8182368" y="2921913"/>
            <a:ext cx="733033"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solidFill>
                <a:srgbClr val="C00000"/>
              </a:solidFill>
            </a:endParaRPr>
          </a:p>
        </p:txBody>
      </p:sp>
      <p:sp>
        <p:nvSpPr>
          <p:cNvPr id="128" name="Rectangle 127"/>
          <p:cNvSpPr/>
          <p:nvPr/>
        </p:nvSpPr>
        <p:spPr>
          <a:xfrm>
            <a:off x="7268848" y="2014414"/>
            <a:ext cx="733033"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solidFill>
                <a:srgbClr val="C00000"/>
              </a:solidFill>
            </a:endParaRPr>
          </a:p>
        </p:txBody>
      </p:sp>
      <p:sp>
        <p:nvSpPr>
          <p:cNvPr id="132" name="Rectangle 131"/>
          <p:cNvSpPr/>
          <p:nvPr/>
        </p:nvSpPr>
        <p:spPr>
          <a:xfrm>
            <a:off x="6258317" y="3817263"/>
            <a:ext cx="818758"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solidFill>
                <a:srgbClr val="C00000"/>
              </a:solidFill>
            </a:endParaRPr>
          </a:p>
        </p:txBody>
      </p:sp>
      <p:sp>
        <p:nvSpPr>
          <p:cNvPr id="133" name="Rectangle 132"/>
          <p:cNvSpPr/>
          <p:nvPr/>
        </p:nvSpPr>
        <p:spPr>
          <a:xfrm>
            <a:off x="7182242" y="3817263"/>
            <a:ext cx="856858"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solidFill>
                <a:srgbClr val="C00000"/>
              </a:solidFill>
            </a:endParaRPr>
          </a:p>
        </p:txBody>
      </p:sp>
      <p:sp>
        <p:nvSpPr>
          <p:cNvPr id="143" name="Rectangle 142"/>
          <p:cNvSpPr/>
          <p:nvPr/>
        </p:nvSpPr>
        <p:spPr>
          <a:xfrm>
            <a:off x="6296417" y="4712613"/>
            <a:ext cx="818758"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solidFill>
                <a:srgbClr val="C00000"/>
              </a:solidFill>
            </a:endParaRPr>
          </a:p>
        </p:txBody>
      </p:sp>
      <p:sp>
        <p:nvSpPr>
          <p:cNvPr id="157" name="Rectangle 156"/>
          <p:cNvSpPr/>
          <p:nvPr/>
        </p:nvSpPr>
        <p:spPr>
          <a:xfrm>
            <a:off x="7153667" y="4703088"/>
            <a:ext cx="856858"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solidFill>
                <a:srgbClr val="C00000"/>
              </a:solidFill>
            </a:endParaRPr>
          </a:p>
        </p:txBody>
      </p:sp>
      <p:sp>
        <p:nvSpPr>
          <p:cNvPr id="163" name="Rectangle 162"/>
          <p:cNvSpPr/>
          <p:nvPr/>
        </p:nvSpPr>
        <p:spPr>
          <a:xfrm>
            <a:off x="7128448" y="1621621"/>
            <a:ext cx="2834687" cy="707886"/>
          </a:xfrm>
          <a:prstGeom prst="rect">
            <a:avLst/>
          </a:prstGeom>
        </p:spPr>
        <p:txBody>
          <a:bodyPr wrap="none">
            <a:spAutoFit/>
          </a:bodyPr>
          <a:lstStyle/>
          <a:p>
            <a:r>
              <a:rPr lang="en-GB" dirty="0"/>
              <a:t>(height-1)*width*2</a:t>
            </a:r>
          </a:p>
          <a:p>
            <a:r>
              <a:rPr lang="en-GB" dirty="0"/>
              <a:t>vertices in triangle strip</a:t>
            </a:r>
          </a:p>
        </p:txBody>
      </p:sp>
      <p:grpSp>
        <p:nvGrpSpPr>
          <p:cNvPr id="213" name="Group 212"/>
          <p:cNvGrpSpPr/>
          <p:nvPr/>
        </p:nvGrpSpPr>
        <p:grpSpPr>
          <a:xfrm>
            <a:off x="3152776" y="2676496"/>
            <a:ext cx="3171825" cy="3160216"/>
            <a:chOff x="1114425" y="2619346"/>
            <a:chExt cx="3171825" cy="3160216"/>
          </a:xfrm>
        </p:grpSpPr>
        <p:sp>
          <p:nvSpPr>
            <p:cNvPr id="164" name="Rectangle 163"/>
            <p:cNvSpPr/>
            <p:nvPr/>
          </p:nvSpPr>
          <p:spPr>
            <a:xfrm>
              <a:off x="155257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ectangle 164"/>
            <p:cNvSpPr/>
            <p:nvPr/>
          </p:nvSpPr>
          <p:spPr>
            <a:xfrm>
              <a:off x="217170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p:nvPr/>
          </p:nvSpPr>
          <p:spPr>
            <a:xfrm>
              <a:off x="279082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p:nvPr/>
          </p:nvSpPr>
          <p:spPr>
            <a:xfrm>
              <a:off x="340995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p:nvPr/>
          </p:nvSpPr>
          <p:spPr>
            <a:xfrm>
              <a:off x="155257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Rectangle 168"/>
            <p:cNvSpPr/>
            <p:nvPr/>
          </p:nvSpPr>
          <p:spPr>
            <a:xfrm>
              <a:off x="217170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279082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p:cNvSpPr/>
            <p:nvPr/>
          </p:nvSpPr>
          <p:spPr>
            <a:xfrm>
              <a:off x="340995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Rectangle 171"/>
            <p:cNvSpPr/>
            <p:nvPr/>
          </p:nvSpPr>
          <p:spPr>
            <a:xfrm>
              <a:off x="155257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ectangle 172"/>
            <p:cNvSpPr/>
            <p:nvPr/>
          </p:nvSpPr>
          <p:spPr>
            <a:xfrm>
              <a:off x="217170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ectangle 173"/>
            <p:cNvSpPr/>
            <p:nvPr/>
          </p:nvSpPr>
          <p:spPr>
            <a:xfrm>
              <a:off x="279082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Rectangle 174"/>
            <p:cNvSpPr/>
            <p:nvPr/>
          </p:nvSpPr>
          <p:spPr>
            <a:xfrm>
              <a:off x="340995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155257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p:cNvSpPr/>
            <p:nvPr/>
          </p:nvSpPr>
          <p:spPr>
            <a:xfrm>
              <a:off x="217170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279082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p:cNvSpPr/>
            <p:nvPr/>
          </p:nvSpPr>
          <p:spPr>
            <a:xfrm>
              <a:off x="340995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ectangle 179"/>
            <p:cNvSpPr/>
            <p:nvPr/>
          </p:nvSpPr>
          <p:spPr>
            <a:xfrm>
              <a:off x="1923910" y="2619346"/>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1" name="Rectangle 180"/>
            <p:cNvSpPr/>
            <p:nvPr/>
          </p:nvSpPr>
          <p:spPr>
            <a:xfrm>
              <a:off x="2543035" y="2619346"/>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82" name="Rectangle 181"/>
            <p:cNvSpPr/>
            <p:nvPr/>
          </p:nvSpPr>
          <p:spPr>
            <a:xfrm>
              <a:off x="3114535" y="2619346"/>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83" name="Rectangle 182"/>
            <p:cNvSpPr/>
            <p:nvPr/>
          </p:nvSpPr>
          <p:spPr>
            <a:xfrm>
              <a:off x="3733660" y="2628871"/>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84" name="Rectangle 183"/>
            <p:cNvSpPr/>
            <p:nvPr/>
          </p:nvSpPr>
          <p:spPr>
            <a:xfrm>
              <a:off x="1276210" y="3228946"/>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185" name="Rectangle 184"/>
            <p:cNvSpPr/>
            <p:nvPr/>
          </p:nvSpPr>
          <p:spPr>
            <a:xfrm>
              <a:off x="1942960" y="3228946"/>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86" name="Rectangle 185"/>
            <p:cNvSpPr/>
            <p:nvPr/>
          </p:nvSpPr>
          <p:spPr>
            <a:xfrm>
              <a:off x="2562085" y="3228946"/>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87" name="Rectangle 186"/>
            <p:cNvSpPr/>
            <p:nvPr/>
          </p:nvSpPr>
          <p:spPr>
            <a:xfrm>
              <a:off x="3133585" y="3228946"/>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188" name="Rectangle 187"/>
            <p:cNvSpPr/>
            <p:nvPr/>
          </p:nvSpPr>
          <p:spPr>
            <a:xfrm>
              <a:off x="3724274" y="3238471"/>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89" name="Rectangle 188"/>
            <p:cNvSpPr/>
            <p:nvPr/>
          </p:nvSpPr>
          <p:spPr>
            <a:xfrm>
              <a:off x="1181101" y="3790921"/>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190" name="Rectangle 189"/>
            <p:cNvSpPr/>
            <p:nvPr/>
          </p:nvSpPr>
          <p:spPr>
            <a:xfrm>
              <a:off x="1828801" y="3790921"/>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191" name="Rectangle 190"/>
            <p:cNvSpPr/>
            <p:nvPr/>
          </p:nvSpPr>
          <p:spPr>
            <a:xfrm>
              <a:off x="2428876" y="3790921"/>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192" name="Rectangle 191"/>
            <p:cNvSpPr/>
            <p:nvPr/>
          </p:nvSpPr>
          <p:spPr>
            <a:xfrm>
              <a:off x="3076574" y="3790921"/>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193" name="Rectangle 192"/>
            <p:cNvSpPr/>
            <p:nvPr/>
          </p:nvSpPr>
          <p:spPr>
            <a:xfrm>
              <a:off x="3657601" y="3800446"/>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194" name="Rectangle 193"/>
            <p:cNvSpPr/>
            <p:nvPr/>
          </p:nvSpPr>
          <p:spPr>
            <a:xfrm>
              <a:off x="1181100" y="4400521"/>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195" name="Rectangle 194"/>
            <p:cNvSpPr/>
            <p:nvPr/>
          </p:nvSpPr>
          <p:spPr>
            <a:xfrm>
              <a:off x="1762126" y="4400521"/>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196" name="Rectangle 195"/>
            <p:cNvSpPr/>
            <p:nvPr/>
          </p:nvSpPr>
          <p:spPr>
            <a:xfrm>
              <a:off x="2362201" y="4410046"/>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197" name="Rectangle 196"/>
            <p:cNvSpPr/>
            <p:nvPr/>
          </p:nvSpPr>
          <p:spPr>
            <a:xfrm>
              <a:off x="3000375" y="4400521"/>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198" name="Rectangle 197"/>
            <p:cNvSpPr/>
            <p:nvPr/>
          </p:nvSpPr>
          <p:spPr>
            <a:xfrm>
              <a:off x="3657600" y="4410046"/>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199" name="Rectangle 198"/>
            <p:cNvSpPr/>
            <p:nvPr/>
          </p:nvSpPr>
          <p:spPr>
            <a:xfrm>
              <a:off x="1114425" y="5000596"/>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200" name="Rectangle 199"/>
            <p:cNvSpPr/>
            <p:nvPr/>
          </p:nvSpPr>
          <p:spPr>
            <a:xfrm>
              <a:off x="1781176" y="5000596"/>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201" name="Rectangle 200"/>
            <p:cNvSpPr/>
            <p:nvPr/>
          </p:nvSpPr>
          <p:spPr>
            <a:xfrm>
              <a:off x="2381251" y="4991071"/>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202" name="Rectangle 201"/>
            <p:cNvSpPr/>
            <p:nvPr/>
          </p:nvSpPr>
          <p:spPr>
            <a:xfrm>
              <a:off x="3009900" y="5000596"/>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203" name="Rectangle 202"/>
            <p:cNvSpPr/>
            <p:nvPr/>
          </p:nvSpPr>
          <p:spPr>
            <a:xfrm>
              <a:off x="3619500" y="5010121"/>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204" name="Rectangle 203"/>
            <p:cNvSpPr/>
            <p:nvPr/>
          </p:nvSpPr>
          <p:spPr>
            <a:xfrm>
              <a:off x="1257160" y="2628871"/>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grpSp>
      <p:cxnSp>
        <p:nvCxnSpPr>
          <p:cNvPr id="214" name="Straight Arrow Connector 213"/>
          <p:cNvCxnSpPr/>
          <p:nvPr/>
        </p:nvCxnSpPr>
        <p:spPr>
          <a:xfrm flipV="1">
            <a:off x="3600451" y="2562225"/>
            <a:ext cx="3057525" cy="647702"/>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V="1">
            <a:off x="3609975" y="3457576"/>
            <a:ext cx="3048000" cy="352424"/>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6420243" y="2931438"/>
            <a:ext cx="733033"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solidFill>
                <a:srgbClr val="C00000"/>
              </a:solidFill>
            </a:endParaRPr>
          </a:p>
        </p:txBody>
      </p:sp>
      <p:sp>
        <p:nvSpPr>
          <p:cNvPr id="118" name="Rectangle 117"/>
          <p:cNvSpPr/>
          <p:nvPr/>
        </p:nvSpPr>
        <p:spPr>
          <a:xfrm>
            <a:off x="6360735" y="2019301"/>
            <a:ext cx="651617"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09" name="Rectangle 108">
            <a:extLst>
              <a:ext uri="{FF2B5EF4-FFF2-40B4-BE49-F238E27FC236}">
                <a16:creationId xmlns:a16="http://schemas.microsoft.com/office/drawing/2014/main" id="{CEF4AF56-6487-4C10-B9C2-89F67A770305}"/>
              </a:ext>
            </a:extLst>
          </p:cNvPr>
          <p:cNvSpPr/>
          <p:nvPr/>
        </p:nvSpPr>
        <p:spPr>
          <a:xfrm>
            <a:off x="10262661" y="3210517"/>
            <a:ext cx="434329" cy="400110"/>
          </a:xfrm>
          <a:prstGeom prst="rect">
            <a:avLst/>
          </a:prstGeom>
        </p:spPr>
        <p:txBody>
          <a:bodyPr wrap="square">
            <a:spAutoFit/>
          </a:bodyPr>
          <a:lstStyle/>
          <a:p>
            <a:r>
              <a:rPr lang="en-GB" dirty="0">
                <a:solidFill>
                  <a:srgbClr val="C00000"/>
                </a:solidFill>
                <a:latin typeface="Candara" pitchFamily="34" charset="0"/>
              </a:rPr>
              <a:t>10</a:t>
            </a:r>
            <a:endParaRPr lang="en-GB" sz="4400" dirty="0">
              <a:solidFill>
                <a:srgbClr val="C00000"/>
              </a:solidFill>
            </a:endParaRPr>
          </a:p>
        </p:txBody>
      </p:sp>
      <p:grpSp>
        <p:nvGrpSpPr>
          <p:cNvPr id="110" name="Group 109">
            <a:extLst>
              <a:ext uri="{FF2B5EF4-FFF2-40B4-BE49-F238E27FC236}">
                <a16:creationId xmlns:a16="http://schemas.microsoft.com/office/drawing/2014/main" id="{8E2AD82E-E305-4364-855E-1132D9D02BCD}"/>
              </a:ext>
            </a:extLst>
          </p:cNvPr>
          <p:cNvGrpSpPr/>
          <p:nvPr/>
        </p:nvGrpSpPr>
        <p:grpSpPr>
          <a:xfrm>
            <a:off x="6317104" y="2150077"/>
            <a:ext cx="1562845" cy="1635040"/>
            <a:chOff x="3251233" y="2497766"/>
            <a:chExt cx="1562845" cy="1635040"/>
          </a:xfrm>
        </p:grpSpPr>
        <p:sp>
          <p:nvSpPr>
            <p:cNvPr id="120" name="Oval 119">
              <a:extLst>
                <a:ext uri="{FF2B5EF4-FFF2-40B4-BE49-F238E27FC236}">
                  <a16:creationId xmlns:a16="http://schemas.microsoft.com/office/drawing/2014/main" id="{B1644C99-2437-434B-B64D-FF8E28FD9184}"/>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Isosceles Triangle 120">
              <a:extLst>
                <a:ext uri="{FF2B5EF4-FFF2-40B4-BE49-F238E27FC236}">
                  <a16:creationId xmlns:a16="http://schemas.microsoft.com/office/drawing/2014/main" id="{A1673223-E709-4950-ABAE-2ACA09544E9D}"/>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ounded Rectangular Callout 4">
            <a:extLst>
              <a:ext uri="{FF2B5EF4-FFF2-40B4-BE49-F238E27FC236}">
                <a16:creationId xmlns:a16="http://schemas.microsoft.com/office/drawing/2014/main" id="{F4796236-3A6C-4026-91BA-814927625D85}"/>
              </a:ext>
            </a:extLst>
          </p:cNvPr>
          <p:cNvSpPr/>
          <p:nvPr/>
        </p:nvSpPr>
        <p:spPr>
          <a:xfrm>
            <a:off x="2043152" y="5827187"/>
            <a:ext cx="4099203" cy="964138"/>
          </a:xfrm>
          <a:prstGeom prst="wedgeRoundRectCallout">
            <a:avLst>
              <a:gd name="adj1" fmla="val 58268"/>
              <a:gd name="adj2" fmla="val -42330"/>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First triangle defines the winding order: the system knows it will alternate in a triangle strip and compensates.</a:t>
            </a:r>
            <a:endParaRPr lang="en-GB" sz="1800" dirty="0"/>
          </a:p>
        </p:txBody>
      </p:sp>
      <p:sp>
        <p:nvSpPr>
          <p:cNvPr id="216" name="Rectangle 215">
            <a:extLst>
              <a:ext uri="{FF2B5EF4-FFF2-40B4-BE49-F238E27FC236}">
                <a16:creationId xmlns:a16="http://schemas.microsoft.com/office/drawing/2014/main" id="{C48C573B-9CEC-452B-9D56-DDFBBD0170CA}"/>
              </a:ext>
            </a:extLst>
          </p:cNvPr>
          <p:cNvSpPr/>
          <p:nvPr/>
        </p:nvSpPr>
        <p:spPr>
          <a:xfrm>
            <a:off x="10248374" y="4060982"/>
            <a:ext cx="434329" cy="400110"/>
          </a:xfrm>
          <a:prstGeom prst="rect">
            <a:avLst/>
          </a:prstGeom>
        </p:spPr>
        <p:txBody>
          <a:bodyPr wrap="square">
            <a:spAutoFit/>
          </a:bodyPr>
          <a:lstStyle/>
          <a:p>
            <a:r>
              <a:rPr lang="en-GB" dirty="0">
                <a:solidFill>
                  <a:srgbClr val="C00000"/>
                </a:solidFill>
                <a:latin typeface="Candara" pitchFamily="34" charset="0"/>
              </a:rPr>
              <a:t>11</a:t>
            </a:r>
            <a:endParaRPr lang="en-GB" sz="4400" dirty="0">
              <a:solidFill>
                <a:srgbClr val="C00000"/>
              </a:solidFill>
            </a:endParaRPr>
          </a:p>
        </p:txBody>
      </p:sp>
      <p:sp>
        <p:nvSpPr>
          <p:cNvPr id="220" name="Rectangle 219">
            <a:extLst>
              <a:ext uri="{FF2B5EF4-FFF2-40B4-BE49-F238E27FC236}">
                <a16:creationId xmlns:a16="http://schemas.microsoft.com/office/drawing/2014/main" id="{58E6083A-59E0-489E-8D1F-4B5390727BC4}"/>
              </a:ext>
            </a:extLst>
          </p:cNvPr>
          <p:cNvSpPr/>
          <p:nvPr/>
        </p:nvSpPr>
        <p:spPr>
          <a:xfrm>
            <a:off x="9335940" y="3205511"/>
            <a:ext cx="434329" cy="400110"/>
          </a:xfrm>
          <a:prstGeom prst="rect">
            <a:avLst/>
          </a:prstGeom>
        </p:spPr>
        <p:txBody>
          <a:bodyPr wrap="square">
            <a:spAutoFit/>
          </a:bodyPr>
          <a:lstStyle/>
          <a:p>
            <a:r>
              <a:rPr lang="en-GB" dirty="0">
                <a:solidFill>
                  <a:srgbClr val="C00000"/>
                </a:solidFill>
                <a:latin typeface="Candara" pitchFamily="34" charset="0"/>
              </a:rPr>
              <a:t>12</a:t>
            </a:r>
            <a:endParaRPr lang="en-GB" sz="4400" dirty="0">
              <a:solidFill>
                <a:srgbClr val="C00000"/>
              </a:solidFill>
            </a:endParaRPr>
          </a:p>
        </p:txBody>
      </p:sp>
      <p:sp>
        <p:nvSpPr>
          <p:cNvPr id="221" name="Rectangle 220">
            <a:extLst>
              <a:ext uri="{FF2B5EF4-FFF2-40B4-BE49-F238E27FC236}">
                <a16:creationId xmlns:a16="http://schemas.microsoft.com/office/drawing/2014/main" id="{1FC1A1D9-A3B5-448A-AC76-66FFB0A62DA3}"/>
              </a:ext>
            </a:extLst>
          </p:cNvPr>
          <p:cNvSpPr/>
          <p:nvPr/>
        </p:nvSpPr>
        <p:spPr>
          <a:xfrm>
            <a:off x="9364987" y="4090416"/>
            <a:ext cx="434329" cy="400110"/>
          </a:xfrm>
          <a:prstGeom prst="rect">
            <a:avLst/>
          </a:prstGeom>
        </p:spPr>
        <p:txBody>
          <a:bodyPr wrap="square">
            <a:spAutoFit/>
          </a:bodyPr>
          <a:lstStyle/>
          <a:p>
            <a:r>
              <a:rPr lang="en-GB" dirty="0">
                <a:solidFill>
                  <a:srgbClr val="C00000"/>
                </a:solidFill>
                <a:latin typeface="Candara" pitchFamily="34" charset="0"/>
              </a:rPr>
              <a:t>13</a:t>
            </a:r>
            <a:endParaRPr lang="en-GB" sz="4400" dirty="0">
              <a:solidFill>
                <a:srgbClr val="C00000"/>
              </a:solidFill>
            </a:endParaRPr>
          </a:p>
        </p:txBody>
      </p:sp>
      <p:sp>
        <p:nvSpPr>
          <p:cNvPr id="228" name="Rectangle 227">
            <a:extLst>
              <a:ext uri="{FF2B5EF4-FFF2-40B4-BE49-F238E27FC236}">
                <a16:creationId xmlns:a16="http://schemas.microsoft.com/office/drawing/2014/main" id="{DAD1B2D3-106B-44A2-BCA4-A820AD2B30B4}"/>
              </a:ext>
            </a:extLst>
          </p:cNvPr>
          <p:cNvSpPr/>
          <p:nvPr/>
        </p:nvSpPr>
        <p:spPr>
          <a:xfrm>
            <a:off x="8464138" y="3214378"/>
            <a:ext cx="434329" cy="400110"/>
          </a:xfrm>
          <a:prstGeom prst="rect">
            <a:avLst/>
          </a:prstGeom>
        </p:spPr>
        <p:txBody>
          <a:bodyPr wrap="square">
            <a:spAutoFit/>
          </a:bodyPr>
          <a:lstStyle/>
          <a:p>
            <a:r>
              <a:rPr lang="en-GB" dirty="0">
                <a:solidFill>
                  <a:srgbClr val="C00000"/>
                </a:solidFill>
                <a:latin typeface="Candara" pitchFamily="34" charset="0"/>
              </a:rPr>
              <a:t>14</a:t>
            </a:r>
            <a:endParaRPr lang="en-GB" sz="4400" dirty="0">
              <a:solidFill>
                <a:srgbClr val="C00000"/>
              </a:solidFill>
            </a:endParaRPr>
          </a:p>
        </p:txBody>
      </p:sp>
      <p:sp>
        <p:nvSpPr>
          <p:cNvPr id="229" name="Rectangle 228">
            <a:extLst>
              <a:ext uri="{FF2B5EF4-FFF2-40B4-BE49-F238E27FC236}">
                <a16:creationId xmlns:a16="http://schemas.microsoft.com/office/drawing/2014/main" id="{3D2F7457-36AD-449C-9542-734EF3104B45}"/>
              </a:ext>
            </a:extLst>
          </p:cNvPr>
          <p:cNvSpPr/>
          <p:nvPr/>
        </p:nvSpPr>
        <p:spPr>
          <a:xfrm>
            <a:off x="8493185" y="4099283"/>
            <a:ext cx="434329" cy="400110"/>
          </a:xfrm>
          <a:prstGeom prst="rect">
            <a:avLst/>
          </a:prstGeom>
        </p:spPr>
        <p:txBody>
          <a:bodyPr wrap="square">
            <a:spAutoFit/>
          </a:bodyPr>
          <a:lstStyle/>
          <a:p>
            <a:r>
              <a:rPr lang="en-GB" dirty="0">
                <a:solidFill>
                  <a:srgbClr val="C00000"/>
                </a:solidFill>
                <a:latin typeface="Candara" pitchFamily="34" charset="0"/>
              </a:rPr>
              <a:t>15</a:t>
            </a:r>
            <a:endParaRPr lang="en-GB" sz="4400" dirty="0">
              <a:solidFill>
                <a:srgbClr val="C00000"/>
              </a:solidFill>
            </a:endParaRPr>
          </a:p>
        </p:txBody>
      </p:sp>
      <p:sp>
        <p:nvSpPr>
          <p:cNvPr id="230" name="Rectangle 229">
            <a:extLst>
              <a:ext uri="{FF2B5EF4-FFF2-40B4-BE49-F238E27FC236}">
                <a16:creationId xmlns:a16="http://schemas.microsoft.com/office/drawing/2014/main" id="{077FDF1A-E7B7-43F5-944D-AA963E79B90D}"/>
              </a:ext>
            </a:extLst>
          </p:cNvPr>
          <p:cNvSpPr/>
          <p:nvPr/>
        </p:nvSpPr>
        <p:spPr>
          <a:xfrm>
            <a:off x="7566697" y="3214378"/>
            <a:ext cx="434329" cy="400110"/>
          </a:xfrm>
          <a:prstGeom prst="rect">
            <a:avLst/>
          </a:prstGeom>
        </p:spPr>
        <p:txBody>
          <a:bodyPr wrap="square">
            <a:spAutoFit/>
          </a:bodyPr>
          <a:lstStyle/>
          <a:p>
            <a:r>
              <a:rPr lang="en-GB" dirty="0">
                <a:solidFill>
                  <a:srgbClr val="C00000"/>
                </a:solidFill>
                <a:latin typeface="Candara" pitchFamily="34" charset="0"/>
              </a:rPr>
              <a:t>16</a:t>
            </a:r>
            <a:endParaRPr lang="en-GB" sz="4400" dirty="0">
              <a:solidFill>
                <a:srgbClr val="C00000"/>
              </a:solidFill>
            </a:endParaRPr>
          </a:p>
        </p:txBody>
      </p:sp>
      <p:sp>
        <p:nvSpPr>
          <p:cNvPr id="231" name="Rectangle 230">
            <a:extLst>
              <a:ext uri="{FF2B5EF4-FFF2-40B4-BE49-F238E27FC236}">
                <a16:creationId xmlns:a16="http://schemas.microsoft.com/office/drawing/2014/main" id="{4EDC2139-15AB-4C9E-8DE7-969748D72154}"/>
              </a:ext>
            </a:extLst>
          </p:cNvPr>
          <p:cNvSpPr/>
          <p:nvPr/>
        </p:nvSpPr>
        <p:spPr>
          <a:xfrm>
            <a:off x="7430878" y="3814645"/>
            <a:ext cx="555691" cy="769441"/>
          </a:xfrm>
          <a:prstGeom prst="rect">
            <a:avLst/>
          </a:prstGeom>
        </p:spPr>
        <p:txBody>
          <a:bodyPr wrap="square">
            <a:spAutoFit/>
          </a:bodyPr>
          <a:lstStyle/>
          <a:p>
            <a:r>
              <a:rPr lang="en-GB" sz="4400" dirty="0">
                <a:solidFill>
                  <a:srgbClr val="000000"/>
                </a:solidFill>
                <a:latin typeface="Candara" pitchFamily="34" charset="0"/>
              </a:rPr>
              <a:t>.</a:t>
            </a:r>
            <a:r>
              <a:rPr lang="en-GB" dirty="0">
                <a:solidFill>
                  <a:srgbClr val="C00000"/>
                </a:solidFill>
                <a:latin typeface="Candara" pitchFamily="34" charset="0"/>
              </a:rPr>
              <a:t>17</a:t>
            </a:r>
            <a:endParaRPr lang="en-GB" sz="4400" dirty="0">
              <a:solidFill>
                <a:srgbClr val="C00000"/>
              </a:solidFill>
            </a:endParaRPr>
          </a:p>
        </p:txBody>
      </p:sp>
      <p:sp>
        <p:nvSpPr>
          <p:cNvPr id="232" name="Rectangle 231">
            <a:extLst>
              <a:ext uri="{FF2B5EF4-FFF2-40B4-BE49-F238E27FC236}">
                <a16:creationId xmlns:a16="http://schemas.microsoft.com/office/drawing/2014/main" id="{FC89E5C7-CD29-41F9-AD95-F435645D883D}"/>
              </a:ext>
            </a:extLst>
          </p:cNvPr>
          <p:cNvSpPr/>
          <p:nvPr/>
        </p:nvSpPr>
        <p:spPr>
          <a:xfrm>
            <a:off x="6696088" y="3221696"/>
            <a:ext cx="434329" cy="400110"/>
          </a:xfrm>
          <a:prstGeom prst="rect">
            <a:avLst/>
          </a:prstGeom>
        </p:spPr>
        <p:txBody>
          <a:bodyPr wrap="square">
            <a:spAutoFit/>
          </a:bodyPr>
          <a:lstStyle/>
          <a:p>
            <a:r>
              <a:rPr lang="en-GB" dirty="0">
                <a:solidFill>
                  <a:srgbClr val="C00000"/>
                </a:solidFill>
                <a:latin typeface="Candara" pitchFamily="34" charset="0"/>
              </a:rPr>
              <a:t>18</a:t>
            </a:r>
            <a:endParaRPr lang="en-GB" sz="4400" dirty="0">
              <a:solidFill>
                <a:srgbClr val="C00000"/>
              </a:solidFill>
            </a:endParaRPr>
          </a:p>
        </p:txBody>
      </p:sp>
      <p:sp>
        <p:nvSpPr>
          <p:cNvPr id="233" name="Rectangle 232">
            <a:extLst>
              <a:ext uri="{FF2B5EF4-FFF2-40B4-BE49-F238E27FC236}">
                <a16:creationId xmlns:a16="http://schemas.microsoft.com/office/drawing/2014/main" id="{4EB74C5F-4104-4996-88F1-BF2BF2C1828B}"/>
              </a:ext>
            </a:extLst>
          </p:cNvPr>
          <p:cNvSpPr/>
          <p:nvPr/>
        </p:nvSpPr>
        <p:spPr>
          <a:xfrm>
            <a:off x="6458396" y="3814646"/>
            <a:ext cx="556814" cy="769441"/>
          </a:xfrm>
          <a:prstGeom prst="rect">
            <a:avLst/>
          </a:prstGeom>
        </p:spPr>
        <p:txBody>
          <a:bodyPr wrap="square">
            <a:spAutoFit/>
          </a:bodyPr>
          <a:lstStyle/>
          <a:p>
            <a:r>
              <a:rPr lang="en-GB" sz="4400" dirty="0">
                <a:solidFill>
                  <a:srgbClr val="000000"/>
                </a:solidFill>
                <a:latin typeface="Candara" pitchFamily="34" charset="0"/>
              </a:rPr>
              <a:t>.</a:t>
            </a:r>
            <a:r>
              <a:rPr lang="en-GB" dirty="0">
                <a:solidFill>
                  <a:srgbClr val="C00000"/>
                </a:solidFill>
                <a:latin typeface="Candara" pitchFamily="34" charset="0"/>
              </a:rPr>
              <a:t>19</a:t>
            </a:r>
            <a:endParaRPr lang="en-GB" sz="4400" dirty="0">
              <a:solidFill>
                <a:srgbClr val="C00000"/>
              </a:solidFill>
            </a:endParaRPr>
          </a:p>
        </p:txBody>
      </p:sp>
      <p:grpSp>
        <p:nvGrpSpPr>
          <p:cNvPr id="9" name="Group 8">
            <a:extLst>
              <a:ext uri="{FF2B5EF4-FFF2-40B4-BE49-F238E27FC236}">
                <a16:creationId xmlns:a16="http://schemas.microsoft.com/office/drawing/2014/main" id="{E38E07D0-F74A-4408-BB8F-D9925FB6B064}"/>
              </a:ext>
            </a:extLst>
          </p:cNvPr>
          <p:cNvGrpSpPr/>
          <p:nvPr/>
        </p:nvGrpSpPr>
        <p:grpSpPr>
          <a:xfrm>
            <a:off x="6496442" y="3807738"/>
            <a:ext cx="4457309" cy="2579191"/>
            <a:chOff x="6496442" y="3807738"/>
            <a:chExt cx="4457309" cy="2579191"/>
          </a:xfrm>
        </p:grpSpPr>
        <p:sp>
          <p:nvSpPr>
            <p:cNvPr id="129" name="Rectangle 128"/>
            <p:cNvSpPr/>
            <p:nvPr/>
          </p:nvSpPr>
          <p:spPr>
            <a:xfrm>
              <a:off x="9829800" y="3807738"/>
              <a:ext cx="866776" cy="769441"/>
            </a:xfrm>
            <a:prstGeom prst="rect">
              <a:avLst/>
            </a:prstGeom>
          </p:spPr>
          <p:txBody>
            <a:bodyPr wrap="square">
              <a:spAutoFit/>
            </a:bodyPr>
            <a:lstStyle/>
            <a:p>
              <a:r>
                <a:rPr lang="en-GB" dirty="0">
                  <a:latin typeface="Candara" pitchFamily="34" charset="0"/>
                </a:rPr>
                <a:t>29</a:t>
              </a:r>
              <a:r>
                <a:rPr lang="en-GB" sz="4400" dirty="0">
                  <a:latin typeface="Candara" pitchFamily="34" charset="0"/>
                </a:rPr>
                <a:t>.</a:t>
              </a:r>
              <a:endParaRPr lang="en-GB" sz="4400" dirty="0">
                <a:solidFill>
                  <a:srgbClr val="C00000"/>
                </a:solidFill>
              </a:endParaRPr>
            </a:p>
          </p:txBody>
        </p:sp>
        <p:sp>
          <p:nvSpPr>
            <p:cNvPr id="130" name="Rectangle 129"/>
            <p:cNvSpPr/>
            <p:nvPr/>
          </p:nvSpPr>
          <p:spPr>
            <a:xfrm>
              <a:off x="8953501" y="3817263"/>
              <a:ext cx="847726" cy="769441"/>
            </a:xfrm>
            <a:prstGeom prst="rect">
              <a:avLst/>
            </a:prstGeom>
          </p:spPr>
          <p:txBody>
            <a:bodyPr wrap="square">
              <a:spAutoFit/>
            </a:bodyPr>
            <a:lstStyle/>
            <a:p>
              <a:r>
                <a:rPr lang="en-GB" dirty="0">
                  <a:latin typeface="Candara" pitchFamily="34" charset="0"/>
                </a:rPr>
                <a:t>27</a:t>
              </a:r>
              <a:r>
                <a:rPr lang="en-GB" sz="4400" dirty="0">
                  <a:latin typeface="Candara" pitchFamily="34" charset="0"/>
                </a:rPr>
                <a:t>.</a:t>
              </a:r>
              <a:endParaRPr lang="en-GB" sz="4400" dirty="0">
                <a:solidFill>
                  <a:srgbClr val="C00000"/>
                </a:solidFill>
              </a:endParaRPr>
            </a:p>
          </p:txBody>
        </p:sp>
        <p:sp>
          <p:nvSpPr>
            <p:cNvPr id="131" name="Rectangle 130"/>
            <p:cNvSpPr/>
            <p:nvPr/>
          </p:nvSpPr>
          <p:spPr>
            <a:xfrm>
              <a:off x="8039101" y="3817263"/>
              <a:ext cx="857251" cy="769441"/>
            </a:xfrm>
            <a:prstGeom prst="rect">
              <a:avLst/>
            </a:prstGeom>
          </p:spPr>
          <p:txBody>
            <a:bodyPr wrap="square">
              <a:spAutoFit/>
            </a:bodyPr>
            <a:lstStyle/>
            <a:p>
              <a:r>
                <a:rPr lang="en-GB" dirty="0">
                  <a:latin typeface="Candara" pitchFamily="34" charset="0"/>
                </a:rPr>
                <a:t>25</a:t>
              </a:r>
              <a:r>
                <a:rPr lang="en-GB" sz="4400" dirty="0">
                  <a:latin typeface="Candara" pitchFamily="34" charset="0"/>
                </a:rPr>
                <a:t>.</a:t>
              </a:r>
              <a:endParaRPr lang="en-GB" sz="4400" dirty="0">
                <a:solidFill>
                  <a:srgbClr val="C00000"/>
                </a:solidFill>
              </a:endParaRPr>
            </a:p>
          </p:txBody>
        </p:sp>
        <p:sp>
          <p:nvSpPr>
            <p:cNvPr id="154" name="Rectangle 153"/>
            <p:cNvSpPr/>
            <p:nvPr/>
          </p:nvSpPr>
          <p:spPr>
            <a:xfrm>
              <a:off x="9801225" y="4693563"/>
              <a:ext cx="866776" cy="769441"/>
            </a:xfrm>
            <a:prstGeom prst="rect">
              <a:avLst/>
            </a:prstGeom>
          </p:spPr>
          <p:txBody>
            <a:bodyPr wrap="square">
              <a:spAutoFit/>
            </a:bodyPr>
            <a:lstStyle/>
            <a:p>
              <a:r>
                <a:rPr lang="en-GB" dirty="0">
                  <a:latin typeface="Candara" pitchFamily="34" charset="0"/>
                </a:rPr>
                <a:t>28</a:t>
              </a:r>
              <a:r>
                <a:rPr lang="en-GB" sz="4400" dirty="0">
                  <a:latin typeface="Candara" pitchFamily="34" charset="0"/>
                </a:rPr>
                <a:t>.</a:t>
              </a:r>
              <a:r>
                <a:rPr lang="en-GB" dirty="0">
                  <a:solidFill>
                    <a:srgbClr val="C00000"/>
                  </a:solidFill>
                  <a:latin typeface="Candara" pitchFamily="34" charset="0"/>
                </a:rPr>
                <a:t>30</a:t>
              </a:r>
              <a:endParaRPr lang="en-GB" sz="4400" dirty="0">
                <a:solidFill>
                  <a:srgbClr val="C00000"/>
                </a:solidFill>
              </a:endParaRPr>
            </a:p>
          </p:txBody>
        </p:sp>
        <p:sp>
          <p:nvSpPr>
            <p:cNvPr id="155" name="Rectangle 154"/>
            <p:cNvSpPr/>
            <p:nvPr/>
          </p:nvSpPr>
          <p:spPr>
            <a:xfrm>
              <a:off x="8924926" y="4703088"/>
              <a:ext cx="847726" cy="769441"/>
            </a:xfrm>
            <a:prstGeom prst="rect">
              <a:avLst/>
            </a:prstGeom>
          </p:spPr>
          <p:txBody>
            <a:bodyPr wrap="square">
              <a:spAutoFit/>
            </a:bodyPr>
            <a:lstStyle/>
            <a:p>
              <a:r>
                <a:rPr lang="en-GB" dirty="0">
                  <a:latin typeface="Candara" pitchFamily="34" charset="0"/>
                </a:rPr>
                <a:t>26</a:t>
              </a:r>
              <a:r>
                <a:rPr lang="en-GB" sz="4400" dirty="0">
                  <a:latin typeface="Candara" pitchFamily="34" charset="0"/>
                </a:rPr>
                <a:t>.</a:t>
              </a:r>
              <a:r>
                <a:rPr lang="en-GB" dirty="0">
                  <a:solidFill>
                    <a:srgbClr val="C00000"/>
                  </a:solidFill>
                  <a:latin typeface="Candara" pitchFamily="34" charset="0"/>
                </a:rPr>
                <a:t>32</a:t>
              </a:r>
              <a:endParaRPr lang="en-GB" sz="4400" dirty="0">
                <a:solidFill>
                  <a:srgbClr val="C00000"/>
                </a:solidFill>
              </a:endParaRPr>
            </a:p>
          </p:txBody>
        </p:sp>
        <p:sp>
          <p:nvSpPr>
            <p:cNvPr id="156" name="Rectangle 155"/>
            <p:cNvSpPr/>
            <p:nvPr/>
          </p:nvSpPr>
          <p:spPr>
            <a:xfrm>
              <a:off x="8010526" y="4703088"/>
              <a:ext cx="857251"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r>
                <a:rPr lang="en-GB" dirty="0">
                  <a:solidFill>
                    <a:srgbClr val="C00000"/>
                  </a:solidFill>
                  <a:latin typeface="Candara" pitchFamily="34" charset="0"/>
                </a:rPr>
                <a:t>34</a:t>
              </a:r>
              <a:endParaRPr lang="en-GB" sz="4400" dirty="0">
                <a:solidFill>
                  <a:srgbClr val="C00000"/>
                </a:solidFill>
              </a:endParaRPr>
            </a:p>
          </p:txBody>
        </p:sp>
        <p:sp>
          <p:nvSpPr>
            <p:cNvPr id="158" name="Rectangle 157"/>
            <p:cNvSpPr/>
            <p:nvPr/>
          </p:nvSpPr>
          <p:spPr>
            <a:xfrm>
              <a:off x="6496442" y="5617488"/>
              <a:ext cx="818758"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38</a:t>
              </a:r>
              <a:endParaRPr lang="en-GB" sz="4400" dirty="0">
                <a:solidFill>
                  <a:srgbClr val="C00000"/>
                </a:solidFill>
              </a:endParaRPr>
            </a:p>
          </p:txBody>
        </p:sp>
        <p:sp>
          <p:nvSpPr>
            <p:cNvPr id="159" name="Rectangle 158"/>
            <p:cNvSpPr/>
            <p:nvPr/>
          </p:nvSpPr>
          <p:spPr>
            <a:xfrm>
              <a:off x="10086975" y="5598438"/>
              <a:ext cx="866776"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31</a:t>
              </a:r>
              <a:endParaRPr lang="en-GB" sz="4400" dirty="0">
                <a:solidFill>
                  <a:srgbClr val="C00000"/>
                </a:solidFill>
              </a:endParaRPr>
            </a:p>
          </p:txBody>
        </p:sp>
        <p:sp>
          <p:nvSpPr>
            <p:cNvPr id="160" name="Rectangle 159"/>
            <p:cNvSpPr/>
            <p:nvPr/>
          </p:nvSpPr>
          <p:spPr>
            <a:xfrm>
              <a:off x="9191626" y="5607963"/>
              <a:ext cx="847726"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33</a:t>
              </a:r>
              <a:endParaRPr lang="en-GB" sz="4400" dirty="0">
                <a:solidFill>
                  <a:srgbClr val="C00000"/>
                </a:solidFill>
              </a:endParaRPr>
            </a:p>
          </p:txBody>
        </p:sp>
        <p:sp>
          <p:nvSpPr>
            <p:cNvPr id="161" name="Rectangle 160"/>
            <p:cNvSpPr/>
            <p:nvPr/>
          </p:nvSpPr>
          <p:spPr>
            <a:xfrm>
              <a:off x="8296276" y="5607963"/>
              <a:ext cx="857251"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35</a:t>
              </a:r>
              <a:endParaRPr lang="en-GB" sz="4400" dirty="0">
                <a:solidFill>
                  <a:srgbClr val="C00000"/>
                </a:solidFill>
              </a:endParaRPr>
            </a:p>
          </p:txBody>
        </p:sp>
        <p:sp>
          <p:nvSpPr>
            <p:cNvPr id="162" name="Rectangle 161"/>
            <p:cNvSpPr/>
            <p:nvPr/>
          </p:nvSpPr>
          <p:spPr>
            <a:xfrm>
              <a:off x="7401317" y="5607963"/>
              <a:ext cx="856858"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37</a:t>
              </a:r>
              <a:endParaRPr lang="en-GB" sz="4400" dirty="0">
                <a:solidFill>
                  <a:srgbClr val="C00000"/>
                </a:solidFill>
              </a:endParaRPr>
            </a:p>
          </p:txBody>
        </p:sp>
        <p:sp>
          <p:nvSpPr>
            <p:cNvPr id="209" name="Rectangle 208">
              <a:extLst>
                <a:ext uri="{FF2B5EF4-FFF2-40B4-BE49-F238E27FC236}">
                  <a16:creationId xmlns:a16="http://schemas.microsoft.com/office/drawing/2014/main" id="{856B02D9-1AA8-4B08-AFD3-668B398E9732}"/>
                </a:ext>
              </a:extLst>
            </p:cNvPr>
            <p:cNvSpPr/>
            <p:nvPr/>
          </p:nvSpPr>
          <p:spPr>
            <a:xfrm>
              <a:off x="7539832" y="4978027"/>
              <a:ext cx="733033" cy="400110"/>
            </a:xfrm>
            <a:prstGeom prst="rect">
              <a:avLst/>
            </a:prstGeom>
          </p:spPr>
          <p:txBody>
            <a:bodyPr wrap="square">
              <a:spAutoFit/>
            </a:bodyPr>
            <a:lstStyle/>
            <a:p>
              <a:r>
                <a:rPr lang="en-GB" dirty="0">
                  <a:solidFill>
                    <a:srgbClr val="C00000"/>
                  </a:solidFill>
                  <a:latin typeface="Candara" pitchFamily="34" charset="0"/>
                </a:rPr>
                <a:t>36</a:t>
              </a:r>
              <a:endParaRPr lang="en-GB" sz="4400" dirty="0">
                <a:solidFill>
                  <a:srgbClr val="C00000"/>
                </a:solidFill>
              </a:endParaRPr>
            </a:p>
          </p:txBody>
        </p:sp>
        <p:sp>
          <p:nvSpPr>
            <p:cNvPr id="234" name="Rectangle 233">
              <a:extLst>
                <a:ext uri="{FF2B5EF4-FFF2-40B4-BE49-F238E27FC236}">
                  <a16:creationId xmlns:a16="http://schemas.microsoft.com/office/drawing/2014/main" id="{1DEA9703-CFE9-4F88-AB9D-CEE3E2F1BD2F}"/>
                </a:ext>
              </a:extLst>
            </p:cNvPr>
            <p:cNvSpPr/>
            <p:nvPr/>
          </p:nvSpPr>
          <p:spPr>
            <a:xfrm>
              <a:off x="6678604" y="4978027"/>
              <a:ext cx="818758" cy="400110"/>
            </a:xfrm>
            <a:prstGeom prst="rect">
              <a:avLst/>
            </a:prstGeom>
          </p:spPr>
          <p:txBody>
            <a:bodyPr wrap="square">
              <a:spAutoFit/>
            </a:bodyPr>
            <a:lstStyle/>
            <a:p>
              <a:r>
                <a:rPr lang="en-GB" dirty="0">
                  <a:solidFill>
                    <a:srgbClr val="C00000"/>
                  </a:solidFill>
                  <a:latin typeface="Candara" pitchFamily="34" charset="0"/>
                </a:rPr>
                <a:t>39</a:t>
              </a:r>
              <a:endParaRPr lang="en-GB" sz="4400"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2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3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3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3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2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32"/>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7"/>
                                        </p:tgtEl>
                                        <p:attrNameLst>
                                          <p:attrName>style.visibility</p:attrName>
                                        </p:attrNameLst>
                                      </p:cBhvr>
                                      <p:to>
                                        <p:strVal val="visible"/>
                                      </p:to>
                                    </p:set>
                                    <p:animEffect transition="in" filter="fade">
                                      <p:cBhvr>
                                        <p:cTn id="153" dur="500"/>
                                        <p:tgtEl>
                                          <p:spTgt spid="7"/>
                                        </p:tgtEl>
                                      </p:cBhvr>
                                    </p:animEffect>
                                  </p:childTnLst>
                                </p:cTn>
                              </p:par>
                              <p:par>
                                <p:cTn id="154" presetID="10" presetClass="entr" presetSubtype="0" fill="hold" nodeType="withEffect">
                                  <p:stCondLst>
                                    <p:cond delay="0"/>
                                  </p:stCondLst>
                                  <p:childTnLst>
                                    <p:set>
                                      <p:cBhvr>
                                        <p:cTn id="155" dur="1" fill="hold">
                                          <p:stCondLst>
                                            <p:cond delay="0"/>
                                          </p:stCondLst>
                                        </p:cTn>
                                        <p:tgtEl>
                                          <p:spTgt spid="9"/>
                                        </p:tgtEl>
                                        <p:attrNameLst>
                                          <p:attrName>style.visibility</p:attrName>
                                        </p:attrNameLst>
                                      </p:cBhvr>
                                      <p:to>
                                        <p:strVal val="visible"/>
                                      </p:to>
                                    </p:set>
                                    <p:animEffect transition="in" filter="fade">
                                      <p:cBhvr>
                                        <p:cTn id="156" dur="500"/>
                                        <p:tgtEl>
                                          <p:spTgt spid="9"/>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58" grpId="0" animBg="1"/>
      <p:bldP spid="11" grpId="0" animBg="1"/>
      <p:bldP spid="207" grpId="0" animBg="1"/>
      <p:bldP spid="208" grpId="0" animBg="1"/>
      <p:bldP spid="5" grpId="0" animBg="1"/>
      <p:bldP spid="206" grpId="0" animBg="1"/>
      <p:bldP spid="210" grpId="0" animBg="1"/>
      <p:bldP spid="211" grpId="0" animBg="1"/>
      <p:bldP spid="212" grpId="0" animBg="1"/>
      <p:bldP spid="215" grpId="0" animBg="1"/>
      <p:bldP spid="226" grpId="0" animBg="1"/>
      <p:bldP spid="227" grpId="0" animBg="1"/>
      <p:bldP spid="222" grpId="0" animBg="1"/>
      <p:bldP spid="223" grpId="0" animBg="1"/>
      <p:bldP spid="218" grpId="0" animBg="1"/>
      <p:bldP spid="219" grpId="0" animBg="1"/>
      <p:bldP spid="235" grpId="0" animBg="1"/>
      <p:bldP spid="236" grpId="0" animBg="1"/>
      <p:bldP spid="224" grpId="0" animBg="1"/>
      <p:bldP spid="225" grpId="0" animBg="1"/>
      <p:bldP spid="119" grpId="0"/>
      <p:bldP spid="122" grpId="0"/>
      <p:bldP spid="123" grpId="0"/>
      <p:bldP spid="124" grpId="0"/>
      <p:bldP spid="125" grpId="0"/>
      <p:bldP spid="126" grpId="0"/>
      <p:bldP spid="127" grpId="0"/>
      <p:bldP spid="128" grpId="0"/>
      <p:bldP spid="132" grpId="0"/>
      <p:bldP spid="133" grpId="0"/>
      <p:bldP spid="143" grpId="0"/>
      <p:bldP spid="157" grpId="0"/>
      <p:bldP spid="117" grpId="0"/>
      <p:bldP spid="118" grpId="0"/>
      <p:bldP spid="109" grpId="0"/>
      <p:bldP spid="135" grpId="0" animBg="1"/>
      <p:bldP spid="216" grpId="0"/>
      <p:bldP spid="220" grpId="0"/>
      <p:bldP spid="221" grpId="0"/>
      <p:bldP spid="228" grpId="0"/>
      <p:bldP spid="229" grpId="0"/>
      <p:bldP spid="230" grpId="0"/>
      <p:bldP spid="231" grpId="0"/>
      <p:bldP spid="232" grpId="0"/>
      <p:bldP spid="2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6489463" cy="111442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Strip Vertex Normals</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93" name="Group 92"/>
          <p:cNvGrpSpPr/>
          <p:nvPr/>
        </p:nvGrpSpPr>
        <p:grpSpPr>
          <a:xfrm>
            <a:off x="3495676" y="2676496"/>
            <a:ext cx="3171825" cy="3160216"/>
            <a:chOff x="1114425" y="2619346"/>
            <a:chExt cx="3171825" cy="3160216"/>
          </a:xfrm>
        </p:grpSpPr>
        <p:sp>
          <p:nvSpPr>
            <p:cNvPr id="94" name="Rectangle 93"/>
            <p:cNvSpPr/>
            <p:nvPr/>
          </p:nvSpPr>
          <p:spPr>
            <a:xfrm>
              <a:off x="155257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217170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279082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340995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155257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217170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279082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340995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155257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p:cNvSpPr/>
            <p:nvPr/>
          </p:nvSpPr>
          <p:spPr>
            <a:xfrm>
              <a:off x="217170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279082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Rectangle 145"/>
            <p:cNvSpPr/>
            <p:nvPr/>
          </p:nvSpPr>
          <p:spPr>
            <a:xfrm>
              <a:off x="340995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ectangle 163"/>
            <p:cNvSpPr/>
            <p:nvPr/>
          </p:nvSpPr>
          <p:spPr>
            <a:xfrm>
              <a:off x="155257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ectangle 164"/>
            <p:cNvSpPr/>
            <p:nvPr/>
          </p:nvSpPr>
          <p:spPr>
            <a:xfrm>
              <a:off x="217170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p:nvPr/>
          </p:nvSpPr>
          <p:spPr>
            <a:xfrm>
              <a:off x="279082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p:nvPr/>
          </p:nvSpPr>
          <p:spPr>
            <a:xfrm>
              <a:off x="340995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p:nvPr/>
          </p:nvSpPr>
          <p:spPr>
            <a:xfrm>
              <a:off x="1923910" y="2619346"/>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69" name="Rectangle 168"/>
            <p:cNvSpPr/>
            <p:nvPr/>
          </p:nvSpPr>
          <p:spPr>
            <a:xfrm>
              <a:off x="2543035" y="2619346"/>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70" name="Rectangle 169"/>
            <p:cNvSpPr/>
            <p:nvPr/>
          </p:nvSpPr>
          <p:spPr>
            <a:xfrm>
              <a:off x="3114535" y="2619346"/>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71" name="Rectangle 170"/>
            <p:cNvSpPr/>
            <p:nvPr/>
          </p:nvSpPr>
          <p:spPr>
            <a:xfrm>
              <a:off x="3733660" y="2628871"/>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72" name="Rectangle 171"/>
            <p:cNvSpPr/>
            <p:nvPr/>
          </p:nvSpPr>
          <p:spPr>
            <a:xfrm>
              <a:off x="1276210" y="3228946"/>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173" name="Rectangle 172"/>
            <p:cNvSpPr/>
            <p:nvPr/>
          </p:nvSpPr>
          <p:spPr>
            <a:xfrm>
              <a:off x="1942960" y="3228946"/>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74" name="Rectangle 173"/>
            <p:cNvSpPr/>
            <p:nvPr/>
          </p:nvSpPr>
          <p:spPr>
            <a:xfrm>
              <a:off x="2562085" y="3228946"/>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75" name="Rectangle 174"/>
            <p:cNvSpPr/>
            <p:nvPr/>
          </p:nvSpPr>
          <p:spPr>
            <a:xfrm>
              <a:off x="3133585" y="3228946"/>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176" name="Rectangle 175"/>
            <p:cNvSpPr/>
            <p:nvPr/>
          </p:nvSpPr>
          <p:spPr>
            <a:xfrm>
              <a:off x="3724274" y="3238471"/>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77" name="Rectangle 176"/>
            <p:cNvSpPr/>
            <p:nvPr/>
          </p:nvSpPr>
          <p:spPr>
            <a:xfrm>
              <a:off x="1181101" y="3790921"/>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178" name="Rectangle 177"/>
            <p:cNvSpPr/>
            <p:nvPr/>
          </p:nvSpPr>
          <p:spPr>
            <a:xfrm>
              <a:off x="1828801" y="3790921"/>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179" name="Rectangle 178"/>
            <p:cNvSpPr/>
            <p:nvPr/>
          </p:nvSpPr>
          <p:spPr>
            <a:xfrm>
              <a:off x="2428876" y="3790921"/>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180" name="Rectangle 179"/>
            <p:cNvSpPr/>
            <p:nvPr/>
          </p:nvSpPr>
          <p:spPr>
            <a:xfrm>
              <a:off x="3076574" y="3790921"/>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181" name="Rectangle 180"/>
            <p:cNvSpPr/>
            <p:nvPr/>
          </p:nvSpPr>
          <p:spPr>
            <a:xfrm>
              <a:off x="3657601" y="3800446"/>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182" name="Rectangle 181"/>
            <p:cNvSpPr/>
            <p:nvPr/>
          </p:nvSpPr>
          <p:spPr>
            <a:xfrm>
              <a:off x="1181100" y="4400521"/>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183" name="Rectangle 182"/>
            <p:cNvSpPr/>
            <p:nvPr/>
          </p:nvSpPr>
          <p:spPr>
            <a:xfrm>
              <a:off x="1762126" y="4400521"/>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184" name="Rectangle 183"/>
            <p:cNvSpPr/>
            <p:nvPr/>
          </p:nvSpPr>
          <p:spPr>
            <a:xfrm>
              <a:off x="2362201" y="4410046"/>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185" name="Rectangle 184"/>
            <p:cNvSpPr/>
            <p:nvPr/>
          </p:nvSpPr>
          <p:spPr>
            <a:xfrm>
              <a:off x="3000375" y="4400521"/>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186" name="Rectangle 185"/>
            <p:cNvSpPr/>
            <p:nvPr/>
          </p:nvSpPr>
          <p:spPr>
            <a:xfrm>
              <a:off x="3657600" y="4410046"/>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187" name="Rectangle 186"/>
            <p:cNvSpPr/>
            <p:nvPr/>
          </p:nvSpPr>
          <p:spPr>
            <a:xfrm>
              <a:off x="1114425" y="5000596"/>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188" name="Rectangle 187"/>
            <p:cNvSpPr/>
            <p:nvPr/>
          </p:nvSpPr>
          <p:spPr>
            <a:xfrm>
              <a:off x="1781176" y="5000596"/>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189" name="Rectangle 188"/>
            <p:cNvSpPr/>
            <p:nvPr/>
          </p:nvSpPr>
          <p:spPr>
            <a:xfrm>
              <a:off x="2381251" y="4991071"/>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190" name="Rectangle 189"/>
            <p:cNvSpPr/>
            <p:nvPr/>
          </p:nvSpPr>
          <p:spPr>
            <a:xfrm>
              <a:off x="3009900" y="5000596"/>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191" name="Rectangle 190"/>
            <p:cNvSpPr/>
            <p:nvPr/>
          </p:nvSpPr>
          <p:spPr>
            <a:xfrm>
              <a:off x="3619500" y="5010121"/>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192" name="Rectangle 191"/>
            <p:cNvSpPr/>
            <p:nvPr/>
          </p:nvSpPr>
          <p:spPr>
            <a:xfrm>
              <a:off x="1257160" y="2628871"/>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grpSp>
      <p:sp>
        <p:nvSpPr>
          <p:cNvPr id="194" name="Rectangle 193"/>
          <p:cNvSpPr/>
          <p:nvPr/>
        </p:nvSpPr>
        <p:spPr>
          <a:xfrm>
            <a:off x="7667626"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Rectangle 194"/>
          <p:cNvSpPr/>
          <p:nvPr/>
        </p:nvSpPr>
        <p:spPr>
          <a:xfrm>
            <a:off x="8286751"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Rectangle 195"/>
          <p:cNvSpPr/>
          <p:nvPr/>
        </p:nvSpPr>
        <p:spPr>
          <a:xfrm>
            <a:off x="8905876"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Rectangle 196"/>
          <p:cNvSpPr/>
          <p:nvPr/>
        </p:nvSpPr>
        <p:spPr>
          <a:xfrm>
            <a:off x="9525001"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Rectangle 197"/>
          <p:cNvSpPr/>
          <p:nvPr/>
        </p:nvSpPr>
        <p:spPr>
          <a:xfrm>
            <a:off x="766762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Rectangle 198"/>
          <p:cNvSpPr/>
          <p:nvPr/>
        </p:nvSpPr>
        <p:spPr>
          <a:xfrm>
            <a:off x="828675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Rectangle 199"/>
          <p:cNvSpPr/>
          <p:nvPr/>
        </p:nvSpPr>
        <p:spPr>
          <a:xfrm>
            <a:off x="890587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Rectangle 200"/>
          <p:cNvSpPr/>
          <p:nvPr/>
        </p:nvSpPr>
        <p:spPr>
          <a:xfrm>
            <a:off x="952500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Rectangle 201"/>
          <p:cNvSpPr/>
          <p:nvPr/>
        </p:nvSpPr>
        <p:spPr>
          <a:xfrm>
            <a:off x="7667626"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Rectangle 202"/>
          <p:cNvSpPr/>
          <p:nvPr/>
        </p:nvSpPr>
        <p:spPr>
          <a:xfrm>
            <a:off x="8286751"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Rectangle 203"/>
          <p:cNvSpPr/>
          <p:nvPr/>
        </p:nvSpPr>
        <p:spPr>
          <a:xfrm>
            <a:off x="8905876"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Rectangle 204"/>
          <p:cNvSpPr/>
          <p:nvPr/>
        </p:nvSpPr>
        <p:spPr>
          <a:xfrm>
            <a:off x="9525001"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p:cNvSpPr/>
          <p:nvPr/>
        </p:nvSpPr>
        <p:spPr>
          <a:xfrm>
            <a:off x="766762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Rectangle 206"/>
          <p:cNvSpPr/>
          <p:nvPr/>
        </p:nvSpPr>
        <p:spPr>
          <a:xfrm>
            <a:off x="828675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ectangle 207"/>
          <p:cNvSpPr/>
          <p:nvPr/>
        </p:nvSpPr>
        <p:spPr>
          <a:xfrm>
            <a:off x="890587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208"/>
          <p:cNvSpPr/>
          <p:nvPr/>
        </p:nvSpPr>
        <p:spPr>
          <a:xfrm>
            <a:off x="952500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p:cNvSpPr/>
          <p:nvPr/>
        </p:nvSpPr>
        <p:spPr>
          <a:xfrm>
            <a:off x="7657961" y="3124171"/>
            <a:ext cx="533539" cy="400110"/>
          </a:xfrm>
          <a:prstGeom prst="rect">
            <a:avLst/>
          </a:prstGeom>
        </p:spPr>
        <p:txBody>
          <a:bodyPr wrap="square">
            <a:spAutoFit/>
          </a:bodyPr>
          <a:lstStyle/>
          <a:p>
            <a:r>
              <a:rPr lang="en-GB" dirty="0">
                <a:latin typeface="Candara" pitchFamily="34" charset="0"/>
              </a:rPr>
              <a:t>0</a:t>
            </a:r>
            <a:endParaRPr lang="en-GB" sz="4400" dirty="0"/>
          </a:p>
        </p:txBody>
      </p:sp>
      <p:sp>
        <p:nvSpPr>
          <p:cNvPr id="235" name="Rectangle 234"/>
          <p:cNvSpPr/>
          <p:nvPr/>
        </p:nvSpPr>
        <p:spPr>
          <a:xfrm>
            <a:off x="7991336" y="3448021"/>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236" name="Rectangle 235"/>
          <p:cNvSpPr/>
          <p:nvPr/>
        </p:nvSpPr>
        <p:spPr>
          <a:xfrm>
            <a:off x="8258036" y="3143221"/>
            <a:ext cx="533539" cy="400110"/>
          </a:xfrm>
          <a:prstGeom prst="rect">
            <a:avLst/>
          </a:prstGeom>
        </p:spPr>
        <p:txBody>
          <a:bodyPr wrap="square">
            <a:spAutoFit/>
          </a:bodyPr>
          <a:lstStyle/>
          <a:p>
            <a:r>
              <a:rPr lang="en-GB" dirty="0">
                <a:latin typeface="Candara" pitchFamily="34" charset="0"/>
              </a:rPr>
              <a:t>2</a:t>
            </a:r>
            <a:endParaRPr lang="en-GB" sz="4400" dirty="0"/>
          </a:p>
        </p:txBody>
      </p:sp>
      <p:sp>
        <p:nvSpPr>
          <p:cNvPr id="237" name="Rectangle 236"/>
          <p:cNvSpPr/>
          <p:nvPr/>
        </p:nvSpPr>
        <p:spPr>
          <a:xfrm>
            <a:off x="8591411" y="3467071"/>
            <a:ext cx="533539" cy="400110"/>
          </a:xfrm>
          <a:prstGeom prst="rect">
            <a:avLst/>
          </a:prstGeom>
        </p:spPr>
        <p:txBody>
          <a:bodyPr wrap="square">
            <a:spAutoFit/>
          </a:bodyPr>
          <a:lstStyle/>
          <a:p>
            <a:r>
              <a:rPr lang="en-GB" dirty="0">
                <a:latin typeface="Candara" pitchFamily="34" charset="0"/>
              </a:rPr>
              <a:t>3</a:t>
            </a:r>
            <a:endParaRPr lang="en-GB" sz="4400" dirty="0"/>
          </a:p>
        </p:txBody>
      </p:sp>
      <p:sp>
        <p:nvSpPr>
          <p:cNvPr id="238" name="Rectangle 237"/>
          <p:cNvSpPr/>
          <p:nvPr/>
        </p:nvSpPr>
        <p:spPr>
          <a:xfrm>
            <a:off x="8848586" y="3133696"/>
            <a:ext cx="533539" cy="400110"/>
          </a:xfrm>
          <a:prstGeom prst="rect">
            <a:avLst/>
          </a:prstGeom>
        </p:spPr>
        <p:txBody>
          <a:bodyPr wrap="square">
            <a:spAutoFit/>
          </a:bodyPr>
          <a:lstStyle/>
          <a:p>
            <a:r>
              <a:rPr lang="en-GB" dirty="0">
                <a:latin typeface="Candara" pitchFamily="34" charset="0"/>
              </a:rPr>
              <a:t>4</a:t>
            </a:r>
            <a:endParaRPr lang="en-GB" sz="4400" dirty="0"/>
          </a:p>
        </p:txBody>
      </p:sp>
      <p:sp>
        <p:nvSpPr>
          <p:cNvPr id="239" name="Rectangle 238"/>
          <p:cNvSpPr/>
          <p:nvPr/>
        </p:nvSpPr>
        <p:spPr>
          <a:xfrm>
            <a:off x="9181961" y="3457546"/>
            <a:ext cx="533539" cy="400110"/>
          </a:xfrm>
          <a:prstGeom prst="rect">
            <a:avLst/>
          </a:prstGeom>
        </p:spPr>
        <p:txBody>
          <a:bodyPr wrap="square">
            <a:spAutoFit/>
          </a:bodyPr>
          <a:lstStyle/>
          <a:p>
            <a:r>
              <a:rPr lang="en-GB" dirty="0">
                <a:latin typeface="Candara" pitchFamily="34" charset="0"/>
              </a:rPr>
              <a:t>5</a:t>
            </a:r>
            <a:endParaRPr lang="en-GB" sz="4400" dirty="0"/>
          </a:p>
        </p:txBody>
      </p:sp>
      <p:sp>
        <p:nvSpPr>
          <p:cNvPr id="240" name="Rectangle 239"/>
          <p:cNvSpPr/>
          <p:nvPr/>
        </p:nvSpPr>
        <p:spPr>
          <a:xfrm>
            <a:off x="9477236" y="3143221"/>
            <a:ext cx="533539" cy="400110"/>
          </a:xfrm>
          <a:prstGeom prst="rect">
            <a:avLst/>
          </a:prstGeom>
        </p:spPr>
        <p:txBody>
          <a:bodyPr wrap="square">
            <a:spAutoFit/>
          </a:bodyPr>
          <a:lstStyle/>
          <a:p>
            <a:r>
              <a:rPr lang="en-GB" dirty="0">
                <a:latin typeface="Candara" pitchFamily="34" charset="0"/>
              </a:rPr>
              <a:t>6</a:t>
            </a:r>
            <a:endParaRPr lang="en-GB" sz="4400" dirty="0"/>
          </a:p>
        </p:txBody>
      </p:sp>
      <p:sp>
        <p:nvSpPr>
          <p:cNvPr id="241" name="Rectangle 240"/>
          <p:cNvSpPr/>
          <p:nvPr/>
        </p:nvSpPr>
        <p:spPr>
          <a:xfrm>
            <a:off x="9810611" y="3467071"/>
            <a:ext cx="533539" cy="400110"/>
          </a:xfrm>
          <a:prstGeom prst="rect">
            <a:avLst/>
          </a:prstGeom>
        </p:spPr>
        <p:txBody>
          <a:bodyPr wrap="square">
            <a:spAutoFit/>
          </a:bodyPr>
          <a:lstStyle/>
          <a:p>
            <a:r>
              <a:rPr lang="en-GB" dirty="0">
                <a:latin typeface="Candara" pitchFamily="34" charset="0"/>
              </a:rPr>
              <a:t>7</a:t>
            </a:r>
            <a:endParaRPr lang="en-GB" sz="4400" dirty="0"/>
          </a:p>
        </p:txBody>
      </p:sp>
      <p:cxnSp>
        <p:nvCxnSpPr>
          <p:cNvPr id="242" name="Straight Connector 241"/>
          <p:cNvCxnSpPr/>
          <p:nvPr/>
        </p:nvCxnSpPr>
        <p:spPr>
          <a:xfrm flipV="1">
            <a:off x="7677150" y="320992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8286750" y="3219451"/>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8915400" y="320992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9525000" y="320992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a:xfrm>
            <a:off x="765810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Rectangle 248"/>
          <p:cNvSpPr/>
          <p:nvPr/>
        </p:nvSpPr>
        <p:spPr>
          <a:xfrm>
            <a:off x="827722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ectangle 249"/>
          <p:cNvSpPr/>
          <p:nvPr/>
        </p:nvSpPr>
        <p:spPr>
          <a:xfrm>
            <a:off x="889635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Rectangle 250"/>
          <p:cNvSpPr/>
          <p:nvPr/>
        </p:nvSpPr>
        <p:spPr>
          <a:xfrm>
            <a:off x="951547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Rectangle 251"/>
          <p:cNvSpPr/>
          <p:nvPr/>
        </p:nvSpPr>
        <p:spPr>
          <a:xfrm>
            <a:off x="7648436" y="3714721"/>
            <a:ext cx="533539" cy="400110"/>
          </a:xfrm>
          <a:prstGeom prst="rect">
            <a:avLst/>
          </a:prstGeom>
        </p:spPr>
        <p:txBody>
          <a:bodyPr wrap="square">
            <a:spAutoFit/>
          </a:bodyPr>
          <a:lstStyle/>
          <a:p>
            <a:r>
              <a:rPr lang="en-GB" dirty="0">
                <a:latin typeface="Candara" pitchFamily="34" charset="0"/>
              </a:rPr>
              <a:t>8</a:t>
            </a:r>
            <a:endParaRPr lang="en-GB" sz="4400" dirty="0"/>
          </a:p>
        </p:txBody>
      </p:sp>
      <p:sp>
        <p:nvSpPr>
          <p:cNvPr id="253" name="Rectangle 252"/>
          <p:cNvSpPr/>
          <p:nvPr/>
        </p:nvSpPr>
        <p:spPr>
          <a:xfrm>
            <a:off x="7915276" y="4038571"/>
            <a:ext cx="600075" cy="400110"/>
          </a:xfrm>
          <a:prstGeom prst="rect">
            <a:avLst/>
          </a:prstGeom>
        </p:spPr>
        <p:txBody>
          <a:bodyPr wrap="square">
            <a:spAutoFit/>
          </a:bodyPr>
          <a:lstStyle/>
          <a:p>
            <a:r>
              <a:rPr lang="en-GB" dirty="0">
                <a:latin typeface="Candara" pitchFamily="34" charset="0"/>
              </a:rPr>
              <a:t>9</a:t>
            </a:r>
            <a:endParaRPr lang="en-GB" sz="4400" dirty="0"/>
          </a:p>
        </p:txBody>
      </p:sp>
      <p:sp>
        <p:nvSpPr>
          <p:cNvPr id="254" name="Rectangle 253"/>
          <p:cNvSpPr/>
          <p:nvPr/>
        </p:nvSpPr>
        <p:spPr>
          <a:xfrm>
            <a:off x="8248511" y="3733771"/>
            <a:ext cx="533539" cy="400110"/>
          </a:xfrm>
          <a:prstGeom prst="rect">
            <a:avLst/>
          </a:prstGeom>
        </p:spPr>
        <p:txBody>
          <a:bodyPr wrap="square">
            <a:spAutoFit/>
          </a:bodyPr>
          <a:lstStyle/>
          <a:p>
            <a:r>
              <a:rPr lang="en-GB" dirty="0">
                <a:latin typeface="Candara" pitchFamily="34" charset="0"/>
              </a:rPr>
              <a:t>10</a:t>
            </a:r>
            <a:endParaRPr lang="en-GB" sz="4400" dirty="0"/>
          </a:p>
        </p:txBody>
      </p:sp>
      <p:sp>
        <p:nvSpPr>
          <p:cNvPr id="255" name="Rectangle 254"/>
          <p:cNvSpPr/>
          <p:nvPr/>
        </p:nvSpPr>
        <p:spPr>
          <a:xfrm>
            <a:off x="8543926" y="4057621"/>
            <a:ext cx="571499" cy="400110"/>
          </a:xfrm>
          <a:prstGeom prst="rect">
            <a:avLst/>
          </a:prstGeom>
        </p:spPr>
        <p:txBody>
          <a:bodyPr wrap="square">
            <a:spAutoFit/>
          </a:bodyPr>
          <a:lstStyle/>
          <a:p>
            <a:r>
              <a:rPr lang="en-GB" dirty="0">
                <a:latin typeface="Candara" pitchFamily="34" charset="0"/>
              </a:rPr>
              <a:t>11</a:t>
            </a:r>
            <a:endParaRPr lang="en-GB" sz="4400" dirty="0"/>
          </a:p>
        </p:txBody>
      </p:sp>
      <p:sp>
        <p:nvSpPr>
          <p:cNvPr id="256" name="Rectangle 255"/>
          <p:cNvSpPr/>
          <p:nvPr/>
        </p:nvSpPr>
        <p:spPr>
          <a:xfrm>
            <a:off x="8839061" y="3724246"/>
            <a:ext cx="533539" cy="400110"/>
          </a:xfrm>
          <a:prstGeom prst="rect">
            <a:avLst/>
          </a:prstGeom>
        </p:spPr>
        <p:txBody>
          <a:bodyPr wrap="square">
            <a:spAutoFit/>
          </a:bodyPr>
          <a:lstStyle/>
          <a:p>
            <a:r>
              <a:rPr lang="en-GB" dirty="0">
                <a:latin typeface="Candara" pitchFamily="34" charset="0"/>
              </a:rPr>
              <a:t>12</a:t>
            </a:r>
            <a:endParaRPr lang="en-GB" sz="4400" dirty="0"/>
          </a:p>
        </p:txBody>
      </p:sp>
      <p:sp>
        <p:nvSpPr>
          <p:cNvPr id="257" name="Rectangle 256"/>
          <p:cNvSpPr/>
          <p:nvPr/>
        </p:nvSpPr>
        <p:spPr>
          <a:xfrm>
            <a:off x="9144001" y="4048096"/>
            <a:ext cx="561974" cy="400110"/>
          </a:xfrm>
          <a:prstGeom prst="rect">
            <a:avLst/>
          </a:prstGeom>
        </p:spPr>
        <p:txBody>
          <a:bodyPr wrap="square">
            <a:spAutoFit/>
          </a:bodyPr>
          <a:lstStyle/>
          <a:p>
            <a:r>
              <a:rPr lang="en-GB" dirty="0">
                <a:latin typeface="Candara" pitchFamily="34" charset="0"/>
              </a:rPr>
              <a:t>13</a:t>
            </a:r>
            <a:endParaRPr lang="en-GB" sz="4400" dirty="0"/>
          </a:p>
        </p:txBody>
      </p:sp>
      <p:sp>
        <p:nvSpPr>
          <p:cNvPr id="258" name="Rectangle 257"/>
          <p:cNvSpPr/>
          <p:nvPr/>
        </p:nvSpPr>
        <p:spPr>
          <a:xfrm>
            <a:off x="9467711" y="3733771"/>
            <a:ext cx="533539" cy="400110"/>
          </a:xfrm>
          <a:prstGeom prst="rect">
            <a:avLst/>
          </a:prstGeom>
        </p:spPr>
        <p:txBody>
          <a:bodyPr wrap="square">
            <a:spAutoFit/>
          </a:bodyPr>
          <a:lstStyle/>
          <a:p>
            <a:r>
              <a:rPr lang="en-GB" dirty="0">
                <a:latin typeface="Candara" pitchFamily="34" charset="0"/>
              </a:rPr>
              <a:t>14</a:t>
            </a:r>
            <a:endParaRPr lang="en-GB" sz="4400" dirty="0"/>
          </a:p>
        </p:txBody>
      </p:sp>
      <p:sp>
        <p:nvSpPr>
          <p:cNvPr id="259" name="Rectangle 258"/>
          <p:cNvSpPr/>
          <p:nvPr/>
        </p:nvSpPr>
        <p:spPr>
          <a:xfrm>
            <a:off x="9801086" y="4057621"/>
            <a:ext cx="533539" cy="400110"/>
          </a:xfrm>
          <a:prstGeom prst="rect">
            <a:avLst/>
          </a:prstGeom>
        </p:spPr>
        <p:txBody>
          <a:bodyPr wrap="square">
            <a:spAutoFit/>
          </a:bodyPr>
          <a:lstStyle/>
          <a:p>
            <a:r>
              <a:rPr lang="en-GB" dirty="0">
                <a:latin typeface="Candara" pitchFamily="34" charset="0"/>
              </a:rPr>
              <a:t>15</a:t>
            </a:r>
            <a:endParaRPr lang="en-GB" sz="4400" dirty="0"/>
          </a:p>
        </p:txBody>
      </p:sp>
      <p:cxnSp>
        <p:nvCxnSpPr>
          <p:cNvPr id="260" name="Straight Connector 259"/>
          <p:cNvCxnSpPr/>
          <p:nvPr/>
        </p:nvCxnSpPr>
        <p:spPr>
          <a:xfrm flipV="1">
            <a:off x="7667625" y="38004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flipV="1">
            <a:off x="8277225" y="3810001"/>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flipV="1">
            <a:off x="8905875" y="38004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flipV="1">
            <a:off x="9515475" y="38004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658101"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Rectangle 264"/>
          <p:cNvSpPr/>
          <p:nvPr/>
        </p:nvSpPr>
        <p:spPr>
          <a:xfrm>
            <a:off x="8277226"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Rectangle 265"/>
          <p:cNvSpPr/>
          <p:nvPr/>
        </p:nvSpPr>
        <p:spPr>
          <a:xfrm>
            <a:off x="8896351"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Rectangle 266"/>
          <p:cNvSpPr/>
          <p:nvPr/>
        </p:nvSpPr>
        <p:spPr>
          <a:xfrm>
            <a:off x="9515476"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Rectangle 267"/>
          <p:cNvSpPr/>
          <p:nvPr/>
        </p:nvSpPr>
        <p:spPr>
          <a:xfrm>
            <a:off x="7648436" y="4324321"/>
            <a:ext cx="533539" cy="400110"/>
          </a:xfrm>
          <a:prstGeom prst="rect">
            <a:avLst/>
          </a:prstGeom>
        </p:spPr>
        <p:txBody>
          <a:bodyPr wrap="square">
            <a:spAutoFit/>
          </a:bodyPr>
          <a:lstStyle/>
          <a:p>
            <a:r>
              <a:rPr lang="en-GB" dirty="0">
                <a:latin typeface="Candara" pitchFamily="34" charset="0"/>
              </a:rPr>
              <a:t>16</a:t>
            </a:r>
            <a:endParaRPr lang="en-GB" sz="4400" dirty="0"/>
          </a:p>
        </p:txBody>
      </p:sp>
      <p:sp>
        <p:nvSpPr>
          <p:cNvPr id="269" name="Rectangle 268"/>
          <p:cNvSpPr/>
          <p:nvPr/>
        </p:nvSpPr>
        <p:spPr>
          <a:xfrm>
            <a:off x="7924801" y="4648171"/>
            <a:ext cx="590549" cy="400110"/>
          </a:xfrm>
          <a:prstGeom prst="rect">
            <a:avLst/>
          </a:prstGeom>
        </p:spPr>
        <p:txBody>
          <a:bodyPr wrap="square">
            <a:spAutoFit/>
          </a:bodyPr>
          <a:lstStyle/>
          <a:p>
            <a:r>
              <a:rPr lang="en-GB" dirty="0">
                <a:latin typeface="Candara" pitchFamily="34" charset="0"/>
              </a:rPr>
              <a:t>17</a:t>
            </a:r>
            <a:endParaRPr lang="en-GB" sz="4400" dirty="0"/>
          </a:p>
        </p:txBody>
      </p:sp>
      <p:sp>
        <p:nvSpPr>
          <p:cNvPr id="270" name="Rectangle 269"/>
          <p:cNvSpPr/>
          <p:nvPr/>
        </p:nvSpPr>
        <p:spPr>
          <a:xfrm>
            <a:off x="8248511" y="4343371"/>
            <a:ext cx="533539" cy="400110"/>
          </a:xfrm>
          <a:prstGeom prst="rect">
            <a:avLst/>
          </a:prstGeom>
        </p:spPr>
        <p:txBody>
          <a:bodyPr wrap="square">
            <a:spAutoFit/>
          </a:bodyPr>
          <a:lstStyle/>
          <a:p>
            <a:r>
              <a:rPr lang="en-GB" dirty="0">
                <a:latin typeface="Candara" pitchFamily="34" charset="0"/>
              </a:rPr>
              <a:t>18</a:t>
            </a:r>
            <a:endParaRPr lang="en-GB" sz="4400" dirty="0"/>
          </a:p>
        </p:txBody>
      </p:sp>
      <p:sp>
        <p:nvSpPr>
          <p:cNvPr id="271" name="Rectangle 270"/>
          <p:cNvSpPr/>
          <p:nvPr/>
        </p:nvSpPr>
        <p:spPr>
          <a:xfrm>
            <a:off x="8524876" y="4619596"/>
            <a:ext cx="581024" cy="400110"/>
          </a:xfrm>
          <a:prstGeom prst="rect">
            <a:avLst/>
          </a:prstGeom>
        </p:spPr>
        <p:txBody>
          <a:bodyPr wrap="square">
            <a:spAutoFit/>
          </a:bodyPr>
          <a:lstStyle/>
          <a:p>
            <a:r>
              <a:rPr lang="en-GB" dirty="0">
                <a:latin typeface="Candara" pitchFamily="34" charset="0"/>
              </a:rPr>
              <a:t>19</a:t>
            </a:r>
            <a:endParaRPr lang="en-GB" sz="4400" dirty="0"/>
          </a:p>
        </p:txBody>
      </p:sp>
      <p:sp>
        <p:nvSpPr>
          <p:cNvPr id="272" name="Rectangle 271"/>
          <p:cNvSpPr/>
          <p:nvPr/>
        </p:nvSpPr>
        <p:spPr>
          <a:xfrm>
            <a:off x="8839061" y="4333846"/>
            <a:ext cx="533539" cy="400110"/>
          </a:xfrm>
          <a:prstGeom prst="rect">
            <a:avLst/>
          </a:prstGeom>
        </p:spPr>
        <p:txBody>
          <a:bodyPr wrap="square">
            <a:spAutoFit/>
          </a:bodyPr>
          <a:lstStyle/>
          <a:p>
            <a:r>
              <a:rPr lang="en-GB" dirty="0">
                <a:latin typeface="Candara" pitchFamily="34" charset="0"/>
              </a:rPr>
              <a:t>20</a:t>
            </a:r>
            <a:endParaRPr lang="en-GB" sz="4400" dirty="0"/>
          </a:p>
        </p:txBody>
      </p:sp>
      <p:sp>
        <p:nvSpPr>
          <p:cNvPr id="273" name="Rectangle 272"/>
          <p:cNvSpPr/>
          <p:nvPr/>
        </p:nvSpPr>
        <p:spPr>
          <a:xfrm>
            <a:off x="9115426" y="4657696"/>
            <a:ext cx="590549" cy="400110"/>
          </a:xfrm>
          <a:prstGeom prst="rect">
            <a:avLst/>
          </a:prstGeom>
        </p:spPr>
        <p:txBody>
          <a:bodyPr wrap="square">
            <a:spAutoFit/>
          </a:bodyPr>
          <a:lstStyle/>
          <a:p>
            <a:r>
              <a:rPr lang="en-GB" dirty="0">
                <a:latin typeface="Candara" pitchFamily="34" charset="0"/>
              </a:rPr>
              <a:t>21</a:t>
            </a:r>
            <a:endParaRPr lang="en-GB" sz="4400" dirty="0"/>
          </a:p>
        </p:txBody>
      </p:sp>
      <p:sp>
        <p:nvSpPr>
          <p:cNvPr id="274" name="Rectangle 273"/>
          <p:cNvSpPr/>
          <p:nvPr/>
        </p:nvSpPr>
        <p:spPr>
          <a:xfrm>
            <a:off x="9467711" y="4343371"/>
            <a:ext cx="533539" cy="400110"/>
          </a:xfrm>
          <a:prstGeom prst="rect">
            <a:avLst/>
          </a:prstGeom>
        </p:spPr>
        <p:txBody>
          <a:bodyPr wrap="square">
            <a:spAutoFit/>
          </a:bodyPr>
          <a:lstStyle/>
          <a:p>
            <a:r>
              <a:rPr lang="en-GB" dirty="0">
                <a:latin typeface="Candara" pitchFamily="34" charset="0"/>
              </a:rPr>
              <a:t>22</a:t>
            </a:r>
            <a:endParaRPr lang="en-GB" sz="4400" dirty="0"/>
          </a:p>
        </p:txBody>
      </p:sp>
      <p:sp>
        <p:nvSpPr>
          <p:cNvPr id="275" name="Rectangle 274"/>
          <p:cNvSpPr/>
          <p:nvPr/>
        </p:nvSpPr>
        <p:spPr>
          <a:xfrm>
            <a:off x="9762986" y="4629121"/>
            <a:ext cx="533539" cy="400110"/>
          </a:xfrm>
          <a:prstGeom prst="rect">
            <a:avLst/>
          </a:prstGeom>
        </p:spPr>
        <p:txBody>
          <a:bodyPr wrap="square">
            <a:spAutoFit/>
          </a:bodyPr>
          <a:lstStyle/>
          <a:p>
            <a:r>
              <a:rPr lang="en-GB" dirty="0">
                <a:latin typeface="Candara" pitchFamily="34" charset="0"/>
              </a:rPr>
              <a:t>23</a:t>
            </a:r>
            <a:endParaRPr lang="en-GB" sz="4400" dirty="0"/>
          </a:p>
        </p:txBody>
      </p:sp>
      <p:cxnSp>
        <p:nvCxnSpPr>
          <p:cNvPr id="276" name="Straight Connector 275"/>
          <p:cNvCxnSpPr/>
          <p:nvPr/>
        </p:nvCxnSpPr>
        <p:spPr>
          <a:xfrm flipV="1">
            <a:off x="7667625" y="44100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8277225" y="4419601"/>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V="1">
            <a:off x="8905875" y="44100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9515475" y="44100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a:off x="766762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1" name="Rectangle 280"/>
          <p:cNvSpPr/>
          <p:nvPr/>
        </p:nvSpPr>
        <p:spPr>
          <a:xfrm>
            <a:off x="828675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2" name="Rectangle 281"/>
          <p:cNvSpPr/>
          <p:nvPr/>
        </p:nvSpPr>
        <p:spPr>
          <a:xfrm>
            <a:off x="890587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Rectangle 282"/>
          <p:cNvSpPr/>
          <p:nvPr/>
        </p:nvSpPr>
        <p:spPr>
          <a:xfrm>
            <a:off x="952500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Rectangle 283"/>
          <p:cNvSpPr/>
          <p:nvPr/>
        </p:nvSpPr>
        <p:spPr>
          <a:xfrm>
            <a:off x="7657961" y="4895821"/>
            <a:ext cx="533539" cy="400110"/>
          </a:xfrm>
          <a:prstGeom prst="rect">
            <a:avLst/>
          </a:prstGeom>
        </p:spPr>
        <p:txBody>
          <a:bodyPr wrap="square">
            <a:spAutoFit/>
          </a:bodyPr>
          <a:lstStyle/>
          <a:p>
            <a:r>
              <a:rPr lang="en-GB" dirty="0">
                <a:latin typeface="Candara" pitchFamily="34" charset="0"/>
              </a:rPr>
              <a:t>24</a:t>
            </a:r>
            <a:endParaRPr lang="en-GB" sz="4400" dirty="0"/>
          </a:p>
        </p:txBody>
      </p:sp>
      <p:sp>
        <p:nvSpPr>
          <p:cNvPr id="285" name="Rectangle 284"/>
          <p:cNvSpPr/>
          <p:nvPr/>
        </p:nvSpPr>
        <p:spPr>
          <a:xfrm>
            <a:off x="7915276" y="5219671"/>
            <a:ext cx="609599" cy="400110"/>
          </a:xfrm>
          <a:prstGeom prst="rect">
            <a:avLst/>
          </a:prstGeom>
        </p:spPr>
        <p:txBody>
          <a:bodyPr wrap="square">
            <a:spAutoFit/>
          </a:bodyPr>
          <a:lstStyle/>
          <a:p>
            <a:r>
              <a:rPr lang="en-GB" dirty="0">
                <a:latin typeface="Candara" pitchFamily="34" charset="0"/>
              </a:rPr>
              <a:t>25</a:t>
            </a:r>
            <a:endParaRPr lang="en-GB" sz="4400" dirty="0"/>
          </a:p>
        </p:txBody>
      </p:sp>
      <p:sp>
        <p:nvSpPr>
          <p:cNvPr id="286" name="Rectangle 285"/>
          <p:cNvSpPr/>
          <p:nvPr/>
        </p:nvSpPr>
        <p:spPr>
          <a:xfrm>
            <a:off x="8258036" y="4914871"/>
            <a:ext cx="533539" cy="400110"/>
          </a:xfrm>
          <a:prstGeom prst="rect">
            <a:avLst/>
          </a:prstGeom>
        </p:spPr>
        <p:txBody>
          <a:bodyPr wrap="square">
            <a:spAutoFit/>
          </a:bodyPr>
          <a:lstStyle/>
          <a:p>
            <a:r>
              <a:rPr lang="en-GB" dirty="0">
                <a:latin typeface="Candara" pitchFamily="34" charset="0"/>
              </a:rPr>
              <a:t>26</a:t>
            </a:r>
            <a:endParaRPr lang="en-GB" sz="4400" dirty="0"/>
          </a:p>
        </p:txBody>
      </p:sp>
      <p:sp>
        <p:nvSpPr>
          <p:cNvPr id="287" name="Rectangle 286"/>
          <p:cNvSpPr/>
          <p:nvPr/>
        </p:nvSpPr>
        <p:spPr>
          <a:xfrm>
            <a:off x="8534401" y="5238721"/>
            <a:ext cx="590549" cy="400110"/>
          </a:xfrm>
          <a:prstGeom prst="rect">
            <a:avLst/>
          </a:prstGeom>
        </p:spPr>
        <p:txBody>
          <a:bodyPr wrap="square">
            <a:spAutoFit/>
          </a:bodyPr>
          <a:lstStyle/>
          <a:p>
            <a:r>
              <a:rPr lang="en-GB" dirty="0">
                <a:latin typeface="Candara" pitchFamily="34" charset="0"/>
              </a:rPr>
              <a:t>27</a:t>
            </a:r>
            <a:endParaRPr lang="en-GB" sz="4400" dirty="0"/>
          </a:p>
        </p:txBody>
      </p:sp>
      <p:sp>
        <p:nvSpPr>
          <p:cNvPr id="288" name="Rectangle 287"/>
          <p:cNvSpPr/>
          <p:nvPr/>
        </p:nvSpPr>
        <p:spPr>
          <a:xfrm>
            <a:off x="8848586" y="4905346"/>
            <a:ext cx="533539" cy="400110"/>
          </a:xfrm>
          <a:prstGeom prst="rect">
            <a:avLst/>
          </a:prstGeom>
        </p:spPr>
        <p:txBody>
          <a:bodyPr wrap="square">
            <a:spAutoFit/>
          </a:bodyPr>
          <a:lstStyle/>
          <a:p>
            <a:r>
              <a:rPr lang="en-GB" dirty="0">
                <a:latin typeface="Candara" pitchFamily="34" charset="0"/>
              </a:rPr>
              <a:t>28</a:t>
            </a:r>
            <a:endParaRPr lang="en-GB" sz="4400" dirty="0"/>
          </a:p>
        </p:txBody>
      </p:sp>
      <p:sp>
        <p:nvSpPr>
          <p:cNvPr id="289" name="Rectangle 288"/>
          <p:cNvSpPr/>
          <p:nvPr/>
        </p:nvSpPr>
        <p:spPr>
          <a:xfrm>
            <a:off x="9134476" y="5229196"/>
            <a:ext cx="581024" cy="400110"/>
          </a:xfrm>
          <a:prstGeom prst="rect">
            <a:avLst/>
          </a:prstGeom>
        </p:spPr>
        <p:txBody>
          <a:bodyPr wrap="square">
            <a:spAutoFit/>
          </a:bodyPr>
          <a:lstStyle/>
          <a:p>
            <a:r>
              <a:rPr lang="en-GB" dirty="0">
                <a:latin typeface="Candara" pitchFamily="34" charset="0"/>
              </a:rPr>
              <a:t>29</a:t>
            </a:r>
            <a:endParaRPr lang="en-GB" sz="4400" dirty="0"/>
          </a:p>
        </p:txBody>
      </p:sp>
      <p:sp>
        <p:nvSpPr>
          <p:cNvPr id="290" name="Rectangle 289"/>
          <p:cNvSpPr/>
          <p:nvPr/>
        </p:nvSpPr>
        <p:spPr>
          <a:xfrm>
            <a:off x="9477236" y="4914871"/>
            <a:ext cx="533539" cy="400110"/>
          </a:xfrm>
          <a:prstGeom prst="rect">
            <a:avLst/>
          </a:prstGeom>
        </p:spPr>
        <p:txBody>
          <a:bodyPr wrap="square">
            <a:spAutoFit/>
          </a:bodyPr>
          <a:lstStyle/>
          <a:p>
            <a:r>
              <a:rPr lang="en-GB" dirty="0">
                <a:latin typeface="Candara" pitchFamily="34" charset="0"/>
              </a:rPr>
              <a:t>30</a:t>
            </a:r>
            <a:endParaRPr lang="en-GB" sz="4400" dirty="0"/>
          </a:p>
        </p:txBody>
      </p:sp>
      <p:sp>
        <p:nvSpPr>
          <p:cNvPr id="291" name="Rectangle 290"/>
          <p:cNvSpPr/>
          <p:nvPr/>
        </p:nvSpPr>
        <p:spPr>
          <a:xfrm>
            <a:off x="9772651" y="5238721"/>
            <a:ext cx="571499" cy="400110"/>
          </a:xfrm>
          <a:prstGeom prst="rect">
            <a:avLst/>
          </a:prstGeom>
        </p:spPr>
        <p:txBody>
          <a:bodyPr wrap="square">
            <a:spAutoFit/>
          </a:bodyPr>
          <a:lstStyle/>
          <a:p>
            <a:r>
              <a:rPr lang="en-GB" dirty="0">
                <a:latin typeface="Candara" pitchFamily="34" charset="0"/>
              </a:rPr>
              <a:t>31</a:t>
            </a:r>
            <a:endParaRPr lang="en-GB" sz="4400" dirty="0"/>
          </a:p>
        </p:txBody>
      </p:sp>
      <p:cxnSp>
        <p:nvCxnSpPr>
          <p:cNvPr id="292" name="Straight Connector 291"/>
          <p:cNvCxnSpPr/>
          <p:nvPr/>
        </p:nvCxnSpPr>
        <p:spPr>
          <a:xfrm flipV="1">
            <a:off x="7677150" y="49815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8286750" y="4991101"/>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8915400" y="49815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V="1">
            <a:off x="9525000" y="4981576"/>
            <a:ext cx="628650" cy="600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a:off x="3733118" y="5972145"/>
            <a:ext cx="2801032" cy="707886"/>
          </a:xfrm>
          <a:prstGeom prst="rect">
            <a:avLst/>
          </a:prstGeom>
        </p:spPr>
        <p:txBody>
          <a:bodyPr wrap="square">
            <a:spAutoFit/>
          </a:bodyPr>
          <a:lstStyle/>
          <a:p>
            <a:r>
              <a:rPr lang="en-GB" dirty="0"/>
              <a:t>Map vertex to triangle:</a:t>
            </a:r>
          </a:p>
          <a:p>
            <a:r>
              <a:rPr lang="en-GB" dirty="0"/>
              <a:t>(vertex – row)*2</a:t>
            </a:r>
          </a:p>
        </p:txBody>
      </p:sp>
      <p:sp>
        <p:nvSpPr>
          <p:cNvPr id="297" name="Rectangle 296"/>
          <p:cNvSpPr/>
          <p:nvPr/>
        </p:nvSpPr>
        <p:spPr>
          <a:xfrm>
            <a:off x="6810236" y="3305146"/>
            <a:ext cx="533539" cy="400110"/>
          </a:xfrm>
          <a:prstGeom prst="rect">
            <a:avLst/>
          </a:prstGeom>
        </p:spPr>
        <p:txBody>
          <a:bodyPr wrap="square">
            <a:spAutoFit/>
          </a:bodyPr>
          <a:lstStyle/>
          <a:p>
            <a:r>
              <a:rPr lang="en-GB" dirty="0">
                <a:latin typeface="Candara" pitchFamily="34" charset="0"/>
              </a:rPr>
              <a:t>0</a:t>
            </a:r>
            <a:endParaRPr lang="en-GB" sz="4400" dirty="0"/>
          </a:p>
        </p:txBody>
      </p:sp>
      <p:sp>
        <p:nvSpPr>
          <p:cNvPr id="298" name="Rectangle 297"/>
          <p:cNvSpPr/>
          <p:nvPr/>
        </p:nvSpPr>
        <p:spPr>
          <a:xfrm>
            <a:off x="6838811" y="3943321"/>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299" name="Rectangle 298"/>
          <p:cNvSpPr/>
          <p:nvPr/>
        </p:nvSpPr>
        <p:spPr>
          <a:xfrm>
            <a:off x="6838811" y="4514821"/>
            <a:ext cx="533539" cy="400110"/>
          </a:xfrm>
          <a:prstGeom prst="rect">
            <a:avLst/>
          </a:prstGeom>
        </p:spPr>
        <p:txBody>
          <a:bodyPr wrap="square">
            <a:spAutoFit/>
          </a:bodyPr>
          <a:lstStyle/>
          <a:p>
            <a:r>
              <a:rPr lang="en-GB" dirty="0">
                <a:latin typeface="Candara" pitchFamily="34" charset="0"/>
              </a:rPr>
              <a:t>2</a:t>
            </a:r>
            <a:endParaRPr lang="en-GB" sz="4400" dirty="0"/>
          </a:p>
        </p:txBody>
      </p:sp>
      <p:sp>
        <p:nvSpPr>
          <p:cNvPr id="300" name="Rectangle 299"/>
          <p:cNvSpPr/>
          <p:nvPr/>
        </p:nvSpPr>
        <p:spPr>
          <a:xfrm>
            <a:off x="6810236" y="5067271"/>
            <a:ext cx="533539" cy="400110"/>
          </a:xfrm>
          <a:prstGeom prst="rect">
            <a:avLst/>
          </a:prstGeom>
        </p:spPr>
        <p:txBody>
          <a:bodyPr wrap="square">
            <a:spAutoFit/>
          </a:bodyPr>
          <a:lstStyle/>
          <a:p>
            <a:r>
              <a:rPr lang="en-GB" dirty="0">
                <a:latin typeface="Candara" pitchFamily="34" charset="0"/>
              </a:rPr>
              <a:t>3</a:t>
            </a:r>
            <a:endParaRPr lang="en-GB" sz="4400" dirty="0"/>
          </a:p>
        </p:txBody>
      </p:sp>
      <p:sp>
        <p:nvSpPr>
          <p:cNvPr id="301" name="Rectangle 300"/>
          <p:cNvSpPr/>
          <p:nvPr/>
        </p:nvSpPr>
        <p:spPr>
          <a:xfrm>
            <a:off x="6734035" y="2733646"/>
            <a:ext cx="724040" cy="400110"/>
          </a:xfrm>
          <a:prstGeom prst="rect">
            <a:avLst/>
          </a:prstGeom>
        </p:spPr>
        <p:txBody>
          <a:bodyPr wrap="square">
            <a:spAutoFit/>
          </a:bodyPr>
          <a:lstStyle/>
          <a:p>
            <a:r>
              <a:rPr lang="en-GB" dirty="0">
                <a:latin typeface="Candara" pitchFamily="34" charset="0"/>
              </a:rPr>
              <a:t>row</a:t>
            </a:r>
            <a:endParaRPr lang="en-GB" sz="4400" dirty="0"/>
          </a:p>
        </p:txBody>
      </p:sp>
      <p:grpSp>
        <p:nvGrpSpPr>
          <p:cNvPr id="128" name="Group 23">
            <a:extLst>
              <a:ext uri="{FF2B5EF4-FFF2-40B4-BE49-F238E27FC236}">
                <a16:creationId xmlns:a16="http://schemas.microsoft.com/office/drawing/2014/main" id="{479E81D4-B2DE-48AF-AE6B-EC8B77B76C64}"/>
              </a:ext>
            </a:extLst>
          </p:cNvPr>
          <p:cNvGrpSpPr/>
          <p:nvPr/>
        </p:nvGrpSpPr>
        <p:grpSpPr>
          <a:xfrm>
            <a:off x="822004" y="5180761"/>
            <a:ext cx="2482218" cy="1507998"/>
            <a:chOff x="1485900" y="1552575"/>
            <a:chExt cx="2482218" cy="1507998"/>
          </a:xfrm>
        </p:grpSpPr>
        <p:sp>
          <p:nvSpPr>
            <p:cNvPr id="129" name="Isosceles Triangle 128">
              <a:extLst>
                <a:ext uri="{FF2B5EF4-FFF2-40B4-BE49-F238E27FC236}">
                  <a16:creationId xmlns:a16="http://schemas.microsoft.com/office/drawing/2014/main" id="{0822C82F-A4BE-4643-880F-0967CDA1C88F}"/>
                </a:ext>
              </a:extLst>
            </p:cNvPr>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Isosceles Triangle 129">
              <a:extLst>
                <a:ext uri="{FF2B5EF4-FFF2-40B4-BE49-F238E27FC236}">
                  <a16:creationId xmlns:a16="http://schemas.microsoft.com/office/drawing/2014/main" id="{C003B48E-3791-4A8D-AE4A-AAF56D2A8D92}"/>
                </a:ext>
              </a:extLst>
            </p:cNvPr>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1" name="Straight Arrow Connector 130">
              <a:extLst>
                <a:ext uri="{FF2B5EF4-FFF2-40B4-BE49-F238E27FC236}">
                  <a16:creationId xmlns:a16="http://schemas.microsoft.com/office/drawing/2014/main" id="{3D0D3FD9-D327-4D30-B168-6C994FBD4920}"/>
                </a:ext>
              </a:extLst>
            </p:cNvPr>
            <p:cNvCxnSpPr>
              <a:stCxn id="129" idx="4"/>
            </p:cNvCxnSpPr>
            <p:nvPr/>
          </p:nvCxnSpPr>
          <p:spPr>
            <a:xfrm rot="5400000" flipH="1" flipV="1">
              <a:off x="3552335" y="213790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CC76351-2570-436B-B6AE-B9EF10D66658}"/>
                </a:ext>
              </a:extLst>
            </p:cNvPr>
            <p:cNvCxnSpPr>
              <a:stCxn id="130"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674E140-4985-4162-B289-7F5AD7314190}"/>
                </a:ext>
              </a:extLst>
            </p:cNvPr>
            <p:cNvCxnSpPr>
              <a:stCxn id="130"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B1ABF95-CAC3-4234-A675-86105CE895F7}"/>
                </a:ext>
              </a:extLst>
            </p:cNvPr>
            <p:cNvCxnSpPr>
              <a:stCxn id="130" idx="2"/>
            </p:cNvCxnSpPr>
            <p:nvPr/>
          </p:nvCxnSpPr>
          <p:spPr>
            <a:xfrm rot="10800000">
              <a:off x="1485900" y="1981200"/>
              <a:ext cx="228600" cy="49530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E6AE46B-5EEA-42AB-B9EB-0BD692356981}"/>
                </a:ext>
              </a:extLst>
            </p:cNvPr>
            <p:cNvCxnSpPr/>
            <p:nvPr/>
          </p:nvCxnSpPr>
          <p:spPr>
            <a:xfrm rot="10800000" flipV="1">
              <a:off x="3253741" y="1609723"/>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Isosceles Triangle 136">
            <a:extLst>
              <a:ext uri="{FF2B5EF4-FFF2-40B4-BE49-F238E27FC236}">
                <a16:creationId xmlns:a16="http://schemas.microsoft.com/office/drawing/2014/main" id="{C8A27F9C-953A-4BA3-B311-249A3D3B6C70}"/>
              </a:ext>
            </a:extLst>
          </p:cNvPr>
          <p:cNvSpPr/>
          <p:nvPr/>
        </p:nvSpPr>
        <p:spPr>
          <a:xfrm rot="20249607">
            <a:off x="9890918" y="5590815"/>
            <a:ext cx="1586726" cy="858542"/>
          </a:xfrm>
          <a:prstGeom prst="triangle">
            <a:avLst>
              <a:gd name="adj" fmla="val 5091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Isosceles Triangle 137">
            <a:extLst>
              <a:ext uri="{FF2B5EF4-FFF2-40B4-BE49-F238E27FC236}">
                <a16:creationId xmlns:a16="http://schemas.microsoft.com/office/drawing/2014/main" id="{12954500-F7BE-4B01-BFD5-2633CED17084}"/>
              </a:ext>
            </a:extLst>
          </p:cNvPr>
          <p:cNvSpPr/>
          <p:nvPr/>
        </p:nvSpPr>
        <p:spPr>
          <a:xfrm rot="3027863">
            <a:off x="9896678" y="5600880"/>
            <a:ext cx="757326" cy="1011766"/>
          </a:xfrm>
          <a:prstGeom prst="triangle">
            <a:avLst>
              <a:gd name="adj" fmla="val 2113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9" name="Straight Arrow Connector 138">
            <a:extLst>
              <a:ext uri="{FF2B5EF4-FFF2-40B4-BE49-F238E27FC236}">
                <a16:creationId xmlns:a16="http://schemas.microsoft.com/office/drawing/2014/main" id="{6434EB92-5B43-44D5-BFDF-8A445E7F6440}"/>
              </a:ext>
            </a:extLst>
          </p:cNvPr>
          <p:cNvCxnSpPr/>
          <p:nvPr/>
        </p:nvCxnSpPr>
        <p:spPr>
          <a:xfrm rot="5400000" flipH="1" flipV="1">
            <a:off x="10434233" y="5302856"/>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7B3E3C9-F2DE-495C-8E69-F434B5CD3808}"/>
              </a:ext>
            </a:extLst>
          </p:cNvPr>
          <p:cNvCxnSpPr/>
          <p:nvPr/>
        </p:nvCxnSpPr>
        <p:spPr>
          <a:xfrm rot="10800000">
            <a:off x="10434725" y="5184253"/>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C0321A6-938C-477D-B532-08687D3FFF0D}"/>
              </a:ext>
            </a:extLst>
          </p:cNvPr>
          <p:cNvCxnSpPr/>
          <p:nvPr/>
        </p:nvCxnSpPr>
        <p:spPr>
          <a:xfrm rot="10800000" flipV="1">
            <a:off x="11183390" y="5269975"/>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781ECCB-7B8B-4CA2-83D8-88DFB74774D7}"/>
              </a:ext>
            </a:extLst>
          </p:cNvPr>
          <p:cNvCxnSpPr/>
          <p:nvPr/>
        </p:nvCxnSpPr>
        <p:spPr>
          <a:xfrm rot="5400000" flipH="1" flipV="1">
            <a:off x="11472458" y="5807681"/>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3E929B2-896C-4D84-9476-A080187C24F3}"/>
              </a:ext>
            </a:extLst>
          </p:cNvPr>
          <p:cNvCxnSpPr/>
          <p:nvPr/>
        </p:nvCxnSpPr>
        <p:spPr>
          <a:xfrm rot="5400000" flipH="1" flipV="1">
            <a:off x="10034183" y="6407756"/>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A83006E-C383-44DE-BF6F-73B1E7C3CB9C}"/>
              </a:ext>
            </a:extLst>
          </p:cNvPr>
          <p:cNvCxnSpPr/>
          <p:nvPr/>
        </p:nvCxnSpPr>
        <p:spPr>
          <a:xfrm rot="10800000">
            <a:off x="9548900" y="5689078"/>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E1E2765-0022-450E-AEC6-C3789FD0F4BD}"/>
              </a:ext>
            </a:extLst>
          </p:cNvPr>
          <p:cNvCxnSpPr/>
          <p:nvPr/>
        </p:nvCxnSpPr>
        <p:spPr>
          <a:xfrm rot="10800000">
            <a:off x="10034675" y="6251053"/>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8699263"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Extension Activities</a:t>
            </a:r>
            <a:endParaRPr lang="en-GB" b="0" u="sng" dirty="0">
              <a:latin typeface="Candara" pitchFamily="34" charset="0"/>
            </a:endParaRPr>
          </a:p>
          <a:p>
            <a:pPr lvl="2"/>
            <a:r>
              <a:rPr lang="en-GB" dirty="0"/>
              <a:t>Use an index buffer! (Steve’s favourite)</a:t>
            </a:r>
          </a:p>
          <a:p>
            <a:pPr lvl="2"/>
            <a:r>
              <a:rPr lang="en-GB" dirty="0"/>
              <a:t>Average the normals for each vertex  based on its neighbours to create smoothed shading</a:t>
            </a:r>
          </a:p>
          <a:p>
            <a:pPr lvl="2"/>
            <a:r>
              <a:rPr lang="en-GB" dirty="0"/>
              <a:t>Think about how you could remove a quad in the middle of the heightmap this may help you in the collision tutorial </a:t>
            </a:r>
          </a:p>
          <a:p>
            <a:pPr lvl="3"/>
            <a:r>
              <a:rPr lang="en-GB" dirty="0"/>
              <a:t>Think </a:t>
            </a:r>
            <a:r>
              <a:rPr lang="en-GB" b="1" dirty="0"/>
              <a:t>degenerate triangles</a:t>
            </a:r>
            <a:endParaRPr lang="en-GB" dirty="0"/>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223571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Recap</a:t>
            </a:r>
          </a:p>
        </p:txBody>
      </p:sp>
      <p:sp>
        <p:nvSpPr>
          <p:cNvPr id="3" name="Content Placeholder 2"/>
          <p:cNvSpPr>
            <a:spLocks noGrp="1"/>
          </p:cNvSpPr>
          <p:nvPr>
            <p:ph idx="1"/>
          </p:nvPr>
        </p:nvSpPr>
        <p:spPr>
          <a:xfrm>
            <a:off x="1854438" y="1600200"/>
            <a:ext cx="8813564" cy="5257800"/>
          </a:xfrm>
        </p:spPr>
        <p:txBody>
          <a:bodyPr/>
          <a:lstStyle/>
          <a:p>
            <a:pPr lvl="0">
              <a:defRPr/>
            </a:pPr>
            <a:r>
              <a:rPr lang="en-GB" dirty="0">
                <a:latin typeface="Candara" pitchFamily="34" charset="0"/>
              </a:rPr>
              <a:t>Pipeline</a:t>
            </a:r>
          </a:p>
          <a:p>
            <a:pPr lvl="1">
              <a:buClr>
                <a:srgbClr val="002060"/>
              </a:buClr>
              <a:defRPr/>
            </a:pPr>
            <a:r>
              <a:rPr lang="en-GB" dirty="0">
                <a:latin typeface="Candara" pitchFamily="34" charset="0"/>
              </a:rPr>
              <a:t>Output Merger Stage (OM)</a:t>
            </a:r>
            <a:endParaRPr lang="en-GB" b="0" dirty="0">
              <a:latin typeface="Candara" pitchFamily="34" charset="0"/>
            </a:endParaRPr>
          </a:p>
          <a:p>
            <a:pPr lvl="2"/>
            <a:r>
              <a:rPr lang="en-GB" dirty="0"/>
              <a:t>We created a </a:t>
            </a:r>
            <a:r>
              <a:rPr lang="en-GB" b="1" dirty="0"/>
              <a:t>Device</a:t>
            </a:r>
            <a:r>
              <a:rPr lang="en-GB" dirty="0"/>
              <a:t>, </a:t>
            </a:r>
            <a:r>
              <a:rPr lang="en-GB" b="1" dirty="0" err="1"/>
              <a:t>DeviceContext</a:t>
            </a:r>
            <a:r>
              <a:rPr lang="en-GB" dirty="0"/>
              <a:t>, </a:t>
            </a:r>
            <a:r>
              <a:rPr lang="en-GB" b="1" dirty="0" err="1"/>
              <a:t>SwapChain</a:t>
            </a:r>
            <a:r>
              <a:rPr lang="en-GB" dirty="0"/>
              <a:t> and </a:t>
            </a:r>
            <a:r>
              <a:rPr lang="en-GB" b="1" dirty="0"/>
              <a:t>Depth Buffer </a:t>
            </a:r>
            <a:r>
              <a:rPr lang="en-GB" dirty="0"/>
              <a:t>and bound the </a:t>
            </a:r>
            <a:r>
              <a:rPr lang="en-GB" b="1" dirty="0" err="1"/>
              <a:t>RenderTarget</a:t>
            </a:r>
            <a:r>
              <a:rPr lang="en-GB" b="1" dirty="0"/>
              <a:t> </a:t>
            </a:r>
            <a:r>
              <a:rPr lang="en-GB" dirty="0"/>
              <a:t>to the</a:t>
            </a:r>
            <a:r>
              <a:rPr lang="en-GB" b="1" dirty="0"/>
              <a:t> Output Merger </a:t>
            </a:r>
            <a:r>
              <a:rPr lang="en-GB" dirty="0"/>
              <a:t>stage of the pipeline ready to be rendered to</a:t>
            </a:r>
          </a:p>
          <a:p>
            <a:pPr lvl="2"/>
            <a:r>
              <a:rPr lang="en-GB" dirty="0">
                <a:solidFill>
                  <a:srgbClr val="006600"/>
                </a:solidFill>
                <a:latin typeface="Consolas" pitchFamily="49" charset="0"/>
                <a:cs typeface="Consolas" pitchFamily="49" charset="0"/>
              </a:rPr>
              <a:t>m_pD3DDeviceContext-&gt;</a:t>
            </a:r>
            <a:r>
              <a:rPr lang="en-GB" dirty="0" err="1">
                <a:solidFill>
                  <a:srgbClr val="006600"/>
                </a:solidFill>
                <a:latin typeface="Consolas" pitchFamily="49" charset="0"/>
                <a:cs typeface="Consolas" pitchFamily="49" charset="0"/>
              </a:rPr>
              <a:t>OMSetRenderTargets</a:t>
            </a:r>
            <a:r>
              <a:rPr lang="en-GB" dirty="0">
                <a:solidFill>
                  <a:srgbClr val="006600"/>
                </a:solidFill>
                <a:latin typeface="Consolas" pitchFamily="49" charset="0"/>
                <a:cs typeface="Consolas" pitchFamily="49" charset="0"/>
              </a:rPr>
              <a:t>(…)</a:t>
            </a:r>
          </a:p>
          <a:p>
            <a:pPr lvl="2">
              <a:buNone/>
            </a:pPr>
            <a:endParaRPr lang="en-GB" dirty="0"/>
          </a:p>
          <a:p>
            <a:pPr lvl="2">
              <a:buNone/>
            </a:pPr>
            <a:r>
              <a:rPr lang="en-GB" dirty="0">
                <a:solidFill>
                  <a:srgbClr val="006600"/>
                </a:solidFill>
                <a:latin typeface="Consolas" pitchFamily="49" charset="0"/>
                <a:cs typeface="Consolas" pitchFamily="49" charset="0"/>
              </a:rPr>
              <a:t>	</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27" name="Picture 8" descr="http://www.rufelt.com/stuff/depth_fade.jpg"/>
          <p:cNvPicPr>
            <a:picLocks noChangeAspect="1" noChangeArrowheads="1"/>
          </p:cNvPicPr>
          <p:nvPr/>
        </p:nvPicPr>
        <p:blipFill>
          <a:blip r:embed="rId2" cstate="print"/>
          <a:srcRect l="18747" t="21965" r="19806" b="28953"/>
          <a:stretch>
            <a:fillRect/>
          </a:stretch>
        </p:blipFill>
        <p:spPr bwMode="auto">
          <a:xfrm>
            <a:off x="6380594" y="4933913"/>
            <a:ext cx="1476375" cy="1079122"/>
          </a:xfrm>
          <a:prstGeom prst="rect">
            <a:avLst/>
          </a:prstGeom>
          <a:noFill/>
        </p:spPr>
      </p:pic>
      <p:pic>
        <p:nvPicPr>
          <p:cNvPr id="26" name="Picture 2" descr="http://media.gamerevolution.com/images/games/sony/hogs_of_war/hogs_of_war_002.jpg"/>
          <p:cNvPicPr>
            <a:picLocks noChangeAspect="1" noChangeArrowheads="1"/>
          </p:cNvPicPr>
          <p:nvPr/>
        </p:nvPicPr>
        <p:blipFill>
          <a:blip r:embed="rId3" cstate="print"/>
          <a:srcRect/>
          <a:stretch>
            <a:fillRect/>
          </a:stretch>
        </p:blipFill>
        <p:spPr bwMode="auto">
          <a:xfrm>
            <a:off x="6059247" y="5334809"/>
            <a:ext cx="1440000" cy="1080000"/>
          </a:xfrm>
          <a:prstGeom prst="rect">
            <a:avLst/>
          </a:prstGeom>
          <a:noFill/>
          <a:ln>
            <a:solidFill>
              <a:schemeClr val="tx1"/>
            </a:solidFill>
          </a:ln>
        </p:spPr>
      </p:pic>
      <p:sp>
        <p:nvSpPr>
          <p:cNvPr id="28" name="Right Arrow 27"/>
          <p:cNvSpPr/>
          <p:nvPr/>
        </p:nvSpPr>
        <p:spPr>
          <a:xfrm>
            <a:off x="7990318" y="5660610"/>
            <a:ext cx="9525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28"/>
          <p:cNvGrpSpPr/>
          <p:nvPr/>
        </p:nvGrpSpPr>
        <p:grpSpPr>
          <a:xfrm>
            <a:off x="9008140" y="3758943"/>
            <a:ext cx="2061754" cy="2442131"/>
            <a:chOff x="3865573" y="1855169"/>
            <a:chExt cx="2061754" cy="2442131"/>
          </a:xfrm>
        </p:grpSpPr>
        <p:sp>
          <p:nvSpPr>
            <p:cNvPr id="30" name="TextBox 29"/>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31" name="TextBox 30"/>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32" name="TextBox 31"/>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33" name="TextBox 32"/>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34" name="TextBox 33"/>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35" name="Straight Arrow Connector 34"/>
            <p:cNvCxnSpPr>
              <a:stCxn id="30" idx="2"/>
              <a:endCxn id="31"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0733518" y="5689185"/>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INPUT ASSEMBLER</a:t>
            </a:r>
          </a:p>
        </p:txBody>
      </p:sp>
      <p:sp>
        <p:nvSpPr>
          <p:cNvPr id="4" name="Rectangle 3"/>
          <p:cNvSpPr/>
          <p:nvPr/>
        </p:nvSpPr>
        <p:spPr>
          <a:xfrm>
            <a:off x="5043604" y="3914745"/>
            <a:ext cx="3290771" cy="400110"/>
          </a:xfrm>
          <a:prstGeom prst="rect">
            <a:avLst/>
          </a:prstGeom>
        </p:spPr>
        <p:txBody>
          <a:bodyPr wrap="square">
            <a:spAutoFit/>
          </a:bodyPr>
          <a:lstStyle/>
          <a:p>
            <a:r>
              <a:rPr lang="en-GB" dirty="0">
                <a:latin typeface="+mn-lt"/>
              </a:rPr>
              <a:t>A three stage process:</a:t>
            </a:r>
          </a:p>
        </p:txBody>
      </p:sp>
      <p:sp>
        <p:nvSpPr>
          <p:cNvPr id="5" name="Rectangle 4"/>
          <p:cNvSpPr/>
          <p:nvPr/>
        </p:nvSpPr>
        <p:spPr>
          <a:xfrm>
            <a:off x="5272204" y="4390995"/>
            <a:ext cx="2747846" cy="400110"/>
          </a:xfrm>
          <a:prstGeom prst="rect">
            <a:avLst/>
          </a:prstGeom>
        </p:spPr>
        <p:txBody>
          <a:bodyPr wrap="square">
            <a:spAutoFit/>
          </a:bodyPr>
          <a:lstStyle/>
          <a:p>
            <a:r>
              <a:rPr lang="en-GB" dirty="0">
                <a:latin typeface="+mn-lt"/>
              </a:rPr>
              <a:t>1. Vertex format</a:t>
            </a:r>
          </a:p>
        </p:txBody>
      </p:sp>
      <p:sp>
        <p:nvSpPr>
          <p:cNvPr id="6" name="Rectangle 5"/>
          <p:cNvSpPr/>
          <p:nvPr/>
        </p:nvSpPr>
        <p:spPr>
          <a:xfrm>
            <a:off x="5291254" y="4819620"/>
            <a:ext cx="4481396" cy="400110"/>
          </a:xfrm>
          <a:prstGeom prst="rect">
            <a:avLst/>
          </a:prstGeom>
        </p:spPr>
        <p:txBody>
          <a:bodyPr wrap="square">
            <a:spAutoFit/>
          </a:bodyPr>
          <a:lstStyle/>
          <a:p>
            <a:r>
              <a:rPr lang="en-GB" dirty="0">
                <a:latin typeface="+mn-lt"/>
              </a:rPr>
              <a:t>2. Vertex buffers (and index buffers)</a:t>
            </a:r>
          </a:p>
        </p:txBody>
      </p:sp>
      <p:sp>
        <p:nvSpPr>
          <p:cNvPr id="7" name="Rectangle 6"/>
          <p:cNvSpPr/>
          <p:nvPr/>
        </p:nvSpPr>
        <p:spPr>
          <a:xfrm>
            <a:off x="5272204" y="5219670"/>
            <a:ext cx="2747846" cy="400110"/>
          </a:xfrm>
          <a:prstGeom prst="rect">
            <a:avLst/>
          </a:prstGeom>
        </p:spPr>
        <p:txBody>
          <a:bodyPr wrap="square">
            <a:spAutoFit/>
          </a:bodyPr>
          <a:lstStyle/>
          <a:p>
            <a:r>
              <a:rPr lang="en-GB" dirty="0">
                <a:latin typeface="+mn-lt"/>
              </a:rPr>
              <a:t>3. Primitive topology</a:t>
            </a:r>
          </a:p>
        </p:txBody>
      </p:sp>
      <p:sp>
        <p:nvSpPr>
          <p:cNvPr id="8" name="TextBox 7"/>
          <p:cNvSpPr txBox="1"/>
          <p:nvPr/>
        </p:nvSpPr>
        <p:spPr>
          <a:xfrm>
            <a:off x="5202172" y="588025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0" name="TextBox 9"/>
          <p:cNvSpPr txBox="1"/>
          <p:nvPr/>
        </p:nvSpPr>
        <p:spPr>
          <a:xfrm>
            <a:off x="10106025" y="3997464"/>
            <a:ext cx="609600" cy="707886"/>
          </a:xfrm>
          <a:prstGeom prst="rect">
            <a:avLst/>
          </a:prstGeom>
          <a:noFill/>
        </p:spPr>
        <p:txBody>
          <a:bodyPr wrap="square" rtlCol="0">
            <a:spAutoFit/>
          </a:bodyPr>
          <a:lstStyle/>
          <a:p>
            <a:endParaRPr lang="en-GB" sz="4000" dirty="0">
              <a:solidFill>
                <a:srgbClr val="006600"/>
              </a:solidFill>
            </a:endParaRPr>
          </a:p>
        </p:txBody>
      </p:sp>
      <p:sp>
        <p:nvSpPr>
          <p:cNvPr id="11" name="Rectangle 10"/>
          <p:cNvSpPr/>
          <p:nvPr/>
        </p:nvSpPr>
        <p:spPr>
          <a:xfrm>
            <a:off x="7044447" y="5734021"/>
            <a:ext cx="529312" cy="584775"/>
          </a:xfrm>
          <a:prstGeom prst="rect">
            <a:avLst/>
          </a:prstGeom>
        </p:spPr>
        <p:txBody>
          <a:bodyPr wrap="none">
            <a:spAutoFit/>
          </a:bodyPr>
          <a:lstStyle/>
          <a:p>
            <a:r>
              <a:rPr lang="en-GB" b="1" dirty="0">
                <a:solidFill>
                  <a:srgbClr val="006600"/>
                </a:solidFill>
                <a:latin typeface="+mn-lt"/>
              </a:rPr>
              <a:t>X</a:t>
            </a:r>
            <a:r>
              <a:rPr lang="en-GB" sz="3200" b="1" dirty="0">
                <a:solidFill>
                  <a:srgbClr val="006600"/>
                </a:solidFill>
                <a:latin typeface="+mn-l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Input Assembler</a:t>
            </a:r>
          </a:p>
        </p:txBody>
      </p:sp>
      <p:sp>
        <p:nvSpPr>
          <p:cNvPr id="3" name="Content Placeholder 2"/>
          <p:cNvSpPr>
            <a:spLocks noGrp="1"/>
          </p:cNvSpPr>
          <p:nvPr>
            <p:ph idx="1"/>
          </p:nvPr>
        </p:nvSpPr>
        <p:spPr>
          <a:xfrm>
            <a:off x="1862983" y="1600201"/>
            <a:ext cx="8566893" cy="4867275"/>
          </a:xfrm>
          <a:ln>
            <a:noFill/>
          </a:ln>
        </p:spPr>
        <p:txBody>
          <a:bodyPr/>
          <a:lstStyle/>
          <a:p>
            <a:pPr lvl="0">
              <a:defRPr/>
            </a:pPr>
            <a:r>
              <a:rPr lang="en-GB" dirty="0">
                <a:latin typeface="Candara" pitchFamily="34" charset="0"/>
              </a:rPr>
              <a:t>Pipeline</a:t>
            </a:r>
          </a:p>
          <a:p>
            <a:pPr lvl="1">
              <a:buClr>
                <a:srgbClr val="002060"/>
              </a:buClr>
              <a:defRPr/>
            </a:pPr>
            <a:r>
              <a:rPr lang="en-GB" dirty="0">
                <a:latin typeface="Candara" pitchFamily="34" charset="0"/>
              </a:rPr>
              <a:t>Input Assembler Stage (</a:t>
            </a:r>
            <a:r>
              <a:rPr lang="en-GB" dirty="0" err="1">
                <a:latin typeface="Candara" pitchFamily="34" charset="0"/>
              </a:rPr>
              <a:t>IA</a:t>
            </a:r>
            <a:r>
              <a:rPr lang="en-GB" dirty="0">
                <a:latin typeface="Candara" pitchFamily="34" charset="0"/>
              </a:rPr>
              <a:t>)</a:t>
            </a:r>
            <a:endParaRPr lang="en-GB" b="0" u="sng" dirty="0">
              <a:latin typeface="Candara" pitchFamily="34" charset="0"/>
            </a:endParaRPr>
          </a:p>
          <a:p>
            <a:pPr lvl="2"/>
            <a:r>
              <a:rPr lang="en-GB" dirty="0"/>
              <a:t>Reads geometric data from memory (e.g. vertices) and uses it to assemble geometric primitives  (e.g. triangles)</a:t>
            </a:r>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7" name="Group 28"/>
          <p:cNvGrpSpPr/>
          <p:nvPr/>
        </p:nvGrpSpPr>
        <p:grpSpPr>
          <a:xfrm>
            <a:off x="8333022" y="3899058"/>
            <a:ext cx="2061754" cy="2442131"/>
            <a:chOff x="3865573" y="1855169"/>
            <a:chExt cx="2061754" cy="2442131"/>
          </a:xfrm>
        </p:grpSpPr>
        <p:sp>
          <p:nvSpPr>
            <p:cNvPr id="8" name="TextBox 7"/>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9" name="TextBox 8"/>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0" name="TextBox 9"/>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11" name="TextBox 10"/>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12" name="TextBox 11"/>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3" name="Straight Arrow Connector 12"/>
            <p:cNvCxnSpPr>
              <a:stCxn id="8" idx="2"/>
              <a:endCxn id="9"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10058400" y="5848350"/>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34" name="Group 33"/>
          <p:cNvGrpSpPr/>
          <p:nvPr/>
        </p:nvGrpSpPr>
        <p:grpSpPr>
          <a:xfrm>
            <a:off x="4462145" y="3495262"/>
            <a:ext cx="2859553" cy="1972536"/>
            <a:chOff x="2560172" y="3478465"/>
            <a:chExt cx="2859553" cy="1972536"/>
          </a:xfrm>
        </p:grpSpPr>
        <p:cxnSp>
          <p:nvCxnSpPr>
            <p:cNvPr id="20" name="Straight Arrow Connector 19"/>
            <p:cNvCxnSpPr/>
            <p:nvPr/>
          </p:nvCxnSpPr>
          <p:spPr>
            <a:xfrm rot="10800000">
              <a:off x="3368736" y="4513870"/>
              <a:ext cx="905851" cy="384562"/>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1" name="Group 38"/>
            <p:cNvGrpSpPr/>
            <p:nvPr/>
          </p:nvGrpSpPr>
          <p:grpSpPr>
            <a:xfrm>
              <a:off x="2796163" y="3628271"/>
              <a:ext cx="2341548" cy="1800000"/>
              <a:chOff x="6272613" y="3797495"/>
              <a:chExt cx="2341548" cy="1800000"/>
            </a:xfrm>
          </p:grpSpPr>
          <p:cxnSp>
            <p:nvCxnSpPr>
              <p:cNvPr id="31" name="Straight Arrow Connector 30"/>
              <p:cNvCxnSpPr/>
              <p:nvPr/>
            </p:nvCxnSpPr>
            <p:spPr>
              <a:xfrm rot="16200000" flipV="1">
                <a:off x="5526437" y="4697495"/>
                <a:ext cx="1800000" cy="0"/>
              </a:xfrm>
              <a:prstGeom prst="straightConnector1">
                <a:avLst/>
              </a:prstGeom>
              <a:ln w="19050">
                <a:solidFill>
                  <a:srgbClr val="00206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272613" y="5435125"/>
                <a:ext cx="2341548" cy="0"/>
              </a:xfrm>
              <a:prstGeom prst="straightConnector1">
                <a:avLst/>
              </a:prstGeom>
              <a:ln w="19050">
                <a:solidFill>
                  <a:srgbClr val="002060"/>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rot="5400000">
              <a:off x="3300371" y="3991158"/>
              <a:ext cx="588234" cy="454341"/>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3561011" y="4167766"/>
              <a:ext cx="974222" cy="470020"/>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967078" y="4881340"/>
              <a:ext cx="1358782" cy="358925"/>
            </a:xfrm>
            <a:prstGeom prst="straightConnector1">
              <a:avLst/>
            </a:prstGeom>
            <a:ln w="1905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2791892" y="4689060"/>
              <a:ext cx="734939" cy="435836"/>
            </a:xfrm>
            <a:prstGeom prst="straightConnector1">
              <a:avLst/>
            </a:prstGeom>
            <a:ln w="1905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307636" y="4640692"/>
              <a:ext cx="755335" cy="400110"/>
            </a:xfrm>
            <a:prstGeom prst="rect">
              <a:avLst/>
            </a:prstGeom>
          </p:spPr>
          <p:txBody>
            <a:bodyPr wrap="none">
              <a:spAutoFit/>
            </a:bodyPr>
            <a:lstStyle/>
            <a:p>
              <a:r>
                <a:rPr lang="en-GB" dirty="0">
                  <a:latin typeface="+mn-lt"/>
                </a:rPr>
                <a:t>(3, 1) </a:t>
              </a:r>
            </a:p>
          </p:txBody>
        </p:sp>
        <p:sp>
          <p:nvSpPr>
            <p:cNvPr id="27" name="Rectangle 26"/>
            <p:cNvSpPr/>
            <p:nvPr/>
          </p:nvSpPr>
          <p:spPr>
            <a:xfrm>
              <a:off x="3598334" y="3487010"/>
              <a:ext cx="784189" cy="400110"/>
            </a:xfrm>
            <a:prstGeom prst="rect">
              <a:avLst/>
            </a:prstGeom>
          </p:spPr>
          <p:txBody>
            <a:bodyPr wrap="none">
              <a:spAutoFit/>
            </a:bodyPr>
            <a:lstStyle/>
            <a:p>
              <a:r>
                <a:rPr lang="en-GB" dirty="0">
                  <a:latin typeface="+mn-lt"/>
                </a:rPr>
                <a:t>(2, 3) </a:t>
              </a:r>
            </a:p>
          </p:txBody>
        </p:sp>
        <p:sp>
          <p:nvSpPr>
            <p:cNvPr id="28" name="Rectangle 27"/>
            <p:cNvSpPr/>
            <p:nvPr/>
          </p:nvSpPr>
          <p:spPr>
            <a:xfrm>
              <a:off x="2863397" y="3991212"/>
              <a:ext cx="748923" cy="400110"/>
            </a:xfrm>
            <a:prstGeom prst="rect">
              <a:avLst/>
            </a:prstGeom>
          </p:spPr>
          <p:txBody>
            <a:bodyPr wrap="none">
              <a:spAutoFit/>
            </a:bodyPr>
            <a:lstStyle/>
            <a:p>
              <a:r>
                <a:rPr lang="en-GB" dirty="0">
                  <a:latin typeface="+mn-lt"/>
                </a:rPr>
                <a:t>(1, 2) </a:t>
              </a:r>
            </a:p>
          </p:txBody>
        </p:sp>
        <p:sp>
          <p:nvSpPr>
            <p:cNvPr id="29" name="Rectangle 28"/>
            <p:cNvSpPr/>
            <p:nvPr/>
          </p:nvSpPr>
          <p:spPr>
            <a:xfrm>
              <a:off x="5106819" y="5050891"/>
              <a:ext cx="312906" cy="400110"/>
            </a:xfrm>
            <a:prstGeom prst="rect">
              <a:avLst/>
            </a:prstGeom>
          </p:spPr>
          <p:txBody>
            <a:bodyPr wrap="none">
              <a:spAutoFit/>
            </a:bodyPr>
            <a:lstStyle/>
            <a:p>
              <a:r>
                <a:rPr lang="en-GB" dirty="0"/>
                <a:t>x</a:t>
              </a:r>
            </a:p>
          </p:txBody>
        </p:sp>
        <p:sp>
          <p:nvSpPr>
            <p:cNvPr id="30" name="Rectangle 29"/>
            <p:cNvSpPr/>
            <p:nvPr/>
          </p:nvSpPr>
          <p:spPr>
            <a:xfrm>
              <a:off x="2560172" y="3478465"/>
              <a:ext cx="312906" cy="400110"/>
            </a:xfrm>
            <a:prstGeom prst="rect">
              <a:avLst/>
            </a:prstGeom>
          </p:spPr>
          <p:txBody>
            <a:bodyPr wrap="none">
              <a:spAutoFit/>
            </a:bodyPr>
            <a:lstStyle/>
            <a:p>
              <a:r>
                <a:rPr lang="en-GB" dirty="0"/>
                <a:t>y</a:t>
              </a:r>
            </a:p>
          </p:txBody>
        </p:sp>
      </p:grpSp>
      <p:sp>
        <p:nvSpPr>
          <p:cNvPr id="33" name="Right Arrow 32"/>
          <p:cNvSpPr/>
          <p:nvPr/>
        </p:nvSpPr>
        <p:spPr>
          <a:xfrm rot="21425429">
            <a:off x="6666800" y="3742606"/>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337D01F-6DB5-41EB-9DA8-628811F2A8D1}"/>
              </a:ext>
            </a:extLst>
          </p:cNvPr>
          <p:cNvSpPr/>
          <p:nvPr/>
        </p:nvSpPr>
        <p:spPr>
          <a:xfrm>
            <a:off x="2502927" y="5899404"/>
            <a:ext cx="4681090" cy="400110"/>
          </a:xfrm>
          <a:prstGeom prst="rect">
            <a:avLst/>
          </a:prstGeom>
        </p:spPr>
        <p:txBody>
          <a:bodyPr wrap="none">
            <a:spAutoFit/>
          </a:bodyPr>
          <a:lstStyle/>
          <a:p>
            <a:r>
              <a:rPr lang="en-GB" dirty="0"/>
              <a:t>There are conceptually 3 parts to this....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821" y="2474192"/>
            <a:ext cx="9635144" cy="1362075"/>
          </a:xfrm>
        </p:spPr>
        <p:txBody>
          <a:bodyPr/>
          <a:lstStyle/>
          <a:p>
            <a:pPr algn="ctr"/>
            <a:r>
              <a:rPr lang="en-GB" dirty="0"/>
              <a:t>PART 1. VERTEX FORMATS</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22524" cy="584775"/>
          </a:xfrm>
          <a:prstGeom prst="rect">
            <a:avLst/>
          </a:prstGeom>
        </p:spPr>
        <p:txBody>
          <a:bodyPr wrap="none">
            <a:spAutoFit/>
          </a:bodyPr>
          <a:lstStyle/>
          <a:p>
            <a:r>
              <a:rPr lang="en-GB" sz="3200" b="1" dirty="0">
                <a:solidFill>
                  <a:srgbClr val="006600"/>
                </a:solidFill>
                <a:latin typeface="+mn-lt"/>
              </a:rPr>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914525" y="1600201"/>
            <a:ext cx="8998453" cy="4867275"/>
          </a:xfrm>
        </p:spPr>
        <p:txBody>
          <a:bodyPr/>
          <a:lstStyle/>
          <a:p>
            <a:pPr lvl="0">
              <a:defRPr/>
            </a:pPr>
            <a:r>
              <a:rPr lang="en-GB" dirty="0">
                <a:latin typeface="Candara" pitchFamily="34" charset="0"/>
              </a:rPr>
              <a:t>Vertex Structures</a:t>
            </a:r>
          </a:p>
          <a:p>
            <a:pPr lvl="1">
              <a:buClr>
                <a:srgbClr val="002060"/>
              </a:buClr>
              <a:defRPr/>
            </a:pPr>
            <a:r>
              <a:rPr lang="en-GB" dirty="0">
                <a:latin typeface="Candara" pitchFamily="34" charset="0"/>
              </a:rPr>
              <a:t>More than just a point</a:t>
            </a:r>
            <a:endParaRPr lang="en-GB" b="0" u="sng" dirty="0">
              <a:latin typeface="Candara" pitchFamily="34" charset="0"/>
            </a:endParaRPr>
          </a:p>
          <a:p>
            <a:pPr lvl="2"/>
            <a:r>
              <a:rPr lang="en-GB" dirty="0"/>
              <a:t>Position, colour, normal, texture co-ordinates</a:t>
            </a:r>
          </a:p>
          <a:p>
            <a:pPr lvl="2"/>
            <a:r>
              <a:rPr lang="en-GB" dirty="0"/>
              <a:t>For example our BasicD3D11 vertex structure: </a:t>
            </a:r>
            <a:br>
              <a:rPr lang="en-GB" dirty="0"/>
            </a:br>
            <a:r>
              <a:rPr lang="en-GB" sz="600" dirty="0"/>
              <a:t> </a:t>
            </a:r>
            <a:br>
              <a:rPr lang="en-GB" dirty="0"/>
            </a:br>
            <a:r>
              <a:rPr lang="en-GB" dirty="0"/>
              <a:t>   </a:t>
            </a:r>
            <a:r>
              <a:rPr lang="en-GB" sz="1600" dirty="0">
                <a:solidFill>
                  <a:srgbClr val="006600"/>
                </a:solidFill>
                <a:latin typeface="Consolas" pitchFamily="49" charset="0"/>
                <a:cs typeface="Consolas" pitchFamily="49" charset="0"/>
              </a:rPr>
              <a:t>struct </a:t>
            </a:r>
            <a:r>
              <a:rPr lang="en-GB" sz="1600" dirty="0" err="1">
                <a:solidFill>
                  <a:srgbClr val="006600"/>
                </a:solidFill>
                <a:latin typeface="Consolas" pitchFamily="49" charset="0"/>
                <a:cs typeface="Consolas" pitchFamily="49" charset="0"/>
              </a:rPr>
              <a:t>SimpleVertex</a:t>
            </a:r>
            <a:endParaRPr lang="en-GB" sz="1600" dirty="0">
              <a:solidFill>
                <a:srgbClr val="006600"/>
              </a:solidFill>
              <a:latin typeface="Consolas" pitchFamily="49" charset="0"/>
              <a:cs typeface="Consolas" pitchFamily="49" charset="0"/>
            </a:endParaRPr>
          </a:p>
          <a:p>
            <a:pPr lvl="3">
              <a:buNone/>
            </a:pPr>
            <a:r>
              <a:rPr lang="en-GB" sz="1600" dirty="0">
                <a:solidFill>
                  <a:srgbClr val="006600"/>
                </a:solidFill>
                <a:latin typeface="Consolas" pitchFamily="49" charset="0"/>
                <a:cs typeface="Consolas" pitchFamily="49" charset="0"/>
              </a:rPr>
              <a:t>{</a:t>
            </a:r>
          </a:p>
          <a:p>
            <a:pPr lvl="3">
              <a:buNone/>
            </a:pPr>
            <a:r>
              <a:rPr lang="en-GB" sz="1600" dirty="0">
                <a:solidFill>
                  <a:srgbClr val="006600"/>
                </a:solidFill>
                <a:latin typeface="Consolas" pitchFamily="49" charset="0"/>
                <a:cs typeface="Consolas" pitchFamily="49" charset="0"/>
              </a:rPr>
              <a:t>	XMFLOAT3	</a:t>
            </a:r>
            <a:r>
              <a:rPr lang="en-GB" sz="1600" dirty="0" err="1">
                <a:solidFill>
                  <a:srgbClr val="006600"/>
                </a:solidFill>
                <a:latin typeface="Consolas" pitchFamily="49" charset="0"/>
                <a:cs typeface="Consolas" pitchFamily="49" charset="0"/>
              </a:rPr>
              <a:t>pos</a:t>
            </a:r>
            <a:r>
              <a:rPr lang="en-GB" sz="1600" dirty="0">
                <a:solidFill>
                  <a:srgbClr val="006600"/>
                </a:solidFill>
                <a:latin typeface="Consolas" pitchFamily="49" charset="0"/>
                <a:cs typeface="Consolas" pitchFamily="49" charset="0"/>
              </a:rPr>
              <a:t>;</a:t>
            </a:r>
          </a:p>
          <a:p>
            <a:pPr lvl="3">
              <a:buNone/>
            </a:pPr>
            <a:r>
              <a:rPr lang="en-GB" sz="1600" dirty="0">
                <a:solidFill>
                  <a:srgbClr val="006600"/>
                </a:solidFill>
                <a:latin typeface="Consolas" pitchFamily="49" charset="0"/>
                <a:cs typeface="Consolas" pitchFamily="49" charset="0"/>
              </a:rPr>
              <a:t>	XMFLOAT4 	colour;</a:t>
            </a:r>
          </a:p>
          <a:p>
            <a:pPr lvl="3">
              <a:buNone/>
            </a:pPr>
            <a:r>
              <a:rPr lang="en-GB" sz="1600" dirty="0">
                <a:solidFill>
                  <a:srgbClr val="006600"/>
                </a:solidFill>
                <a:latin typeface="Consolas" pitchFamily="49" charset="0"/>
                <a:cs typeface="Consolas" pitchFamily="49" charset="0"/>
              </a:rPr>
              <a:t>}</a:t>
            </a:r>
          </a:p>
          <a:p>
            <a:pPr lvl="2"/>
            <a:r>
              <a:rPr lang="en-GB" dirty="0"/>
              <a:t>The struct tells the C++ compiler how to organise our data in memory, but DirectX needs to be told what each element means and how to access it</a:t>
            </a:r>
          </a:p>
          <a:p>
            <a:pPr lvl="2"/>
            <a:r>
              <a:rPr lang="en-GB" dirty="0"/>
              <a:t>It can’t just read your code to work it out!</a:t>
            </a:r>
          </a:p>
          <a:p>
            <a:pPr lvl="2"/>
            <a:r>
              <a:rPr lang="en-GB" dirty="0"/>
              <a:t>NOTE: This layout is </a:t>
            </a:r>
            <a:r>
              <a:rPr lang="en-GB" b="1" dirty="0"/>
              <a:t>not very well aligned</a:t>
            </a:r>
            <a:r>
              <a:rPr lang="en-GB" dirty="0"/>
              <a:t> and could be improved.</a:t>
            </a: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ounded Rectangular Callout 4">
            <a:extLst>
              <a:ext uri="{FF2B5EF4-FFF2-40B4-BE49-F238E27FC236}">
                <a16:creationId xmlns:a16="http://schemas.microsoft.com/office/drawing/2014/main" id="{D4426B72-2F9F-4392-88FA-4DD8305F36C7}"/>
              </a:ext>
            </a:extLst>
          </p:cNvPr>
          <p:cNvSpPr/>
          <p:nvPr/>
        </p:nvSpPr>
        <p:spPr>
          <a:xfrm>
            <a:off x="9256742" y="3277312"/>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32+</a:t>
            </a:r>
            <a:endParaRPr lang="en-GB" sz="1600" i="1" dirty="0"/>
          </a:p>
        </p:txBody>
      </p:sp>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00000"/>
      </a:hlink>
      <a:folHlink>
        <a:srgbClr val="900000"/>
      </a:folHlink>
    </a:clrScheme>
    <a:fontScheme name="Default Design">
      <a:majorFont>
        <a:latin typeface="Magik"/>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12937</TotalTime>
  <Words>2849</Words>
  <Application>Microsoft Office PowerPoint</Application>
  <PresentationFormat>Widescreen</PresentationFormat>
  <Paragraphs>893</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Candara</vt:lpstr>
      <vt:lpstr>Magik</vt:lpstr>
      <vt:lpstr>Wingdings</vt:lpstr>
      <vt:lpstr>Consolas</vt:lpstr>
      <vt:lpstr>Courier New</vt:lpstr>
      <vt:lpstr>Default Design</vt:lpstr>
      <vt:lpstr>PowerPoint Presentation</vt:lpstr>
      <vt:lpstr>THE PRACTICE ASSIGNMENT!</vt:lpstr>
      <vt:lpstr>The Practice Assignment</vt:lpstr>
      <vt:lpstr>RECAP</vt:lpstr>
      <vt:lpstr>Recap</vt:lpstr>
      <vt:lpstr>The INPUT ASSEMBLER</vt:lpstr>
      <vt:lpstr>The Input Assembler</vt:lpstr>
      <vt:lpstr>PART 1. VERTEX FORMATS</vt:lpstr>
      <vt:lpstr>Vertex Formats</vt:lpstr>
      <vt:lpstr>Vertex Formats</vt:lpstr>
      <vt:lpstr>Vertex Formats</vt:lpstr>
      <vt:lpstr>Vertex Formats</vt:lpstr>
      <vt:lpstr>PART 2. VERTEX BUFFERS</vt:lpstr>
      <vt:lpstr>Vertex Buffers</vt:lpstr>
      <vt:lpstr>Vertex Buffers</vt:lpstr>
      <vt:lpstr>PART 3. PRIMITIVE TOPOLOGY</vt:lpstr>
      <vt:lpstr>Primitive Topology</vt:lpstr>
      <vt:lpstr>Primitive Topology</vt:lpstr>
      <vt:lpstr>Primitive Topology</vt:lpstr>
      <vt:lpstr>Primitive Topology</vt:lpstr>
      <vt:lpstr>Index Buffers</vt:lpstr>
      <vt:lpstr>Index Buffers</vt:lpstr>
      <vt:lpstr>TUTORIAL</vt:lpstr>
      <vt:lpstr>OUR APP FRAMEWORK</vt:lpstr>
      <vt:lpstr>Our App Framework</vt:lpstr>
      <vt:lpstr>Our App Framework</vt:lpstr>
      <vt:lpstr>Our App Framework</vt:lpstr>
      <vt:lpstr>Our App Framework</vt:lpstr>
      <vt:lpstr>Our App Framework</vt:lpstr>
      <vt:lpstr>Our App Framework</vt:lpstr>
      <vt:lpstr>Our App Framework</vt:lpstr>
      <vt:lpstr>Our App Framework</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Jacob Habgood</dc:creator>
  <cp:lastModifiedBy>Jake Habgood</cp:lastModifiedBy>
  <cp:revision>633</cp:revision>
  <dcterms:created xsi:type="dcterms:W3CDTF">2007-07-05T10:30:34Z</dcterms:created>
  <dcterms:modified xsi:type="dcterms:W3CDTF">2019-10-08T09:57:37Z</dcterms:modified>
</cp:coreProperties>
</file>