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317" r:id="rId5"/>
    <p:sldId id="277" r:id="rId6"/>
    <p:sldId id="270" r:id="rId7"/>
    <p:sldId id="392" r:id="rId8"/>
    <p:sldId id="393" r:id="rId9"/>
    <p:sldId id="394" r:id="rId10"/>
    <p:sldId id="395" r:id="rId11"/>
    <p:sldId id="396" r:id="rId12"/>
    <p:sldId id="397" r:id="rId13"/>
    <p:sldId id="398" r:id="rId14"/>
    <p:sldId id="399" r:id="rId15"/>
    <p:sldId id="400"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3" d="100"/>
          <a:sy n="83" d="100"/>
        </p:scale>
        <p:origin x="686"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7/28/2023</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dirty="0"/>
          </a:p>
        </p:txBody>
      </p:sp>
    </p:spTree>
    <p:extLst>
      <p:ext uri="{BB962C8B-B14F-4D97-AF65-F5344CB8AC3E}">
        <p14:creationId xmlns:p14="http://schemas.microsoft.com/office/powerpoint/2010/main" val="158655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dirty="0"/>
          </a:p>
        </p:txBody>
      </p:sp>
    </p:spTree>
    <p:extLst>
      <p:ext uri="{BB962C8B-B14F-4D97-AF65-F5344CB8AC3E}">
        <p14:creationId xmlns:p14="http://schemas.microsoft.com/office/powerpoint/2010/main" val="235640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dirty="0"/>
          </a:p>
        </p:txBody>
      </p:sp>
    </p:spTree>
    <p:extLst>
      <p:ext uri="{BB962C8B-B14F-4D97-AF65-F5344CB8AC3E}">
        <p14:creationId xmlns:p14="http://schemas.microsoft.com/office/powerpoint/2010/main" val="62402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dirty="0"/>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dirty="0"/>
          </a:p>
        </p:txBody>
      </p:sp>
    </p:spTree>
    <p:extLst>
      <p:ext uri="{BB962C8B-B14F-4D97-AF65-F5344CB8AC3E}">
        <p14:creationId xmlns:p14="http://schemas.microsoft.com/office/powerpoint/2010/main" val="349187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dirty="0"/>
          </a:p>
        </p:txBody>
      </p:sp>
    </p:spTree>
    <p:extLst>
      <p:ext uri="{BB962C8B-B14F-4D97-AF65-F5344CB8AC3E}">
        <p14:creationId xmlns:p14="http://schemas.microsoft.com/office/powerpoint/2010/main" val="255933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dirty="0"/>
          </a:p>
        </p:txBody>
      </p:sp>
    </p:spTree>
    <p:extLst>
      <p:ext uri="{BB962C8B-B14F-4D97-AF65-F5344CB8AC3E}">
        <p14:creationId xmlns:p14="http://schemas.microsoft.com/office/powerpoint/2010/main" val="62663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dirty="0"/>
          </a:p>
        </p:txBody>
      </p:sp>
    </p:spTree>
    <p:extLst>
      <p:ext uri="{BB962C8B-B14F-4D97-AF65-F5344CB8AC3E}">
        <p14:creationId xmlns:p14="http://schemas.microsoft.com/office/powerpoint/2010/main" val="266984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dirty="0"/>
          </a:p>
        </p:txBody>
      </p:sp>
    </p:spTree>
    <p:extLst>
      <p:ext uri="{BB962C8B-B14F-4D97-AF65-F5344CB8AC3E}">
        <p14:creationId xmlns:p14="http://schemas.microsoft.com/office/powerpoint/2010/main" val="1562422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dirty="0"/>
          </a:p>
        </p:txBody>
      </p:sp>
    </p:spTree>
    <p:extLst>
      <p:ext uri="{BB962C8B-B14F-4D97-AF65-F5344CB8AC3E}">
        <p14:creationId xmlns:p14="http://schemas.microsoft.com/office/powerpoint/2010/main" val="1230261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dirty="0"/>
          </a:p>
        </p:txBody>
      </p:sp>
    </p:spTree>
    <p:extLst>
      <p:ext uri="{BB962C8B-B14F-4D97-AF65-F5344CB8AC3E}">
        <p14:creationId xmlns:p14="http://schemas.microsoft.com/office/powerpoint/2010/main" val="131681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ebnembasaran?tab=repositories" TargetMode="External"/><Relationship Id="rId2" Type="http://schemas.openxmlformats.org/officeDocument/2006/relationships/hyperlink" Target="https://www.novypro.com/profile_projects/sebnembasaran" TargetMode="External"/><Relationship Id="rId1" Type="http://schemas.openxmlformats.org/officeDocument/2006/relationships/slideLayout" Target="../slideLayouts/slideLayout12.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tr-TR" dirty="0">
                <a:latin typeface="+mn-lt"/>
              </a:rPr>
              <a:t>Steel Data</a:t>
            </a:r>
            <a:br>
              <a:rPr lang="tr-TR" dirty="0">
                <a:latin typeface="+mn-lt"/>
              </a:rPr>
            </a:br>
            <a:endParaRPr lang="en-US" sz="6400" kern="1200" dirty="0">
              <a:solidFill>
                <a:schemeClr val="tx1"/>
              </a:solidFill>
              <a:latin typeface="+mn-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47592" y="2526420"/>
            <a:ext cx="2728788" cy="1145514"/>
          </a:xfrm>
        </p:spPr>
        <p:txBody>
          <a:bodyPr vert="horz" wrap="square" lIns="0" tIns="0" rIns="0" bIns="0" rtlCol="0">
            <a:normAutofit/>
          </a:bodyPr>
          <a:lstStyle/>
          <a:p>
            <a:pPr marL="0" indent="0">
              <a:lnSpc>
                <a:spcPct val="100000"/>
              </a:lnSpc>
              <a:buNone/>
            </a:pPr>
            <a:r>
              <a:rPr lang="tr-TR" dirty="0"/>
              <a:t>Challenge 4</a:t>
            </a:r>
            <a:br>
              <a:rPr lang="tr-TR" dirty="0"/>
            </a:br>
            <a:r>
              <a:rPr lang="tr-TR" dirty="0"/>
              <a:t>Finance Analysis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tr-TR" dirty="0"/>
              <a:t>7/28/2023</a:t>
            </a:r>
            <a:endParaRPr lang="en-US"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tr-TR" dirty="0"/>
              <a:t>By Sebnem Basaran</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34244" y="649003"/>
            <a:ext cx="8285017" cy="35332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8)</a:t>
            </a:r>
            <a:r>
              <a:rPr lang="tr-TR" sz="1800" dirty="0">
                <a:effectLst/>
                <a:latin typeface="+mn-lt"/>
                <a:ea typeface="Calibri" panose="020F0502020204030204" pitchFamily="34" charset="0"/>
                <a:cs typeface="Times New Roman" panose="02020603050405020304" pitchFamily="18" charset="0"/>
              </a:rPr>
              <a:t> Which branch has the highest total balance across all of its accounts?</a:t>
            </a:r>
            <a:endParaRPr lang="en-US" sz="1800" dirty="0">
              <a:latin typeface="+mn-lt"/>
            </a:endParaRPr>
          </a:p>
        </p:txBody>
      </p:sp>
      <p:pic>
        <p:nvPicPr>
          <p:cNvPr id="3" name="Picture 2">
            <a:extLst>
              <a:ext uri="{FF2B5EF4-FFF2-40B4-BE49-F238E27FC236}">
                <a16:creationId xmlns:a16="http://schemas.microsoft.com/office/drawing/2014/main" id="{8014FFC9-6E19-1C29-366E-68E0A4ADAE9A}"/>
              </a:ext>
            </a:extLst>
          </p:cNvPr>
          <p:cNvPicPr>
            <a:picLocks noChangeAspect="1"/>
          </p:cNvPicPr>
          <p:nvPr/>
        </p:nvPicPr>
        <p:blipFill>
          <a:blip r:embed="rId3"/>
          <a:stretch>
            <a:fillRect/>
          </a:stretch>
        </p:blipFill>
        <p:spPr>
          <a:xfrm>
            <a:off x="550864" y="1833151"/>
            <a:ext cx="5375334" cy="2637249"/>
          </a:xfrm>
          <a:prstGeom prst="rect">
            <a:avLst/>
          </a:prstGeom>
        </p:spPr>
      </p:pic>
      <p:pic>
        <p:nvPicPr>
          <p:cNvPr id="7" name="Picture 6">
            <a:extLst>
              <a:ext uri="{FF2B5EF4-FFF2-40B4-BE49-F238E27FC236}">
                <a16:creationId xmlns:a16="http://schemas.microsoft.com/office/drawing/2014/main" id="{0E47B99D-F950-24DA-8D9B-DD0B9D379B6B}"/>
              </a:ext>
            </a:extLst>
          </p:cNvPr>
          <p:cNvPicPr>
            <a:picLocks noChangeAspect="1"/>
          </p:cNvPicPr>
          <p:nvPr/>
        </p:nvPicPr>
        <p:blipFill>
          <a:blip r:embed="rId4"/>
          <a:stretch>
            <a:fillRect/>
          </a:stretch>
        </p:blipFill>
        <p:spPr>
          <a:xfrm>
            <a:off x="5926198" y="4949248"/>
            <a:ext cx="6010275" cy="857250"/>
          </a:xfrm>
          <a:prstGeom prst="rect">
            <a:avLst/>
          </a:prstGeom>
        </p:spPr>
      </p:pic>
    </p:spTree>
    <p:extLst>
      <p:ext uri="{BB962C8B-B14F-4D97-AF65-F5344CB8AC3E}">
        <p14:creationId xmlns:p14="http://schemas.microsoft.com/office/powerpoint/2010/main" val="381927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12436" y="649003"/>
            <a:ext cx="11790782" cy="483434"/>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9)</a:t>
            </a:r>
            <a:r>
              <a:rPr lang="tr-TR" sz="1800" dirty="0">
                <a:effectLst/>
                <a:latin typeface="+mn-lt"/>
                <a:ea typeface="Calibri" panose="020F0502020204030204" pitchFamily="34" charset="0"/>
                <a:cs typeface="Times New Roman" panose="02020603050405020304" pitchFamily="18" charset="0"/>
              </a:rPr>
              <a:t> Which customer has the highest total balance across all of their accounts, including savings and checking accounts?</a:t>
            </a:r>
            <a:endParaRPr lang="en-US" sz="1800" dirty="0">
              <a:latin typeface="+mn-lt"/>
            </a:endParaRPr>
          </a:p>
        </p:txBody>
      </p:sp>
      <p:pic>
        <p:nvPicPr>
          <p:cNvPr id="4" name="Picture 3">
            <a:extLst>
              <a:ext uri="{FF2B5EF4-FFF2-40B4-BE49-F238E27FC236}">
                <a16:creationId xmlns:a16="http://schemas.microsoft.com/office/drawing/2014/main" id="{A4F1DF2D-1CBA-9B92-A6F8-5BA833086F61}"/>
              </a:ext>
            </a:extLst>
          </p:cNvPr>
          <p:cNvPicPr>
            <a:picLocks noChangeAspect="1"/>
          </p:cNvPicPr>
          <p:nvPr/>
        </p:nvPicPr>
        <p:blipFill>
          <a:blip r:embed="rId3"/>
          <a:stretch>
            <a:fillRect/>
          </a:stretch>
        </p:blipFill>
        <p:spPr>
          <a:xfrm>
            <a:off x="550863" y="1687708"/>
            <a:ext cx="5436856" cy="2711140"/>
          </a:xfrm>
          <a:prstGeom prst="rect">
            <a:avLst/>
          </a:prstGeom>
        </p:spPr>
      </p:pic>
      <p:pic>
        <p:nvPicPr>
          <p:cNvPr id="8" name="Picture 7">
            <a:extLst>
              <a:ext uri="{FF2B5EF4-FFF2-40B4-BE49-F238E27FC236}">
                <a16:creationId xmlns:a16="http://schemas.microsoft.com/office/drawing/2014/main" id="{55EE2C58-3818-84DF-109A-33D9502D53D9}"/>
              </a:ext>
            </a:extLst>
          </p:cNvPr>
          <p:cNvPicPr>
            <a:picLocks noChangeAspect="1"/>
          </p:cNvPicPr>
          <p:nvPr/>
        </p:nvPicPr>
        <p:blipFill>
          <a:blip r:embed="rId4"/>
          <a:stretch>
            <a:fillRect/>
          </a:stretch>
        </p:blipFill>
        <p:spPr>
          <a:xfrm>
            <a:off x="5987719" y="4911459"/>
            <a:ext cx="5876925" cy="838200"/>
          </a:xfrm>
          <a:prstGeom prst="rect">
            <a:avLst/>
          </a:prstGeom>
        </p:spPr>
      </p:pic>
    </p:spTree>
    <p:extLst>
      <p:ext uri="{BB962C8B-B14F-4D97-AF65-F5344CB8AC3E}">
        <p14:creationId xmlns:p14="http://schemas.microsoft.com/office/powerpoint/2010/main" val="38656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087418" y="649003"/>
            <a:ext cx="9915800" cy="483434"/>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10) </a:t>
            </a:r>
            <a:r>
              <a:rPr lang="tr-TR" sz="1800" dirty="0">
                <a:effectLst/>
                <a:latin typeface="+mn-lt"/>
                <a:ea typeface="Calibri" panose="020F0502020204030204" pitchFamily="34" charset="0"/>
                <a:cs typeface="Times New Roman" panose="02020603050405020304" pitchFamily="18" charset="0"/>
              </a:rPr>
              <a:t>Which branch has the highest number of transactions in the Transactions table?</a:t>
            </a:r>
            <a:endParaRPr lang="en-US" sz="1800" dirty="0">
              <a:latin typeface="+mn-lt"/>
            </a:endParaRPr>
          </a:p>
        </p:txBody>
      </p:sp>
      <p:pic>
        <p:nvPicPr>
          <p:cNvPr id="3" name="Picture 2">
            <a:extLst>
              <a:ext uri="{FF2B5EF4-FFF2-40B4-BE49-F238E27FC236}">
                <a16:creationId xmlns:a16="http://schemas.microsoft.com/office/drawing/2014/main" id="{54EB0417-8845-0F04-81CD-0557206017CB}"/>
              </a:ext>
            </a:extLst>
          </p:cNvPr>
          <p:cNvPicPr>
            <a:picLocks noChangeAspect="1"/>
          </p:cNvPicPr>
          <p:nvPr/>
        </p:nvPicPr>
        <p:blipFill>
          <a:blip r:embed="rId3"/>
          <a:stretch>
            <a:fillRect/>
          </a:stretch>
        </p:blipFill>
        <p:spPr>
          <a:xfrm>
            <a:off x="550864" y="1732503"/>
            <a:ext cx="5903534" cy="2666345"/>
          </a:xfrm>
          <a:prstGeom prst="rect">
            <a:avLst/>
          </a:prstGeom>
        </p:spPr>
      </p:pic>
      <p:pic>
        <p:nvPicPr>
          <p:cNvPr id="7" name="Picture 6">
            <a:extLst>
              <a:ext uri="{FF2B5EF4-FFF2-40B4-BE49-F238E27FC236}">
                <a16:creationId xmlns:a16="http://schemas.microsoft.com/office/drawing/2014/main" id="{5E51FCE0-3E59-29B5-19DE-335117AFFE5A}"/>
              </a:ext>
            </a:extLst>
          </p:cNvPr>
          <p:cNvPicPr>
            <a:picLocks noChangeAspect="1"/>
          </p:cNvPicPr>
          <p:nvPr/>
        </p:nvPicPr>
        <p:blipFill>
          <a:blip r:embed="rId4"/>
          <a:stretch>
            <a:fillRect/>
          </a:stretch>
        </p:blipFill>
        <p:spPr>
          <a:xfrm>
            <a:off x="6016336" y="4808393"/>
            <a:ext cx="5867400" cy="1009650"/>
          </a:xfrm>
          <a:prstGeom prst="rect">
            <a:avLst/>
          </a:prstGeom>
        </p:spPr>
      </p:pic>
    </p:spTree>
    <p:extLst>
      <p:ext uri="{BB962C8B-B14F-4D97-AF65-F5344CB8AC3E}">
        <p14:creationId xmlns:p14="http://schemas.microsoft.com/office/powerpoint/2010/main" val="125007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4713864" cy="716107"/>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4" y="2636119"/>
            <a:ext cx="5437187" cy="3801626"/>
          </a:xfrm>
        </p:spPr>
        <p:txBody>
          <a:bodyPr/>
          <a:lstStyle/>
          <a:p>
            <a:r>
              <a:rPr lang="tr-TR" sz="1800" dirty="0"/>
              <a:t>By Sebnem Basaran</a:t>
            </a:r>
            <a:endParaRPr lang="en-US" sz="1800" dirty="0"/>
          </a:p>
          <a:p>
            <a:r>
              <a:rPr lang="tr-TR" sz="1800" u="sng" dirty="0"/>
              <a:t>sebnembasaran@outlook.com</a:t>
            </a:r>
            <a:endParaRPr lang="en-US" sz="1800" u="sng" dirty="0"/>
          </a:p>
          <a:p>
            <a:r>
              <a:rPr lang="tr-TR" sz="1800" dirty="0"/>
              <a:t>Portfolio:</a:t>
            </a:r>
          </a:p>
          <a:p>
            <a:r>
              <a:rPr lang="tr-TR" sz="1600" dirty="0">
                <a:hlinkClick r:id="rId2"/>
              </a:rPr>
              <a:t>https://www.novypro.com/profile_projects/sebnembasaran</a:t>
            </a:r>
            <a:endParaRPr lang="tr-TR" sz="1600" dirty="0"/>
          </a:p>
          <a:p>
            <a:r>
              <a:rPr lang="tr-TR" sz="1800" dirty="0"/>
              <a:t>Github:</a:t>
            </a:r>
          </a:p>
          <a:p>
            <a:r>
              <a:rPr lang="tr-TR" sz="1600" dirty="0">
                <a:hlinkClick r:id="rId3"/>
              </a:rPr>
              <a:t>https://github.com/sebnembasaran?tab=repositories</a:t>
            </a:r>
            <a:endParaRPr lang="tr-TR" sz="1600" dirty="0"/>
          </a:p>
          <a:p>
            <a:endParaRPr lang="tr-TR" sz="1800" dirty="0"/>
          </a:p>
          <a:p>
            <a:endParaRPr lang="tr-TR" sz="1800" dirty="0"/>
          </a:p>
          <a:p>
            <a:endParaRPr lang="tr-TR" sz="1800" dirty="0"/>
          </a:p>
          <a:p>
            <a:endParaRPr lang="tr-TR" sz="1800" dirty="0"/>
          </a:p>
          <a:p>
            <a:endParaRPr lang="en-US" sz="1800"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18" name="Freeform: Shape 17">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TextBox 7">
            <a:extLst>
              <a:ext uri="{FF2B5EF4-FFF2-40B4-BE49-F238E27FC236}">
                <a16:creationId xmlns:a16="http://schemas.microsoft.com/office/drawing/2014/main" id="{3E3A5032-BDA0-9FF3-181B-44103F50094A}"/>
              </a:ext>
            </a:extLst>
          </p:cNvPr>
          <p:cNvSpPr txBox="1"/>
          <p:nvPr/>
        </p:nvSpPr>
        <p:spPr>
          <a:xfrm>
            <a:off x="657007" y="324297"/>
            <a:ext cx="10137993" cy="1562959"/>
          </a:xfrm>
          <a:prstGeom prst="rect">
            <a:avLst/>
          </a:prstGeom>
        </p:spPr>
        <p:txBody>
          <a:bodyPr vert="horz" wrap="square" lIns="0" tIns="0" rIns="0" bIns="0" rtlCol="0" anchor="t">
            <a:normAutofit/>
          </a:bodyPr>
          <a:lstStyle/>
          <a:p>
            <a:pPr>
              <a:lnSpc>
                <a:spcPct val="110000"/>
              </a:lnSpc>
              <a:spcAft>
                <a:spcPts val="800"/>
              </a:spcAft>
            </a:pPr>
            <a:r>
              <a:rPr lang="en-US" sz="1600" b="0" i="0" dirty="0">
                <a:solidFill>
                  <a:schemeClr val="tx1">
                    <a:alpha val="60000"/>
                  </a:schemeClr>
                </a:solidFill>
                <a:effectLst/>
              </a:rPr>
              <a:t>You are a Finance Analyst working for 'The Big Bank’</a:t>
            </a:r>
          </a:p>
          <a:p>
            <a:pPr>
              <a:lnSpc>
                <a:spcPct val="110000"/>
              </a:lnSpc>
              <a:spcAft>
                <a:spcPts val="800"/>
              </a:spcAft>
            </a:pPr>
            <a:br>
              <a:rPr lang="en-US" sz="1600" dirty="0">
                <a:solidFill>
                  <a:schemeClr val="tx1">
                    <a:alpha val="60000"/>
                  </a:schemeClr>
                </a:solidFill>
              </a:rPr>
            </a:br>
            <a:r>
              <a:rPr lang="en-US" sz="1600" b="0" i="0" dirty="0">
                <a:solidFill>
                  <a:schemeClr val="tx1">
                    <a:alpha val="60000"/>
                  </a:schemeClr>
                </a:solidFill>
                <a:effectLst/>
              </a:rPr>
              <a:t>You have been tasked with finding out about your customers and their banking behaviour. Examine the accounts they hold and the type of transactions they make to develop greater insight into your customers</a:t>
            </a:r>
            <a:endParaRPr lang="en-US" sz="1600" dirty="0">
              <a:solidFill>
                <a:schemeClr val="tx1">
                  <a:alpha val="60000"/>
                </a:schemeClr>
              </a:solidFill>
            </a:endParaRPr>
          </a:p>
        </p:txBody>
      </p:sp>
      <p:pic>
        <p:nvPicPr>
          <p:cNvPr id="10" name="Picture 9" descr="A table with numbers and letters&#10;&#10;Description automatically generated">
            <a:extLst>
              <a:ext uri="{FF2B5EF4-FFF2-40B4-BE49-F238E27FC236}">
                <a16:creationId xmlns:a16="http://schemas.microsoft.com/office/drawing/2014/main" id="{B73095F5-D657-0D68-966E-7E5CF779A15C}"/>
              </a:ext>
            </a:extLst>
          </p:cNvPr>
          <p:cNvPicPr>
            <a:picLocks noChangeAspect="1"/>
          </p:cNvPicPr>
          <p:nvPr/>
        </p:nvPicPr>
        <p:blipFill>
          <a:blip r:embed="rId2"/>
          <a:stretch>
            <a:fillRect/>
          </a:stretch>
        </p:blipFill>
        <p:spPr>
          <a:xfrm>
            <a:off x="1676962" y="2716927"/>
            <a:ext cx="9118038" cy="3647216"/>
          </a:xfrm>
          <a:custGeom>
            <a:avLst/>
            <a:gdLst/>
            <a:ahLst/>
            <a:cxnLst/>
            <a:rect l="l" t="t" r="r" b="b"/>
            <a:pathLst>
              <a:path w="12192000" h="3647216">
                <a:moveTo>
                  <a:pt x="0" y="0"/>
                </a:moveTo>
                <a:lnTo>
                  <a:pt x="12192000" y="0"/>
                </a:lnTo>
                <a:lnTo>
                  <a:pt x="12192000" y="3647216"/>
                </a:lnTo>
                <a:lnTo>
                  <a:pt x="0" y="3647216"/>
                </a:lnTo>
                <a:close/>
              </a:path>
            </a:pathLst>
          </a:custGeom>
        </p:spPr>
      </p:pic>
      <p:grpSp>
        <p:nvGrpSpPr>
          <p:cNvPr id="21" name="Group 20">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22" name="Freeform: Shape 21">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
        <p:nvSpPr>
          <p:cNvPr id="12" name="Title 6">
            <a:extLst>
              <a:ext uri="{FF2B5EF4-FFF2-40B4-BE49-F238E27FC236}">
                <a16:creationId xmlns:a16="http://schemas.microsoft.com/office/drawing/2014/main" id="{D41EF6E0-B81E-2493-6A1A-D63716B237A8}"/>
              </a:ext>
            </a:extLst>
          </p:cNvPr>
          <p:cNvSpPr txBox="1">
            <a:spLocks/>
          </p:cNvSpPr>
          <p:nvPr/>
        </p:nvSpPr>
        <p:spPr>
          <a:xfrm>
            <a:off x="983664" y="2168199"/>
            <a:ext cx="1308738" cy="405659"/>
          </a:xfrm>
          <a:prstGeom prst="rect">
            <a:avLst/>
          </a:prstGeom>
        </p:spPr>
        <p:txBody>
          <a:bodyPr vert="horz" wrap="square" lIns="0" tIns="0" rIns="0" bIns="0" rtlCol="0" anchor="t" anchorCtr="0">
            <a:normAutofit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2800" dirty="0">
                <a:latin typeface="+mn-lt"/>
              </a:rPr>
              <a:t>Tables</a:t>
            </a:r>
            <a:endParaRPr lang="en-US" sz="2800" dirty="0">
              <a:latin typeface="+mn-lt"/>
            </a:endParaRPr>
          </a:p>
        </p:txBody>
      </p:sp>
    </p:spTree>
    <p:extLst>
      <p:ext uri="{BB962C8B-B14F-4D97-AF65-F5344CB8AC3E}">
        <p14:creationId xmlns:p14="http://schemas.microsoft.com/office/powerpoint/2010/main" val="374028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58399" y="3647220"/>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48088" y="594774"/>
            <a:ext cx="8271173" cy="3533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1)  </a:t>
            </a:r>
            <a:r>
              <a:rPr lang="tr-TR" sz="1800" dirty="0">
                <a:effectLst/>
                <a:latin typeface="+mn-lt"/>
                <a:ea typeface="Calibri" panose="020F0502020204030204" pitchFamily="34" charset="0"/>
                <a:cs typeface="Times New Roman" panose="02020603050405020304" pitchFamily="18" charset="0"/>
              </a:rPr>
              <a:t>What are the names of all the customers who live in New York?</a:t>
            </a:r>
            <a:r>
              <a:rPr lang="tr-TR" sz="1800" dirty="0">
                <a:latin typeface="+mn-lt"/>
              </a:rPr>
              <a:t>  </a:t>
            </a:r>
            <a:endParaRPr lang="en-US" sz="1800" dirty="0">
              <a:latin typeface="+mn-lt"/>
            </a:endParaRPr>
          </a:p>
        </p:txBody>
      </p:sp>
      <p:pic>
        <p:nvPicPr>
          <p:cNvPr id="23" name="Picture 22">
            <a:extLst>
              <a:ext uri="{FF2B5EF4-FFF2-40B4-BE49-F238E27FC236}">
                <a16:creationId xmlns:a16="http://schemas.microsoft.com/office/drawing/2014/main" id="{CE2D0856-D2A5-BAC3-B9B3-6CE4CBCF38E8}"/>
              </a:ext>
            </a:extLst>
          </p:cNvPr>
          <p:cNvPicPr>
            <a:picLocks noChangeAspect="1"/>
          </p:cNvPicPr>
          <p:nvPr/>
        </p:nvPicPr>
        <p:blipFill>
          <a:blip r:embed="rId3"/>
          <a:stretch>
            <a:fillRect/>
          </a:stretch>
        </p:blipFill>
        <p:spPr>
          <a:xfrm>
            <a:off x="328380" y="1996167"/>
            <a:ext cx="5372100" cy="1552575"/>
          </a:xfrm>
          <a:prstGeom prst="rect">
            <a:avLst/>
          </a:prstGeom>
        </p:spPr>
      </p:pic>
      <p:pic>
        <p:nvPicPr>
          <p:cNvPr id="28" name="Picture 27">
            <a:extLst>
              <a:ext uri="{FF2B5EF4-FFF2-40B4-BE49-F238E27FC236}">
                <a16:creationId xmlns:a16="http://schemas.microsoft.com/office/drawing/2014/main" id="{7F4A6D7E-0F0C-F88F-2619-88101092556D}"/>
              </a:ext>
            </a:extLst>
          </p:cNvPr>
          <p:cNvPicPr>
            <a:picLocks noChangeAspect="1"/>
          </p:cNvPicPr>
          <p:nvPr/>
        </p:nvPicPr>
        <p:blipFill>
          <a:blip r:embed="rId4"/>
          <a:stretch>
            <a:fillRect/>
          </a:stretch>
        </p:blipFill>
        <p:spPr>
          <a:xfrm>
            <a:off x="5700480" y="4313460"/>
            <a:ext cx="5867400" cy="1200150"/>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58399" y="3647220"/>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48088" y="594774"/>
            <a:ext cx="8271173" cy="3533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2)  </a:t>
            </a:r>
            <a:r>
              <a:rPr lang="tr-TR" sz="1800" dirty="0">
                <a:effectLst/>
                <a:latin typeface="+mn-lt"/>
                <a:ea typeface="Calibri" panose="020F0502020204030204" pitchFamily="34" charset="0"/>
                <a:cs typeface="Times New Roman" panose="02020603050405020304" pitchFamily="18" charset="0"/>
              </a:rPr>
              <a:t>What is the total number of accounts in the Accounts table?</a:t>
            </a:r>
            <a:endParaRPr lang="en-US" sz="1800" dirty="0">
              <a:latin typeface="+mn-lt"/>
            </a:endParaRPr>
          </a:p>
        </p:txBody>
      </p:sp>
      <p:pic>
        <p:nvPicPr>
          <p:cNvPr id="5" name="Picture 4">
            <a:extLst>
              <a:ext uri="{FF2B5EF4-FFF2-40B4-BE49-F238E27FC236}">
                <a16:creationId xmlns:a16="http://schemas.microsoft.com/office/drawing/2014/main" id="{443C3955-6FED-A190-7C64-273E02E62F23}"/>
              </a:ext>
            </a:extLst>
          </p:cNvPr>
          <p:cNvPicPr>
            <a:picLocks noChangeAspect="1"/>
          </p:cNvPicPr>
          <p:nvPr/>
        </p:nvPicPr>
        <p:blipFill>
          <a:blip r:embed="rId3"/>
          <a:stretch>
            <a:fillRect/>
          </a:stretch>
        </p:blipFill>
        <p:spPr>
          <a:xfrm>
            <a:off x="5934508" y="4374914"/>
            <a:ext cx="5924550" cy="800100"/>
          </a:xfrm>
          <a:prstGeom prst="rect">
            <a:avLst/>
          </a:prstGeom>
        </p:spPr>
      </p:pic>
      <p:pic>
        <p:nvPicPr>
          <p:cNvPr id="8" name="Picture 7">
            <a:extLst>
              <a:ext uri="{FF2B5EF4-FFF2-40B4-BE49-F238E27FC236}">
                <a16:creationId xmlns:a16="http://schemas.microsoft.com/office/drawing/2014/main" id="{9FE566DA-CDFF-1D30-4C13-229D0DF21E36}"/>
              </a:ext>
            </a:extLst>
          </p:cNvPr>
          <p:cNvPicPr>
            <a:picLocks noChangeAspect="1"/>
          </p:cNvPicPr>
          <p:nvPr/>
        </p:nvPicPr>
        <p:blipFill>
          <a:blip r:embed="rId4"/>
          <a:stretch>
            <a:fillRect/>
          </a:stretch>
        </p:blipFill>
        <p:spPr>
          <a:xfrm>
            <a:off x="550863" y="2173858"/>
            <a:ext cx="4924425" cy="781050"/>
          </a:xfrm>
          <a:prstGeom prst="rect">
            <a:avLst/>
          </a:prstGeom>
        </p:spPr>
      </p:pic>
    </p:spTree>
    <p:extLst>
      <p:ext uri="{BB962C8B-B14F-4D97-AF65-F5344CB8AC3E}">
        <p14:creationId xmlns:p14="http://schemas.microsoft.com/office/powerpoint/2010/main" val="54581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58399" y="3647220"/>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48088" y="594774"/>
            <a:ext cx="8271173" cy="3533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3)  </a:t>
            </a:r>
            <a:r>
              <a:rPr lang="tr-TR" sz="1800" dirty="0">
                <a:effectLst/>
                <a:latin typeface="+mn-lt"/>
                <a:ea typeface="Calibri" panose="020F0502020204030204" pitchFamily="34" charset="0"/>
                <a:cs typeface="Times New Roman" panose="02020603050405020304" pitchFamily="18" charset="0"/>
              </a:rPr>
              <a:t>What is the total balance of all checking accounts?</a:t>
            </a:r>
            <a:r>
              <a:rPr lang="tr-TR" sz="1800" dirty="0">
                <a:latin typeface="+mn-lt"/>
              </a:rPr>
              <a:t> </a:t>
            </a:r>
            <a:endParaRPr lang="en-US" sz="1800" dirty="0">
              <a:latin typeface="+mn-lt"/>
            </a:endParaRPr>
          </a:p>
        </p:txBody>
      </p:sp>
      <p:pic>
        <p:nvPicPr>
          <p:cNvPr id="7" name="Picture 6">
            <a:extLst>
              <a:ext uri="{FF2B5EF4-FFF2-40B4-BE49-F238E27FC236}">
                <a16:creationId xmlns:a16="http://schemas.microsoft.com/office/drawing/2014/main" id="{DCDA6017-0B81-E336-E78A-D49C23BB80DA}"/>
              </a:ext>
            </a:extLst>
          </p:cNvPr>
          <p:cNvPicPr>
            <a:picLocks noChangeAspect="1"/>
          </p:cNvPicPr>
          <p:nvPr/>
        </p:nvPicPr>
        <p:blipFill>
          <a:blip r:embed="rId3"/>
          <a:stretch>
            <a:fillRect/>
          </a:stretch>
        </p:blipFill>
        <p:spPr>
          <a:xfrm>
            <a:off x="5494626" y="4374914"/>
            <a:ext cx="5857875" cy="838200"/>
          </a:xfrm>
          <a:prstGeom prst="rect">
            <a:avLst/>
          </a:prstGeom>
        </p:spPr>
      </p:pic>
      <p:pic>
        <p:nvPicPr>
          <p:cNvPr id="12" name="Picture 11">
            <a:extLst>
              <a:ext uri="{FF2B5EF4-FFF2-40B4-BE49-F238E27FC236}">
                <a16:creationId xmlns:a16="http://schemas.microsoft.com/office/drawing/2014/main" id="{EC300932-3645-7C3B-B7C4-2D707810472B}"/>
              </a:ext>
            </a:extLst>
          </p:cNvPr>
          <p:cNvPicPr>
            <a:picLocks noChangeAspect="1"/>
          </p:cNvPicPr>
          <p:nvPr/>
        </p:nvPicPr>
        <p:blipFill>
          <a:blip r:embed="rId4"/>
          <a:stretch>
            <a:fillRect/>
          </a:stretch>
        </p:blipFill>
        <p:spPr>
          <a:xfrm>
            <a:off x="503526" y="1956341"/>
            <a:ext cx="4991100" cy="1533525"/>
          </a:xfrm>
          <a:prstGeom prst="rect">
            <a:avLst/>
          </a:prstGeom>
        </p:spPr>
      </p:pic>
    </p:spTree>
    <p:extLst>
      <p:ext uri="{BB962C8B-B14F-4D97-AF65-F5344CB8AC3E}">
        <p14:creationId xmlns:p14="http://schemas.microsoft.com/office/powerpoint/2010/main" val="24742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58399" y="3647220"/>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979056" y="594774"/>
            <a:ext cx="9940206" cy="35332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4) </a:t>
            </a:r>
            <a:r>
              <a:rPr lang="tr-TR" sz="1800" dirty="0">
                <a:effectLst/>
                <a:latin typeface="+mn-lt"/>
                <a:ea typeface="Calibri" panose="020F0502020204030204" pitchFamily="34" charset="0"/>
                <a:cs typeface="Times New Roman" panose="02020603050405020304" pitchFamily="18" charset="0"/>
              </a:rPr>
              <a:t>What is the total balance of all accounts associated with customers who live in Los Angeles?</a:t>
            </a:r>
            <a:br>
              <a:rPr lang="tr-TR" sz="1800" dirty="0">
                <a:effectLst/>
                <a:latin typeface="+mn-lt"/>
                <a:ea typeface="Calibri" panose="020F0502020204030204" pitchFamily="34" charset="0"/>
                <a:cs typeface="Times New Roman" panose="02020603050405020304" pitchFamily="18" charset="0"/>
              </a:rPr>
            </a:br>
            <a:endParaRPr lang="en-US" sz="1800" dirty="0">
              <a:latin typeface="+mn-lt"/>
            </a:endParaRPr>
          </a:p>
        </p:txBody>
      </p:sp>
      <p:pic>
        <p:nvPicPr>
          <p:cNvPr id="3" name="Picture 2">
            <a:extLst>
              <a:ext uri="{FF2B5EF4-FFF2-40B4-BE49-F238E27FC236}">
                <a16:creationId xmlns:a16="http://schemas.microsoft.com/office/drawing/2014/main" id="{0BA9D910-AB89-1898-6E9B-C281F3C5E79E}"/>
              </a:ext>
            </a:extLst>
          </p:cNvPr>
          <p:cNvPicPr>
            <a:picLocks noChangeAspect="1"/>
          </p:cNvPicPr>
          <p:nvPr/>
        </p:nvPicPr>
        <p:blipFill>
          <a:blip r:embed="rId3"/>
          <a:stretch>
            <a:fillRect/>
          </a:stretch>
        </p:blipFill>
        <p:spPr>
          <a:xfrm>
            <a:off x="550863" y="1913670"/>
            <a:ext cx="4857750" cy="1733550"/>
          </a:xfrm>
          <a:prstGeom prst="rect">
            <a:avLst/>
          </a:prstGeom>
        </p:spPr>
      </p:pic>
      <p:pic>
        <p:nvPicPr>
          <p:cNvPr id="5" name="Picture 4">
            <a:extLst>
              <a:ext uri="{FF2B5EF4-FFF2-40B4-BE49-F238E27FC236}">
                <a16:creationId xmlns:a16="http://schemas.microsoft.com/office/drawing/2014/main" id="{D24BA8A2-4DC3-5F46-E0E6-EA09A6FEBCCB}"/>
              </a:ext>
            </a:extLst>
          </p:cNvPr>
          <p:cNvPicPr>
            <a:picLocks noChangeAspect="1"/>
          </p:cNvPicPr>
          <p:nvPr/>
        </p:nvPicPr>
        <p:blipFill>
          <a:blip r:embed="rId4"/>
          <a:stretch>
            <a:fillRect/>
          </a:stretch>
        </p:blipFill>
        <p:spPr>
          <a:xfrm>
            <a:off x="5408613" y="4374914"/>
            <a:ext cx="5819775" cy="828675"/>
          </a:xfrm>
          <a:prstGeom prst="rect">
            <a:avLst/>
          </a:prstGeom>
        </p:spPr>
      </p:pic>
    </p:spTree>
    <p:extLst>
      <p:ext uri="{BB962C8B-B14F-4D97-AF65-F5344CB8AC3E}">
        <p14:creationId xmlns:p14="http://schemas.microsoft.com/office/powerpoint/2010/main" val="51678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34244" y="649003"/>
            <a:ext cx="8285017" cy="35332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5) </a:t>
            </a:r>
            <a:r>
              <a:rPr lang="tr-TR" sz="1800" dirty="0">
                <a:effectLst/>
                <a:latin typeface="+mn-lt"/>
                <a:ea typeface="Calibri" panose="020F0502020204030204" pitchFamily="34" charset="0"/>
                <a:cs typeface="Times New Roman" panose="02020603050405020304" pitchFamily="18" charset="0"/>
              </a:rPr>
              <a:t>Which branch has the highest average account balance?</a:t>
            </a:r>
            <a:endParaRPr lang="en-US" sz="1800" dirty="0">
              <a:latin typeface="+mn-lt"/>
            </a:endParaRPr>
          </a:p>
        </p:txBody>
      </p:sp>
      <p:pic>
        <p:nvPicPr>
          <p:cNvPr id="4" name="Picture 3">
            <a:extLst>
              <a:ext uri="{FF2B5EF4-FFF2-40B4-BE49-F238E27FC236}">
                <a16:creationId xmlns:a16="http://schemas.microsoft.com/office/drawing/2014/main" id="{0D5DA7C1-1C41-0E8A-0D00-25AA424AA893}"/>
              </a:ext>
            </a:extLst>
          </p:cNvPr>
          <p:cNvPicPr>
            <a:picLocks noChangeAspect="1"/>
          </p:cNvPicPr>
          <p:nvPr/>
        </p:nvPicPr>
        <p:blipFill>
          <a:blip r:embed="rId3"/>
          <a:stretch>
            <a:fillRect/>
          </a:stretch>
        </p:blipFill>
        <p:spPr>
          <a:xfrm>
            <a:off x="457922" y="1856329"/>
            <a:ext cx="5465692" cy="2457054"/>
          </a:xfrm>
          <a:prstGeom prst="rect">
            <a:avLst/>
          </a:prstGeom>
        </p:spPr>
      </p:pic>
      <p:pic>
        <p:nvPicPr>
          <p:cNvPr id="8" name="Picture 7">
            <a:extLst>
              <a:ext uri="{FF2B5EF4-FFF2-40B4-BE49-F238E27FC236}">
                <a16:creationId xmlns:a16="http://schemas.microsoft.com/office/drawing/2014/main" id="{A8E5D2ED-1846-BC7E-E2CD-B05B18E159B2}"/>
              </a:ext>
            </a:extLst>
          </p:cNvPr>
          <p:cNvPicPr>
            <a:picLocks noChangeAspect="1"/>
          </p:cNvPicPr>
          <p:nvPr/>
        </p:nvPicPr>
        <p:blipFill>
          <a:blip r:embed="rId4"/>
          <a:stretch>
            <a:fillRect/>
          </a:stretch>
        </p:blipFill>
        <p:spPr>
          <a:xfrm>
            <a:off x="5888037" y="4738755"/>
            <a:ext cx="5753100" cy="857250"/>
          </a:xfrm>
          <a:prstGeom prst="rect">
            <a:avLst/>
          </a:prstGeom>
        </p:spPr>
      </p:pic>
    </p:spTree>
    <p:extLst>
      <p:ext uri="{BB962C8B-B14F-4D97-AF65-F5344CB8AC3E}">
        <p14:creationId xmlns:p14="http://schemas.microsoft.com/office/powerpoint/2010/main" val="78117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34244" y="649003"/>
            <a:ext cx="8285017" cy="35332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6) </a:t>
            </a:r>
            <a:r>
              <a:rPr lang="tr-TR" sz="1800" dirty="0">
                <a:effectLst/>
                <a:latin typeface="+mn-lt"/>
                <a:ea typeface="Calibri" panose="020F0502020204030204" pitchFamily="34" charset="0"/>
                <a:cs typeface="Times New Roman" panose="02020603050405020304" pitchFamily="18" charset="0"/>
              </a:rPr>
              <a:t>Which customer has the highest current balance in their accounts?</a:t>
            </a:r>
            <a:endParaRPr lang="en-US" sz="1800" dirty="0">
              <a:latin typeface="+mn-lt"/>
            </a:endParaRPr>
          </a:p>
        </p:txBody>
      </p:sp>
      <p:pic>
        <p:nvPicPr>
          <p:cNvPr id="12" name="Picture 11">
            <a:extLst>
              <a:ext uri="{FF2B5EF4-FFF2-40B4-BE49-F238E27FC236}">
                <a16:creationId xmlns:a16="http://schemas.microsoft.com/office/drawing/2014/main" id="{E52FAF22-F873-5F2A-0E64-C973AD7936DA}"/>
              </a:ext>
            </a:extLst>
          </p:cNvPr>
          <p:cNvPicPr>
            <a:picLocks noChangeAspect="1"/>
          </p:cNvPicPr>
          <p:nvPr/>
        </p:nvPicPr>
        <p:blipFill>
          <a:blip r:embed="rId3"/>
          <a:stretch>
            <a:fillRect/>
          </a:stretch>
        </p:blipFill>
        <p:spPr>
          <a:xfrm>
            <a:off x="550863" y="1940811"/>
            <a:ext cx="5353050" cy="2028825"/>
          </a:xfrm>
          <a:prstGeom prst="rect">
            <a:avLst/>
          </a:prstGeom>
        </p:spPr>
      </p:pic>
      <p:pic>
        <p:nvPicPr>
          <p:cNvPr id="19" name="Picture 18">
            <a:extLst>
              <a:ext uri="{FF2B5EF4-FFF2-40B4-BE49-F238E27FC236}">
                <a16:creationId xmlns:a16="http://schemas.microsoft.com/office/drawing/2014/main" id="{ACD1FB2C-8D14-381A-E447-2E88D50934C0}"/>
              </a:ext>
            </a:extLst>
          </p:cNvPr>
          <p:cNvPicPr>
            <a:picLocks noChangeAspect="1"/>
          </p:cNvPicPr>
          <p:nvPr/>
        </p:nvPicPr>
        <p:blipFill>
          <a:blip r:embed="rId4"/>
          <a:stretch>
            <a:fillRect/>
          </a:stretch>
        </p:blipFill>
        <p:spPr>
          <a:xfrm>
            <a:off x="6096000" y="4828309"/>
            <a:ext cx="5848350" cy="914400"/>
          </a:xfrm>
          <a:prstGeom prst="rect">
            <a:avLst/>
          </a:prstGeom>
        </p:spPr>
      </p:pic>
    </p:spTree>
    <p:extLst>
      <p:ext uri="{BB962C8B-B14F-4D97-AF65-F5344CB8AC3E}">
        <p14:creationId xmlns:p14="http://schemas.microsoft.com/office/powerpoint/2010/main" val="392531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210629"/>
            <a:ext cx="1000845" cy="353329"/>
          </a:xfrm>
        </p:spPr>
        <p:txBody>
          <a:bodyPr/>
          <a:lstStyle/>
          <a:p>
            <a:r>
              <a:rPr lang="tr-TR" dirty="0"/>
              <a:t>INPUT</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096000" y="4398848"/>
            <a:ext cx="1047758" cy="254443"/>
          </a:xfrm>
        </p:spPr>
        <p:txBody>
          <a:bodyPr/>
          <a:lstStyle/>
          <a:p>
            <a:r>
              <a:rPr lang="tr-TR" dirty="0"/>
              <a:t>OUTPUT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6">
            <a:extLst>
              <a:ext uri="{FF2B5EF4-FFF2-40B4-BE49-F238E27FC236}">
                <a16:creationId xmlns:a16="http://schemas.microsoft.com/office/drawing/2014/main" id="{DF85792F-47B3-A3AE-C4EB-B9C5B40D5072}"/>
              </a:ext>
            </a:extLst>
          </p:cNvPr>
          <p:cNvSpPr txBox="1">
            <a:spLocks/>
          </p:cNvSpPr>
          <p:nvPr/>
        </p:nvSpPr>
        <p:spPr>
          <a:xfrm>
            <a:off x="2634244" y="649003"/>
            <a:ext cx="8285017" cy="35332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tr-TR" sz="1800" dirty="0">
                <a:latin typeface="+mn-lt"/>
              </a:rPr>
              <a:t>Question 7)</a:t>
            </a:r>
            <a:r>
              <a:rPr lang="tr-TR" sz="1800" dirty="0">
                <a:effectLst/>
                <a:latin typeface="+mn-lt"/>
                <a:ea typeface="Calibri" panose="020F0502020204030204" pitchFamily="34" charset="0"/>
                <a:cs typeface="Times New Roman" panose="02020603050405020304" pitchFamily="18" charset="0"/>
              </a:rPr>
              <a:t> Which customer has made the most transactions in the Transactions table?</a:t>
            </a:r>
            <a:endParaRPr lang="en-US" sz="1800" dirty="0">
              <a:latin typeface="+mn-lt"/>
            </a:endParaRPr>
          </a:p>
        </p:txBody>
      </p:sp>
      <p:pic>
        <p:nvPicPr>
          <p:cNvPr id="4" name="Picture 3">
            <a:extLst>
              <a:ext uri="{FF2B5EF4-FFF2-40B4-BE49-F238E27FC236}">
                <a16:creationId xmlns:a16="http://schemas.microsoft.com/office/drawing/2014/main" id="{17894EE1-85DF-9184-D8B7-946C45093A50}"/>
              </a:ext>
            </a:extLst>
          </p:cNvPr>
          <p:cNvPicPr>
            <a:picLocks noChangeAspect="1"/>
          </p:cNvPicPr>
          <p:nvPr/>
        </p:nvPicPr>
        <p:blipFill>
          <a:blip r:embed="rId3"/>
          <a:stretch>
            <a:fillRect/>
          </a:stretch>
        </p:blipFill>
        <p:spPr>
          <a:xfrm>
            <a:off x="550863" y="1833151"/>
            <a:ext cx="5455672" cy="2350922"/>
          </a:xfrm>
          <a:prstGeom prst="rect">
            <a:avLst/>
          </a:prstGeom>
        </p:spPr>
      </p:pic>
      <p:pic>
        <p:nvPicPr>
          <p:cNvPr id="8" name="Picture 7">
            <a:extLst>
              <a:ext uri="{FF2B5EF4-FFF2-40B4-BE49-F238E27FC236}">
                <a16:creationId xmlns:a16="http://schemas.microsoft.com/office/drawing/2014/main" id="{ECCDB58D-A861-8E9C-BF0F-87D491603BDC}"/>
              </a:ext>
            </a:extLst>
          </p:cNvPr>
          <p:cNvPicPr>
            <a:picLocks noChangeAspect="1"/>
          </p:cNvPicPr>
          <p:nvPr/>
        </p:nvPicPr>
        <p:blipFill>
          <a:blip r:embed="rId4"/>
          <a:stretch>
            <a:fillRect/>
          </a:stretch>
        </p:blipFill>
        <p:spPr>
          <a:xfrm>
            <a:off x="6006535" y="4831917"/>
            <a:ext cx="5857875" cy="981075"/>
          </a:xfrm>
          <a:prstGeom prst="rect">
            <a:avLst/>
          </a:prstGeom>
        </p:spPr>
      </p:pic>
    </p:spTree>
    <p:extLst>
      <p:ext uri="{BB962C8B-B14F-4D97-AF65-F5344CB8AC3E}">
        <p14:creationId xmlns:p14="http://schemas.microsoft.com/office/powerpoint/2010/main" val="6966850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{B4A32BDF-CE29-4FE5-B114-C0AF62C7A7FC}tf33713516_win32</Template>
  <TotalTime>191</TotalTime>
  <Words>302</Words>
  <Application>Microsoft Office PowerPoint</Application>
  <PresentationFormat>Widescreen</PresentationFormat>
  <Paragraphs>71</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Steel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Data </dc:title>
  <dc:creator>Sebnem Basaran</dc:creator>
  <cp:lastModifiedBy>Sebnem Basaran</cp:lastModifiedBy>
  <cp:revision>29</cp:revision>
  <dcterms:created xsi:type="dcterms:W3CDTF">2023-07-28T08:28:08Z</dcterms:created>
  <dcterms:modified xsi:type="dcterms:W3CDTF">2023-07-28T16:09:44Z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