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70"/>
  </p:notesMasterIdLst>
  <p:sldIdLst>
    <p:sldId id="339" r:id="rId2"/>
    <p:sldId id="360" r:id="rId3"/>
    <p:sldId id="257" r:id="rId4"/>
    <p:sldId id="326" r:id="rId5"/>
    <p:sldId id="258" r:id="rId6"/>
    <p:sldId id="325" r:id="rId7"/>
    <p:sldId id="361" r:id="rId8"/>
    <p:sldId id="328" r:id="rId9"/>
    <p:sldId id="327" r:id="rId10"/>
    <p:sldId id="329" r:id="rId11"/>
    <p:sldId id="331" r:id="rId12"/>
    <p:sldId id="318" r:id="rId13"/>
    <p:sldId id="309" r:id="rId14"/>
    <p:sldId id="317" r:id="rId15"/>
    <p:sldId id="310" r:id="rId16"/>
    <p:sldId id="353" r:id="rId17"/>
    <p:sldId id="354" r:id="rId18"/>
    <p:sldId id="355" r:id="rId19"/>
    <p:sldId id="358" r:id="rId20"/>
    <p:sldId id="359" r:id="rId21"/>
    <p:sldId id="314" r:id="rId22"/>
    <p:sldId id="315" r:id="rId23"/>
    <p:sldId id="363" r:id="rId24"/>
    <p:sldId id="364" r:id="rId25"/>
    <p:sldId id="342" r:id="rId26"/>
    <p:sldId id="362" r:id="rId27"/>
    <p:sldId id="296" r:id="rId28"/>
    <p:sldId id="303" r:id="rId29"/>
    <p:sldId id="304" r:id="rId30"/>
    <p:sldId id="324" r:id="rId31"/>
    <p:sldId id="351" r:id="rId32"/>
    <p:sldId id="298" r:id="rId33"/>
    <p:sldId id="319" r:id="rId34"/>
    <p:sldId id="320" r:id="rId35"/>
    <p:sldId id="321" r:id="rId36"/>
    <p:sldId id="35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68" r:id="rId46"/>
    <p:sldId id="365" r:id="rId47"/>
    <p:sldId id="366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  <p:sldId id="382" r:id="rId61"/>
    <p:sldId id="308" r:id="rId62"/>
    <p:sldId id="261" r:id="rId63"/>
    <p:sldId id="262" r:id="rId64"/>
    <p:sldId id="263" r:id="rId65"/>
    <p:sldId id="265" r:id="rId66"/>
    <p:sldId id="264" r:id="rId67"/>
    <p:sldId id="338" r:id="rId68"/>
    <p:sldId id="367" r:id="rId6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5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CD5B5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77237" autoAdjust="0"/>
  </p:normalViewPr>
  <p:slideViewPr>
    <p:cSldViewPr showGuides="1">
      <p:cViewPr varScale="1">
        <p:scale>
          <a:sx n="89" d="100"/>
          <a:sy n="89" d="100"/>
        </p:scale>
        <p:origin x="1866" y="78"/>
      </p:cViewPr>
      <p:guideLst>
        <p:guide orient="horz" pos="25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6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6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6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6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1.wmf"/><Relationship Id="rId7" Type="http://schemas.openxmlformats.org/officeDocument/2006/relationships/image" Target="../media/image21.wmf"/><Relationship Id="rId2" Type="http://schemas.openxmlformats.org/officeDocument/2006/relationships/image" Target="../media/image10.wmf"/><Relationship Id="rId1" Type="http://schemas.openxmlformats.org/officeDocument/2006/relationships/image" Target="../media/image18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2.wmf"/><Relationship Id="rId9" Type="http://schemas.openxmlformats.org/officeDocument/2006/relationships/image" Target="../media/image2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image" Target="../media/image112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12" Type="http://schemas.openxmlformats.org/officeDocument/2006/relationships/image" Target="../media/image111.wmf"/><Relationship Id="rId2" Type="http://schemas.openxmlformats.org/officeDocument/2006/relationships/image" Target="../media/image101.wmf"/><Relationship Id="rId16" Type="http://schemas.openxmlformats.org/officeDocument/2006/relationships/image" Target="../media/image115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11" Type="http://schemas.openxmlformats.org/officeDocument/2006/relationships/image" Target="../media/image110.wmf"/><Relationship Id="rId5" Type="http://schemas.openxmlformats.org/officeDocument/2006/relationships/image" Target="../media/image104.wmf"/><Relationship Id="rId15" Type="http://schemas.openxmlformats.org/officeDocument/2006/relationships/image" Target="../media/image114.wmf"/><Relationship Id="rId10" Type="http://schemas.openxmlformats.org/officeDocument/2006/relationships/image" Target="../media/image109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Relationship Id="rId14" Type="http://schemas.openxmlformats.org/officeDocument/2006/relationships/image" Target="../media/image11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10.wmf"/><Relationship Id="rId18" Type="http://schemas.openxmlformats.org/officeDocument/2006/relationships/image" Target="../media/image115.wmf"/><Relationship Id="rId3" Type="http://schemas.openxmlformats.org/officeDocument/2006/relationships/image" Target="../media/image117.wmf"/><Relationship Id="rId7" Type="http://schemas.openxmlformats.org/officeDocument/2006/relationships/image" Target="../media/image104.wmf"/><Relationship Id="rId12" Type="http://schemas.openxmlformats.org/officeDocument/2006/relationships/image" Target="../media/image109.wmf"/><Relationship Id="rId17" Type="http://schemas.openxmlformats.org/officeDocument/2006/relationships/image" Target="../media/image114.wmf"/><Relationship Id="rId2" Type="http://schemas.openxmlformats.org/officeDocument/2006/relationships/image" Target="../media/image116.wmf"/><Relationship Id="rId16" Type="http://schemas.openxmlformats.org/officeDocument/2006/relationships/image" Target="../media/image113.wmf"/><Relationship Id="rId1" Type="http://schemas.openxmlformats.org/officeDocument/2006/relationships/image" Target="../media/image100.wmf"/><Relationship Id="rId6" Type="http://schemas.openxmlformats.org/officeDocument/2006/relationships/image" Target="../media/image103.wmf"/><Relationship Id="rId11" Type="http://schemas.openxmlformats.org/officeDocument/2006/relationships/image" Target="../media/image108.wmf"/><Relationship Id="rId5" Type="http://schemas.openxmlformats.org/officeDocument/2006/relationships/image" Target="../media/image102.wmf"/><Relationship Id="rId15" Type="http://schemas.openxmlformats.org/officeDocument/2006/relationships/image" Target="../media/image112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Relationship Id="rId14" Type="http://schemas.openxmlformats.org/officeDocument/2006/relationships/image" Target="../media/image11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11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12" Type="http://schemas.openxmlformats.org/officeDocument/2006/relationships/image" Target="../media/image110.wmf"/><Relationship Id="rId17" Type="http://schemas.openxmlformats.org/officeDocument/2006/relationships/image" Target="../media/image115.wmf"/><Relationship Id="rId2" Type="http://schemas.openxmlformats.org/officeDocument/2006/relationships/image" Target="../media/image118.wmf"/><Relationship Id="rId16" Type="http://schemas.openxmlformats.org/officeDocument/2006/relationships/image" Target="../media/image114.wmf"/><Relationship Id="rId1" Type="http://schemas.openxmlformats.org/officeDocument/2006/relationships/image" Target="../media/image100.wmf"/><Relationship Id="rId6" Type="http://schemas.openxmlformats.org/officeDocument/2006/relationships/image" Target="../media/image104.wmf"/><Relationship Id="rId11" Type="http://schemas.openxmlformats.org/officeDocument/2006/relationships/image" Target="../media/image109.wmf"/><Relationship Id="rId5" Type="http://schemas.openxmlformats.org/officeDocument/2006/relationships/image" Target="../media/image103.wmf"/><Relationship Id="rId15" Type="http://schemas.openxmlformats.org/officeDocument/2006/relationships/image" Target="../media/image113.wmf"/><Relationship Id="rId10" Type="http://schemas.openxmlformats.org/officeDocument/2006/relationships/image" Target="../media/image108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Relationship Id="rId14" Type="http://schemas.openxmlformats.org/officeDocument/2006/relationships/image" Target="../media/image11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10.w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713A0F2F-8E36-4D49-A943-AB165324DD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29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90A48C-78AD-B846-8EAA-4BB68C9F771F}" type="slidenum">
              <a:rPr lang="en-GB" sz="1200"/>
              <a:pPr eaLnBrk="1" hangingPunct="1"/>
              <a:t>1</a:t>
            </a:fld>
            <a:endParaRPr lang="en-GB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=h11ljFJeaLo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64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D11C8B-730C-5C45-9A16-2F0879F2EAD6}" type="slidenum">
              <a:rPr lang="en-GB" sz="1200"/>
              <a:pPr eaLnBrk="1" hangingPunct="1"/>
              <a:t>35</a:t>
            </a:fld>
            <a:endParaRPr lang="en-GB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62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SVD: singular value decomposition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3A0F2F-8E36-4D49-A943-AB165324DD73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609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dirty="0" smtClean="0"/>
              <a:t>Dot product of two unit</a:t>
            </a:r>
            <a:r>
              <a:rPr lang="en-GB" baseline="0" dirty="0" smtClean="0"/>
              <a:t> </a:t>
            </a:r>
            <a:r>
              <a:rPr lang="en-GB" dirty="0" smtClean="0"/>
              <a:t>vectors yields the cosine between them.</a:t>
            </a:r>
          </a:p>
          <a:p>
            <a:pPr>
              <a:lnSpc>
                <a:spcPct val="80000"/>
              </a:lnSpc>
            </a:pPr>
            <a:r>
              <a:rPr lang="en-GB" dirty="0" smtClean="0"/>
              <a:t>In</a:t>
            </a:r>
            <a:r>
              <a:rPr lang="en-GB" baseline="0" dirty="0" smtClean="0"/>
              <a:t> the rotation matrix above, s</a:t>
            </a:r>
            <a:r>
              <a:rPr lang="en-GB" dirty="0" smtClean="0"/>
              <a:t>ix independent equations can be defined with 9 unknowns.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3A0F2F-8E36-4D49-A943-AB165324DD73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01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EB6E3F3-45DD-4DCB-93A3-EF07986CA081}" type="slidenum">
              <a:rPr lang="x-none" smtClean="0"/>
              <a:pPr eaLnBrk="1" hangingPunct="1"/>
              <a:t>49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33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8D3970-08B4-4E88-9B16-3EF3A01ACBC9}" type="slidenum">
              <a:rPr lang="x-none" smtClean="0"/>
              <a:pPr eaLnBrk="1" hangingPunct="1"/>
              <a:t>50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2188" cy="36020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22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61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Where Atan2 </a:t>
            </a:r>
            <a:r>
              <a:rPr lang="en-GB" smtClean="0"/>
              <a:t>computes tan</a:t>
            </a:r>
            <a:r>
              <a:rPr lang="en-GB" baseline="30000" smtClean="0"/>
              <a:t>-1</a:t>
            </a:r>
            <a:r>
              <a:rPr lang="en-GB" smtClean="0"/>
              <a:t>(y/x</a:t>
            </a:r>
            <a:r>
              <a:rPr lang="en-GB" dirty="0" smtClean="0"/>
              <a:t>) but uses the signs of both x and y to determine the quadrant in which the resulting angle lies.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3A0F2F-8E36-4D49-A943-AB165324DD73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641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83" indent="-28572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98" indent="-22858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57" indent="-22858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17" indent="-22858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37C39E-4077-4C67-8045-EC45125A7BE1}" type="slidenum">
              <a:rPr lang="x-none" smtClean="0"/>
              <a:pPr eaLnBrk="1" hangingPunct="1"/>
              <a:t>53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958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83" indent="-28572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98" indent="-22858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57" indent="-22858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217" indent="-22858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C0D07F-9396-4304-A903-BF0FA2C5099C}" type="slidenum">
              <a:rPr lang="x-none" smtClean="0"/>
              <a:pPr eaLnBrk="1" hangingPunct="1"/>
              <a:t>54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cs typeface="Arial" charset="0"/>
              </a:rPr>
              <a:t>Intuitive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690743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A Gimbal is a hardware implementation of Euler angles (used for mounting gyroscopes, expensive globes).</a:t>
            </a:r>
            <a:endParaRPr lang="en-GB" sz="1200" kern="1200" baseline="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Gimbal lock is a basic problem with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representing 3-D rotations using Euler angles.</a:t>
            </a:r>
          </a:p>
          <a:p>
            <a:endParaRPr lang="en-GB" dirty="0" smtClean="0"/>
          </a:p>
          <a:p>
            <a:r>
              <a:rPr lang="en-GB" dirty="0" smtClean="0"/>
              <a:t>https://www.youtube.com/watch?v=zc8b2Jo7mno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3A0F2F-8E36-4D49-A943-AB165324DD73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767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Quadrants:</a:t>
            </a:r>
            <a:r>
              <a:rPr lang="en-GB" baseline="0" dirty="0" smtClean="0"/>
              <a:t>	1</a:t>
            </a:r>
            <a:r>
              <a:rPr lang="en-GB" baseline="30000" dirty="0" smtClean="0"/>
              <a:t>st</a:t>
            </a:r>
            <a:r>
              <a:rPr lang="en-GB" baseline="0" dirty="0" smtClean="0"/>
              <a:t> – all (sin, </a:t>
            </a:r>
            <a:r>
              <a:rPr lang="en-GB" baseline="0" dirty="0" err="1" smtClean="0"/>
              <a:t>cos</a:t>
            </a:r>
            <a:r>
              <a:rPr lang="en-GB" baseline="0" dirty="0" smtClean="0"/>
              <a:t>, tan) are positive</a:t>
            </a:r>
          </a:p>
          <a:p>
            <a:r>
              <a:rPr lang="en-GB" baseline="0" dirty="0" smtClean="0"/>
              <a:t>	2</a:t>
            </a:r>
            <a:r>
              <a:rPr lang="en-GB" baseline="30000" dirty="0" smtClean="0"/>
              <a:t>nd</a:t>
            </a:r>
            <a:r>
              <a:rPr lang="en-GB" baseline="0" dirty="0" smtClean="0"/>
              <a:t> – only sine is positive</a:t>
            </a:r>
          </a:p>
          <a:p>
            <a:r>
              <a:rPr lang="en-GB" baseline="0" dirty="0" smtClean="0"/>
              <a:t>	3</a:t>
            </a:r>
            <a:r>
              <a:rPr lang="en-GB" baseline="30000" dirty="0" smtClean="0"/>
              <a:t>rd</a:t>
            </a:r>
            <a:r>
              <a:rPr lang="en-GB" baseline="0" dirty="0" smtClean="0"/>
              <a:t> – only tangent is positive</a:t>
            </a:r>
          </a:p>
          <a:p>
            <a:r>
              <a:rPr lang="en-GB" baseline="0" dirty="0" smtClean="0"/>
              <a:t>	4</a:t>
            </a:r>
            <a:r>
              <a:rPr lang="en-GB" baseline="30000" dirty="0" smtClean="0"/>
              <a:t>th</a:t>
            </a:r>
            <a:r>
              <a:rPr lang="en-GB" baseline="0" dirty="0" smtClean="0"/>
              <a:t> – only cosine is positive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3A0F2F-8E36-4D49-A943-AB165324DD73}" type="slidenum">
              <a:rPr lang="en-GB" smtClean="0"/>
              <a:pPr>
                <a:defRPr/>
              </a:pPr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75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3A0F2F-8E36-4D49-A943-AB165324DD7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67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3A0F2F-8E36-4D49-A943-AB165324DD7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26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18D2E7-BCEB-254D-8B52-2F9E0DB2765F}" type="slidenum">
              <a:rPr lang="x-none" sz="1200"/>
              <a:pPr eaLnBrk="1" hangingPunct="1"/>
              <a:t>12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slide, assume that vector </a:t>
            </a:r>
            <a:r>
              <a:rPr lang="en-US" sz="1200" baseline="30000" dirty="0" smtClean="0"/>
              <a:t>B</a:t>
            </a:r>
            <a:r>
              <a:rPr lang="en-US" sz="1200" dirty="0" smtClean="0"/>
              <a:t>P (expressed in frame {B}) is</a:t>
            </a:r>
            <a:r>
              <a:rPr lang="en-US" sz="1200" baseline="0" dirty="0" smtClean="0"/>
              <a:t> known and that we want to express it in frame {A} (</a:t>
            </a:r>
            <a:r>
              <a:rPr lang="en-US" sz="1200" baseline="30000" dirty="0" smtClean="0"/>
              <a:t>A</a:t>
            </a:r>
            <a:r>
              <a:rPr lang="en-US" sz="1200" dirty="0" smtClean="0"/>
              <a:t>P</a:t>
            </a:r>
            <a:r>
              <a:rPr lang="en-US" sz="1200" baseline="0" dirty="0" smtClean="0"/>
              <a:t>). By knowing the translation vector between the frames (their origins), </a:t>
            </a:r>
            <a:r>
              <a:rPr lang="en-US" sz="1200" b="1" baseline="30000" dirty="0" smtClean="0"/>
              <a:t>A</a:t>
            </a:r>
            <a:r>
              <a:rPr lang="en-US" sz="1200" b="1" dirty="0" smtClean="0"/>
              <a:t>P</a:t>
            </a:r>
            <a:r>
              <a:rPr lang="en-US" sz="1200" b="1" baseline="-25000" dirty="0" smtClean="0"/>
              <a:t>BORG</a:t>
            </a:r>
            <a:r>
              <a:rPr lang="en-US" sz="1200" b="0" baseline="0" dirty="0" smtClean="0"/>
              <a:t>, we can find</a:t>
            </a:r>
            <a:r>
              <a:rPr lang="en-US" sz="1200" b="1" baseline="0" dirty="0" smtClean="0"/>
              <a:t> </a:t>
            </a:r>
            <a:r>
              <a:rPr lang="en-US" sz="1200" baseline="30000" dirty="0" smtClean="0"/>
              <a:t>A</a:t>
            </a:r>
            <a:r>
              <a:rPr lang="en-US" sz="1200" dirty="0" smtClean="0"/>
              <a:t>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81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4A559A-8A27-0247-AD88-28757D592949}" type="slidenum">
              <a:rPr lang="x-none" sz="1200"/>
              <a:pPr eaLnBrk="1" hangingPunct="1"/>
              <a:t>14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6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3A0F2F-8E36-4D49-A943-AB165324DD7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7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rotation is</a:t>
            </a:r>
            <a:r>
              <a:rPr lang="en-GB" baseline="0" dirty="0" smtClean="0"/>
              <a:t> 23 degrees.</a:t>
            </a:r>
          </a:p>
          <a:p>
            <a:r>
              <a:rPr lang="en-GB" baseline="0" dirty="0" smtClean="0"/>
              <a:t>https://www.youtube.com/watch?v=h11ljFJeaLo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3A0F2F-8E36-4D49-A943-AB165324DD7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438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row vector [c</a:t>
            </a:r>
            <a:r>
              <a:rPr lang="en-GB" baseline="-25000" dirty="0" smtClean="0"/>
              <a:t>1</a:t>
            </a:r>
            <a:r>
              <a:rPr lang="en-GB" dirty="0" smtClean="0"/>
              <a:t> c</a:t>
            </a:r>
            <a:r>
              <a:rPr lang="en-GB" baseline="-25000" dirty="0" smtClean="0"/>
              <a:t>2</a:t>
            </a:r>
            <a:r>
              <a:rPr lang="en-GB" dirty="0" smtClean="0"/>
              <a:t> c</a:t>
            </a:r>
            <a:r>
              <a:rPr lang="en-GB" baseline="-25000" dirty="0" smtClean="0"/>
              <a:t>3</a:t>
            </a:r>
            <a:r>
              <a:rPr lang="en-GB" dirty="0" smtClean="0"/>
              <a:t>] is</a:t>
            </a:r>
            <a:r>
              <a:rPr lang="en-GB" baseline="0" dirty="0" smtClean="0"/>
              <a:t> useful in specifying perspective transformations by modifying the homogenous coordinate component to be a function of the other 3 coordinates. For example, this is used in computer graphics.</a:t>
            </a:r>
          </a:p>
          <a:p>
            <a:r>
              <a:rPr lang="en-GB" baseline="0" dirty="0" smtClean="0"/>
              <a:t>The scalar </a:t>
            </a:r>
            <a:r>
              <a:rPr lang="en-GB" baseline="0" dirty="0" err="1" smtClean="0"/>
              <a:t>sf</a:t>
            </a:r>
            <a:r>
              <a:rPr lang="en-GB" baseline="0" dirty="0" smtClean="0"/>
              <a:t> represents an overall scale factor in the transformation. Always 1 in robot kinematics.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3A0F2F-8E36-4D49-A943-AB165324DD73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082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1CA37F-0242-3048-8480-ACC263B2B975}" type="slidenum">
              <a:rPr lang="en-GB" sz="1200"/>
              <a:pPr eaLnBrk="1" hangingPunct="1"/>
              <a:t>33</a:t>
            </a:fld>
            <a:endParaRPr lang="en-GB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7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24154"/>
            <a:ext cx="6400800" cy="7152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073B-13C0-4444-8F11-DBE808526D1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B043-5F04-0647-9D3F-F9735C1B9D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1" y="5701534"/>
            <a:ext cx="9144001" cy="11564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8" name="Picture 17" descr="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575" y="5161893"/>
            <a:ext cx="9271000" cy="8269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5698168"/>
            <a:ext cx="1725738" cy="84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073B-13C0-4444-8F11-DBE808526D1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B043-5F04-0647-9D3F-F9735C1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6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073B-13C0-4444-8F11-DBE808526D1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B043-5F04-0647-9D3F-F9735C1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ED0E9-07E4-4D49-9DA1-00719967AD64}" type="slidenum">
              <a:rPr lang="x-none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8607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1D222-A617-1940-BAD6-7BA37AA3A943}" type="slidenum">
              <a:rPr lang="x-none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7066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7549D-8046-104F-B2E3-A09365D26A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413468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B5505-D5A9-224A-93DD-5B4D40ACCB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83287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8C615-FE30-DF42-B54F-1F7F0D807D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93500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073B-13C0-4444-8F11-DBE808526D1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B043-5F04-0647-9D3F-F9735C1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7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421797" y="6288018"/>
            <a:ext cx="416405" cy="29149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5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073B-13C0-4444-8F11-DBE808526D1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B043-5F04-0647-9D3F-F9735C1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6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073B-13C0-4444-8F11-DBE808526D1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B043-5F04-0647-9D3F-F9735C1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0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073B-13C0-4444-8F11-DBE808526D1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B043-5F04-0647-9D3F-F9735C1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7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073B-13C0-4444-8F11-DBE808526D1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B043-5F04-0647-9D3F-F9735C1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1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073B-13C0-4444-8F11-DBE808526D1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B043-5F04-0647-9D3F-F9735C1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2150"/>
            <a:ext cx="8229600" cy="4804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073B-13C0-4444-8F11-DBE808526D1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1B043-5F04-0647-9D3F-F9735C1B9D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434582" y="6252244"/>
            <a:ext cx="50443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21B043-5F04-0647-9D3F-F9735C1B9D39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8" descr="Line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-33867" y="5930874"/>
            <a:ext cx="9283700" cy="82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7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17.bin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24" Type="http://schemas.openxmlformats.org/officeDocument/2006/relationships/image" Target="../media/image24.wmf"/><Relationship Id="rId5" Type="http://schemas.openxmlformats.org/officeDocument/2006/relationships/image" Target="../media/image18.wmf"/><Relationship Id="rId15" Type="http://schemas.openxmlformats.org/officeDocument/2006/relationships/image" Target="../media/image20.wmf"/><Relationship Id="rId23" Type="http://schemas.openxmlformats.org/officeDocument/2006/relationships/oleObject" Target="../embeddings/oleObject18.bin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3.bin"/><Relationship Id="rId22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3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7.emf"/><Relationship Id="rId1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29.png"/><Relationship Id="rId10" Type="http://schemas.openxmlformats.org/officeDocument/2006/relationships/image" Target="../media/image26.wmf"/><Relationship Id="rId4" Type="http://schemas.openxmlformats.org/officeDocument/2006/relationships/image" Target="../media/image28.png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6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3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6.wmf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38.bin"/><Relationship Id="rId5" Type="http://schemas.openxmlformats.org/officeDocument/2006/relationships/image" Target="../media/image55.wmf"/><Relationship Id="rId10" Type="http://schemas.openxmlformats.org/officeDocument/2006/relationships/image" Target="../media/image64.png"/><Relationship Id="rId4" Type="http://schemas.openxmlformats.org/officeDocument/2006/relationships/oleObject" Target="../embeddings/oleObject36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6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6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66.png"/><Relationship Id="rId4" Type="http://schemas.openxmlformats.org/officeDocument/2006/relationships/image" Target="../media/image5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7.png"/><Relationship Id="rId4" Type="http://schemas.openxmlformats.org/officeDocument/2006/relationships/image" Target="../media/image59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5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9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6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5.png"/><Relationship Id="rId2" Type="http://schemas.openxmlformats.org/officeDocument/2006/relationships/image" Target="../media/image8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9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88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95.wmf"/><Relationship Id="rId3" Type="http://schemas.openxmlformats.org/officeDocument/2006/relationships/oleObject" Target="../embeddings/oleObject58.bin"/><Relationship Id="rId7" Type="http://schemas.openxmlformats.org/officeDocument/2006/relationships/image" Target="../media/image92.emf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94.wmf"/><Relationship Id="rId5" Type="http://schemas.openxmlformats.org/officeDocument/2006/relationships/image" Target="../media/image96.png"/><Relationship Id="rId10" Type="http://schemas.openxmlformats.org/officeDocument/2006/relationships/oleObject" Target="../embeddings/oleObject61.bin"/><Relationship Id="rId4" Type="http://schemas.openxmlformats.org/officeDocument/2006/relationships/image" Target="../media/image91.emf"/><Relationship Id="rId9" Type="http://schemas.openxmlformats.org/officeDocument/2006/relationships/image" Target="../media/image9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107.wmf"/><Relationship Id="rId26" Type="http://schemas.openxmlformats.org/officeDocument/2006/relationships/image" Target="../media/image111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34" Type="http://schemas.openxmlformats.org/officeDocument/2006/relationships/image" Target="../media/image115.wmf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3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6.wmf"/><Relationship Id="rId20" Type="http://schemas.openxmlformats.org/officeDocument/2006/relationships/image" Target="../media/image108.wmf"/><Relationship Id="rId29" Type="http://schemas.openxmlformats.org/officeDocument/2006/relationships/oleObject" Target="../embeddings/oleObject76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110.wmf"/><Relationship Id="rId32" Type="http://schemas.openxmlformats.org/officeDocument/2006/relationships/image" Target="../media/image114.w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28" Type="http://schemas.openxmlformats.org/officeDocument/2006/relationships/image" Target="../media/image112.wmf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71.bin"/><Relationship Id="rId31" Type="http://schemas.openxmlformats.org/officeDocument/2006/relationships/oleObject" Target="../embeddings/oleObject77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105.wmf"/><Relationship Id="rId22" Type="http://schemas.openxmlformats.org/officeDocument/2006/relationships/image" Target="../media/image109.wmf"/><Relationship Id="rId27" Type="http://schemas.openxmlformats.org/officeDocument/2006/relationships/oleObject" Target="../embeddings/oleObject75.bin"/><Relationship Id="rId30" Type="http://schemas.openxmlformats.org/officeDocument/2006/relationships/image" Target="../media/image113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105.wmf"/><Relationship Id="rId26" Type="http://schemas.openxmlformats.org/officeDocument/2006/relationships/image" Target="../media/image109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34" Type="http://schemas.openxmlformats.org/officeDocument/2006/relationships/image" Target="../media/image113.wmf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33" Type="http://schemas.openxmlformats.org/officeDocument/2006/relationships/oleObject" Target="../embeddings/oleObject94.bin"/><Relationship Id="rId38" Type="http://schemas.openxmlformats.org/officeDocument/2006/relationships/image" Target="../media/image1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29" Type="http://schemas.openxmlformats.org/officeDocument/2006/relationships/oleObject" Target="../embeddings/oleObject92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108.wmf"/><Relationship Id="rId32" Type="http://schemas.openxmlformats.org/officeDocument/2006/relationships/image" Target="../media/image112.wmf"/><Relationship Id="rId37" Type="http://schemas.openxmlformats.org/officeDocument/2006/relationships/oleObject" Target="../embeddings/oleObject96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28" Type="http://schemas.openxmlformats.org/officeDocument/2006/relationships/image" Target="../media/image110.wmf"/><Relationship Id="rId36" Type="http://schemas.openxmlformats.org/officeDocument/2006/relationships/image" Target="../media/image114.wmf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87.bin"/><Relationship Id="rId31" Type="http://schemas.openxmlformats.org/officeDocument/2006/relationships/oleObject" Target="../embeddings/oleObject93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103.wmf"/><Relationship Id="rId22" Type="http://schemas.openxmlformats.org/officeDocument/2006/relationships/image" Target="../media/image107.wmf"/><Relationship Id="rId27" Type="http://schemas.openxmlformats.org/officeDocument/2006/relationships/oleObject" Target="../embeddings/oleObject91.bin"/><Relationship Id="rId30" Type="http://schemas.openxmlformats.org/officeDocument/2006/relationships/image" Target="../media/image111.wmf"/><Relationship Id="rId35" Type="http://schemas.openxmlformats.org/officeDocument/2006/relationships/oleObject" Target="../embeddings/oleObject95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06.wmf"/><Relationship Id="rId26" Type="http://schemas.openxmlformats.org/officeDocument/2006/relationships/image" Target="../media/image110.w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34" Type="http://schemas.openxmlformats.org/officeDocument/2006/relationships/image" Target="../media/image114.wmf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33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29" Type="http://schemas.openxmlformats.org/officeDocument/2006/relationships/oleObject" Target="../embeddings/oleObject110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109.wmf"/><Relationship Id="rId32" Type="http://schemas.openxmlformats.org/officeDocument/2006/relationships/image" Target="../media/image113.w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111.wmf"/><Relationship Id="rId36" Type="http://schemas.openxmlformats.org/officeDocument/2006/relationships/image" Target="../media/image115.wmf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05.bin"/><Relationship Id="rId31" Type="http://schemas.openxmlformats.org/officeDocument/2006/relationships/oleObject" Target="../embeddings/oleObject111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4.wmf"/><Relationship Id="rId22" Type="http://schemas.openxmlformats.org/officeDocument/2006/relationships/image" Target="../media/image108.wmf"/><Relationship Id="rId27" Type="http://schemas.openxmlformats.org/officeDocument/2006/relationships/oleObject" Target="../embeddings/oleObject109.bin"/><Relationship Id="rId30" Type="http://schemas.openxmlformats.org/officeDocument/2006/relationships/image" Target="../media/image112.wmf"/><Relationship Id="rId35" Type="http://schemas.openxmlformats.org/officeDocument/2006/relationships/oleObject" Target="../embeddings/oleObject113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17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127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26.wmf"/><Relationship Id="rId5" Type="http://schemas.openxmlformats.org/officeDocument/2006/relationships/image" Target="../media/image123.wmf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25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wmf"/><Relationship Id="rId18" Type="http://schemas.openxmlformats.org/officeDocument/2006/relationships/image" Target="../media/image14.wmf"/><Relationship Id="rId3" Type="http://schemas.openxmlformats.org/officeDocument/2006/relationships/image" Target="../media/image15.jpe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130425"/>
            <a:ext cx="8640960" cy="14700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dirty="0" smtClean="0">
                <a:latin typeface="Arial" charset="0"/>
              </a:rPr>
              <a:t>ROBOTIC Fundamentals</a:t>
            </a:r>
            <a:br>
              <a:rPr lang="en-GB" dirty="0" smtClean="0">
                <a:latin typeface="Arial" charset="0"/>
              </a:rPr>
            </a:br>
            <a:r>
              <a:rPr lang="en-GB" dirty="0" smtClean="0">
                <a:latin typeface="Arial" charset="0"/>
              </a:rPr>
              <a:t>(UFMF4X-15-M)</a:t>
            </a:r>
            <a:endParaRPr lang="en-GB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Arial" charset="0"/>
              </a:rPr>
              <a:t>Homogenous </a:t>
            </a:r>
            <a:r>
              <a:rPr lang="en-GB" dirty="0" smtClean="0">
                <a:latin typeface="Arial" charset="0"/>
              </a:rPr>
              <a:t>Transformation</a:t>
            </a:r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0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Moving between frames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3"/>
          <p:cNvGrpSpPr>
            <a:grpSpLocks/>
          </p:cNvGrpSpPr>
          <p:nvPr/>
        </p:nvGrpSpPr>
        <p:grpSpPr bwMode="auto">
          <a:xfrm>
            <a:off x="468313" y="1231900"/>
            <a:ext cx="3760787" cy="4838700"/>
            <a:chOff x="-49" y="736"/>
            <a:chExt cx="2369" cy="3048"/>
          </a:xfrm>
        </p:grpSpPr>
        <p:grpSp>
          <p:nvGrpSpPr>
            <p:cNvPr id="24582" name="Group 4"/>
            <p:cNvGrpSpPr>
              <a:grpSpLocks/>
            </p:cNvGrpSpPr>
            <p:nvPr/>
          </p:nvGrpSpPr>
          <p:grpSpPr bwMode="auto">
            <a:xfrm>
              <a:off x="-49" y="736"/>
              <a:ext cx="1038" cy="3048"/>
              <a:chOff x="-49" y="736"/>
              <a:chExt cx="1038" cy="3048"/>
            </a:xfrm>
          </p:grpSpPr>
          <p:sp>
            <p:nvSpPr>
              <p:cNvPr id="24595" name="Line 5"/>
              <p:cNvSpPr>
                <a:spLocks noChangeShapeType="1"/>
              </p:cNvSpPr>
              <p:nvPr/>
            </p:nvSpPr>
            <p:spPr bwMode="auto">
              <a:xfrm flipV="1">
                <a:off x="144" y="3056"/>
                <a:ext cx="312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Line 6"/>
              <p:cNvSpPr>
                <a:spLocks noChangeShapeType="1"/>
              </p:cNvSpPr>
              <p:nvPr/>
            </p:nvSpPr>
            <p:spPr bwMode="auto">
              <a:xfrm flipH="1" flipV="1">
                <a:off x="120" y="3776"/>
                <a:ext cx="392" cy="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Line 7"/>
              <p:cNvSpPr>
                <a:spLocks noChangeShapeType="1"/>
              </p:cNvSpPr>
              <p:nvPr/>
            </p:nvSpPr>
            <p:spPr bwMode="auto">
              <a:xfrm flipH="1" flipV="1">
                <a:off x="120" y="2424"/>
                <a:ext cx="320" cy="6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Line 8"/>
              <p:cNvSpPr>
                <a:spLocks noChangeShapeType="1"/>
              </p:cNvSpPr>
              <p:nvPr/>
            </p:nvSpPr>
            <p:spPr bwMode="auto">
              <a:xfrm flipV="1">
                <a:off x="120" y="1448"/>
                <a:ext cx="200" cy="9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9"/>
              <p:cNvSpPr>
                <a:spLocks noChangeShapeType="1"/>
              </p:cNvSpPr>
              <p:nvPr/>
            </p:nvSpPr>
            <p:spPr bwMode="auto">
              <a:xfrm>
                <a:off x="312" y="1216"/>
                <a:ext cx="8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Oval 10"/>
              <p:cNvSpPr>
                <a:spLocks noChangeArrowheads="1"/>
              </p:cNvSpPr>
              <p:nvPr/>
            </p:nvSpPr>
            <p:spPr bwMode="auto">
              <a:xfrm rot="1619509">
                <a:off x="160" y="736"/>
                <a:ext cx="400" cy="4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1" name="Oval 11"/>
              <p:cNvSpPr>
                <a:spLocks noChangeArrowheads="1"/>
              </p:cNvSpPr>
              <p:nvPr/>
            </p:nvSpPr>
            <p:spPr bwMode="auto">
              <a:xfrm rot="1619509">
                <a:off x="397" y="913"/>
                <a:ext cx="112" cy="11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2" name="Line 12"/>
              <p:cNvSpPr>
                <a:spLocks noChangeShapeType="1"/>
              </p:cNvSpPr>
              <p:nvPr/>
            </p:nvSpPr>
            <p:spPr bwMode="auto">
              <a:xfrm flipV="1">
                <a:off x="-49" y="1664"/>
                <a:ext cx="329" cy="5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13"/>
              <p:cNvSpPr>
                <a:spLocks noChangeShapeType="1"/>
              </p:cNvSpPr>
              <p:nvPr/>
            </p:nvSpPr>
            <p:spPr bwMode="auto">
              <a:xfrm flipH="1" flipV="1">
                <a:off x="-49" y="2165"/>
                <a:ext cx="991" cy="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4" name="Oval 14"/>
              <p:cNvSpPr>
                <a:spLocks noChangeArrowheads="1"/>
              </p:cNvSpPr>
              <p:nvPr/>
            </p:nvSpPr>
            <p:spPr bwMode="auto">
              <a:xfrm rot="1619509">
                <a:off x="877" y="2125"/>
                <a:ext cx="112" cy="112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83" name="Rectangle 15"/>
            <p:cNvSpPr>
              <a:spLocks noChangeArrowheads="1"/>
            </p:cNvSpPr>
            <p:nvPr/>
          </p:nvSpPr>
          <p:spPr bwMode="auto">
            <a:xfrm>
              <a:off x="1424" y="2192"/>
              <a:ext cx="896" cy="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584" name="Group 16"/>
            <p:cNvGrpSpPr>
              <a:grpSpLocks/>
            </p:cNvGrpSpPr>
            <p:nvPr/>
          </p:nvGrpSpPr>
          <p:grpSpPr bwMode="auto">
            <a:xfrm>
              <a:off x="1728" y="1928"/>
              <a:ext cx="152" cy="264"/>
              <a:chOff x="1728" y="1928"/>
              <a:chExt cx="152" cy="264"/>
            </a:xfrm>
          </p:grpSpPr>
          <p:sp>
            <p:nvSpPr>
              <p:cNvPr id="24591" name="Line 17"/>
              <p:cNvSpPr>
                <a:spLocks noChangeShapeType="1"/>
              </p:cNvSpPr>
              <p:nvPr/>
            </p:nvSpPr>
            <p:spPr bwMode="auto">
              <a:xfrm>
                <a:off x="1728" y="195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2" name="Line 18"/>
              <p:cNvSpPr>
                <a:spLocks noChangeShapeType="1"/>
              </p:cNvSpPr>
              <p:nvPr/>
            </p:nvSpPr>
            <p:spPr bwMode="auto">
              <a:xfrm>
                <a:off x="1880" y="195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3" name="Line 19"/>
              <p:cNvSpPr>
                <a:spLocks noChangeShapeType="1"/>
              </p:cNvSpPr>
              <p:nvPr/>
            </p:nvSpPr>
            <p:spPr bwMode="auto">
              <a:xfrm>
                <a:off x="1728" y="2192"/>
                <a:ext cx="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Oval 20"/>
              <p:cNvSpPr>
                <a:spLocks noChangeArrowheads="1"/>
              </p:cNvSpPr>
              <p:nvPr/>
            </p:nvSpPr>
            <p:spPr bwMode="auto">
              <a:xfrm>
                <a:off x="1728" y="1928"/>
                <a:ext cx="152" cy="6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85" name="Group 21"/>
            <p:cNvGrpSpPr>
              <a:grpSpLocks/>
            </p:cNvGrpSpPr>
            <p:nvPr/>
          </p:nvGrpSpPr>
          <p:grpSpPr bwMode="auto">
            <a:xfrm rot="-1338372">
              <a:off x="920" y="1969"/>
              <a:ext cx="185" cy="279"/>
              <a:chOff x="782" y="2960"/>
              <a:chExt cx="185" cy="279"/>
            </a:xfrm>
          </p:grpSpPr>
          <p:sp>
            <p:nvSpPr>
              <p:cNvPr id="25611" name="Line 22"/>
              <p:cNvSpPr>
                <a:spLocks noChangeShapeType="1"/>
              </p:cNvSpPr>
              <p:nvPr/>
            </p:nvSpPr>
            <p:spPr bwMode="auto">
              <a:xfrm>
                <a:off x="783" y="3149"/>
                <a:ext cx="183" cy="89"/>
              </a:xfrm>
              <a:prstGeom prst="line">
                <a:avLst/>
              </a:prstGeom>
              <a:noFill/>
              <a:ln w="28575">
                <a:solidFill>
                  <a:schemeClr val="accent3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12" name="Line 23"/>
              <p:cNvSpPr>
                <a:spLocks noChangeShapeType="1"/>
              </p:cNvSpPr>
              <p:nvPr/>
            </p:nvSpPr>
            <p:spPr bwMode="auto">
              <a:xfrm flipV="1">
                <a:off x="781" y="2959"/>
                <a:ext cx="80" cy="184"/>
              </a:xfrm>
              <a:prstGeom prst="line">
                <a:avLst/>
              </a:prstGeom>
              <a:noFill/>
              <a:ln w="28575">
                <a:solidFill>
                  <a:schemeClr val="accent3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4586" name="Group 24"/>
            <p:cNvGrpSpPr>
              <a:grpSpLocks/>
            </p:cNvGrpSpPr>
            <p:nvPr/>
          </p:nvGrpSpPr>
          <p:grpSpPr bwMode="auto">
            <a:xfrm>
              <a:off x="1784" y="1856"/>
              <a:ext cx="192" cy="168"/>
              <a:chOff x="1368" y="2936"/>
              <a:chExt cx="192" cy="168"/>
            </a:xfrm>
          </p:grpSpPr>
          <p:sp>
            <p:nvSpPr>
              <p:cNvPr id="24587" name="Line 25"/>
              <p:cNvSpPr>
                <a:spLocks noChangeShapeType="1"/>
              </p:cNvSpPr>
              <p:nvPr/>
            </p:nvSpPr>
            <p:spPr bwMode="auto">
              <a:xfrm flipV="1">
                <a:off x="1368" y="3096"/>
                <a:ext cx="192" cy="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Line 26"/>
              <p:cNvSpPr>
                <a:spLocks noChangeShapeType="1"/>
              </p:cNvSpPr>
              <p:nvPr/>
            </p:nvSpPr>
            <p:spPr bwMode="auto">
              <a:xfrm flipV="1">
                <a:off x="1376" y="2936"/>
                <a:ext cx="0" cy="16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578" name="Text Box 27"/>
          <p:cNvSpPr txBox="1">
            <a:spLocks noChangeArrowheads="1"/>
          </p:cNvSpPr>
          <p:nvPr/>
        </p:nvSpPr>
        <p:spPr bwMode="auto">
          <a:xfrm>
            <a:off x="4356100" y="2536825"/>
            <a:ext cx="45942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The reference frame of the hand </a:t>
            </a:r>
            <a:r>
              <a:rPr lang="en-US" sz="2000" dirty="0">
                <a:solidFill>
                  <a:srgbClr val="9BBB59"/>
                </a:solidFill>
              </a:rPr>
              <a:t>{H}</a:t>
            </a:r>
            <a:r>
              <a:rPr lang="en-US" sz="2000" dirty="0"/>
              <a:t> and the object </a:t>
            </a:r>
            <a:r>
              <a:rPr lang="en-US" sz="2000" dirty="0">
                <a:solidFill>
                  <a:srgbClr val="C0504D"/>
                </a:solidFill>
              </a:rPr>
              <a:t>{O}</a:t>
            </a:r>
            <a:r>
              <a:rPr lang="en-US" sz="2000" dirty="0"/>
              <a:t> are </a:t>
            </a:r>
            <a:r>
              <a:rPr lang="en-US" sz="2000" u="sng" dirty="0"/>
              <a:t>spatially displaced</a:t>
            </a:r>
            <a:r>
              <a:rPr lang="en-US" sz="2000" dirty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We want to represent this difference in a consistent way.</a:t>
            </a: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</a:t>
            </a:r>
            <a:r>
              <a:rPr lang="en-US" dirty="0" smtClean="0"/>
              <a:t>Displacement:</a:t>
            </a:r>
            <a:br>
              <a:rPr lang="en-US" dirty="0" smtClean="0"/>
            </a:br>
            <a:r>
              <a:rPr lang="en-US" dirty="0" smtClean="0"/>
              <a:t>Translation </a:t>
            </a:r>
            <a:r>
              <a:rPr lang="en-US" dirty="0"/>
              <a:t>Vector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050" y="2924175"/>
            <a:ext cx="5064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{H}</a:t>
            </a:r>
          </a:p>
        </p:txBody>
      </p:sp>
      <p:sp>
        <p:nvSpPr>
          <p:cNvPr id="24581" name="TextBox 30"/>
          <p:cNvSpPr txBox="1">
            <a:spLocks noChangeArrowheads="1"/>
          </p:cNvSpPr>
          <p:nvPr/>
        </p:nvSpPr>
        <p:spPr bwMode="auto">
          <a:xfrm>
            <a:off x="3419475" y="2781300"/>
            <a:ext cx="519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{O}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Mapping: from frame to frame</a:t>
            </a:r>
            <a:endParaRPr lang="en-US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4103688"/>
            <a:ext cx="8229600" cy="202247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If  {A} has same orientation as {B}, then {B} differs from {A} in a translation: </a:t>
            </a:r>
            <a:r>
              <a:rPr lang="en-US" sz="2400" baseline="30000" dirty="0" smtClean="0"/>
              <a:t>A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BORG</a:t>
            </a:r>
            <a:endParaRPr lang="en-US" sz="2400" dirty="0" smtClean="0"/>
          </a:p>
          <a:p>
            <a:pPr algn="ctr">
              <a:buFontTx/>
              <a:buNone/>
            </a:pPr>
            <a:r>
              <a:rPr lang="en-US" sz="2400" baseline="30000" dirty="0" smtClean="0"/>
              <a:t>A</a:t>
            </a:r>
            <a:r>
              <a:rPr lang="en-US" sz="2400" dirty="0" smtClean="0"/>
              <a:t>P = </a:t>
            </a:r>
            <a:r>
              <a:rPr lang="en-US" sz="2400" baseline="30000" dirty="0" smtClean="0"/>
              <a:t>B</a:t>
            </a:r>
            <a:r>
              <a:rPr lang="en-US" sz="2400" dirty="0" smtClean="0"/>
              <a:t>P + </a:t>
            </a:r>
            <a:r>
              <a:rPr lang="en-US" sz="2400" baseline="30000" dirty="0" smtClean="0"/>
              <a:t>A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BORG</a:t>
            </a:r>
          </a:p>
          <a:p>
            <a:r>
              <a:rPr lang="en-US" sz="2400" dirty="0" smtClean="0"/>
              <a:t>Mapping: change of description from one frame to another. The vector </a:t>
            </a:r>
            <a:r>
              <a:rPr lang="en-US" sz="2400" b="1" baseline="30000" dirty="0" smtClean="0"/>
              <a:t>A</a:t>
            </a:r>
            <a:r>
              <a:rPr lang="en-US" sz="2400" b="1" dirty="0" smtClean="0"/>
              <a:t>P</a:t>
            </a:r>
            <a:r>
              <a:rPr lang="en-US" sz="2400" b="1" baseline="-25000" dirty="0" smtClean="0"/>
              <a:t>BORG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defines the mapping.</a:t>
            </a:r>
            <a:endParaRPr lang="en-US" sz="2400" baseline="-25000" dirty="0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838200" y="1981200"/>
            <a:ext cx="2209800" cy="2122488"/>
            <a:chOff x="528" y="1248"/>
            <a:chExt cx="1392" cy="1337"/>
          </a:xfrm>
        </p:grpSpPr>
        <p:sp>
          <p:nvSpPr>
            <p:cNvPr id="27669" name="Text Box 8"/>
            <p:cNvSpPr txBox="1">
              <a:spLocks noChangeArrowheads="1"/>
            </p:cNvSpPr>
            <p:nvPr/>
          </p:nvSpPr>
          <p:spPr bwMode="auto">
            <a:xfrm>
              <a:off x="576" y="2352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X</a:t>
              </a:r>
              <a:r>
                <a:rPr lang="en-US" sz="1800" baseline="-25000"/>
                <a:t>A</a:t>
              </a:r>
            </a:p>
          </p:txBody>
        </p:sp>
        <p:grpSp>
          <p:nvGrpSpPr>
            <p:cNvPr id="27670" name="Group 38"/>
            <p:cNvGrpSpPr>
              <a:grpSpLocks/>
            </p:cNvGrpSpPr>
            <p:nvPr/>
          </p:nvGrpSpPr>
          <p:grpSpPr bwMode="auto">
            <a:xfrm>
              <a:off x="528" y="1248"/>
              <a:ext cx="1392" cy="1296"/>
              <a:chOff x="528" y="1248"/>
              <a:chExt cx="1392" cy="1296"/>
            </a:xfrm>
          </p:grpSpPr>
          <p:sp>
            <p:nvSpPr>
              <p:cNvPr id="27671" name="Line 5"/>
              <p:cNvSpPr>
                <a:spLocks noChangeShapeType="1"/>
              </p:cNvSpPr>
              <p:nvPr/>
            </p:nvSpPr>
            <p:spPr bwMode="auto">
              <a:xfrm>
                <a:off x="1056" y="2112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2" name="Line 6"/>
              <p:cNvSpPr>
                <a:spLocks noChangeShapeType="1"/>
              </p:cNvSpPr>
              <p:nvPr/>
            </p:nvSpPr>
            <p:spPr bwMode="auto">
              <a:xfrm flipH="1">
                <a:off x="528" y="2112"/>
                <a:ext cx="52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3" name="Line 7"/>
              <p:cNvSpPr>
                <a:spLocks noChangeShapeType="1"/>
              </p:cNvSpPr>
              <p:nvPr/>
            </p:nvSpPr>
            <p:spPr bwMode="auto">
              <a:xfrm flipV="1">
                <a:off x="1056" y="1392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4" name="Text Box 9"/>
              <p:cNvSpPr txBox="1">
                <a:spLocks noChangeArrowheads="1"/>
              </p:cNvSpPr>
              <p:nvPr/>
            </p:nvSpPr>
            <p:spPr bwMode="auto">
              <a:xfrm>
                <a:off x="624" y="1248"/>
                <a:ext cx="43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Z</a:t>
                </a:r>
                <a:r>
                  <a:rPr lang="en-US" sz="1800" baseline="-25000"/>
                  <a:t>A</a:t>
                </a:r>
              </a:p>
            </p:txBody>
          </p:sp>
          <p:sp>
            <p:nvSpPr>
              <p:cNvPr id="27675" name="Text Box 10"/>
              <p:cNvSpPr txBox="1">
                <a:spLocks noChangeArrowheads="1"/>
              </p:cNvSpPr>
              <p:nvPr/>
            </p:nvSpPr>
            <p:spPr bwMode="auto">
              <a:xfrm>
                <a:off x="1488" y="2160"/>
                <a:ext cx="43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Y</a:t>
                </a:r>
                <a:r>
                  <a:rPr lang="en-US" sz="1800" baseline="-25000"/>
                  <a:t>A</a:t>
                </a:r>
              </a:p>
            </p:txBody>
          </p:sp>
          <p:sp>
            <p:nvSpPr>
              <p:cNvPr id="27676" name="Text Box 11"/>
              <p:cNvSpPr txBox="1">
                <a:spLocks noChangeArrowheads="1"/>
              </p:cNvSpPr>
              <p:nvPr/>
            </p:nvSpPr>
            <p:spPr bwMode="auto">
              <a:xfrm>
                <a:off x="657" y="1913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/>
                  <a:t>{A}</a:t>
                </a:r>
              </a:p>
            </p:txBody>
          </p:sp>
        </p:grp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5486400" y="1143000"/>
            <a:ext cx="2209800" cy="2427288"/>
            <a:chOff x="3456" y="720"/>
            <a:chExt cx="1392" cy="1529"/>
          </a:xfrm>
        </p:grpSpPr>
        <p:sp>
          <p:nvSpPr>
            <p:cNvPr id="27662" name="Line 12"/>
            <p:cNvSpPr>
              <a:spLocks noChangeShapeType="1"/>
            </p:cNvSpPr>
            <p:nvPr/>
          </p:nvSpPr>
          <p:spPr bwMode="auto">
            <a:xfrm>
              <a:off x="3984" y="158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3"/>
            <p:cNvSpPr>
              <a:spLocks noChangeShapeType="1"/>
            </p:cNvSpPr>
            <p:nvPr/>
          </p:nvSpPr>
          <p:spPr bwMode="auto">
            <a:xfrm flipH="1">
              <a:off x="3456" y="1584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4"/>
            <p:cNvSpPr>
              <a:spLocks noChangeShapeType="1"/>
            </p:cNvSpPr>
            <p:nvPr/>
          </p:nvSpPr>
          <p:spPr bwMode="auto">
            <a:xfrm flipV="1">
              <a:off x="3984" y="86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Text Box 15"/>
            <p:cNvSpPr txBox="1">
              <a:spLocks noChangeArrowheads="1"/>
            </p:cNvSpPr>
            <p:nvPr/>
          </p:nvSpPr>
          <p:spPr bwMode="auto">
            <a:xfrm>
              <a:off x="3552" y="720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Z</a:t>
              </a:r>
              <a:r>
                <a:rPr lang="en-US" sz="1800" baseline="-25000"/>
                <a:t>B</a:t>
              </a:r>
            </a:p>
          </p:txBody>
        </p:sp>
        <p:sp>
          <p:nvSpPr>
            <p:cNvPr id="27666" name="Text Box 16"/>
            <p:cNvSpPr txBox="1">
              <a:spLocks noChangeArrowheads="1"/>
            </p:cNvSpPr>
            <p:nvPr/>
          </p:nvSpPr>
          <p:spPr bwMode="auto">
            <a:xfrm>
              <a:off x="4416" y="1632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Y</a:t>
              </a:r>
              <a:r>
                <a:rPr lang="en-US" sz="1800" baseline="-25000"/>
                <a:t>B</a:t>
              </a:r>
            </a:p>
          </p:txBody>
        </p:sp>
        <p:sp>
          <p:nvSpPr>
            <p:cNvPr id="27667" name="Text Box 17"/>
            <p:cNvSpPr txBox="1">
              <a:spLocks noChangeArrowheads="1"/>
            </p:cNvSpPr>
            <p:nvPr/>
          </p:nvSpPr>
          <p:spPr bwMode="auto">
            <a:xfrm>
              <a:off x="4014" y="134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{B}</a:t>
              </a:r>
            </a:p>
          </p:txBody>
        </p:sp>
        <p:sp>
          <p:nvSpPr>
            <p:cNvPr id="27668" name="Text Box 30"/>
            <p:cNvSpPr txBox="1">
              <a:spLocks noChangeArrowheads="1"/>
            </p:cNvSpPr>
            <p:nvPr/>
          </p:nvSpPr>
          <p:spPr bwMode="auto">
            <a:xfrm>
              <a:off x="3552" y="2016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X</a:t>
              </a:r>
              <a:r>
                <a:rPr lang="en-US" sz="1800" baseline="-25000"/>
                <a:t>B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676400" y="1524000"/>
            <a:ext cx="3429000" cy="1828800"/>
            <a:chOff x="1056" y="960"/>
            <a:chExt cx="2160" cy="1152"/>
          </a:xfrm>
        </p:grpSpPr>
        <p:sp>
          <p:nvSpPr>
            <p:cNvPr id="27660" name="Line 32"/>
            <p:cNvSpPr>
              <a:spLocks noChangeShapeType="1"/>
            </p:cNvSpPr>
            <p:nvPr/>
          </p:nvSpPr>
          <p:spPr bwMode="auto">
            <a:xfrm flipV="1">
              <a:off x="1056" y="960"/>
              <a:ext cx="216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Text Box 34"/>
            <p:cNvSpPr txBox="1">
              <a:spLocks noChangeArrowheads="1"/>
            </p:cNvSpPr>
            <p:nvPr/>
          </p:nvSpPr>
          <p:spPr bwMode="auto">
            <a:xfrm>
              <a:off x="2159" y="110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aseline="30000" dirty="0"/>
                <a:t>A</a:t>
              </a:r>
              <a:r>
                <a:rPr lang="en-US" sz="1800" dirty="0"/>
                <a:t>P</a:t>
              </a:r>
              <a:endParaRPr lang="en-US" sz="1800" baseline="30000" dirty="0"/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1676400" y="2514599"/>
            <a:ext cx="4648200" cy="838200"/>
            <a:chOff x="1056" y="1584"/>
            <a:chExt cx="2928" cy="528"/>
          </a:xfrm>
        </p:grpSpPr>
        <p:sp>
          <p:nvSpPr>
            <p:cNvPr id="27658" name="Line 33"/>
            <p:cNvSpPr>
              <a:spLocks noChangeShapeType="1"/>
            </p:cNvSpPr>
            <p:nvPr/>
          </p:nvSpPr>
          <p:spPr bwMode="auto">
            <a:xfrm flipV="1">
              <a:off x="1056" y="1584"/>
              <a:ext cx="2928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Text Box 35"/>
            <p:cNvSpPr txBox="1">
              <a:spLocks noChangeArrowheads="1"/>
            </p:cNvSpPr>
            <p:nvPr/>
          </p:nvSpPr>
          <p:spPr bwMode="auto">
            <a:xfrm>
              <a:off x="2520" y="1879"/>
              <a:ext cx="8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aseline="30000" dirty="0"/>
                <a:t>A</a:t>
              </a:r>
              <a:r>
                <a:rPr lang="en-US" sz="1800" dirty="0"/>
                <a:t>P</a:t>
              </a:r>
              <a:r>
                <a:rPr lang="en-US" sz="1800" baseline="-25000" dirty="0"/>
                <a:t>BORG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5105400" y="1524000"/>
            <a:ext cx="1219200" cy="990600"/>
            <a:chOff x="3216" y="960"/>
            <a:chExt cx="768" cy="624"/>
          </a:xfrm>
        </p:grpSpPr>
        <p:sp>
          <p:nvSpPr>
            <p:cNvPr id="27656" name="Line 31"/>
            <p:cNvSpPr>
              <a:spLocks noChangeShapeType="1"/>
            </p:cNvSpPr>
            <p:nvPr/>
          </p:nvSpPr>
          <p:spPr bwMode="auto">
            <a:xfrm flipH="1" flipV="1">
              <a:off x="3216" y="960"/>
              <a:ext cx="76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Text Box 36"/>
            <p:cNvSpPr txBox="1">
              <a:spLocks noChangeArrowheads="1"/>
            </p:cNvSpPr>
            <p:nvPr/>
          </p:nvSpPr>
          <p:spPr bwMode="auto">
            <a:xfrm>
              <a:off x="3264" y="1193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aseline="30000" dirty="0"/>
                <a:t>B</a:t>
              </a:r>
              <a:r>
                <a:rPr lang="en-US" sz="1800" dirty="0"/>
                <a:t>P</a:t>
              </a:r>
              <a:endParaRPr lang="en-US" sz="1800" baseline="300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399 0.12083 L 8.33333E-7 2.22222E-6 " pathEditMode="relative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Group 3"/>
          <p:cNvGrpSpPr>
            <a:grpSpLocks/>
          </p:cNvGrpSpPr>
          <p:nvPr/>
        </p:nvGrpSpPr>
        <p:grpSpPr bwMode="auto">
          <a:xfrm>
            <a:off x="736600" y="1231900"/>
            <a:ext cx="3492500" cy="4838700"/>
            <a:chOff x="120" y="736"/>
            <a:chExt cx="2200" cy="3048"/>
          </a:xfrm>
        </p:grpSpPr>
        <p:grpSp>
          <p:nvGrpSpPr>
            <p:cNvPr id="29702" name="Group 4"/>
            <p:cNvGrpSpPr>
              <a:grpSpLocks/>
            </p:cNvGrpSpPr>
            <p:nvPr/>
          </p:nvGrpSpPr>
          <p:grpSpPr bwMode="auto">
            <a:xfrm>
              <a:off x="120" y="736"/>
              <a:ext cx="1421" cy="3048"/>
              <a:chOff x="120" y="736"/>
              <a:chExt cx="1421" cy="3048"/>
            </a:xfrm>
          </p:grpSpPr>
          <p:sp>
            <p:nvSpPr>
              <p:cNvPr id="29715" name="Line 5"/>
              <p:cNvSpPr>
                <a:spLocks noChangeShapeType="1"/>
              </p:cNvSpPr>
              <p:nvPr/>
            </p:nvSpPr>
            <p:spPr bwMode="auto">
              <a:xfrm flipV="1">
                <a:off x="144" y="3056"/>
                <a:ext cx="312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6" name="Line 6"/>
              <p:cNvSpPr>
                <a:spLocks noChangeShapeType="1"/>
              </p:cNvSpPr>
              <p:nvPr/>
            </p:nvSpPr>
            <p:spPr bwMode="auto">
              <a:xfrm flipH="1" flipV="1">
                <a:off x="120" y="3776"/>
                <a:ext cx="392" cy="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7" name="Line 7"/>
              <p:cNvSpPr>
                <a:spLocks noChangeShapeType="1"/>
              </p:cNvSpPr>
              <p:nvPr/>
            </p:nvSpPr>
            <p:spPr bwMode="auto">
              <a:xfrm flipH="1" flipV="1">
                <a:off x="120" y="2424"/>
                <a:ext cx="320" cy="6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8" name="Line 8"/>
              <p:cNvSpPr>
                <a:spLocks noChangeShapeType="1"/>
              </p:cNvSpPr>
              <p:nvPr/>
            </p:nvSpPr>
            <p:spPr bwMode="auto">
              <a:xfrm flipV="1">
                <a:off x="120" y="1448"/>
                <a:ext cx="200" cy="9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9" name="Line 9"/>
              <p:cNvSpPr>
                <a:spLocks noChangeShapeType="1"/>
              </p:cNvSpPr>
              <p:nvPr/>
            </p:nvSpPr>
            <p:spPr bwMode="auto">
              <a:xfrm>
                <a:off x="312" y="1216"/>
                <a:ext cx="8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0" name="Oval 10"/>
              <p:cNvSpPr>
                <a:spLocks noChangeArrowheads="1"/>
              </p:cNvSpPr>
              <p:nvPr/>
            </p:nvSpPr>
            <p:spPr bwMode="auto">
              <a:xfrm rot="1619509">
                <a:off x="160" y="736"/>
                <a:ext cx="400" cy="4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1" name="Oval 11"/>
              <p:cNvSpPr>
                <a:spLocks noChangeArrowheads="1"/>
              </p:cNvSpPr>
              <p:nvPr/>
            </p:nvSpPr>
            <p:spPr bwMode="auto">
              <a:xfrm rot="1619509">
                <a:off x="397" y="913"/>
                <a:ext cx="112" cy="11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2" name="Line 12"/>
              <p:cNvSpPr>
                <a:spLocks noChangeShapeType="1"/>
              </p:cNvSpPr>
              <p:nvPr/>
            </p:nvSpPr>
            <p:spPr bwMode="auto">
              <a:xfrm flipH="1" flipV="1">
                <a:off x="280" y="1664"/>
                <a:ext cx="448" cy="6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Line 13"/>
              <p:cNvSpPr>
                <a:spLocks noChangeShapeType="1"/>
              </p:cNvSpPr>
              <p:nvPr/>
            </p:nvSpPr>
            <p:spPr bwMode="auto">
              <a:xfrm flipH="1">
                <a:off x="712" y="1960"/>
                <a:ext cx="72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4" name="Oval 14"/>
              <p:cNvSpPr>
                <a:spLocks noChangeArrowheads="1"/>
              </p:cNvSpPr>
              <p:nvPr/>
            </p:nvSpPr>
            <p:spPr bwMode="auto">
              <a:xfrm rot="1619509">
                <a:off x="1429" y="1881"/>
                <a:ext cx="112" cy="11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03" name="Rectangle 15"/>
            <p:cNvSpPr>
              <a:spLocks noChangeArrowheads="1"/>
            </p:cNvSpPr>
            <p:nvPr/>
          </p:nvSpPr>
          <p:spPr bwMode="auto">
            <a:xfrm>
              <a:off x="1424" y="2192"/>
              <a:ext cx="896" cy="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704" name="Group 16"/>
            <p:cNvGrpSpPr>
              <a:grpSpLocks/>
            </p:cNvGrpSpPr>
            <p:nvPr/>
          </p:nvGrpSpPr>
          <p:grpSpPr bwMode="auto">
            <a:xfrm>
              <a:off x="1728" y="1928"/>
              <a:ext cx="152" cy="264"/>
              <a:chOff x="1728" y="1928"/>
              <a:chExt cx="152" cy="264"/>
            </a:xfrm>
          </p:grpSpPr>
          <p:sp>
            <p:nvSpPr>
              <p:cNvPr id="29711" name="Line 17"/>
              <p:cNvSpPr>
                <a:spLocks noChangeShapeType="1"/>
              </p:cNvSpPr>
              <p:nvPr/>
            </p:nvSpPr>
            <p:spPr bwMode="auto">
              <a:xfrm>
                <a:off x="1728" y="195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" name="Line 18"/>
              <p:cNvSpPr>
                <a:spLocks noChangeShapeType="1"/>
              </p:cNvSpPr>
              <p:nvPr/>
            </p:nvSpPr>
            <p:spPr bwMode="auto">
              <a:xfrm>
                <a:off x="1880" y="195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" name="Line 19"/>
              <p:cNvSpPr>
                <a:spLocks noChangeShapeType="1"/>
              </p:cNvSpPr>
              <p:nvPr/>
            </p:nvSpPr>
            <p:spPr bwMode="auto">
              <a:xfrm>
                <a:off x="1728" y="2192"/>
                <a:ext cx="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4" name="Oval 20"/>
              <p:cNvSpPr>
                <a:spLocks noChangeArrowheads="1"/>
              </p:cNvSpPr>
              <p:nvPr/>
            </p:nvSpPr>
            <p:spPr bwMode="auto">
              <a:xfrm>
                <a:off x="1728" y="1928"/>
                <a:ext cx="152" cy="6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05" name="Group 21"/>
            <p:cNvGrpSpPr>
              <a:grpSpLocks/>
            </p:cNvGrpSpPr>
            <p:nvPr/>
          </p:nvGrpSpPr>
          <p:grpSpPr bwMode="auto">
            <a:xfrm rot="-1338372">
              <a:off x="1432" y="1728"/>
              <a:ext cx="192" cy="168"/>
              <a:chOff x="1368" y="2936"/>
              <a:chExt cx="192" cy="168"/>
            </a:xfrm>
          </p:grpSpPr>
          <p:sp>
            <p:nvSpPr>
              <p:cNvPr id="29709" name="Line 22"/>
              <p:cNvSpPr>
                <a:spLocks noChangeShapeType="1"/>
              </p:cNvSpPr>
              <p:nvPr/>
            </p:nvSpPr>
            <p:spPr bwMode="auto">
              <a:xfrm flipV="1">
                <a:off x="1368" y="3096"/>
                <a:ext cx="192" cy="8"/>
              </a:xfrm>
              <a:prstGeom prst="line">
                <a:avLst/>
              </a:prstGeom>
              <a:noFill/>
              <a:ln w="28575">
                <a:solidFill>
                  <a:srgbClr val="9BBB59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" name="Line 23"/>
              <p:cNvSpPr>
                <a:spLocks noChangeShapeType="1"/>
              </p:cNvSpPr>
              <p:nvPr/>
            </p:nvSpPr>
            <p:spPr bwMode="auto">
              <a:xfrm flipV="1">
                <a:off x="1376" y="2936"/>
                <a:ext cx="0" cy="160"/>
              </a:xfrm>
              <a:prstGeom prst="line">
                <a:avLst/>
              </a:prstGeom>
              <a:noFill/>
              <a:ln w="28575">
                <a:solidFill>
                  <a:srgbClr val="9BBB59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6" name="Group 24"/>
            <p:cNvGrpSpPr>
              <a:grpSpLocks/>
            </p:cNvGrpSpPr>
            <p:nvPr/>
          </p:nvGrpSpPr>
          <p:grpSpPr bwMode="auto">
            <a:xfrm>
              <a:off x="1784" y="1856"/>
              <a:ext cx="192" cy="168"/>
              <a:chOff x="1368" y="2936"/>
              <a:chExt cx="192" cy="168"/>
            </a:xfrm>
          </p:grpSpPr>
          <p:sp>
            <p:nvSpPr>
              <p:cNvPr id="29707" name="Line 25"/>
              <p:cNvSpPr>
                <a:spLocks noChangeShapeType="1"/>
              </p:cNvSpPr>
              <p:nvPr/>
            </p:nvSpPr>
            <p:spPr bwMode="auto">
              <a:xfrm flipV="1">
                <a:off x="1368" y="3096"/>
                <a:ext cx="192" cy="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8" name="Line 26"/>
              <p:cNvSpPr>
                <a:spLocks noChangeShapeType="1"/>
              </p:cNvSpPr>
              <p:nvPr/>
            </p:nvSpPr>
            <p:spPr bwMode="auto">
              <a:xfrm flipV="1">
                <a:off x="1376" y="2936"/>
                <a:ext cx="0" cy="16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603" name="Text Box 27"/>
          <p:cNvSpPr txBox="1">
            <a:spLocks noChangeArrowheads="1"/>
          </p:cNvSpPr>
          <p:nvPr/>
        </p:nvSpPr>
        <p:spPr bwMode="auto">
          <a:xfrm>
            <a:off x="4355976" y="2560359"/>
            <a:ext cx="4719637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reference frame of the hand </a:t>
            </a:r>
            <a:r>
              <a:rPr lang="en-US" sz="20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{H}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the object 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{O}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have different </a:t>
            </a: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orientations</a:t>
            </a:r>
          </a:p>
          <a:p>
            <a:pPr marL="0" indent="0" eaLnBrk="1" hangingPunct="1">
              <a:spcBef>
                <a:spcPct val="50000"/>
              </a:spcBef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want to represent different orientations in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consistent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way, just like we did for positions…</a:t>
            </a: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Orientation:</a:t>
            </a:r>
            <a:br>
              <a:rPr lang="en-US" dirty="0" smtClean="0"/>
            </a:br>
            <a:r>
              <a:rPr lang="en-US" dirty="0" smtClean="0"/>
              <a:t>Rotation Matrices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43213" y="2636838"/>
            <a:ext cx="50641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{H}</a:t>
            </a:r>
          </a:p>
        </p:txBody>
      </p:sp>
      <p:sp>
        <p:nvSpPr>
          <p:cNvPr id="29701" name="TextBox 29"/>
          <p:cNvSpPr txBox="1">
            <a:spLocks noChangeArrowheads="1"/>
          </p:cNvSpPr>
          <p:nvPr/>
        </p:nvSpPr>
        <p:spPr bwMode="auto">
          <a:xfrm>
            <a:off x="3492500" y="2852738"/>
            <a:ext cx="517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{O}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Description of an Orientation</a:t>
            </a:r>
          </a:p>
        </p:txBody>
      </p:sp>
      <p:sp>
        <p:nvSpPr>
          <p:cNvPr id="30722" name="Rectangle 9"/>
          <p:cNvSpPr>
            <a:spLocks noChangeArrowheads="1"/>
          </p:cNvSpPr>
          <p:nvPr/>
        </p:nvSpPr>
        <p:spPr bwMode="auto">
          <a:xfrm rot="1409006">
            <a:off x="6189663" y="3097213"/>
            <a:ext cx="533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12"/>
          <p:cNvSpPr>
            <a:spLocks noChangeArrowheads="1"/>
          </p:cNvSpPr>
          <p:nvPr/>
        </p:nvSpPr>
        <p:spPr bwMode="auto">
          <a:xfrm rot="926332">
            <a:off x="2760663" y="2716213"/>
            <a:ext cx="457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AutoShape 11"/>
          <p:cNvSpPr>
            <a:spLocks noChangeArrowheads="1"/>
          </p:cNvSpPr>
          <p:nvPr/>
        </p:nvSpPr>
        <p:spPr bwMode="auto">
          <a:xfrm rot="1114670">
            <a:off x="3141663" y="2563813"/>
            <a:ext cx="838200" cy="6096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8"/>
          <p:cNvSpPr>
            <a:spLocks noChangeArrowheads="1"/>
          </p:cNvSpPr>
          <p:nvPr/>
        </p:nvSpPr>
        <p:spPr bwMode="auto">
          <a:xfrm rot="2004793">
            <a:off x="5808663" y="2868613"/>
            <a:ext cx="7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 rot="840945">
            <a:off x="3827463" y="3173413"/>
            <a:ext cx="1981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 rot="2014729">
            <a:off x="5732463" y="3402013"/>
            <a:ext cx="228600" cy="228600"/>
          </a:xfrm>
          <a:prstGeom prst="flowChartPunchedTap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28" name="Rectangle 10"/>
          <p:cNvSpPr>
            <a:spLocks noChangeArrowheads="1"/>
          </p:cNvSpPr>
          <p:nvPr/>
        </p:nvSpPr>
        <p:spPr bwMode="auto">
          <a:xfrm rot="1409006">
            <a:off x="5503863" y="4087813"/>
            <a:ext cx="533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>
            <a:off x="5900738" y="3487738"/>
            <a:ext cx="66992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 flipH="1">
            <a:off x="2303463" y="2868613"/>
            <a:ext cx="1143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 flipV="1">
            <a:off x="3446463" y="1268413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H="1">
            <a:off x="5199063" y="3478213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 flipV="1">
            <a:off x="5884863" y="2640013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8"/>
          <p:cNvSpPr>
            <a:spLocks noChangeShapeType="1"/>
          </p:cNvSpPr>
          <p:nvPr/>
        </p:nvSpPr>
        <p:spPr bwMode="auto">
          <a:xfrm flipV="1">
            <a:off x="3446463" y="2716213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Text Box 19"/>
          <p:cNvSpPr txBox="1">
            <a:spLocks noChangeArrowheads="1"/>
          </p:cNvSpPr>
          <p:nvPr/>
        </p:nvSpPr>
        <p:spPr bwMode="auto">
          <a:xfrm>
            <a:off x="2339752" y="4149080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err="1"/>
              <a:t>x</a:t>
            </a:r>
            <a:r>
              <a:rPr lang="en-US" sz="1800" baseline="-25000" dirty="0" err="1"/>
              <a:t>A</a:t>
            </a:r>
            <a:endParaRPr lang="en-US" sz="1800" baseline="-25000" dirty="0"/>
          </a:p>
        </p:txBody>
      </p:sp>
      <p:sp>
        <p:nvSpPr>
          <p:cNvPr id="26643" name="Text Box 20"/>
          <p:cNvSpPr txBox="1">
            <a:spLocks noChangeArrowheads="1"/>
          </p:cNvSpPr>
          <p:nvPr/>
        </p:nvSpPr>
        <p:spPr bwMode="auto">
          <a:xfrm>
            <a:off x="6347048" y="35544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</a:t>
            </a:r>
            <a:r>
              <a:rPr lang="en-US" sz="1800" baseline="-25000"/>
              <a:t>B</a:t>
            </a:r>
          </a:p>
        </p:txBody>
      </p:sp>
      <p:sp>
        <p:nvSpPr>
          <p:cNvPr id="26644" name="Text Box 21"/>
          <p:cNvSpPr txBox="1">
            <a:spLocks noChangeArrowheads="1"/>
          </p:cNvSpPr>
          <p:nvPr/>
        </p:nvSpPr>
        <p:spPr bwMode="auto">
          <a:xfrm>
            <a:off x="2992634" y="1196752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err="1"/>
              <a:t>z</a:t>
            </a:r>
            <a:r>
              <a:rPr lang="en-US" sz="1800" baseline="-25000" dirty="0" err="1"/>
              <a:t>A</a:t>
            </a:r>
            <a:endParaRPr lang="en-US" sz="1800" baseline="-25000" dirty="0"/>
          </a:p>
        </p:txBody>
      </p:sp>
      <p:sp>
        <p:nvSpPr>
          <p:cNvPr id="26645" name="Text Box 22"/>
          <p:cNvSpPr txBox="1">
            <a:spLocks noChangeArrowheads="1"/>
          </p:cNvSpPr>
          <p:nvPr/>
        </p:nvSpPr>
        <p:spPr bwMode="auto">
          <a:xfrm>
            <a:off x="4959962" y="2286845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err="1"/>
              <a:t>y</a:t>
            </a:r>
            <a:r>
              <a:rPr lang="en-US" sz="1800" baseline="-25000" dirty="0" err="1"/>
              <a:t>A</a:t>
            </a:r>
            <a:endParaRPr lang="en-US" sz="1800" baseline="-25000" dirty="0"/>
          </a:p>
        </p:txBody>
      </p:sp>
      <p:sp>
        <p:nvSpPr>
          <p:cNvPr id="26646" name="Text Box 23"/>
          <p:cNvSpPr txBox="1">
            <a:spLocks noChangeArrowheads="1"/>
          </p:cNvSpPr>
          <p:nvPr/>
        </p:nvSpPr>
        <p:spPr bwMode="auto">
          <a:xfrm>
            <a:off x="5199063" y="4355257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z</a:t>
            </a:r>
            <a:r>
              <a:rPr lang="en-US" sz="1800" baseline="-25000"/>
              <a:t>B</a:t>
            </a:r>
          </a:p>
        </p:txBody>
      </p:sp>
      <p:sp>
        <p:nvSpPr>
          <p:cNvPr id="26647" name="Text Box 24"/>
          <p:cNvSpPr txBox="1">
            <a:spLocks noChangeArrowheads="1"/>
          </p:cNvSpPr>
          <p:nvPr/>
        </p:nvSpPr>
        <p:spPr bwMode="auto">
          <a:xfrm>
            <a:off x="5842992" y="2267025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err="1"/>
              <a:t>y</a:t>
            </a:r>
            <a:r>
              <a:rPr lang="en-US" sz="1800" baseline="-25000" dirty="0" err="1"/>
              <a:t>B</a:t>
            </a:r>
            <a:endParaRPr lang="en-US" sz="1800" baseline="-25000" dirty="0"/>
          </a:p>
        </p:txBody>
      </p:sp>
      <p:sp>
        <p:nvSpPr>
          <p:cNvPr id="30741" name="Arc 25"/>
          <p:cNvSpPr>
            <a:spLocks/>
          </p:cNvSpPr>
          <p:nvPr/>
        </p:nvSpPr>
        <p:spPr bwMode="auto">
          <a:xfrm rot="6932569">
            <a:off x="3141663" y="2792413"/>
            <a:ext cx="914400" cy="9144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26"/>
          <p:cNvSpPr txBox="1">
            <a:spLocks noChangeArrowheads="1"/>
          </p:cNvSpPr>
          <p:nvPr/>
        </p:nvSpPr>
        <p:spPr bwMode="auto">
          <a:xfrm>
            <a:off x="3522663" y="34020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ym typeface="Symbol" charset="0"/>
              </a:rPr>
              <a:t></a:t>
            </a:r>
            <a:endParaRPr lang="en-US" sz="1800"/>
          </a:p>
        </p:txBody>
      </p:sp>
      <p:sp>
        <p:nvSpPr>
          <p:cNvPr id="30743" name="Text Box 27"/>
          <p:cNvSpPr txBox="1">
            <a:spLocks noChangeArrowheads="1"/>
          </p:cNvSpPr>
          <p:nvPr/>
        </p:nvSpPr>
        <p:spPr bwMode="auto">
          <a:xfrm>
            <a:off x="2612279" y="2851894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{A}</a:t>
            </a:r>
          </a:p>
        </p:txBody>
      </p:sp>
      <p:sp>
        <p:nvSpPr>
          <p:cNvPr id="30744" name="Text Box 29"/>
          <p:cNvSpPr txBox="1">
            <a:spLocks noChangeArrowheads="1"/>
          </p:cNvSpPr>
          <p:nvPr/>
        </p:nvSpPr>
        <p:spPr bwMode="auto">
          <a:xfrm>
            <a:off x="5192156" y="341863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{B}</a:t>
            </a:r>
          </a:p>
        </p:txBody>
      </p:sp>
      <p:sp>
        <p:nvSpPr>
          <p:cNvPr id="30745" name="TextBox 4"/>
          <p:cNvSpPr txBox="1">
            <a:spLocks noChangeArrowheads="1"/>
          </p:cNvSpPr>
          <p:nvPr/>
        </p:nvSpPr>
        <p:spPr bwMode="auto">
          <a:xfrm>
            <a:off x="755650" y="5373688"/>
            <a:ext cx="79930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We need a description of the angles to move from axes in {A} to axes in {B</a:t>
            </a:r>
            <a:r>
              <a:rPr lang="en-US" sz="1800" dirty="0" smtClean="0"/>
              <a:t>}</a:t>
            </a:r>
          </a:p>
          <a:p>
            <a:pPr algn="ctr" eaLnBrk="1" hangingPunct="1"/>
            <a:r>
              <a:rPr lang="en-US" sz="1800" dirty="0" smtClean="0"/>
              <a:t>Or in other words: a description of {B} with respect to {A}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9" name="Object 2"/>
          <p:cNvGraphicFramePr>
            <a:graphicFrameLocks noChangeAspect="1"/>
          </p:cNvGraphicFramePr>
          <p:nvPr/>
        </p:nvGraphicFramePr>
        <p:xfrm>
          <a:off x="6821488" y="3751263"/>
          <a:ext cx="484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89" name="Equation" r:id="rId4" imgW="190417" imgH="203112" progId="Equation.3">
                  <p:embed/>
                </p:oleObj>
              </mc:Choice>
              <mc:Fallback>
                <p:oleObj name="Equation" r:id="rId4" imgW="190417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488" y="3751263"/>
                        <a:ext cx="484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" name="Line 4"/>
          <p:cNvSpPr>
            <a:spLocks noChangeShapeType="1"/>
          </p:cNvSpPr>
          <p:nvPr/>
        </p:nvSpPr>
        <p:spPr bwMode="auto">
          <a:xfrm flipV="1">
            <a:off x="3563938" y="1693863"/>
            <a:ext cx="1587" cy="2382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1" name="Line 5"/>
          <p:cNvSpPr>
            <a:spLocks noChangeShapeType="1"/>
          </p:cNvSpPr>
          <p:nvPr/>
        </p:nvSpPr>
        <p:spPr bwMode="auto">
          <a:xfrm flipV="1">
            <a:off x="3563938" y="4056063"/>
            <a:ext cx="3241675" cy="20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Line 6"/>
          <p:cNvSpPr>
            <a:spLocks noChangeShapeType="1"/>
          </p:cNvSpPr>
          <p:nvPr/>
        </p:nvSpPr>
        <p:spPr bwMode="auto">
          <a:xfrm flipV="1">
            <a:off x="3563938" y="3146425"/>
            <a:ext cx="2190750" cy="930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73" name="Object 3"/>
          <p:cNvGraphicFramePr>
            <a:graphicFrameLocks noChangeAspect="1"/>
          </p:cNvGraphicFramePr>
          <p:nvPr/>
        </p:nvGraphicFramePr>
        <p:xfrm>
          <a:off x="5891213" y="2836863"/>
          <a:ext cx="3079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90" name="Equation" r:id="rId6" imgW="152268" imgH="164957" progId="Equation.3">
                  <p:embed/>
                </p:oleObj>
              </mc:Choice>
              <mc:Fallback>
                <p:oleObj name="Equation" r:id="rId6" imgW="152268" imgH="1649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213" y="2836863"/>
                        <a:ext cx="30797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Line 8"/>
          <p:cNvSpPr>
            <a:spLocks noChangeShapeType="1"/>
          </p:cNvSpPr>
          <p:nvPr/>
        </p:nvSpPr>
        <p:spPr bwMode="auto">
          <a:xfrm>
            <a:off x="5754688" y="3960813"/>
            <a:ext cx="1587" cy="231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Line 9"/>
          <p:cNvSpPr>
            <a:spLocks noChangeShapeType="1"/>
          </p:cNvSpPr>
          <p:nvPr/>
        </p:nvSpPr>
        <p:spPr bwMode="auto">
          <a:xfrm>
            <a:off x="3448050" y="3146425"/>
            <a:ext cx="2301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76" name="Object 4"/>
          <p:cNvGraphicFramePr>
            <a:graphicFrameLocks noChangeAspect="1"/>
          </p:cNvGraphicFramePr>
          <p:nvPr/>
        </p:nvGraphicFramePr>
        <p:xfrm>
          <a:off x="5651500" y="4154488"/>
          <a:ext cx="2301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91" name="Equation" r:id="rId8" imgW="114102" imgH="177492" progId="Equation.3">
                  <p:embed/>
                </p:oleObj>
              </mc:Choice>
              <mc:Fallback>
                <p:oleObj name="Equation" r:id="rId8" imgW="114102" imgH="17749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154488"/>
                        <a:ext cx="2301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5"/>
          <p:cNvGraphicFramePr>
            <a:graphicFrameLocks noChangeAspect="1"/>
          </p:cNvGraphicFramePr>
          <p:nvPr/>
        </p:nvGraphicFramePr>
        <p:xfrm>
          <a:off x="3148013" y="2984500"/>
          <a:ext cx="25558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92" name="Equation" r:id="rId10" imgW="126780" imgH="164814" progId="Equation.3">
                  <p:embed/>
                </p:oleObj>
              </mc:Choice>
              <mc:Fallback>
                <p:oleObj name="Equation" r:id="rId10" imgW="126780" imgH="16481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2984500"/>
                        <a:ext cx="25558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6"/>
          <p:cNvGraphicFramePr>
            <a:graphicFrameLocks noChangeAspect="1"/>
          </p:cNvGraphicFramePr>
          <p:nvPr/>
        </p:nvGraphicFramePr>
        <p:xfrm>
          <a:off x="3238500" y="1084263"/>
          <a:ext cx="4635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93" name="Equation" r:id="rId12" imgW="190500" imgH="228600" progId="Equation.3">
                  <p:embed/>
                </p:oleObj>
              </mc:Choice>
              <mc:Fallback>
                <p:oleObj name="Equation" r:id="rId12" imgW="190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1084263"/>
                        <a:ext cx="4635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7"/>
          <p:cNvGraphicFramePr>
            <a:graphicFrameLocks noChangeAspect="1"/>
          </p:cNvGraphicFramePr>
          <p:nvPr/>
        </p:nvGraphicFramePr>
        <p:xfrm>
          <a:off x="4378325" y="1270000"/>
          <a:ext cx="4635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94" name="Equation" r:id="rId14" imgW="190500" imgH="228600" progId="Equation.3">
                  <p:embed/>
                </p:oleObj>
              </mc:Choice>
              <mc:Fallback>
                <p:oleObj name="Equation" r:id="rId14" imgW="190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1270000"/>
                        <a:ext cx="4635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8"/>
          <p:cNvGraphicFramePr>
            <a:graphicFrameLocks noChangeAspect="1"/>
          </p:cNvGraphicFramePr>
          <p:nvPr/>
        </p:nvGraphicFramePr>
        <p:xfrm>
          <a:off x="6540500" y="5022850"/>
          <a:ext cx="4524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95" name="Equation" r:id="rId16" imgW="177569" imgH="202936" progId="Equation.3">
                  <p:embed/>
                </p:oleObj>
              </mc:Choice>
              <mc:Fallback>
                <p:oleObj name="Equation" r:id="rId16" imgW="177569" imgH="20293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5022850"/>
                        <a:ext cx="4524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Line 15"/>
          <p:cNvSpPr>
            <a:spLocks noChangeShapeType="1"/>
          </p:cNvSpPr>
          <p:nvPr/>
        </p:nvSpPr>
        <p:spPr bwMode="auto">
          <a:xfrm rot="1281873" flipV="1">
            <a:off x="3986213" y="1792288"/>
            <a:ext cx="1587" cy="23733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16"/>
          <p:cNvSpPr>
            <a:spLocks noChangeShapeType="1"/>
          </p:cNvSpPr>
          <p:nvPr/>
        </p:nvSpPr>
        <p:spPr bwMode="auto">
          <a:xfrm rot="1281873" flipV="1">
            <a:off x="3451225" y="4635500"/>
            <a:ext cx="3141663" cy="20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17"/>
          <p:cNvSpPr>
            <a:spLocks noChangeShapeType="1"/>
          </p:cNvSpPr>
          <p:nvPr/>
        </p:nvSpPr>
        <p:spPr bwMode="auto">
          <a:xfrm rot="396779" flipH="1">
            <a:off x="5133975" y="4594225"/>
            <a:ext cx="52388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Line 18"/>
          <p:cNvSpPr>
            <a:spLocks noChangeShapeType="1"/>
          </p:cNvSpPr>
          <p:nvPr/>
        </p:nvSpPr>
        <p:spPr bwMode="auto">
          <a:xfrm rot="396779">
            <a:off x="4022725" y="2417763"/>
            <a:ext cx="328613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85" name="Object 9"/>
          <p:cNvGraphicFramePr>
            <a:graphicFrameLocks noChangeAspect="1"/>
          </p:cNvGraphicFramePr>
          <p:nvPr/>
        </p:nvGraphicFramePr>
        <p:xfrm>
          <a:off x="3656013" y="2051050"/>
          <a:ext cx="4603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96" name="Equation" r:id="rId18" imgW="228402" imgH="177646" progId="Equation.3">
                  <p:embed/>
                </p:oleObj>
              </mc:Choice>
              <mc:Fallback>
                <p:oleObj name="Equation" r:id="rId18" imgW="228402" imgH="17764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2051050"/>
                        <a:ext cx="4603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0"/>
          <p:cNvGraphicFramePr>
            <a:graphicFrameLocks noChangeAspect="1"/>
          </p:cNvGraphicFramePr>
          <p:nvPr/>
        </p:nvGraphicFramePr>
        <p:xfrm>
          <a:off x="4745038" y="4849813"/>
          <a:ext cx="4603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97" name="Equation" r:id="rId20" imgW="228402" imgH="177646" progId="Equation.3">
                  <p:embed/>
                </p:oleObj>
              </mc:Choice>
              <mc:Fallback>
                <p:oleObj name="Equation" r:id="rId20" imgW="228402" imgH="17764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038" y="4849813"/>
                        <a:ext cx="4603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11"/>
          <p:cNvGraphicFramePr>
            <a:graphicFrameLocks noChangeAspect="1"/>
          </p:cNvGraphicFramePr>
          <p:nvPr/>
        </p:nvGraphicFramePr>
        <p:xfrm>
          <a:off x="2039938" y="5157788"/>
          <a:ext cx="1525587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98" name="Equation" r:id="rId21" imgW="571500" imgH="457200" progId="Equation.3">
                  <p:embed/>
                </p:oleObj>
              </mc:Choice>
              <mc:Fallback>
                <p:oleObj name="Equation" r:id="rId21" imgW="5715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5157788"/>
                        <a:ext cx="1525587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Object 12"/>
          <p:cNvGraphicFramePr>
            <a:graphicFrameLocks noChangeAspect="1"/>
          </p:cNvGraphicFramePr>
          <p:nvPr/>
        </p:nvGraphicFramePr>
        <p:xfrm>
          <a:off x="4297363" y="5200650"/>
          <a:ext cx="179705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99" name="Equation" r:id="rId23" imgW="672808" imgH="457002" progId="Equation.3">
                  <p:embed/>
                </p:oleObj>
              </mc:Choice>
              <mc:Fallback>
                <p:oleObj name="Equation" r:id="rId23" imgW="672808" imgH="45700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3" y="5200650"/>
                        <a:ext cx="179705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Rotation between two </a:t>
            </a:r>
            <a:r>
              <a:rPr lang="en-GB" dirty="0" smtClean="0"/>
              <a:t>frames</a:t>
            </a:r>
            <a:endParaRPr lang="en-GB" dirty="0"/>
          </a:p>
        </p:txBody>
      </p:sp>
      <p:sp>
        <p:nvSpPr>
          <p:cNvPr id="2" name="Oval 1"/>
          <p:cNvSpPr/>
          <p:nvPr/>
        </p:nvSpPr>
        <p:spPr>
          <a:xfrm>
            <a:off x="5748492" y="3100706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39167" y="5373216"/>
                <a:ext cx="5915914" cy="59772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baseline="50000" smtClean="0">
                              <a:latin typeface="Cambria Math"/>
                            </a:rPr>
                            <m:t>𝑏</m:t>
                          </m:r>
                          <m:r>
                            <a:rPr lang="en-GB" sz="3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GB" sz="3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baseline="50000">
                              <a:latin typeface="Cambria Math"/>
                            </a:rPr>
                            <m:t>𝑎</m:t>
                          </m:r>
                          <m:r>
                            <a:rPr lang="en-GB" sz="36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3600" i="1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600" b="0" i="0" smtClean="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6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GB" sz="36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GB" sz="3600" i="1" baseline="50000">
                              <a:latin typeface="Cambria Math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3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GB" sz="3600" b="0" i="1" smtClean="0">
                                  <a:latin typeface="Cambria Math" charset="0"/>
                                </a:rPr>
                                <m:t>𝜃</m:t>
                              </m:r>
                              <m:r>
                                <a:rPr lang="en-GB" sz="36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67" y="5373216"/>
                <a:ext cx="5915914" cy="597728"/>
              </a:xfrm>
              <a:prstGeom prst="rect">
                <a:avLst/>
              </a:prstGeom>
              <a:blipFill rotWithShape="1">
                <a:blip r:embed="rId4"/>
                <a:stretch>
                  <a:fillRect t="-23469" r="-5258" b="-37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3" name="Line 2"/>
          <p:cNvSpPr>
            <a:spLocks noChangeShapeType="1"/>
          </p:cNvSpPr>
          <p:nvPr/>
        </p:nvSpPr>
        <p:spPr bwMode="auto">
          <a:xfrm flipV="1">
            <a:off x="3563938" y="1516063"/>
            <a:ext cx="1587" cy="2582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4" name="Line 3"/>
          <p:cNvSpPr>
            <a:spLocks noChangeShapeType="1"/>
          </p:cNvSpPr>
          <p:nvPr/>
        </p:nvSpPr>
        <p:spPr bwMode="auto">
          <a:xfrm flipV="1">
            <a:off x="3563938" y="4076700"/>
            <a:ext cx="3633787" cy="22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5" name="Line 4"/>
          <p:cNvSpPr>
            <a:spLocks noChangeShapeType="1"/>
          </p:cNvSpPr>
          <p:nvPr/>
        </p:nvSpPr>
        <p:spPr bwMode="auto">
          <a:xfrm flipV="1">
            <a:off x="3563938" y="2463773"/>
            <a:ext cx="1594869" cy="16351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229883"/>
              </p:ext>
            </p:extLst>
          </p:nvPr>
        </p:nvGraphicFramePr>
        <p:xfrm>
          <a:off x="5243524" y="2072220"/>
          <a:ext cx="3460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"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24" y="2072220"/>
                        <a:ext cx="3460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Line 6"/>
          <p:cNvSpPr>
            <a:spLocks noChangeShapeType="1"/>
          </p:cNvSpPr>
          <p:nvPr/>
        </p:nvSpPr>
        <p:spPr bwMode="auto">
          <a:xfrm>
            <a:off x="5126243" y="3944573"/>
            <a:ext cx="0" cy="25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>
            <a:off x="3434556" y="2492896"/>
            <a:ext cx="258762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10"/>
          <p:cNvSpPr>
            <a:spLocks noChangeShapeType="1"/>
          </p:cNvSpPr>
          <p:nvPr/>
        </p:nvSpPr>
        <p:spPr bwMode="auto">
          <a:xfrm rot="1281873" flipH="1" flipV="1">
            <a:off x="2118726" y="1953058"/>
            <a:ext cx="1840882" cy="1845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11"/>
          <p:cNvSpPr>
            <a:spLocks noChangeShapeType="1"/>
          </p:cNvSpPr>
          <p:nvPr/>
        </p:nvSpPr>
        <p:spPr bwMode="auto">
          <a:xfrm rot="1281873" flipV="1">
            <a:off x="3975282" y="2012327"/>
            <a:ext cx="2775382" cy="2677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6"/>
          <p:cNvSpPr>
            <a:spLocks noChangeShapeType="1"/>
          </p:cNvSpPr>
          <p:nvPr/>
        </p:nvSpPr>
        <p:spPr bwMode="auto">
          <a:xfrm flipH="1">
            <a:off x="3306667" y="2463773"/>
            <a:ext cx="1831834" cy="89322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7"/>
          <p:cNvSpPr>
            <a:spLocks noChangeShapeType="1"/>
          </p:cNvSpPr>
          <p:nvPr/>
        </p:nvSpPr>
        <p:spPr bwMode="auto">
          <a:xfrm flipH="1" flipV="1">
            <a:off x="5158807" y="2441714"/>
            <a:ext cx="398227" cy="81456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809" name="Object 7"/>
          <p:cNvGraphicFramePr>
            <a:graphicFrameLocks noChangeAspect="1"/>
          </p:cNvGraphicFramePr>
          <p:nvPr/>
        </p:nvGraphicFramePr>
        <p:xfrm>
          <a:off x="7215188" y="3746500"/>
          <a:ext cx="5445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" name="Equation" r:id="rId7" imgW="190417" imgH="203112" progId="Equation.3">
                  <p:embed/>
                </p:oleObj>
              </mc:Choice>
              <mc:Fallback>
                <p:oleObj name="Equation" r:id="rId7" imgW="19041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3746500"/>
                        <a:ext cx="54451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Object 8"/>
          <p:cNvGraphicFramePr>
            <a:graphicFrameLocks noChangeAspect="1"/>
          </p:cNvGraphicFramePr>
          <p:nvPr/>
        </p:nvGraphicFramePr>
        <p:xfrm>
          <a:off x="3198813" y="855663"/>
          <a:ext cx="5191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" name="Equation" r:id="rId9" imgW="190500" imgH="228600" progId="Equation.3">
                  <p:embed/>
                </p:oleObj>
              </mc:Choice>
              <mc:Fallback>
                <p:oleObj name="Equation" r:id="rId9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855663"/>
                        <a:ext cx="51911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378461"/>
              </p:ext>
            </p:extLst>
          </p:nvPr>
        </p:nvGraphicFramePr>
        <p:xfrm>
          <a:off x="7022525" y="2147094"/>
          <a:ext cx="5080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" name="Equation" r:id="rId11" imgW="190500" imgH="203200" progId="Equation.3">
                  <p:embed/>
                </p:oleObj>
              </mc:Choice>
              <mc:Fallback>
                <p:oleObj name="Equation" r:id="rId11" imgW="190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2525" y="2147094"/>
                        <a:ext cx="5080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081385"/>
              </p:ext>
            </p:extLst>
          </p:nvPr>
        </p:nvGraphicFramePr>
        <p:xfrm>
          <a:off x="1924650" y="1312944"/>
          <a:ext cx="4762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" name="Equation" r:id="rId13" imgW="177800" imgH="228600" progId="Equation.3">
                  <p:embed/>
                </p:oleObj>
              </mc:Choice>
              <mc:Fallback>
                <p:oleObj name="Equation" r:id="rId13" imgW="177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650" y="1312944"/>
                        <a:ext cx="4762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3" name="Arc 29"/>
          <p:cNvSpPr>
            <a:spLocks/>
          </p:cNvSpPr>
          <p:nvPr/>
        </p:nvSpPr>
        <p:spPr bwMode="auto">
          <a:xfrm rot="20580113" flipH="1" flipV="1">
            <a:off x="6010832" y="2866840"/>
            <a:ext cx="552969" cy="1300493"/>
          </a:xfrm>
          <a:custGeom>
            <a:avLst/>
            <a:gdLst>
              <a:gd name="T0" fmla="*/ 0 w 21581"/>
              <a:gd name="T1" fmla="*/ 2147483647 h 9673"/>
              <a:gd name="T2" fmla="*/ 2147483647 w 21581"/>
              <a:gd name="T3" fmla="*/ 0 h 9673"/>
              <a:gd name="T4" fmla="*/ 2147483647 w 21581"/>
              <a:gd name="T5" fmla="*/ 2147483647 h 9673"/>
              <a:gd name="T6" fmla="*/ 0 60000 65536"/>
              <a:gd name="T7" fmla="*/ 0 60000 65536"/>
              <a:gd name="T8" fmla="*/ 0 60000 65536"/>
              <a:gd name="T9" fmla="*/ 0 w 21581"/>
              <a:gd name="T10" fmla="*/ 0 h 9673"/>
              <a:gd name="T11" fmla="*/ 21581 w 21581"/>
              <a:gd name="T12" fmla="*/ 9673 h 96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81" h="9673" fill="none" extrusionOk="0">
                <a:moveTo>
                  <a:pt x="-1" y="8777"/>
                </a:moveTo>
                <a:cubicBezTo>
                  <a:pt x="126" y="5724"/>
                  <a:pt x="899" y="2732"/>
                  <a:pt x="2267" y="-1"/>
                </a:cubicBezTo>
              </a:path>
              <a:path w="21581" h="9673" stroke="0" extrusionOk="0">
                <a:moveTo>
                  <a:pt x="-1" y="8777"/>
                </a:moveTo>
                <a:cubicBezTo>
                  <a:pt x="126" y="5724"/>
                  <a:pt x="899" y="2732"/>
                  <a:pt x="2267" y="-1"/>
                </a:cubicBezTo>
                <a:lnTo>
                  <a:pt x="21581" y="9673"/>
                </a:lnTo>
                <a:lnTo>
                  <a:pt x="-1" y="8777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Line 33"/>
          <p:cNvSpPr>
            <a:spLocks noChangeShapeType="1"/>
          </p:cNvSpPr>
          <p:nvPr/>
        </p:nvSpPr>
        <p:spPr bwMode="auto">
          <a:xfrm flipH="1">
            <a:off x="5126243" y="2533402"/>
            <a:ext cx="0" cy="15633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653519" y="3165871"/>
            <a:ext cx="144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l-GR" sz="1800" i="1" dirty="0">
                <a:solidFill>
                  <a:srgbClr val="C0504D"/>
                </a:solidFill>
              </a:rPr>
              <a:t>θ</a:t>
            </a:r>
            <a:endParaRPr lang="en-US" sz="1800" i="1" dirty="0">
              <a:solidFill>
                <a:srgbClr val="C0504D"/>
              </a:solidFill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rot="1281873" flipV="1">
            <a:off x="3783666" y="2946191"/>
            <a:ext cx="1535770" cy="1489381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 rot="1281873" flipH="1" flipV="1">
            <a:off x="3128727" y="3443740"/>
            <a:ext cx="576049" cy="56755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Rotation between two </a:t>
            </a:r>
            <a:r>
              <a:rPr lang="en-GB" dirty="0" smtClean="0"/>
              <a:t>frames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03478" y="2234474"/>
                <a:ext cx="389337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baseline="50000">
                              <a:latin typeface="Cambria Math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78" y="2234474"/>
                <a:ext cx="389337" cy="298928"/>
              </a:xfrm>
              <a:prstGeom prst="rect">
                <a:avLst/>
              </a:prstGeom>
              <a:blipFill rotWithShape="1">
                <a:blip r:embed="rId15"/>
                <a:stretch>
                  <a:fillRect l="-1563" t="-26531" r="-45313" b="-387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986586" y="4254971"/>
                <a:ext cx="381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baseline="50000" smtClean="0">
                              <a:latin typeface="Cambria Math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586" y="4254971"/>
                <a:ext cx="381707" cy="276999"/>
              </a:xfrm>
              <a:prstGeom prst="rect">
                <a:avLst/>
              </a:prstGeom>
              <a:blipFill rotWithShape="1">
                <a:blip r:embed="rId16"/>
                <a:stretch>
                  <a:fillRect l="-1587" t="-28889" r="-46032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Line 17"/>
          <p:cNvSpPr>
            <a:spLocks noChangeShapeType="1"/>
          </p:cNvSpPr>
          <p:nvPr/>
        </p:nvSpPr>
        <p:spPr bwMode="auto">
          <a:xfrm flipH="1" flipV="1">
            <a:off x="5537960" y="3236842"/>
            <a:ext cx="234039" cy="50648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7"/>
          <p:cNvSpPr>
            <a:spLocks noChangeShapeType="1"/>
          </p:cNvSpPr>
          <p:nvPr/>
        </p:nvSpPr>
        <p:spPr bwMode="auto">
          <a:xfrm flipH="1" flipV="1">
            <a:off x="4883070" y="3535759"/>
            <a:ext cx="243171" cy="53502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 flipH="1">
            <a:off x="5127626" y="3743327"/>
            <a:ext cx="644372" cy="29898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066270" y="2606187"/>
            <a:ext cx="144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l-GR" sz="1800" i="1">
                <a:solidFill>
                  <a:srgbClr val="C0504D"/>
                </a:solidFill>
              </a:rPr>
              <a:t>θ</a:t>
            </a:r>
            <a:endParaRPr lang="en-US" sz="1800" i="1" dirty="0">
              <a:solidFill>
                <a:srgbClr val="C0504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496" y="4674521"/>
                <a:ext cx="6206956" cy="5977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baseline="5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GB" sz="36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=−</m:t>
                      </m:r>
                      <m:r>
                        <a:rPr lang="en-GB" sz="3600" i="1" baseline="50000">
                          <a:solidFill>
                            <a:schemeClr val="bg1"/>
                          </a:solidFill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GB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36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600" b="0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6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sz="3600" i="1" baseline="50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GB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3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674521"/>
                <a:ext cx="6206956" cy="597728"/>
              </a:xfrm>
              <a:prstGeom prst="rect">
                <a:avLst/>
              </a:prstGeom>
              <a:blipFill rotWithShape="1">
                <a:blip r:embed="rId17"/>
                <a:stretch>
                  <a:fillRect t="-24490" r="-5010" b="-367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ine 17"/>
          <p:cNvSpPr>
            <a:spLocks noChangeShapeType="1"/>
          </p:cNvSpPr>
          <p:nvPr/>
        </p:nvSpPr>
        <p:spPr bwMode="auto">
          <a:xfrm flipH="1" flipV="1">
            <a:off x="3563887" y="2494482"/>
            <a:ext cx="288032" cy="57447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986236" y="2494483"/>
            <a:ext cx="577701" cy="26628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 flipH="1">
            <a:off x="3563937" y="2463774"/>
            <a:ext cx="1574564" cy="3600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148285" y="2420888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9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3" grpId="0" animBg="1"/>
      <p:bldP spid="2" grpId="0"/>
      <p:bldP spid="39" grpId="0" animBg="1"/>
      <p:bldP spid="40" grpId="0" animBg="1"/>
      <p:bldP spid="46" grpId="0"/>
      <p:bldP spid="7" grpId="0" animBg="1"/>
      <p:bldP spid="33" grpId="0" animBg="1"/>
      <p:bldP spid="34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635" y="3689585"/>
            <a:ext cx="8568951" cy="103555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To express a point (or vector) from {B} to {A}, the equations are: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31409" y="1153595"/>
                <a:ext cx="527144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baseline="30000" smtClean="0">
                          <a:latin typeface="Cambria Math" charset="0"/>
                        </a:rPr>
                        <m:t>𝑏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GB" sz="3200" b="0" i="1" smtClean="0">
                          <a:latin typeface="Cambria Math" charset="0"/>
                        </a:rPr>
                        <m:t>=</m:t>
                      </m:r>
                      <m:r>
                        <a:rPr lang="en-GB" sz="3200" b="0" i="1" baseline="30000" smtClean="0">
                          <a:latin typeface="Cambria Math" charset="0"/>
                        </a:rPr>
                        <m:t>𝑎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i="1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GB" sz="32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GB" sz="3200" b="0" i="1" baseline="30000" smtClean="0">
                              <a:latin typeface="Cambria Math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32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GB" sz="3200" b="0" i="1" smtClean="0">
                                  <a:latin typeface="Cambria Math" charset="0"/>
                                </a:rPr>
                                <m:t>𝜃</m:t>
                              </m:r>
                              <m:r>
                                <a:rPr lang="en-GB" sz="32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409" y="1153595"/>
                <a:ext cx="5271443" cy="531299"/>
              </a:xfrm>
              <a:prstGeom prst="rect">
                <a:avLst/>
              </a:prstGeom>
              <a:blipFill rotWithShape="0">
                <a:blip r:embed="rId2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63688" y="1873558"/>
                <a:ext cx="5590505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baseline="30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sSub>
                        <m:sSub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=−</m:t>
                      </m:r>
                      <m:r>
                        <a:rPr lang="en-GB" sz="3200" b="0" i="1" baseline="30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𝑎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en-GB" sz="3200" i="1" baseline="30000">
                              <a:latin typeface="Cambria Math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873558"/>
                <a:ext cx="5590505" cy="531299"/>
              </a:xfrm>
              <a:prstGeom prst="rect">
                <a:avLst/>
              </a:prstGeom>
              <a:blipFill rotWithShape="0"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70555" y="4725144"/>
                <a:ext cx="5417957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baseline="30000" smtClean="0">
                          <a:latin typeface="Cambria Math" charset="0"/>
                        </a:rPr>
                        <m:t>𝑎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GB" sz="3200" b="0" i="1" smtClean="0">
                          <a:latin typeface="Cambria Math" charset="0"/>
                        </a:rPr>
                        <m:t>=</m:t>
                      </m:r>
                      <m:r>
                        <a:rPr lang="en-GB" sz="3200" b="0" i="1" baseline="30000" smtClean="0">
                          <a:latin typeface="Cambria Math" charset="0"/>
                        </a:rPr>
                        <m:t>𝑏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i="1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GB" sz="32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GB" sz="3200" b="0" i="1" baseline="30000" smtClean="0">
                              <a:latin typeface="Cambria Math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32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GB" sz="3200" b="0" i="1" smtClean="0">
                                  <a:latin typeface="Cambria Math" charset="0"/>
                                </a:rPr>
                                <m:t>𝜃</m:t>
                              </m:r>
                              <m:r>
                                <a:rPr lang="en-GB" sz="32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555" y="4725144"/>
                <a:ext cx="5417957" cy="531299"/>
              </a:xfrm>
              <a:prstGeom prst="rect">
                <a:avLst/>
              </a:prstGeom>
              <a:blipFill rotWithShape="1">
                <a:blip r:embed="rId4"/>
                <a:stretch>
                  <a:fillRect t="-24138" r="-3712" b="-37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63688" y="5373216"/>
                <a:ext cx="5430846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baseline="30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𝑎</m:t>
                      </m:r>
                      <m:sSub>
                        <m:sSub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GB" sz="3200" b="0" i="1" baseline="30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en-GB" sz="3200" b="0" i="1" baseline="30000" smtClean="0">
                              <a:latin typeface="Cambria Math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373216"/>
                <a:ext cx="5430846" cy="531299"/>
              </a:xfrm>
              <a:prstGeom prst="rect">
                <a:avLst/>
              </a:prstGeom>
              <a:blipFill rotWithShape="1">
                <a:blip r:embed="rId5"/>
                <a:stretch>
                  <a:fillRect t="-23864" r="-3816" b="-36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03069" y="2636912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sz="2800" dirty="0" smtClean="0">
                <a:latin typeface="+mn-lt"/>
                <a:ea typeface="+mn-ea"/>
                <a:cs typeface="+mn-cs"/>
              </a:rPr>
              <a:t>This way, we had a point </a:t>
            </a:r>
            <a:r>
              <a:rPr lang="en-GB" sz="2800" dirty="0" smtClean="0">
                <a:latin typeface="+mn-lt"/>
                <a:ea typeface="+mn-ea"/>
                <a:cs typeface="+mn-cs"/>
              </a:rPr>
              <a:t>(or vector) which was in frame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{</a:t>
            </a:r>
            <a:r>
              <a:rPr lang="en-US" sz="2800" dirty="0">
                <a:latin typeface="+mn-lt"/>
                <a:ea typeface="+mn-ea"/>
                <a:cs typeface="+mn-cs"/>
              </a:rPr>
              <a:t>A}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and we have expressed it in </a:t>
            </a:r>
            <a:r>
              <a:rPr lang="en-US" sz="2800" dirty="0">
                <a:latin typeface="+mn-lt"/>
                <a:ea typeface="+mn-ea"/>
                <a:cs typeface="+mn-cs"/>
              </a:rPr>
              <a:t>{B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067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63021" y="2278661"/>
                <a:ext cx="5417957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baseline="30000" smtClean="0">
                          <a:latin typeface="Cambria Math" charset="0"/>
                        </a:rPr>
                        <m:t>𝑎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GB" sz="3200" b="0" i="1" smtClean="0">
                          <a:latin typeface="Cambria Math" charset="0"/>
                        </a:rPr>
                        <m:t>=</m:t>
                      </m:r>
                      <m:r>
                        <a:rPr lang="en-GB" sz="3200" b="0" i="1" baseline="30000" smtClean="0">
                          <a:latin typeface="Cambria Math" charset="0"/>
                        </a:rPr>
                        <m:t>𝑏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i="1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GB" sz="32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GB" sz="3200" b="0" i="1" baseline="30000" smtClean="0">
                              <a:latin typeface="Cambria Math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32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GB" sz="3200" b="0" i="1" smtClean="0">
                                  <a:latin typeface="Cambria Math" charset="0"/>
                                </a:rPr>
                                <m:t>𝜃</m:t>
                              </m:r>
                              <m:r>
                                <a:rPr lang="en-GB" sz="32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021" y="2278661"/>
                <a:ext cx="5417957" cy="531299"/>
              </a:xfrm>
              <a:prstGeom prst="rect">
                <a:avLst/>
              </a:prstGeom>
              <a:blipFill rotWithShape="1">
                <a:blip r:embed="rId2"/>
                <a:stretch>
                  <a:fillRect t="-25287" r="-3829" b="-367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49043" y="3039913"/>
                <a:ext cx="5430846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baseline="30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𝑎</m:t>
                      </m:r>
                      <m:sSub>
                        <m:sSub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GB" sz="3200" b="0" i="1" baseline="30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en-GB" sz="3200" b="0" i="1" baseline="30000" smtClean="0">
                              <a:latin typeface="Cambria Math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043" y="3039913"/>
                <a:ext cx="5430846" cy="531299"/>
              </a:xfrm>
              <a:prstGeom prst="rect">
                <a:avLst/>
              </a:prstGeom>
              <a:blipFill rotWithShape="1">
                <a:blip r:embed="rId3"/>
                <a:stretch>
                  <a:fillRect t="-25287" r="-3816" b="-367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91680" y="3832001"/>
                <a:ext cx="5975482" cy="951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3200" i="1" baseline="30000">
                                    <a:latin typeface="Cambria Math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3200" i="1" baseline="30000">
                                    <a:latin typeface="Cambria Math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32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GB" sz="3200" b="0" i="0" smtClean="0">
                                    <a:latin typeface="Cambria Math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latin typeface="Cambria Math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sz="3200" b="0" i="1" smtClean="0">
                                    <a:latin typeface="Cambria Math" charset="0"/>
                                  </a:rPr>
                                  <m:t>⁡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latin typeface="Cambria Math" charset="0"/>
                                  </a:rPr>
                                  <m:t>sin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⁡(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latin typeface="Cambria Math" charset="0"/>
                                  </a:rPr>
                                  <m:t>sin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⁡(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3200" b="0" i="0" smtClean="0">
                                        <a:latin typeface="Cambria Math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sz="3200" b="0" i="1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GB" sz="3200" b="0" i="1" smtClean="0"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GB" sz="3200" b="0" i="1" smtClean="0">
                                        <a:latin typeface="Cambria Math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3200" b="0" i="1" baseline="30000" smtClean="0">
                                    <a:latin typeface="Cambria Math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3200" b="0" i="1" baseline="30000" smtClean="0">
                                    <a:latin typeface="Cambria Math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832001"/>
                <a:ext cx="5975482" cy="951222"/>
              </a:xfrm>
              <a:prstGeom prst="rect">
                <a:avLst/>
              </a:prstGeom>
              <a:blipFill>
                <a:blip r:embed="rId4"/>
                <a:stretch>
                  <a:fillRect t="-32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3848" y="5251266"/>
                <a:ext cx="24679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baseline="30000" smtClean="0">
                          <a:latin typeface="Cambria Math" charset="0"/>
                        </a:rPr>
                        <m:t>𝐴</m:t>
                      </m:r>
                      <m:r>
                        <a:rPr lang="en-GB" sz="3600" b="0" i="1" smtClean="0">
                          <a:latin typeface="Cambria Math" charset="0"/>
                        </a:rPr>
                        <m:t>𝑃</m:t>
                      </m:r>
                      <m:r>
                        <a:rPr lang="en-GB" sz="3600" b="0" i="1" smtClean="0">
                          <a:latin typeface="Cambria Math" charset="0"/>
                        </a:rPr>
                        <m:t>=</m:t>
                      </m:r>
                      <m:r>
                        <a:rPr lang="en-GB" sz="3600" b="0" i="1" baseline="30000" smtClean="0"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GB" sz="3600" b="0" i="1" baseline="30000" smtClean="0">
                          <a:latin typeface="Cambria Math" charset="0"/>
                        </a:rPr>
                        <m:t>𝐵</m:t>
                      </m:r>
                      <m:r>
                        <a:rPr lang="en-GB" sz="36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251266"/>
                <a:ext cx="2467920" cy="553998"/>
              </a:xfrm>
              <a:prstGeom prst="rect">
                <a:avLst/>
              </a:prstGeom>
              <a:blipFill rotWithShape="1">
                <a:blip r:embed="rId5"/>
                <a:stretch>
                  <a:fillRect t="-24176" r="-13366" b="-49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9990" y="1171094"/>
            <a:ext cx="8568951" cy="103555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To express a point (or vector) from {B} to {A}, the equations are: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3568" y="5877272"/>
                <a:ext cx="70969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000" dirty="0" smtClean="0">
                    <a:latin typeface="+mj-lt"/>
                  </a:rPr>
                  <a:t>(Using a different convention: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charset="0"/>
                      </a:rPr>
                      <m:t>𝑃</m:t>
                    </m:r>
                    <m:r>
                      <a:rPr lang="en-GB" sz="2400" b="0" i="1" baseline="-25000" smtClean="0">
                        <a:latin typeface="Cambria Math"/>
                      </a:rPr>
                      <m:t>𝐴</m:t>
                    </m:r>
                    <m:r>
                      <a:rPr lang="en-GB" sz="2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GB" sz="2400" b="0" i="1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GB" sz="2400" b="0" i="1" smtClean="0">
                        <a:latin typeface="Cambria Math" charset="0"/>
                      </a:rPr>
                      <m:t>𝑃</m:t>
                    </m:r>
                    <m:r>
                      <a:rPr lang="en-GB" sz="2400" b="0" i="1" baseline="-25000" smtClean="0">
                        <a:latin typeface="Cambria Math"/>
                      </a:rPr>
                      <m:t>𝐵</m:t>
                    </m:r>
                    <m:r>
                      <a:rPr lang="en-GB" sz="2400" b="0" i="1" smtClean="0">
                        <a:latin typeface="Cambria Math"/>
                      </a:rPr>
                      <m:t>   </m:t>
                    </m:r>
                    <m:r>
                      <a:rPr lang="en-GB" sz="2400" b="0" i="1" smtClean="0">
                        <a:latin typeface="Cambria Math"/>
                      </a:rPr>
                      <m:t>𝑜𝑟</m:t>
                    </m:r>
                    <m:r>
                      <a:rPr lang="en-GB" sz="2400" b="0" i="1" smtClean="0">
                        <a:latin typeface="Cambria Math"/>
                      </a:rPr>
                      <m:t>   </m:t>
                    </m:r>
                    <m:r>
                      <a:rPr lang="en-GB" sz="2400" i="1" baseline="30000">
                        <a:latin typeface="Cambria Math" charset="0"/>
                      </a:rPr>
                      <m:t>𝐴</m:t>
                    </m:r>
                    <m:r>
                      <a:rPr lang="en-GB" sz="2400" i="1">
                        <a:latin typeface="Cambria Math" charset="0"/>
                      </a:rPr>
                      <m:t>𝑃</m:t>
                    </m:r>
                    <m:r>
                      <a:rPr lang="en-GB" sz="24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GB" sz="2400" i="1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GB" sz="2400" i="1" baseline="30000">
                        <a:latin typeface="Cambria Math" charset="0"/>
                      </a:rPr>
                      <m:t>𝐵</m:t>
                    </m:r>
                    <m:r>
                      <a:rPr lang="en-GB" sz="2400" i="1">
                        <a:latin typeface="Cambria Math" charset="0"/>
                      </a:rPr>
                      <m:t>𝑃</m:t>
                    </m:r>
                    <m:r>
                      <a:rPr lang="en-GB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877272"/>
                <a:ext cx="7096943" cy="738664"/>
              </a:xfrm>
              <a:prstGeom prst="rect">
                <a:avLst/>
              </a:prstGeom>
              <a:blipFill rotWithShape="1">
                <a:blip r:embed="rId6"/>
                <a:stretch>
                  <a:fillRect l="-2577" t="-12397" r="-2663" b="-256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0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4" name="Text Box 12"/>
              <p:cNvSpPr txBox="1">
                <a:spLocks noChangeArrowheads="1"/>
              </p:cNvSpPr>
              <p:nvPr/>
            </p:nvSpPr>
            <p:spPr bwMode="auto">
              <a:xfrm>
                <a:off x="17344" y="4437112"/>
                <a:ext cx="91440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dirty="0"/>
                  <a:t>The rotation </a:t>
                </a:r>
                <a:r>
                  <a:rPr lang="en-US" dirty="0" smtClean="0"/>
                  <a:t>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baseline="30000">
                            <a:latin typeface="Cambria Math" charset="0"/>
                          </a:rPr>
                          <m:t>𝐴</m:t>
                        </m:r>
                        <m:r>
                          <a:rPr lang="en-GB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 smtClean="0"/>
                  <a:t> is </a:t>
                </a:r>
                <a:r>
                  <a:rPr lang="en-GB" dirty="0"/>
                  <a:t>described as the </a:t>
                </a:r>
                <a:r>
                  <a:rPr lang="en-GB" i="1" dirty="0"/>
                  <a:t>rotation matrix</a:t>
                </a:r>
                <a:r>
                  <a:rPr lang="en-GB" dirty="0"/>
                  <a:t> for transforming from the frame </a:t>
                </a:r>
                <a:r>
                  <a:rPr lang="en-GB" dirty="0" smtClean="0"/>
                  <a:t>{B} </a:t>
                </a:r>
                <a:r>
                  <a:rPr lang="en-GB" dirty="0"/>
                  <a:t>to the frame </a:t>
                </a:r>
                <a:r>
                  <a:rPr lang="en-GB" dirty="0" smtClean="0"/>
                  <a:t>{</a:t>
                </a:r>
                <a:r>
                  <a:rPr lang="en-GB" dirty="0"/>
                  <a:t>A</a:t>
                </a:r>
                <a:r>
                  <a:rPr lang="en-GB" dirty="0" smtClean="0"/>
                  <a:t>}. </a:t>
                </a:r>
                <a:endParaRPr lang="en-US" dirty="0"/>
              </a:p>
            </p:txBody>
          </p:sp>
        </mc:Choice>
        <mc:Fallback xmlns="">
          <p:sp>
            <p:nvSpPr>
              <p:cNvPr id="32774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44" y="4437112"/>
                <a:ext cx="9144000" cy="830997"/>
              </a:xfrm>
              <a:prstGeom prst="rect">
                <a:avLst/>
              </a:prstGeom>
              <a:blipFill rotWithShape="1">
                <a:blip r:embed="rId2"/>
                <a:stretch>
                  <a:fillRect t="-5147" b="-169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96052" y="1412776"/>
                <a:ext cx="5952207" cy="951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3200" i="1" baseline="30000">
                                    <a:latin typeface="Cambria Math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3200" i="1" baseline="30000">
                                    <a:latin typeface="Cambria Math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32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GB" sz="3200" b="0" i="0" smtClean="0">
                                    <a:latin typeface="Cambria Math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latin typeface="Cambria Math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sz="3200" b="0" i="1" smtClean="0">
                                    <a:latin typeface="Cambria Math" charset="0"/>
                                  </a:rPr>
                                  <m:t>⁡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latin typeface="Cambria Math" charset="0"/>
                                  </a:rPr>
                                  <m:t>sin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⁡(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latin typeface="Cambria Math" charset="0"/>
                                  </a:rPr>
                                  <m:t>sin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⁡(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3200" b="0" i="0" smtClean="0">
                                        <a:latin typeface="Cambria Math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sz="3200" b="0" i="1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GB" sz="3200" b="0" i="1" smtClean="0"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GB" sz="3200" b="0" i="1" smtClean="0">
                                        <a:latin typeface="Cambria Math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3200" b="0" i="1" baseline="30000" smtClean="0">
                                    <a:latin typeface="Cambria Math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3200" b="0" i="1" baseline="30000" smtClean="0">
                                    <a:latin typeface="Cambria Math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52" y="1412776"/>
                <a:ext cx="5952207" cy="951222"/>
              </a:xfrm>
              <a:prstGeom prst="rect">
                <a:avLst/>
              </a:prstGeom>
              <a:blipFill>
                <a:blip r:embed="rId3"/>
                <a:stretch>
                  <a:fillRect t="-2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13280" y="2996952"/>
                <a:ext cx="4591898" cy="951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baseline="30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baseline="30000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GB" sz="32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GB" sz="32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GB" sz="3200" b="0" i="0" smtClean="0">
                                    <a:latin typeface="Cambria Math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latin typeface="Cambria Math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sz="3200" b="0" i="1" smtClean="0">
                                    <a:latin typeface="Cambria Math" charset="0"/>
                                  </a:rPr>
                                  <m:t>⁡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latin typeface="Cambria Math" charset="0"/>
                                  </a:rPr>
                                  <m:t>sin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⁡(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latin typeface="Cambria Math" charset="0"/>
                                  </a:rPr>
                                  <m:t>sin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⁡(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3200" b="0" i="0" smtClean="0">
                                        <a:latin typeface="Cambria Math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sz="3200" b="0" i="1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GB" sz="3200" b="0" i="1" smtClean="0"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GB" sz="3200" b="0" i="1" smtClean="0">
                                        <a:latin typeface="Cambria Math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80" y="2996952"/>
                <a:ext cx="4591898" cy="951222"/>
              </a:xfrm>
              <a:prstGeom prst="rect">
                <a:avLst/>
              </a:prstGeom>
              <a:blipFill rotWithShape="1">
                <a:blip r:embed="rId4"/>
                <a:stretch>
                  <a:fillRect r="-6109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41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Previously 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DOFs, Mobility, serial/parallel manipulators</a:t>
            </a:r>
          </a:p>
          <a:p>
            <a:r>
              <a:rPr lang="en-GB" dirty="0" smtClean="0"/>
              <a:t>Types of joints, Kinematic chains</a:t>
            </a:r>
          </a:p>
          <a:p>
            <a:r>
              <a:rPr lang="en-GB" dirty="0" smtClean="0"/>
              <a:t>Workspace, examples of serial manipulators</a:t>
            </a:r>
          </a:p>
          <a:p>
            <a:r>
              <a:rPr lang="en-GB" dirty="0" smtClean="0"/>
              <a:t>Refreshment of maths representation of matrices</a:t>
            </a:r>
          </a:p>
          <a:p>
            <a:r>
              <a:rPr lang="en-GB" dirty="0" smtClean="0"/>
              <a:t>Refreshment of your MATLAB skills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Questions?</a:t>
            </a:r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Blackboard</a:t>
            </a:r>
            <a:endParaRPr lang="en-GB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382" y="458305"/>
            <a:ext cx="4248472" cy="63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99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11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4" name="Text Box 12"/>
              <p:cNvSpPr txBox="1">
                <a:spLocks noChangeArrowheads="1"/>
              </p:cNvSpPr>
              <p:nvPr/>
            </p:nvSpPr>
            <p:spPr bwMode="auto">
              <a:xfrm>
                <a:off x="0" y="3455174"/>
                <a:ext cx="9144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dirty="0" smtClean="0"/>
                  <a:t>The 3D rotation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baseline="30000">
                            <a:latin typeface="Cambria Math" charset="0"/>
                          </a:rPr>
                          <m:t>𝐴</m:t>
                        </m:r>
                        <m:r>
                          <a:rPr lang="en-GB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 smtClean="0"/>
                  <a:t> is given as:</a:t>
                </a:r>
                <a:endParaRPr lang="en-US" dirty="0"/>
              </a:p>
            </p:txBody>
          </p:sp>
        </mc:Choice>
        <mc:Fallback xmlns="">
          <p:sp>
            <p:nvSpPr>
              <p:cNvPr id="32774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455174"/>
                <a:ext cx="9144000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9211" b="-30263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</a:t>
            </a:r>
            <a:r>
              <a:rPr lang="en-US" dirty="0" smtClean="0"/>
              <a:t>Matrix: from 2D to 3D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63021" y="1155580"/>
                <a:ext cx="5417957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baseline="30000" smtClean="0">
                          <a:latin typeface="Cambria Math" charset="0"/>
                        </a:rPr>
                        <m:t>𝑎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GB" sz="3200" b="0" i="1" smtClean="0">
                          <a:latin typeface="Cambria Math" charset="0"/>
                        </a:rPr>
                        <m:t>=</m:t>
                      </m:r>
                      <m:r>
                        <a:rPr lang="en-GB" sz="3200" b="0" i="1" baseline="30000" smtClean="0">
                          <a:latin typeface="Cambria Math" charset="0"/>
                        </a:rPr>
                        <m:t>𝑏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i="1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GB" sz="32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GB" sz="3200" b="0" i="1" baseline="30000" smtClean="0">
                              <a:latin typeface="Cambria Math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32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GB" sz="3200" b="0" i="1" smtClean="0">
                                  <a:latin typeface="Cambria Math" charset="0"/>
                                </a:rPr>
                                <m:t>𝜃</m:t>
                              </m:r>
                              <m:r>
                                <a:rPr lang="en-GB" sz="32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021" y="1155580"/>
                <a:ext cx="5417957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49043" y="1916832"/>
                <a:ext cx="5430846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baseline="30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𝑎</m:t>
                      </m:r>
                      <m:sSub>
                        <m:sSub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GB" sz="3200" b="0" i="1" baseline="30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en-GB" sz="3200" b="0" i="1" baseline="30000" smtClean="0">
                              <a:latin typeface="Cambria Math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043" y="1916832"/>
                <a:ext cx="5430846" cy="5312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85507" y="2537245"/>
                <a:ext cx="17579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baseline="30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𝑎</m:t>
                      </m:r>
                      <m:sSub>
                        <m:sSub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GB" sz="3200" b="0" i="1" baseline="30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507" y="2537245"/>
                <a:ext cx="175791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79712" y="4221088"/>
                <a:ext cx="5246308" cy="1362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baseline="30000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GB" sz="32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GB" sz="32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GB" sz="3200" b="0" i="0" smtClean="0">
                                    <a:latin typeface="Cambria Math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latin typeface="Cambria Math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sz="3200" b="0" i="1" smtClean="0">
                                    <a:latin typeface="Cambria Math" charset="0"/>
                                  </a:rPr>
                                  <m:t>⁡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latin typeface="Cambria Math" charset="0"/>
                                  </a:rPr>
                                  <m:t>sin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⁡(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latin typeface="Cambria Math" charset="0"/>
                                  </a:rPr>
                                  <m:t>sin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⁡(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latin typeface="Cambria Math" charset="0"/>
                                  </a:rPr>
                                  <m:t>cos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⁡(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221088"/>
                <a:ext cx="5246308" cy="1362040"/>
              </a:xfrm>
              <a:prstGeom prst="rect">
                <a:avLst/>
              </a:prstGeom>
              <a:blipFill rotWithShape="1">
                <a:blip r:embed="rId6"/>
                <a:stretch>
                  <a:fillRect r="-5465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04517" y="5884282"/>
                <a:ext cx="1647374" cy="406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 smtClean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GB" sz="2000" i="1">
                            <a:latin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sz="2000" dirty="0" smtClean="0"/>
                  <a:t> or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GB" sz="2000" i="1">
                            <a:latin typeface="Cambria Math"/>
                          </a:rPr>
                          <m:t>𝐵</m:t>
                        </m:r>
                      </m:sub>
                      <m:sup>
                        <m:r>
                          <a:rPr lang="en-GB" sz="2000" i="1">
                            <a:latin typeface="Cambria Math"/>
                          </a:rPr>
                          <m:t>𝐴</m:t>
                        </m:r>
                      </m:sup>
                      <m:e>
                        <m:r>
                          <a:rPr lang="en-GB" sz="2000" i="1">
                            <a:latin typeface="Cambria Math"/>
                          </a:rPr>
                          <m:t>𝑅</m:t>
                        </m:r>
                      </m:e>
                    </m:sPre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17" y="5884282"/>
                <a:ext cx="1647374" cy="406137"/>
              </a:xfrm>
              <a:prstGeom prst="rect">
                <a:avLst/>
              </a:prstGeom>
              <a:blipFill rotWithShape="1">
                <a:blip r:embed="rId7"/>
                <a:stretch>
                  <a:fillRect l="-4074" t="-4478" r="-7407" b="-268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urved Connector 4"/>
          <p:cNvCxnSpPr/>
          <p:nvPr/>
        </p:nvCxnSpPr>
        <p:spPr>
          <a:xfrm rot="5400000">
            <a:off x="1689095" y="5325794"/>
            <a:ext cx="583073" cy="5339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7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Rotation </a:t>
            </a:r>
            <a:r>
              <a:rPr lang="en-GB" dirty="0" smtClean="0"/>
              <a:t>matrices (rotation around x/y/z)</a:t>
            </a:r>
            <a:endParaRPr lang="en-GB" dirty="0"/>
          </a:p>
        </p:txBody>
      </p:sp>
      <p:graphicFrame>
        <p:nvGraphicFramePr>
          <p:cNvPr id="3686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849830"/>
              </p:ext>
            </p:extLst>
          </p:nvPr>
        </p:nvGraphicFramePr>
        <p:xfrm>
          <a:off x="1835696" y="1124744"/>
          <a:ext cx="5251049" cy="446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2" name="Equation" r:id="rId3" imgW="3047760" imgH="2590560" progId="Equation.3">
                  <p:embed/>
                </p:oleObj>
              </mc:Choice>
              <mc:Fallback>
                <p:oleObj name="Equation" r:id="rId3" imgW="3047760" imgH="2590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124744"/>
                        <a:ext cx="5251049" cy="4464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210463"/>
              </p:ext>
            </p:extLst>
          </p:nvPr>
        </p:nvGraphicFramePr>
        <p:xfrm>
          <a:off x="4064671" y="5707219"/>
          <a:ext cx="1374698" cy="932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3" name="Equation" r:id="rId5" imgW="711000" imgH="482400" progId="Equation.3">
                  <p:embed/>
                </p:oleObj>
              </mc:Choice>
              <mc:Fallback>
                <p:oleObj name="Equation" r:id="rId5" imgW="71100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4671" y="5707219"/>
                        <a:ext cx="1374698" cy="932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31840" y="59804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where: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89" name="Object 2"/>
          <p:cNvGraphicFramePr>
            <a:graphicFrameLocks noChangeAspect="1"/>
          </p:cNvGraphicFramePr>
          <p:nvPr/>
        </p:nvGraphicFramePr>
        <p:xfrm>
          <a:off x="4473575" y="1143000"/>
          <a:ext cx="10239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9" name="Equation" r:id="rId3" imgW="596900" imgH="711200" progId="Equation.3">
                  <p:embed/>
                </p:oleObj>
              </mc:Choice>
              <mc:Fallback>
                <p:oleObj name="Equation" r:id="rId3" imgW="5969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1143000"/>
                        <a:ext cx="102393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2290763" y="3883025"/>
          <a:ext cx="1219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0" name="Equation" r:id="rId5" imgW="812447" imgH="228501" progId="Equation.3">
                  <p:embed/>
                </p:oleObj>
              </mc:Choice>
              <mc:Fallback>
                <p:oleObj name="Equation" r:id="rId5" imgW="812447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3883025"/>
                        <a:ext cx="1219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899048"/>
              </p:ext>
            </p:extLst>
          </p:nvPr>
        </p:nvGraphicFramePr>
        <p:xfrm>
          <a:off x="2879725" y="4384675"/>
          <a:ext cx="28257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1" name="Equation" r:id="rId7" imgW="1904760" imgH="711000" progId="Equation.3">
                  <p:embed/>
                </p:oleObj>
              </mc:Choice>
              <mc:Fallback>
                <p:oleObj name="Equation" r:id="rId7" imgW="190476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4384675"/>
                        <a:ext cx="282575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Line 8"/>
          <p:cNvSpPr>
            <a:spLocks noChangeShapeType="1"/>
          </p:cNvSpPr>
          <p:nvPr/>
        </p:nvSpPr>
        <p:spPr bwMode="auto">
          <a:xfrm flipV="1">
            <a:off x="4011613" y="1341438"/>
            <a:ext cx="1587" cy="2319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Line 9"/>
          <p:cNvSpPr>
            <a:spLocks noChangeShapeType="1"/>
          </p:cNvSpPr>
          <p:nvPr/>
        </p:nvSpPr>
        <p:spPr bwMode="auto">
          <a:xfrm>
            <a:off x="3263900" y="3651250"/>
            <a:ext cx="2525713" cy="111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Text Box 10"/>
          <p:cNvSpPr txBox="1">
            <a:spLocks noChangeArrowheads="1"/>
          </p:cNvSpPr>
          <p:nvPr/>
        </p:nvSpPr>
        <p:spPr bwMode="auto">
          <a:xfrm>
            <a:off x="5789613" y="3516313"/>
            <a:ext cx="477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/>
              <a:t>X</a:t>
            </a:r>
            <a:r>
              <a:rPr lang="en-GB" sz="1800" b="1" baseline="-25000"/>
              <a:t>B</a:t>
            </a:r>
            <a:endParaRPr lang="en-US" sz="1800" b="1" baseline="-25000"/>
          </a:p>
        </p:txBody>
      </p:sp>
      <p:sp>
        <p:nvSpPr>
          <p:cNvPr id="37895" name="Text Box 11"/>
          <p:cNvSpPr txBox="1">
            <a:spLocks noChangeArrowheads="1"/>
          </p:cNvSpPr>
          <p:nvPr/>
        </p:nvSpPr>
        <p:spPr bwMode="auto">
          <a:xfrm>
            <a:off x="5737225" y="2224088"/>
            <a:ext cx="3667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/>
              <a:t>X</a:t>
            </a:r>
            <a:r>
              <a:rPr lang="en-GB" sz="1800" b="1" baseline="-25000"/>
              <a:t>W</a:t>
            </a:r>
            <a:endParaRPr lang="en-US" sz="1800" b="1" baseline="-25000"/>
          </a:p>
        </p:txBody>
      </p:sp>
      <p:sp>
        <p:nvSpPr>
          <p:cNvPr id="37896" name="Text Box 12"/>
          <p:cNvSpPr txBox="1">
            <a:spLocks noChangeArrowheads="1"/>
          </p:cNvSpPr>
          <p:nvPr/>
        </p:nvSpPr>
        <p:spPr bwMode="auto">
          <a:xfrm>
            <a:off x="3671888" y="1222375"/>
            <a:ext cx="4206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/>
              <a:t>Y</a:t>
            </a:r>
            <a:r>
              <a:rPr lang="en-GB" sz="1800" b="1" baseline="-25000"/>
              <a:t>B</a:t>
            </a:r>
            <a:endParaRPr lang="en-US" sz="1800" b="1" baseline="-25000"/>
          </a:p>
        </p:txBody>
      </p:sp>
      <p:sp>
        <p:nvSpPr>
          <p:cNvPr id="37897" name="Text Box 13"/>
          <p:cNvSpPr txBox="1">
            <a:spLocks noChangeArrowheads="1"/>
          </p:cNvSpPr>
          <p:nvPr/>
        </p:nvSpPr>
        <p:spPr bwMode="auto">
          <a:xfrm>
            <a:off x="2492375" y="1460500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/>
              <a:t>Y</a:t>
            </a:r>
            <a:r>
              <a:rPr lang="en-GB" sz="1800" b="1" baseline="-25000"/>
              <a:t>W</a:t>
            </a:r>
            <a:endParaRPr lang="en-US" sz="1800" b="1" baseline="-25000"/>
          </a:p>
        </p:txBody>
      </p:sp>
      <p:sp>
        <p:nvSpPr>
          <p:cNvPr id="37898" name="Line 14"/>
          <p:cNvSpPr>
            <a:spLocks noChangeShapeType="1"/>
          </p:cNvSpPr>
          <p:nvPr/>
        </p:nvSpPr>
        <p:spPr bwMode="auto">
          <a:xfrm flipV="1">
            <a:off x="4010025" y="1981200"/>
            <a:ext cx="692150" cy="1652588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Text Box 15"/>
          <p:cNvSpPr txBox="1">
            <a:spLocks noChangeArrowheads="1"/>
          </p:cNvSpPr>
          <p:nvPr/>
        </p:nvSpPr>
        <p:spPr bwMode="auto">
          <a:xfrm>
            <a:off x="4321175" y="33528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/>
              <a:t>30</a:t>
            </a:r>
            <a:r>
              <a:rPr lang="en-US" sz="1800" b="1"/>
              <a:t>º</a:t>
            </a:r>
            <a:endParaRPr lang="en-US" sz="1800" b="1" baseline="-25000"/>
          </a:p>
        </p:txBody>
      </p:sp>
      <p:sp>
        <p:nvSpPr>
          <p:cNvPr id="37900" name="Line 16"/>
          <p:cNvSpPr>
            <a:spLocks noChangeShapeType="1"/>
          </p:cNvSpPr>
          <p:nvPr/>
        </p:nvSpPr>
        <p:spPr bwMode="auto">
          <a:xfrm>
            <a:off x="4710113" y="1978025"/>
            <a:ext cx="446087" cy="642938"/>
          </a:xfrm>
          <a:prstGeom prst="line">
            <a:avLst/>
          </a:prstGeom>
          <a:noFill/>
          <a:ln w="9525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7"/>
          <p:cNvSpPr>
            <a:spLocks noChangeShapeType="1"/>
          </p:cNvSpPr>
          <p:nvPr/>
        </p:nvSpPr>
        <p:spPr bwMode="auto">
          <a:xfrm rot="5400000">
            <a:off x="3582194" y="1931194"/>
            <a:ext cx="1006475" cy="1150937"/>
          </a:xfrm>
          <a:prstGeom prst="line">
            <a:avLst/>
          </a:prstGeom>
          <a:noFill/>
          <a:ln w="9525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8"/>
          <p:cNvSpPr>
            <a:spLocks noChangeShapeType="1"/>
          </p:cNvSpPr>
          <p:nvPr/>
        </p:nvSpPr>
        <p:spPr bwMode="auto">
          <a:xfrm>
            <a:off x="4722813" y="1976438"/>
            <a:ext cx="1587" cy="17240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9"/>
          <p:cNvSpPr>
            <a:spLocks noChangeShapeType="1"/>
          </p:cNvSpPr>
          <p:nvPr/>
        </p:nvSpPr>
        <p:spPr bwMode="auto">
          <a:xfrm rot="-5400000">
            <a:off x="4335463" y="1690687"/>
            <a:ext cx="7938" cy="63341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20"/>
          <p:cNvSpPr>
            <a:spLocks noChangeShapeType="1"/>
          </p:cNvSpPr>
          <p:nvPr/>
        </p:nvSpPr>
        <p:spPr bwMode="auto">
          <a:xfrm rot="-2383169">
            <a:off x="3802063" y="2943225"/>
            <a:ext cx="2155825" cy="4763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22"/>
          <p:cNvSpPr>
            <a:spLocks noChangeShapeType="1"/>
          </p:cNvSpPr>
          <p:nvPr/>
        </p:nvSpPr>
        <p:spPr bwMode="auto">
          <a:xfrm rot="19216831" flipV="1">
            <a:off x="3175990" y="1311259"/>
            <a:ext cx="1588" cy="26177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806669"/>
              </p:ext>
            </p:extLst>
          </p:nvPr>
        </p:nvGraphicFramePr>
        <p:xfrm>
          <a:off x="3284538" y="5464175"/>
          <a:ext cx="3073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2" name="Equation" r:id="rId9" imgW="2095200" imgH="711000" progId="Equation.3">
                  <p:embed/>
                </p:oleObj>
              </mc:Choice>
              <mc:Fallback>
                <p:oleObj name="Equation" r:id="rId9" imgW="2095200" imgH="711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5464175"/>
                        <a:ext cx="3073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Rotation Matrices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Properties of Rotation </a:t>
            </a:r>
            <a:r>
              <a:rPr lang="en-GB" dirty="0"/>
              <a:t>M</a:t>
            </a:r>
            <a:r>
              <a:rPr lang="en-GB" dirty="0" smtClean="0"/>
              <a:t>atrices to keep in mind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010820"/>
              </p:ext>
            </p:extLst>
          </p:nvPr>
        </p:nvGraphicFramePr>
        <p:xfrm>
          <a:off x="971600" y="1628800"/>
          <a:ext cx="2735263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2" name="Equation" r:id="rId3" imgW="1193760" imgH="558720" progId="Equation.3">
                  <p:embed/>
                </p:oleObj>
              </mc:Choice>
              <mc:Fallback>
                <p:oleObj name="Equation" r:id="rId3" imgW="1193760" imgH="558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1628800"/>
                        <a:ext cx="2735263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404175"/>
              </p:ext>
            </p:extLst>
          </p:nvPr>
        </p:nvGraphicFramePr>
        <p:xfrm>
          <a:off x="4860032" y="1484784"/>
          <a:ext cx="2241550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3" name="Equation" r:id="rId5" imgW="977760" imgH="711000" progId="Equation.3">
                  <p:embed/>
                </p:oleObj>
              </mc:Choice>
              <mc:Fallback>
                <p:oleObj name="Equation" r:id="rId5" imgW="97776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484784"/>
                        <a:ext cx="2241550" cy="162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520271"/>
              </p:ext>
            </p:extLst>
          </p:nvPr>
        </p:nvGraphicFramePr>
        <p:xfrm>
          <a:off x="1043608" y="3429000"/>
          <a:ext cx="4800601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4" name="Equation" r:id="rId7" imgW="2095200" imgH="482400" progId="Equation.3">
                  <p:embed/>
                </p:oleObj>
              </mc:Choice>
              <mc:Fallback>
                <p:oleObj name="Equation" r:id="rId7" imgW="209520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429000"/>
                        <a:ext cx="4800601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2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22150"/>
                <a:ext cx="8435280" cy="4804013"/>
              </a:xfrm>
            </p:spPr>
            <p:txBody>
              <a:bodyPr/>
              <a:lstStyle/>
              <a:p>
                <a:r>
                  <a:rPr lang="en-GB" dirty="0" smtClean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𝐴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 smtClean="0"/>
                  <a:t>. Can A be a rotation matrix?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Find the values of the missing elements:</a:t>
                </a:r>
              </a:p>
              <a:p>
                <a:pPr marL="0" indent="0">
                  <a:buNone/>
                </a:pPr>
                <a:r>
                  <a:rPr lang="en-GB" dirty="0" smtClean="0"/>
                  <a:t>R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  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    0</m:t>
                                    </m:r>
                                  </m:e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b="0" i="0" smtClean="0">
                        <a:latin typeface="Cambria Math"/>
                      </a:rPr>
                      <m:t>.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22150"/>
                <a:ext cx="8435280" cy="4804013"/>
              </a:xfrm>
              <a:blipFill rotWithShape="1">
                <a:blip r:embed="rId2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0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Homogeneous Transformations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Putting it all together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23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Position </a:t>
            </a:r>
            <a:r>
              <a:rPr lang="en-GB" dirty="0"/>
              <a:t>of a point is represented by a vector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Orientation of a body is represented by a </a:t>
            </a:r>
            <a:r>
              <a:rPr lang="en-GB" dirty="0" smtClean="0"/>
              <a:t>matrix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38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Kinematic Relationship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 eaLnBrk="1" hangingPunct="1">
              <a:buNone/>
            </a:pPr>
            <a:endParaRPr lang="en-GB" dirty="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GB" dirty="0" smtClean="0">
                <a:latin typeface="Arial" charset="0"/>
                <a:cs typeface="Arial" charset="0"/>
              </a:rPr>
              <a:t>Between </a:t>
            </a:r>
            <a:r>
              <a:rPr lang="en-GB" dirty="0">
                <a:latin typeface="Arial" charset="0"/>
                <a:cs typeface="Arial" charset="0"/>
              </a:rPr>
              <a:t>two frames we have a </a:t>
            </a:r>
            <a:r>
              <a:rPr lang="en-GB" i="1" dirty="0">
                <a:latin typeface="Arial" charset="0"/>
                <a:cs typeface="Arial" charset="0"/>
              </a:rPr>
              <a:t>kinematic relationship</a:t>
            </a:r>
            <a:r>
              <a:rPr lang="en-GB" dirty="0">
                <a:latin typeface="Arial" charset="0"/>
                <a:cs typeface="Arial" charset="0"/>
              </a:rPr>
              <a:t> - translation and rotation.</a:t>
            </a:r>
          </a:p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/>
            <a:endParaRPr lang="en-GB" dirty="0">
              <a:latin typeface="Arial" charset="0"/>
            </a:endParaRPr>
          </a:p>
          <a:p>
            <a:pPr lvl="1" eaLnBrk="1" hangingPunct="1"/>
            <a:endParaRPr lang="en-GB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GB" dirty="0">
                <a:latin typeface="Arial" charset="0"/>
                <a:cs typeface="Arial" charset="0"/>
              </a:rPr>
              <a:t>This relationship is mathematically represented by a 4 </a:t>
            </a:r>
            <a:r>
              <a:rPr lang="en-GB" dirty="0">
                <a:latin typeface="Arial" charset="0"/>
                <a:cs typeface="Arial" charset="0"/>
                <a:sym typeface="Symbol" charset="0"/>
              </a:rPr>
              <a:t></a:t>
            </a:r>
            <a:r>
              <a:rPr lang="en-GB" dirty="0">
                <a:latin typeface="Arial" charset="0"/>
                <a:cs typeface="Arial" charset="0"/>
              </a:rPr>
              <a:t> 4 Homogeneous Transformation Matrix.</a:t>
            </a:r>
          </a:p>
        </p:txBody>
      </p:sp>
      <p:grpSp>
        <p:nvGrpSpPr>
          <p:cNvPr id="38915" name="Group 4"/>
          <p:cNvGrpSpPr>
            <a:grpSpLocks/>
          </p:cNvGrpSpPr>
          <p:nvPr/>
        </p:nvGrpSpPr>
        <p:grpSpPr bwMode="auto">
          <a:xfrm>
            <a:off x="1981200" y="2924944"/>
            <a:ext cx="5084763" cy="1354138"/>
            <a:chOff x="1248" y="2240"/>
            <a:chExt cx="3203" cy="853"/>
          </a:xfrm>
        </p:grpSpPr>
        <p:grpSp>
          <p:nvGrpSpPr>
            <p:cNvPr id="38917" name="Group 5"/>
            <p:cNvGrpSpPr>
              <a:grpSpLocks/>
            </p:cNvGrpSpPr>
            <p:nvPr/>
          </p:nvGrpSpPr>
          <p:grpSpPr bwMode="auto">
            <a:xfrm>
              <a:off x="1248" y="2304"/>
              <a:ext cx="730" cy="789"/>
              <a:chOff x="2078" y="1908"/>
              <a:chExt cx="730" cy="789"/>
            </a:xfrm>
          </p:grpSpPr>
          <p:sp>
            <p:nvSpPr>
              <p:cNvPr id="38927" name="Line 6"/>
              <p:cNvSpPr>
                <a:spLocks noChangeShapeType="1"/>
              </p:cNvSpPr>
              <p:nvPr/>
            </p:nvSpPr>
            <p:spPr bwMode="auto">
              <a:xfrm>
                <a:off x="2256" y="2369"/>
                <a:ext cx="382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8" name="Line 7"/>
              <p:cNvSpPr>
                <a:spLocks noChangeShapeType="1"/>
              </p:cNvSpPr>
              <p:nvPr/>
            </p:nvSpPr>
            <p:spPr bwMode="auto">
              <a:xfrm flipV="1">
                <a:off x="2256" y="2208"/>
                <a:ext cx="340" cy="1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9" name="Line 8"/>
              <p:cNvSpPr>
                <a:spLocks noChangeShapeType="1"/>
              </p:cNvSpPr>
              <p:nvPr/>
            </p:nvSpPr>
            <p:spPr bwMode="auto">
              <a:xfrm flipV="1">
                <a:off x="2256" y="2007"/>
                <a:ext cx="0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0" name="Text Box 9"/>
              <p:cNvSpPr txBox="1">
                <a:spLocks noChangeArrowheads="1"/>
              </p:cNvSpPr>
              <p:nvPr/>
            </p:nvSpPr>
            <p:spPr bwMode="auto">
              <a:xfrm>
                <a:off x="2078" y="1908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GB">
                    <a:latin typeface="Times New Roman" charset="0"/>
                  </a:rPr>
                  <a:t>z</a:t>
                </a:r>
              </a:p>
            </p:txBody>
          </p:sp>
          <p:sp>
            <p:nvSpPr>
              <p:cNvPr id="38931" name="Text Box 10"/>
              <p:cNvSpPr txBox="1">
                <a:spLocks noChangeArrowheads="1"/>
              </p:cNvSpPr>
              <p:nvPr/>
            </p:nvSpPr>
            <p:spPr bwMode="auto">
              <a:xfrm>
                <a:off x="2596" y="204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GB">
                    <a:latin typeface="Times New Roman" charset="0"/>
                  </a:rPr>
                  <a:t>y</a:t>
                </a:r>
              </a:p>
            </p:txBody>
          </p:sp>
          <p:sp>
            <p:nvSpPr>
              <p:cNvPr id="38932" name="Text Box 11"/>
              <p:cNvSpPr txBox="1">
                <a:spLocks noChangeArrowheads="1"/>
              </p:cNvSpPr>
              <p:nvPr/>
            </p:nvSpPr>
            <p:spPr bwMode="auto">
              <a:xfrm>
                <a:off x="2426" y="240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GB">
                    <a:latin typeface="Times New Roman" charset="0"/>
                  </a:rPr>
                  <a:t>x</a:t>
                </a:r>
              </a:p>
            </p:txBody>
          </p:sp>
        </p:grpSp>
        <p:sp>
          <p:nvSpPr>
            <p:cNvPr id="38918" name="Line 12"/>
            <p:cNvSpPr>
              <a:spLocks noChangeShapeType="1"/>
            </p:cNvSpPr>
            <p:nvPr/>
          </p:nvSpPr>
          <p:spPr bwMode="auto">
            <a:xfrm rot="10185428">
              <a:off x="3777" y="2471"/>
              <a:ext cx="382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9" name="Line 13"/>
            <p:cNvSpPr>
              <a:spLocks noChangeShapeType="1"/>
            </p:cNvSpPr>
            <p:nvPr/>
          </p:nvSpPr>
          <p:spPr bwMode="auto">
            <a:xfrm rot="10185428" flipV="1">
              <a:off x="3840" y="2544"/>
              <a:ext cx="340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0" name="Line 14"/>
            <p:cNvSpPr>
              <a:spLocks noChangeShapeType="1"/>
            </p:cNvSpPr>
            <p:nvPr/>
          </p:nvSpPr>
          <p:spPr bwMode="auto">
            <a:xfrm rot="10185428" flipV="1">
              <a:off x="4195" y="2513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1" name="Text Box 15"/>
            <p:cNvSpPr txBox="1">
              <a:spLocks noChangeArrowheads="1"/>
            </p:cNvSpPr>
            <p:nvPr/>
          </p:nvSpPr>
          <p:spPr bwMode="auto">
            <a:xfrm rot="-147982">
              <a:off x="4250" y="265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GB">
                  <a:latin typeface="Times New Roman" charset="0"/>
                </a:rPr>
                <a:t>z</a:t>
              </a:r>
            </a:p>
          </p:txBody>
        </p:sp>
        <p:sp>
          <p:nvSpPr>
            <p:cNvPr id="38922" name="Text Box 16"/>
            <p:cNvSpPr txBox="1">
              <a:spLocks noChangeArrowheads="1"/>
            </p:cNvSpPr>
            <p:nvPr/>
          </p:nvSpPr>
          <p:spPr bwMode="auto">
            <a:xfrm rot="33261">
              <a:off x="3650" y="262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GB">
                  <a:latin typeface="Times New Roman" charset="0"/>
                </a:rPr>
                <a:t>y</a:t>
              </a:r>
            </a:p>
          </p:txBody>
        </p:sp>
        <p:sp>
          <p:nvSpPr>
            <p:cNvPr id="38923" name="Text Box 17"/>
            <p:cNvSpPr txBox="1">
              <a:spLocks noChangeArrowheads="1"/>
            </p:cNvSpPr>
            <p:nvPr/>
          </p:nvSpPr>
          <p:spPr bwMode="auto">
            <a:xfrm rot="26236">
              <a:off x="3752" y="22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GB">
                  <a:latin typeface="Times New Roman" charset="0"/>
                </a:rPr>
                <a:t>x</a:t>
              </a:r>
            </a:p>
          </p:txBody>
        </p:sp>
        <p:sp>
          <p:nvSpPr>
            <p:cNvPr id="38924" name="AutoShape 18"/>
            <p:cNvSpPr>
              <a:spLocks noChangeArrowheads="1"/>
            </p:cNvSpPr>
            <p:nvPr/>
          </p:nvSpPr>
          <p:spPr bwMode="auto">
            <a:xfrm>
              <a:off x="2544" y="2688"/>
              <a:ext cx="768" cy="384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AutoShape 19"/>
            <p:cNvSpPr>
              <a:spLocks noChangeArrowheads="1"/>
            </p:cNvSpPr>
            <p:nvPr/>
          </p:nvSpPr>
          <p:spPr bwMode="auto">
            <a:xfrm>
              <a:off x="2544" y="2256"/>
              <a:ext cx="768" cy="384"/>
            </a:xfrm>
            <a:prstGeom prst="curvedDown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6" name="AutoShape 20"/>
            <p:cNvSpPr>
              <a:spLocks noChangeArrowheads="1"/>
            </p:cNvSpPr>
            <p:nvPr/>
          </p:nvSpPr>
          <p:spPr bwMode="auto">
            <a:xfrm>
              <a:off x="2160" y="2496"/>
              <a:ext cx="912" cy="336"/>
            </a:xfrm>
            <a:prstGeom prst="rightArrow">
              <a:avLst>
                <a:gd name="adj1" fmla="val 50000"/>
                <a:gd name="adj2" fmla="val 6785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16" name="Text Box 21"/>
          <p:cNvSpPr txBox="1">
            <a:spLocks noChangeArrowheads="1"/>
          </p:cNvSpPr>
          <p:nvPr/>
        </p:nvSpPr>
        <p:spPr bwMode="auto">
          <a:xfrm>
            <a:off x="2727325" y="2251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/>
              <a:t>Mapping of the frames (Translation + Rotation)</a:t>
            </a:r>
          </a:p>
        </p:txBody>
      </p:sp>
      <p:pic>
        <p:nvPicPr>
          <p:cNvPr id="39938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1700808"/>
            <a:ext cx="6140450" cy="328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6515100" y="3573463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>
                <a:latin typeface="Times New Roman" charset="0"/>
                <a:cs typeface="Times New Roman" charset="0"/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5373216"/>
                <a:ext cx="43948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baseline="30000" smtClean="0">
                          <a:latin typeface="Cambria Math" charset="0"/>
                        </a:rPr>
                        <m:t>𝐴</m:t>
                      </m:r>
                      <m:r>
                        <a:rPr lang="en-GB" sz="3600" b="0" i="1" smtClean="0">
                          <a:latin typeface="Cambria Math" charset="0"/>
                        </a:rPr>
                        <m:t>𝑃</m:t>
                      </m:r>
                      <m:r>
                        <a:rPr lang="en-GB" sz="3600" b="0" i="1" smtClean="0">
                          <a:latin typeface="Cambria Math" charset="0"/>
                        </a:rPr>
                        <m:t>=</m:t>
                      </m:r>
                      <m:r>
                        <a:rPr lang="en-GB" sz="3600" b="0" i="1" baseline="30000" smtClean="0"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GB" sz="3600" b="0" i="1" baseline="30000" smtClean="0">
                          <a:latin typeface="Cambria Math" charset="0"/>
                        </a:rPr>
                        <m:t>𝐵</m:t>
                      </m:r>
                      <m:r>
                        <a:rPr lang="en-GB" sz="3600" b="0" i="1" smtClean="0">
                          <a:latin typeface="Cambria Math" charset="0"/>
                        </a:rPr>
                        <m:t>𝑃</m:t>
                      </m:r>
                      <m:r>
                        <a:rPr lang="en-GB" sz="3600" b="0" i="1" smtClean="0">
                          <a:latin typeface="Cambria Math"/>
                        </a:rPr>
                        <m:t>+</m:t>
                      </m:r>
                      <m:r>
                        <a:rPr lang="en-GB" sz="3600" i="1" baseline="30000"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sz="3600" i="1">
                              <a:latin typeface="Cambria Math" charset="0"/>
                            </a:rPr>
                            <m:t>𝐵</m:t>
                          </m:r>
                          <m:r>
                            <a:rPr lang="en-GB" sz="3600" b="0" i="1" smtClean="0">
                              <a:latin typeface="Cambria Math"/>
                            </a:rPr>
                            <m:t>𝑂𝑅𝐺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373216"/>
                <a:ext cx="4394857" cy="553998"/>
              </a:xfrm>
              <a:prstGeom prst="rect">
                <a:avLst/>
              </a:prstGeom>
              <a:blipFill rotWithShape="1">
                <a:blip r:embed="rId3"/>
                <a:stretch>
                  <a:fillRect t="-24176" r="-7212" b="-49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/>
              <a:t>Homogenous transformation matrix</a:t>
            </a:r>
          </a:p>
        </p:txBody>
      </p:sp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1055688"/>
            <a:ext cx="4948238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99" y="3645024"/>
            <a:ext cx="5888037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71600" y="2115344"/>
                <a:ext cx="2687787" cy="46891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baseline="50000" smtClean="0">
                            <a:latin typeface="Cambria Math"/>
                          </a:rPr>
                          <m:t>𝐴</m:t>
                        </m:r>
                        <m:r>
                          <a:rPr lang="en-GB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2400" i="1">
                            <a:latin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sz="240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𝐴</m:t>
                        </m:r>
                        <m:r>
                          <a:rPr lang="en-GB" sz="2400" i="1">
                            <a:latin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sz="2400" dirty="0"/>
                  <a:t> </a:t>
                </a:r>
                <a:r>
                  <a:rPr lang="en-GB" sz="2400" dirty="0" smtClean="0"/>
                  <a:t>or 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GB" sz="2400" i="1">
                            <a:latin typeface="Cambria Math"/>
                          </a:rPr>
                          <m:t>𝐵</m:t>
                        </m:r>
                      </m:sub>
                      <m:sup>
                        <m:r>
                          <a:rPr lang="en-GB" sz="2400" i="1">
                            <a:latin typeface="Cambria Math"/>
                          </a:rPr>
                          <m:t>𝐴</m:t>
                        </m:r>
                      </m:sup>
                      <m:e>
                        <m:r>
                          <a:rPr lang="en-GB" sz="2400" i="1">
                            <a:latin typeface="Cambria Math"/>
                          </a:rPr>
                          <m:t>𝑇</m:t>
                        </m:r>
                      </m:e>
                    </m:sPre>
                  </m:oMath>
                </a14:m>
                <a:r>
                  <a:rPr lang="en-GB" sz="2400" dirty="0" smtClean="0"/>
                  <a:t> =</a:t>
                </a:r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115344"/>
                <a:ext cx="2687787" cy="468911"/>
              </a:xfrm>
              <a:prstGeom prst="rect">
                <a:avLst/>
              </a:prstGeom>
              <a:blipFill rotWithShape="1">
                <a:blip r:embed="rId4"/>
                <a:stretch>
                  <a:fillRect t="-7792" r="-5896" b="-29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Today’s Lecture</a:t>
            </a:r>
            <a:endParaRPr lang="en-US" dirty="0">
              <a:latin typeface="Arial" charset="0"/>
            </a:endParaRPr>
          </a:p>
        </p:txBody>
      </p:sp>
      <p:sp>
        <p:nvSpPr>
          <p:cNvPr id="2150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Tx/>
              <a:buNone/>
            </a:pPr>
            <a:endParaRPr lang="en-GB" dirty="0" smtClean="0">
              <a:latin typeface="Arial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dirty="0" smtClean="0">
                <a:latin typeface="Arial" charset="0"/>
              </a:rPr>
              <a:t>Frames for Forward Kinematics</a:t>
            </a:r>
            <a:endParaRPr lang="en-GB" dirty="0">
              <a:latin typeface="Arial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dirty="0">
                <a:latin typeface="Arial" charset="0"/>
              </a:rPr>
              <a:t>Rotation &amp; Translation of Frames</a:t>
            </a:r>
          </a:p>
          <a:p>
            <a:pPr marL="0" indent="0" algn="ctr" eaLnBrk="1" hangingPunct="1">
              <a:buFontTx/>
              <a:buNone/>
            </a:pPr>
            <a:r>
              <a:rPr lang="en-GB" dirty="0">
                <a:latin typeface="Arial" charset="0"/>
              </a:rPr>
              <a:t>Homogenous transformation Matrix</a:t>
            </a:r>
          </a:p>
          <a:p>
            <a:pPr marL="0" indent="0" algn="ctr">
              <a:buFontTx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Homogeneous Coordinates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76350"/>
            <a:ext cx="7772400" cy="4572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Homogeneous coordinates: embed 3D vectors into 4D by adding  a “1”</a:t>
            </a:r>
          </a:p>
          <a:p>
            <a:pPr eaLnBrk="1" hangingPunct="1"/>
            <a:r>
              <a:rPr lang="en-US" dirty="0">
                <a:latin typeface="Arial" charset="0"/>
              </a:rPr>
              <a:t>More generally, the transformation matrix T has the form: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</a:endParaRP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295551"/>
              </p:ext>
            </p:extLst>
          </p:nvPr>
        </p:nvGraphicFramePr>
        <p:xfrm>
          <a:off x="1219200" y="3284984"/>
          <a:ext cx="662940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9" name="Equation" r:id="rId4" imgW="2425700" imgH="457200" progId="Equation.3">
                  <p:embed/>
                </p:oleObj>
              </mc:Choice>
              <mc:Fallback>
                <p:oleObj name="Equation" r:id="rId4" imgW="2425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84984"/>
                        <a:ext cx="6629400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592832" y="4613722"/>
            <a:ext cx="1746920" cy="177800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a</a:t>
            </a:r>
            <a:r>
              <a:rPr lang="en-US" sz="2000" baseline="-25000" dirty="0">
                <a:latin typeface="Times New Roman" charset="0"/>
              </a:rPr>
              <a:t>11</a:t>
            </a:r>
            <a:r>
              <a:rPr lang="en-US" sz="2000" dirty="0">
                <a:latin typeface="Times New Roman" charset="0"/>
              </a:rPr>
              <a:t> a</a:t>
            </a:r>
            <a:r>
              <a:rPr lang="en-US" sz="2000" baseline="-25000" dirty="0">
                <a:latin typeface="Times New Roman" charset="0"/>
              </a:rPr>
              <a:t>12</a:t>
            </a:r>
            <a:r>
              <a:rPr lang="en-US" sz="2000" dirty="0">
                <a:latin typeface="Times New Roman" charset="0"/>
              </a:rPr>
              <a:t> a</a:t>
            </a:r>
            <a:r>
              <a:rPr lang="en-US" sz="2000" baseline="-25000" dirty="0">
                <a:latin typeface="Times New Roman" charset="0"/>
              </a:rPr>
              <a:t>13</a:t>
            </a:r>
            <a:r>
              <a:rPr lang="en-US" sz="2000" dirty="0">
                <a:latin typeface="Times New Roman" charset="0"/>
              </a:rPr>
              <a:t>   </a:t>
            </a:r>
            <a:r>
              <a:rPr lang="en-US" sz="2000" dirty="0">
                <a:solidFill>
                  <a:srgbClr val="FF5050"/>
                </a:solidFill>
                <a:latin typeface="Times New Roman" charset="0"/>
              </a:rPr>
              <a:t>b</a:t>
            </a:r>
            <a:r>
              <a:rPr lang="en-US" sz="2000" baseline="-25000" dirty="0">
                <a:solidFill>
                  <a:srgbClr val="FF5050"/>
                </a:solidFill>
                <a:latin typeface="Times New Roman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a</a:t>
            </a:r>
            <a:r>
              <a:rPr lang="en-US" sz="2000" baseline="-25000" dirty="0">
                <a:latin typeface="Times New Roman" charset="0"/>
              </a:rPr>
              <a:t>21</a:t>
            </a:r>
            <a:r>
              <a:rPr lang="en-US" sz="2000" dirty="0">
                <a:latin typeface="Times New Roman" charset="0"/>
              </a:rPr>
              <a:t> a</a:t>
            </a:r>
            <a:r>
              <a:rPr lang="en-US" sz="2000" baseline="-25000" dirty="0">
                <a:latin typeface="Times New Roman" charset="0"/>
              </a:rPr>
              <a:t>22</a:t>
            </a:r>
            <a:r>
              <a:rPr lang="en-US" sz="2000" dirty="0">
                <a:latin typeface="Times New Roman" charset="0"/>
              </a:rPr>
              <a:t> a</a:t>
            </a:r>
            <a:r>
              <a:rPr lang="en-US" sz="2000" baseline="-25000" dirty="0">
                <a:latin typeface="Times New Roman" charset="0"/>
              </a:rPr>
              <a:t>23</a:t>
            </a:r>
            <a:r>
              <a:rPr lang="en-US" sz="2000" dirty="0">
                <a:latin typeface="Times New Roman" charset="0"/>
              </a:rPr>
              <a:t>   </a:t>
            </a:r>
            <a:r>
              <a:rPr lang="en-US" sz="2000" dirty="0">
                <a:solidFill>
                  <a:srgbClr val="FF5050"/>
                </a:solidFill>
                <a:latin typeface="Times New Roman" charset="0"/>
              </a:rPr>
              <a:t>b</a:t>
            </a:r>
            <a:r>
              <a:rPr lang="en-US" sz="2000" baseline="-25000" dirty="0">
                <a:solidFill>
                  <a:srgbClr val="FF5050"/>
                </a:solidFill>
                <a:latin typeface="Times New Roman" charset="0"/>
              </a:rPr>
              <a:t>2</a:t>
            </a:r>
            <a:endParaRPr lang="en-US" sz="2000" baseline="-25000" dirty="0">
              <a:latin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a</a:t>
            </a:r>
            <a:r>
              <a:rPr lang="en-US" sz="2000" baseline="-25000" dirty="0">
                <a:latin typeface="Times New Roman" charset="0"/>
              </a:rPr>
              <a:t>31</a:t>
            </a:r>
            <a:r>
              <a:rPr lang="en-US" sz="2000" dirty="0">
                <a:latin typeface="Times New Roman" charset="0"/>
              </a:rPr>
              <a:t> a</a:t>
            </a:r>
            <a:r>
              <a:rPr lang="en-US" sz="2000" baseline="-25000" dirty="0">
                <a:latin typeface="Times New Roman" charset="0"/>
              </a:rPr>
              <a:t>32</a:t>
            </a:r>
            <a:r>
              <a:rPr lang="en-US" sz="2000" dirty="0">
                <a:latin typeface="Times New Roman" charset="0"/>
              </a:rPr>
              <a:t> a</a:t>
            </a:r>
            <a:r>
              <a:rPr lang="en-US" sz="2000" baseline="-25000" dirty="0">
                <a:latin typeface="Times New Roman" charset="0"/>
              </a:rPr>
              <a:t>33</a:t>
            </a:r>
            <a:r>
              <a:rPr lang="en-US" sz="2000" dirty="0">
                <a:latin typeface="Times New Roman" charset="0"/>
              </a:rPr>
              <a:t>   </a:t>
            </a:r>
            <a:r>
              <a:rPr lang="en-US" sz="2000" dirty="0">
                <a:solidFill>
                  <a:srgbClr val="FF5050"/>
                </a:solidFill>
                <a:latin typeface="Times New Roman" charset="0"/>
              </a:rPr>
              <a:t>b</a:t>
            </a:r>
            <a:r>
              <a:rPr lang="en-US" sz="2000" baseline="-25000" dirty="0">
                <a:solidFill>
                  <a:srgbClr val="FF5050"/>
                </a:solidFill>
                <a:latin typeface="Times New Roman" charset="0"/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00"/>
                </a:solidFill>
                <a:latin typeface="Times New Roman" charset="0"/>
              </a:rPr>
              <a:t>c</a:t>
            </a:r>
            <a:r>
              <a:rPr lang="en-US" sz="2000" baseline="-25000" dirty="0">
                <a:solidFill>
                  <a:srgbClr val="006600"/>
                </a:solidFill>
                <a:latin typeface="Times New Roman" charset="0"/>
              </a:rPr>
              <a:t>1</a:t>
            </a:r>
            <a:r>
              <a:rPr lang="en-US" sz="2000" dirty="0">
                <a:solidFill>
                  <a:srgbClr val="006600"/>
                </a:solidFill>
                <a:latin typeface="Times New Roman" charset="0"/>
              </a:rPr>
              <a:t>  c</a:t>
            </a:r>
            <a:r>
              <a:rPr lang="en-US" sz="2000" baseline="-25000" dirty="0">
                <a:solidFill>
                  <a:srgbClr val="006600"/>
                </a:solidFill>
                <a:latin typeface="Times New Roman" charset="0"/>
              </a:rPr>
              <a:t>2 </a:t>
            </a:r>
            <a:r>
              <a:rPr lang="en-US" sz="2000" dirty="0">
                <a:solidFill>
                  <a:srgbClr val="006600"/>
                </a:solidFill>
                <a:latin typeface="Times New Roman" charset="0"/>
              </a:rPr>
              <a:t>  c</a:t>
            </a:r>
            <a:r>
              <a:rPr lang="en-US" sz="2000" baseline="-25000" dirty="0">
                <a:solidFill>
                  <a:srgbClr val="006600"/>
                </a:solidFill>
                <a:latin typeface="Times New Roman" charset="0"/>
              </a:rPr>
              <a:t>3</a:t>
            </a:r>
            <a:r>
              <a:rPr lang="en-US" sz="2000" dirty="0">
                <a:latin typeface="Times New Roman" charset="0"/>
              </a:rPr>
              <a:t>    </a:t>
            </a:r>
            <a:r>
              <a:rPr lang="en-US" sz="2000" dirty="0" err="1" smtClean="0">
                <a:solidFill>
                  <a:srgbClr val="7030A0"/>
                </a:solidFill>
                <a:latin typeface="Times New Roman" charset="0"/>
              </a:rPr>
              <a:t>sf</a:t>
            </a:r>
            <a:endParaRPr lang="en-US" sz="2000" dirty="0">
              <a:solidFill>
                <a:srgbClr val="7030A0"/>
              </a:solidFill>
              <a:latin typeface="Times New Roman" charset="0"/>
            </a:endParaRPr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 flipH="1">
            <a:off x="1259632" y="3742184"/>
            <a:ext cx="1864568" cy="144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Line 7"/>
          <p:cNvSpPr>
            <a:spLocks noChangeShapeType="1"/>
          </p:cNvSpPr>
          <p:nvPr/>
        </p:nvSpPr>
        <p:spPr bwMode="auto">
          <a:xfrm flipH="1">
            <a:off x="2209800" y="3665984"/>
            <a:ext cx="4419600" cy="1828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Line 8"/>
          <p:cNvSpPr>
            <a:spLocks noChangeShapeType="1"/>
          </p:cNvSpPr>
          <p:nvPr/>
        </p:nvSpPr>
        <p:spPr bwMode="auto">
          <a:xfrm flipH="1">
            <a:off x="1143000" y="4351784"/>
            <a:ext cx="1905000" cy="1669504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Line 9"/>
          <p:cNvSpPr>
            <a:spLocks noChangeShapeType="1"/>
          </p:cNvSpPr>
          <p:nvPr/>
        </p:nvSpPr>
        <p:spPr bwMode="auto">
          <a:xfrm flipH="1">
            <a:off x="2133600" y="4427984"/>
            <a:ext cx="3657600" cy="1752600"/>
          </a:xfrm>
          <a:prstGeom prst="line">
            <a:avLst/>
          </a:prstGeom>
          <a:noFill/>
          <a:ln w="9525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/>
      <p:bldP spid="40965" grpId="0" animBg="1"/>
      <p:bldP spid="40966" grpId="0" animBg="1"/>
      <p:bldP spid="40967" grpId="0" animBg="1"/>
      <p:bldP spid="409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transformations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many of them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Compound Transformations</a:t>
            </a:r>
          </a:p>
        </p:txBody>
      </p:sp>
      <p:pic>
        <p:nvPicPr>
          <p:cNvPr id="43010" name="Picture 44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4" y="1611312"/>
            <a:ext cx="7485062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0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060729"/>
              </p:ext>
            </p:extLst>
          </p:nvPr>
        </p:nvGraphicFramePr>
        <p:xfrm>
          <a:off x="3132137" y="5250780"/>
          <a:ext cx="28797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7" name="Equation" r:id="rId4" imgW="990600" imgH="241300" progId="Equation.3">
                  <p:embed/>
                </p:oleObj>
              </mc:Choice>
              <mc:Fallback>
                <p:oleObj name="Equation" r:id="rId4" imgW="9906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7" y="5250780"/>
                        <a:ext cx="28797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Compound Transformations</a:t>
            </a:r>
          </a:p>
        </p:txBody>
      </p:sp>
      <p:sp>
        <p:nvSpPr>
          <p:cNvPr id="44033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GB" dirty="0">
                <a:latin typeface="Arial" charset="0"/>
              </a:rPr>
              <a:t>	</a:t>
            </a:r>
          </a:p>
        </p:txBody>
      </p:sp>
      <p:sp>
        <p:nvSpPr>
          <p:cNvPr id="44035" name="AutoShape 4"/>
          <p:cNvSpPr>
            <a:spLocks noChangeArrowheads="1"/>
          </p:cNvSpPr>
          <p:nvPr/>
        </p:nvSpPr>
        <p:spPr bwMode="auto">
          <a:xfrm>
            <a:off x="300038" y="3514725"/>
            <a:ext cx="1376362" cy="828675"/>
          </a:xfrm>
          <a:prstGeom prst="parallelogram">
            <a:avLst>
              <a:gd name="adj" fmla="val 415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Line 5"/>
          <p:cNvSpPr>
            <a:spLocks noChangeShapeType="1"/>
          </p:cNvSpPr>
          <p:nvPr/>
        </p:nvSpPr>
        <p:spPr bwMode="auto">
          <a:xfrm flipV="1">
            <a:off x="812800" y="2651125"/>
            <a:ext cx="0" cy="1152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7" name="Line 6"/>
          <p:cNvSpPr>
            <a:spLocks noChangeShapeType="1"/>
          </p:cNvSpPr>
          <p:nvPr/>
        </p:nvSpPr>
        <p:spPr bwMode="auto">
          <a:xfrm flipV="1">
            <a:off x="850900" y="1528763"/>
            <a:ext cx="1314450" cy="996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38" name="Group 7"/>
          <p:cNvGrpSpPr>
            <a:grpSpLocks/>
          </p:cNvGrpSpPr>
          <p:nvPr/>
        </p:nvGrpSpPr>
        <p:grpSpPr bwMode="auto">
          <a:xfrm>
            <a:off x="2278063" y="1463675"/>
            <a:ext cx="942975" cy="633413"/>
            <a:chOff x="1853" y="1775"/>
            <a:chExt cx="594" cy="399"/>
          </a:xfrm>
        </p:grpSpPr>
        <p:sp>
          <p:nvSpPr>
            <p:cNvPr id="44068" name="Line 8"/>
            <p:cNvSpPr>
              <a:spLocks noChangeShapeType="1"/>
            </p:cNvSpPr>
            <p:nvPr/>
          </p:nvSpPr>
          <p:spPr bwMode="auto">
            <a:xfrm rot="-627825" flipH="1" flipV="1">
              <a:off x="1853" y="1775"/>
              <a:ext cx="453" cy="31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69" name="Group 9"/>
            <p:cNvGrpSpPr>
              <a:grpSpLocks/>
            </p:cNvGrpSpPr>
            <p:nvPr/>
          </p:nvGrpSpPr>
          <p:grpSpPr bwMode="auto">
            <a:xfrm rot="6827010">
              <a:off x="2265" y="1991"/>
              <a:ext cx="204" cy="161"/>
              <a:chOff x="1927" y="2531"/>
              <a:chExt cx="227" cy="95"/>
            </a:xfrm>
          </p:grpSpPr>
          <p:sp>
            <p:nvSpPr>
              <p:cNvPr id="44070" name="Line 10"/>
              <p:cNvSpPr>
                <a:spLocks noChangeShapeType="1"/>
              </p:cNvSpPr>
              <p:nvPr/>
            </p:nvSpPr>
            <p:spPr bwMode="auto">
              <a:xfrm flipH="1">
                <a:off x="1927" y="2614"/>
                <a:ext cx="22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1" name="Line 11"/>
              <p:cNvSpPr>
                <a:spLocks noChangeShapeType="1"/>
              </p:cNvSpPr>
              <p:nvPr/>
            </p:nvSpPr>
            <p:spPr bwMode="auto">
              <a:xfrm flipH="1">
                <a:off x="2142" y="2531"/>
                <a:ext cx="0" cy="9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2" name="Line 12"/>
              <p:cNvSpPr>
                <a:spLocks noChangeShapeType="1"/>
              </p:cNvSpPr>
              <p:nvPr/>
            </p:nvSpPr>
            <p:spPr bwMode="auto">
              <a:xfrm flipH="1">
                <a:off x="1939" y="2535"/>
                <a:ext cx="0" cy="9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4039" name="Oval 13"/>
          <p:cNvSpPr>
            <a:spLocks noChangeArrowheads="1"/>
          </p:cNvSpPr>
          <p:nvPr/>
        </p:nvSpPr>
        <p:spPr bwMode="auto">
          <a:xfrm>
            <a:off x="739775" y="25066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Oval 14"/>
          <p:cNvSpPr>
            <a:spLocks noChangeArrowheads="1"/>
          </p:cNvSpPr>
          <p:nvPr/>
        </p:nvSpPr>
        <p:spPr bwMode="auto">
          <a:xfrm>
            <a:off x="2139950" y="14478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041" name="Group 15"/>
          <p:cNvGrpSpPr>
            <a:grpSpLocks/>
          </p:cNvGrpSpPr>
          <p:nvPr/>
        </p:nvGrpSpPr>
        <p:grpSpPr bwMode="auto">
          <a:xfrm>
            <a:off x="3273425" y="1674813"/>
            <a:ext cx="323850" cy="488950"/>
            <a:chOff x="2496" y="1872"/>
            <a:chExt cx="204" cy="308"/>
          </a:xfrm>
        </p:grpSpPr>
        <p:sp>
          <p:nvSpPr>
            <p:cNvPr id="44064" name="Line 16"/>
            <p:cNvSpPr>
              <a:spLocks noChangeShapeType="1"/>
            </p:cNvSpPr>
            <p:nvPr/>
          </p:nvSpPr>
          <p:spPr bwMode="auto">
            <a:xfrm flipV="1">
              <a:off x="2496" y="1872"/>
              <a:ext cx="8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65" name="Group 17"/>
            <p:cNvGrpSpPr>
              <a:grpSpLocks/>
            </p:cNvGrpSpPr>
            <p:nvPr/>
          </p:nvGrpSpPr>
          <p:grpSpPr bwMode="auto">
            <a:xfrm>
              <a:off x="2496" y="1933"/>
              <a:ext cx="204" cy="247"/>
              <a:chOff x="2496" y="1933"/>
              <a:chExt cx="204" cy="247"/>
            </a:xfrm>
          </p:grpSpPr>
          <p:sp>
            <p:nvSpPr>
              <p:cNvPr id="44066" name="Line 18"/>
              <p:cNvSpPr>
                <a:spLocks noChangeShapeType="1"/>
              </p:cNvSpPr>
              <p:nvPr/>
            </p:nvSpPr>
            <p:spPr bwMode="auto">
              <a:xfrm flipV="1">
                <a:off x="2504" y="1933"/>
                <a:ext cx="149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7" name="Line 19"/>
              <p:cNvSpPr>
                <a:spLocks noChangeShapeType="1"/>
              </p:cNvSpPr>
              <p:nvPr/>
            </p:nvSpPr>
            <p:spPr bwMode="auto">
              <a:xfrm>
                <a:off x="2496" y="2096"/>
                <a:ext cx="204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4042" name="AutoShape 20"/>
          <p:cNvSpPr>
            <a:spLocks noChangeArrowheads="1"/>
          </p:cNvSpPr>
          <p:nvPr/>
        </p:nvSpPr>
        <p:spPr bwMode="auto">
          <a:xfrm>
            <a:off x="1460500" y="2286000"/>
            <a:ext cx="2039938" cy="985838"/>
          </a:xfrm>
          <a:prstGeom prst="parallelogram">
            <a:avLst>
              <a:gd name="adj" fmla="val 517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043" name="Group 21"/>
          <p:cNvGrpSpPr>
            <a:grpSpLocks/>
          </p:cNvGrpSpPr>
          <p:nvPr/>
        </p:nvGrpSpPr>
        <p:grpSpPr bwMode="auto">
          <a:xfrm>
            <a:off x="2109788" y="2443163"/>
            <a:ext cx="939800" cy="528637"/>
            <a:chOff x="1787" y="2384"/>
            <a:chExt cx="592" cy="333"/>
          </a:xfrm>
        </p:grpSpPr>
        <p:sp>
          <p:nvSpPr>
            <p:cNvPr id="44061" name="AutoShape 22"/>
            <p:cNvSpPr>
              <a:spLocks noChangeArrowheads="1"/>
            </p:cNvSpPr>
            <p:nvPr/>
          </p:nvSpPr>
          <p:spPr bwMode="auto">
            <a:xfrm>
              <a:off x="1787" y="2408"/>
              <a:ext cx="592" cy="216"/>
            </a:xfrm>
            <a:prstGeom prst="parallelogram">
              <a:avLst>
                <a:gd name="adj" fmla="val 68519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2" name="Rectangle 23"/>
            <p:cNvSpPr>
              <a:spLocks noChangeArrowheads="1"/>
            </p:cNvSpPr>
            <p:nvPr/>
          </p:nvSpPr>
          <p:spPr bwMode="auto">
            <a:xfrm>
              <a:off x="1791" y="2624"/>
              <a:ext cx="440" cy="60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3" name="AutoShape 24"/>
            <p:cNvSpPr>
              <a:spLocks noChangeArrowheads="1"/>
            </p:cNvSpPr>
            <p:nvPr/>
          </p:nvSpPr>
          <p:spPr bwMode="auto">
            <a:xfrm rot="-3375619">
              <a:off x="2134" y="2534"/>
              <a:ext cx="333" cy="33"/>
            </a:xfrm>
            <a:prstGeom prst="parallelogram">
              <a:avLst>
                <a:gd name="adj" fmla="val 252273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4" name="Line 25"/>
          <p:cNvSpPr>
            <a:spLocks noChangeShapeType="1"/>
          </p:cNvSpPr>
          <p:nvPr/>
        </p:nvSpPr>
        <p:spPr bwMode="auto">
          <a:xfrm flipV="1">
            <a:off x="1466850" y="2716213"/>
            <a:ext cx="1270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26"/>
          <p:cNvSpPr>
            <a:spLocks noChangeShapeType="1"/>
          </p:cNvSpPr>
          <p:nvPr/>
        </p:nvSpPr>
        <p:spPr bwMode="auto">
          <a:xfrm flipV="1">
            <a:off x="1479550" y="2722563"/>
            <a:ext cx="1112838" cy="544512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27"/>
          <p:cNvSpPr>
            <a:spLocks noChangeShapeType="1"/>
          </p:cNvSpPr>
          <p:nvPr/>
        </p:nvSpPr>
        <p:spPr bwMode="auto">
          <a:xfrm>
            <a:off x="1466850" y="3273425"/>
            <a:ext cx="509588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28"/>
          <p:cNvSpPr>
            <a:spLocks noChangeShapeType="1"/>
          </p:cNvSpPr>
          <p:nvPr/>
        </p:nvSpPr>
        <p:spPr bwMode="auto">
          <a:xfrm flipH="1" flipV="1">
            <a:off x="920750" y="3416300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29"/>
          <p:cNvSpPr>
            <a:spLocks noChangeShapeType="1"/>
          </p:cNvSpPr>
          <p:nvPr/>
        </p:nvSpPr>
        <p:spPr bwMode="auto">
          <a:xfrm flipV="1">
            <a:off x="933450" y="3709988"/>
            <a:ext cx="598488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30"/>
          <p:cNvSpPr>
            <a:spLocks noChangeShapeType="1"/>
          </p:cNvSpPr>
          <p:nvPr/>
        </p:nvSpPr>
        <p:spPr bwMode="auto">
          <a:xfrm>
            <a:off x="920750" y="3803650"/>
            <a:ext cx="3746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31"/>
          <p:cNvSpPr>
            <a:spLocks noChangeShapeType="1"/>
          </p:cNvSpPr>
          <p:nvPr/>
        </p:nvSpPr>
        <p:spPr bwMode="auto">
          <a:xfrm flipV="1">
            <a:off x="1473200" y="2768600"/>
            <a:ext cx="265113" cy="492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Oval 32"/>
          <p:cNvSpPr>
            <a:spLocks noChangeArrowheads="1"/>
          </p:cNvSpPr>
          <p:nvPr/>
        </p:nvSpPr>
        <p:spPr bwMode="auto">
          <a:xfrm>
            <a:off x="2606675" y="2646363"/>
            <a:ext cx="10160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Text Box 33"/>
          <p:cNvSpPr txBox="1">
            <a:spLocks noChangeArrowheads="1"/>
          </p:cNvSpPr>
          <p:nvPr/>
        </p:nvSpPr>
        <p:spPr bwMode="auto">
          <a:xfrm>
            <a:off x="490538" y="3810000"/>
            <a:ext cx="342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/>
              <a:t>{B}</a:t>
            </a:r>
            <a:endParaRPr lang="en-US" sz="1800" b="1"/>
          </a:p>
        </p:txBody>
      </p:sp>
      <p:sp>
        <p:nvSpPr>
          <p:cNvPr id="44053" name="Text Box 34"/>
          <p:cNvSpPr txBox="1">
            <a:spLocks noChangeArrowheads="1"/>
          </p:cNvSpPr>
          <p:nvPr/>
        </p:nvSpPr>
        <p:spPr bwMode="auto">
          <a:xfrm>
            <a:off x="909638" y="283368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/>
              <a:t>{W}</a:t>
            </a:r>
            <a:endParaRPr lang="en-US" sz="1800" b="1"/>
          </a:p>
        </p:txBody>
      </p:sp>
      <p:sp>
        <p:nvSpPr>
          <p:cNvPr id="44054" name="Text Box 35"/>
          <p:cNvSpPr txBox="1">
            <a:spLocks noChangeArrowheads="1"/>
          </p:cNvSpPr>
          <p:nvPr/>
        </p:nvSpPr>
        <p:spPr bwMode="auto">
          <a:xfrm>
            <a:off x="3524250" y="1743075"/>
            <a:ext cx="51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/>
              <a:t>{E}</a:t>
            </a:r>
            <a:endParaRPr lang="en-US" sz="1800" b="1"/>
          </a:p>
        </p:txBody>
      </p:sp>
      <p:sp>
        <p:nvSpPr>
          <p:cNvPr id="44055" name="Text Box 36"/>
          <p:cNvSpPr txBox="1">
            <a:spLocks noChangeArrowheads="1"/>
          </p:cNvSpPr>
          <p:nvPr/>
        </p:nvSpPr>
        <p:spPr bwMode="auto">
          <a:xfrm>
            <a:off x="3043238" y="2209800"/>
            <a:ext cx="45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 baseline="30000">
                <a:solidFill>
                  <a:srgbClr val="009900"/>
                </a:solidFill>
              </a:rPr>
              <a:t>E</a:t>
            </a:r>
            <a:r>
              <a:rPr lang="en-GB" sz="1800" b="1">
                <a:solidFill>
                  <a:srgbClr val="009900"/>
                </a:solidFill>
              </a:rPr>
              <a:t>C</a:t>
            </a:r>
            <a:endParaRPr lang="en-US" sz="1800" b="1">
              <a:solidFill>
                <a:srgbClr val="009900"/>
              </a:solidFill>
            </a:endParaRPr>
          </a:p>
        </p:txBody>
      </p:sp>
      <p:cxnSp>
        <p:nvCxnSpPr>
          <p:cNvPr id="44056" name="AutoShape 37"/>
          <p:cNvCxnSpPr>
            <a:cxnSpLocks noChangeShapeType="1"/>
            <a:stCxn id="44047" idx="0"/>
            <a:endCxn id="44051" idx="3"/>
          </p:cNvCxnSpPr>
          <p:nvPr/>
        </p:nvCxnSpPr>
        <p:spPr bwMode="auto">
          <a:xfrm flipV="1">
            <a:off x="920750" y="2727325"/>
            <a:ext cx="1700213" cy="1063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7" name="Text Box 38"/>
          <p:cNvSpPr txBox="1">
            <a:spLocks noChangeArrowheads="1"/>
          </p:cNvSpPr>
          <p:nvPr/>
        </p:nvSpPr>
        <p:spPr bwMode="auto">
          <a:xfrm>
            <a:off x="2586038" y="28194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/>
              <a:t>C</a:t>
            </a:r>
            <a:endParaRPr lang="en-US" sz="1800" b="1"/>
          </a:p>
        </p:txBody>
      </p:sp>
      <p:sp>
        <p:nvSpPr>
          <p:cNvPr id="44058" name="Text Box 39"/>
          <p:cNvSpPr txBox="1">
            <a:spLocks noChangeArrowheads="1"/>
          </p:cNvSpPr>
          <p:nvPr/>
        </p:nvSpPr>
        <p:spPr bwMode="auto">
          <a:xfrm>
            <a:off x="1671638" y="2681288"/>
            <a:ext cx="493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 baseline="30000">
                <a:solidFill>
                  <a:srgbClr val="0000CC"/>
                </a:solidFill>
              </a:rPr>
              <a:t>W</a:t>
            </a:r>
            <a:r>
              <a:rPr lang="en-GB" sz="1800" b="1">
                <a:solidFill>
                  <a:srgbClr val="0000CC"/>
                </a:solidFill>
              </a:rPr>
              <a:t>C</a:t>
            </a:r>
            <a:endParaRPr lang="en-US" sz="1800" b="1">
              <a:solidFill>
                <a:srgbClr val="0000CC"/>
              </a:solidFill>
            </a:endParaRPr>
          </a:p>
        </p:txBody>
      </p:sp>
      <p:cxnSp>
        <p:nvCxnSpPr>
          <p:cNvPr id="44059" name="AutoShape 40"/>
          <p:cNvCxnSpPr>
            <a:cxnSpLocks noChangeShapeType="1"/>
            <a:stCxn id="44067" idx="0"/>
            <a:endCxn id="44051" idx="7"/>
          </p:cNvCxnSpPr>
          <p:nvPr/>
        </p:nvCxnSpPr>
        <p:spPr bwMode="auto">
          <a:xfrm flipH="1">
            <a:off x="2693988" y="2030413"/>
            <a:ext cx="579437" cy="630237"/>
          </a:xfrm>
          <a:prstGeom prst="straightConnector1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1" name="Text Box 41"/>
          <p:cNvSpPr txBox="1">
            <a:spLocks noChangeArrowheads="1"/>
          </p:cNvSpPr>
          <p:nvPr/>
        </p:nvSpPr>
        <p:spPr bwMode="auto">
          <a:xfrm>
            <a:off x="3995738" y="1219200"/>
            <a:ext cx="49688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The vector </a:t>
            </a:r>
            <a:r>
              <a:rPr lang="en-US" sz="1800" baseline="30000" dirty="0"/>
              <a:t>W</a:t>
            </a:r>
            <a:r>
              <a:rPr lang="en-US" sz="1800" dirty="0"/>
              <a:t>C may be known, but </a:t>
            </a:r>
            <a:r>
              <a:rPr lang="en-US" sz="1800" baseline="30000" dirty="0"/>
              <a:t>E</a:t>
            </a:r>
            <a:r>
              <a:rPr lang="en-US" sz="1800" dirty="0"/>
              <a:t>C needs to be calculated.  If the transformations representing the position and orientation </a:t>
            </a:r>
            <a:r>
              <a:rPr lang="en-US" sz="1800" dirty="0" smtClean="0"/>
              <a:t>of {W</a:t>
            </a:r>
            <a:r>
              <a:rPr lang="en-US" sz="1800" dirty="0"/>
              <a:t>} </a:t>
            </a:r>
            <a:r>
              <a:rPr lang="en-US" sz="1800" dirty="0" smtClean="0"/>
              <a:t>w.r.t. </a:t>
            </a:r>
            <a:r>
              <a:rPr lang="en-US" sz="1800" dirty="0"/>
              <a:t>{B} and {B} </a:t>
            </a:r>
            <a:r>
              <a:rPr lang="en-US" sz="1800" dirty="0" smtClean="0"/>
              <a:t>w.r.t. </a:t>
            </a:r>
            <a:r>
              <a:rPr lang="en-US" sz="1800" dirty="0"/>
              <a:t>to {E} are known, the following calculations can be performed:</a:t>
            </a:r>
          </a:p>
          <a:p>
            <a:pPr eaLnBrk="1" hangingPunct="1"/>
            <a:endParaRPr lang="en-US" sz="1800" dirty="0"/>
          </a:p>
          <a:p>
            <a:pPr lvl="1" eaLnBrk="1" hangingPunct="1"/>
            <a:r>
              <a:rPr lang="en-US" sz="1800" dirty="0"/>
              <a:t>	</a:t>
            </a:r>
            <a:r>
              <a:rPr lang="en-US" sz="1800" baseline="30000" dirty="0"/>
              <a:t>B</a:t>
            </a:r>
            <a:r>
              <a:rPr lang="en-US" sz="1800" dirty="0"/>
              <a:t>C  =  </a:t>
            </a:r>
            <a:r>
              <a:rPr lang="en-US" sz="1800" baseline="30000" dirty="0"/>
              <a:t>B</a:t>
            </a:r>
            <a:r>
              <a:rPr lang="en-US" sz="1800" dirty="0"/>
              <a:t>T</a:t>
            </a:r>
            <a:r>
              <a:rPr lang="en-US" sz="1800" baseline="-25000" dirty="0"/>
              <a:t>W</a:t>
            </a:r>
            <a:r>
              <a:rPr lang="en-US" sz="1800" dirty="0"/>
              <a:t>  </a:t>
            </a:r>
            <a:r>
              <a:rPr lang="en-US" sz="1800" baseline="30000" dirty="0"/>
              <a:t>W</a:t>
            </a:r>
            <a:r>
              <a:rPr lang="en-US" sz="1800" dirty="0"/>
              <a:t>C</a:t>
            </a:r>
          </a:p>
          <a:p>
            <a:pPr lvl="1" eaLnBrk="1" hangingPunct="1"/>
            <a:r>
              <a:rPr lang="en-US" sz="1800" dirty="0"/>
              <a:t>	</a:t>
            </a:r>
            <a:r>
              <a:rPr lang="en-US" sz="1800" baseline="30000" dirty="0"/>
              <a:t>E</a:t>
            </a:r>
            <a:r>
              <a:rPr lang="en-US" sz="1800" dirty="0"/>
              <a:t>C  =  </a:t>
            </a:r>
            <a:r>
              <a:rPr lang="en-US" sz="1800" baseline="30000" dirty="0"/>
              <a:t>E</a:t>
            </a:r>
            <a:r>
              <a:rPr lang="en-US" sz="1800" dirty="0"/>
              <a:t>T</a:t>
            </a:r>
            <a:r>
              <a:rPr lang="en-US" sz="1800" baseline="-25000" dirty="0"/>
              <a:t>B</a:t>
            </a:r>
            <a:r>
              <a:rPr lang="en-US" sz="1800" dirty="0"/>
              <a:t>  </a:t>
            </a:r>
            <a:r>
              <a:rPr lang="en-US" sz="1800" baseline="30000" dirty="0"/>
              <a:t>B</a:t>
            </a:r>
            <a:r>
              <a:rPr lang="en-US" sz="1800" dirty="0"/>
              <a:t>C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or these equations can be combined to give:</a:t>
            </a:r>
          </a:p>
          <a:p>
            <a:pPr eaLnBrk="1" hangingPunct="1"/>
            <a:r>
              <a:rPr lang="en-US" sz="1800" dirty="0"/>
              <a:t>	</a:t>
            </a:r>
          </a:p>
          <a:p>
            <a:pPr eaLnBrk="1" hangingPunct="1"/>
            <a:r>
              <a:rPr lang="en-US" sz="1800" baseline="30000" dirty="0"/>
              <a:t>E</a:t>
            </a:r>
            <a:r>
              <a:rPr lang="en-US" sz="1800" dirty="0"/>
              <a:t>C  =  </a:t>
            </a:r>
            <a:r>
              <a:rPr lang="en-US" sz="1800" baseline="30000" dirty="0"/>
              <a:t>E</a:t>
            </a:r>
            <a:r>
              <a:rPr lang="en-US" sz="1800" dirty="0"/>
              <a:t>T</a:t>
            </a:r>
            <a:r>
              <a:rPr lang="en-US" sz="1800" baseline="-25000" dirty="0"/>
              <a:t>B</a:t>
            </a:r>
            <a:r>
              <a:rPr lang="en-US" sz="1800" dirty="0"/>
              <a:t> </a:t>
            </a:r>
            <a:r>
              <a:rPr lang="en-US" sz="1800" baseline="30000" dirty="0"/>
              <a:t>B</a:t>
            </a:r>
            <a:r>
              <a:rPr lang="en-US" sz="1800" dirty="0"/>
              <a:t>T</a:t>
            </a:r>
            <a:r>
              <a:rPr lang="en-US" sz="1800" baseline="-25000" dirty="0"/>
              <a:t>W</a:t>
            </a:r>
            <a:r>
              <a:rPr lang="en-US" sz="1800" dirty="0"/>
              <a:t>  </a:t>
            </a:r>
            <a:r>
              <a:rPr lang="en-US" sz="1800" baseline="30000" dirty="0"/>
              <a:t>W</a:t>
            </a:r>
            <a:r>
              <a:rPr lang="en-US" sz="1800" dirty="0"/>
              <a:t>C	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Combining the transformations we can define:</a:t>
            </a:r>
          </a:p>
          <a:p>
            <a:pPr eaLnBrk="1" hangingPunct="1"/>
            <a:r>
              <a:rPr lang="en-US" sz="1800" dirty="0"/>
              <a:t>	</a:t>
            </a:r>
            <a:r>
              <a:rPr lang="en-US" sz="1800" baseline="30000" dirty="0"/>
              <a:t>E</a:t>
            </a:r>
            <a:r>
              <a:rPr lang="en-US" sz="1800" dirty="0"/>
              <a:t>T</a:t>
            </a:r>
            <a:r>
              <a:rPr lang="en-US" sz="1800" baseline="-25000" dirty="0"/>
              <a:t>W</a:t>
            </a:r>
            <a:r>
              <a:rPr lang="en-US" sz="1800" dirty="0"/>
              <a:t> =  </a:t>
            </a:r>
            <a:r>
              <a:rPr lang="en-US" sz="1800" baseline="30000" dirty="0"/>
              <a:t>E</a:t>
            </a:r>
            <a:r>
              <a:rPr lang="en-US" sz="1800" dirty="0"/>
              <a:t>T</a:t>
            </a:r>
            <a:r>
              <a:rPr lang="en-US" sz="1800" baseline="-25000" dirty="0"/>
              <a:t>B</a:t>
            </a:r>
            <a:r>
              <a:rPr lang="en-US" sz="1800" dirty="0"/>
              <a:t> </a:t>
            </a:r>
            <a:r>
              <a:rPr lang="en-US" sz="1800" baseline="30000" dirty="0"/>
              <a:t>B</a:t>
            </a:r>
            <a:r>
              <a:rPr lang="en-US" sz="1800" dirty="0"/>
              <a:t>T</a:t>
            </a:r>
            <a:r>
              <a:rPr lang="en-US" sz="1800" baseline="-25000" dirty="0"/>
              <a:t>W</a:t>
            </a:r>
            <a:r>
              <a:rPr lang="en-US" sz="1800" dirty="0"/>
              <a:t> </a:t>
            </a:r>
          </a:p>
          <a:p>
            <a:pPr eaLnBrk="1" hangingPunct="1"/>
            <a:endParaRPr lang="en-GB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Inverse transformations</a:t>
            </a:r>
            <a:endParaRPr lang="en-GB" dirty="0"/>
          </a:p>
        </p:txBody>
      </p:sp>
      <p:sp>
        <p:nvSpPr>
          <p:cNvPr id="46082" name="Text Box 10"/>
          <p:cNvSpPr txBox="1">
            <a:spLocks noChangeArrowheads="1"/>
          </p:cNvSpPr>
          <p:nvPr/>
        </p:nvSpPr>
        <p:spPr bwMode="auto">
          <a:xfrm>
            <a:off x="377825" y="1340768"/>
            <a:ext cx="838835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dirty="0">
                <a:latin typeface="+mn-lt"/>
              </a:rPr>
              <a:t>In the previous slide we may know </a:t>
            </a:r>
            <a:r>
              <a:rPr lang="en-GB" sz="1800" baseline="30000" dirty="0">
                <a:latin typeface="+mn-lt"/>
              </a:rPr>
              <a:t>B</a:t>
            </a:r>
            <a:r>
              <a:rPr lang="en-GB" sz="1800" dirty="0">
                <a:latin typeface="+mn-lt"/>
              </a:rPr>
              <a:t>T</a:t>
            </a:r>
            <a:r>
              <a:rPr lang="en-GB" sz="1800" baseline="-25000" dirty="0">
                <a:latin typeface="+mn-lt"/>
              </a:rPr>
              <a:t>E </a:t>
            </a:r>
            <a:r>
              <a:rPr lang="en-GB" sz="1800" dirty="0">
                <a:latin typeface="+mn-lt"/>
              </a:rPr>
              <a:t>(description of the frame E relative to </a:t>
            </a:r>
            <a:r>
              <a:rPr lang="en-GB" sz="1800" dirty="0" smtClean="0">
                <a:latin typeface="+mn-lt"/>
              </a:rPr>
              <a:t>frame </a:t>
            </a:r>
            <a:r>
              <a:rPr lang="en-GB" sz="1800" dirty="0">
                <a:latin typeface="+mn-lt"/>
              </a:rPr>
              <a:t>B) rather than </a:t>
            </a:r>
            <a:r>
              <a:rPr lang="en-GB" sz="1800" baseline="30000" dirty="0">
                <a:latin typeface="+mn-lt"/>
              </a:rPr>
              <a:t>E</a:t>
            </a:r>
            <a:r>
              <a:rPr lang="en-GB" sz="1800" dirty="0">
                <a:latin typeface="+mn-lt"/>
              </a:rPr>
              <a:t>T</a:t>
            </a:r>
            <a:r>
              <a:rPr lang="en-GB" sz="1800" baseline="-25000" dirty="0">
                <a:latin typeface="+mn-lt"/>
              </a:rPr>
              <a:t>B</a:t>
            </a:r>
            <a:r>
              <a:rPr lang="en-GB" sz="1800" dirty="0">
                <a:latin typeface="+mn-lt"/>
              </a:rPr>
              <a:t>. Or it may be necessary to calculate the position of an object relative to the hand of a robot from its position in relation to the world co-ordinate system.</a:t>
            </a:r>
          </a:p>
          <a:p>
            <a:pPr eaLnBrk="1" hangingPunct="1">
              <a:spcBef>
                <a:spcPct val="50000"/>
              </a:spcBef>
            </a:pPr>
            <a:r>
              <a:rPr lang="en-GB" sz="1800" dirty="0">
                <a:latin typeface="+mn-lt"/>
              </a:rPr>
              <a:t>To do this we find an inverse transformation. In </a:t>
            </a:r>
            <a:r>
              <a:rPr lang="en-GB" sz="1800" dirty="0" smtClean="0">
                <a:latin typeface="+mn-lt"/>
              </a:rPr>
              <a:t>general:</a:t>
            </a:r>
            <a:endParaRPr lang="en-GB" sz="1800" dirty="0">
              <a:latin typeface="+mn-lt"/>
            </a:endParaRPr>
          </a:p>
        </p:txBody>
      </p:sp>
      <p:graphicFrame>
        <p:nvGraphicFramePr>
          <p:cNvPr id="4608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478431"/>
              </p:ext>
            </p:extLst>
          </p:nvPr>
        </p:nvGraphicFramePr>
        <p:xfrm>
          <a:off x="2109788" y="3516313"/>
          <a:ext cx="4922837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0" name="Equation" r:id="rId3" imgW="2158920" imgH="863280" progId="Equation.3">
                  <p:embed/>
                </p:oleObj>
              </mc:Choice>
              <mc:Fallback>
                <p:oleObj name="Equation" r:id="rId3" imgW="2158920" imgH="863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516313"/>
                        <a:ext cx="4922837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8020050" cy="4525963"/>
          </a:xfrm>
          <a:noFill/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GB" sz="2400" dirty="0">
                <a:latin typeface="Arial" charset="0"/>
                <a:cs typeface="Arial" charset="0"/>
              </a:rPr>
              <a:t>	</a:t>
            </a:r>
            <a:endParaRPr lang="en-US" sz="2400" dirty="0">
              <a:latin typeface="Arial" charset="0"/>
              <a:cs typeface="Arial" charset="0"/>
            </a:endParaRPr>
          </a:p>
        </p:txBody>
      </p:sp>
      <p:graphicFrame>
        <p:nvGraphicFramePr>
          <p:cNvPr id="47107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79020689"/>
              </p:ext>
            </p:extLst>
          </p:nvPr>
        </p:nvGraphicFramePr>
        <p:xfrm>
          <a:off x="1050999" y="2074863"/>
          <a:ext cx="2728913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1" name="Equation" r:id="rId4" imgW="1651000" imgH="914400" progId="Equation.3">
                  <p:embed/>
                </p:oleObj>
              </mc:Choice>
              <mc:Fallback>
                <p:oleObj name="Equation" r:id="rId4" imgW="16510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99" y="2074863"/>
                        <a:ext cx="2728913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468313" y="1592263"/>
            <a:ext cx="424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/>
              <a:t>If the transformation matrix T is given by</a:t>
            </a:r>
          </a:p>
        </p:txBody>
      </p:sp>
      <p:sp>
        <p:nvSpPr>
          <p:cNvPr id="47109" name="Line 6"/>
          <p:cNvSpPr>
            <a:spLocks noChangeShapeType="1"/>
          </p:cNvSpPr>
          <p:nvPr/>
        </p:nvSpPr>
        <p:spPr bwMode="auto">
          <a:xfrm>
            <a:off x="1187450" y="3141663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>
            <a:off x="3348038" y="2060575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27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177973"/>
              </p:ext>
            </p:extLst>
          </p:nvPr>
        </p:nvGraphicFramePr>
        <p:xfrm>
          <a:off x="5755397" y="1057036"/>
          <a:ext cx="3226721" cy="2889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2" name="Equation" r:id="rId6" imgW="2070000" imgH="1854000" progId="Equation.3">
                  <p:embed/>
                </p:oleObj>
              </mc:Choice>
              <mc:Fallback>
                <p:oleObj name="Equation" r:id="rId6" imgW="2070000" imgH="18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397" y="1057036"/>
                        <a:ext cx="3226721" cy="288947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8978" y="4105395"/>
                <a:ext cx="8745022" cy="1053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𝑇</m:t>
                          </m:r>
                        </m:e>
                        <m:sup>
                          <m:r>
                            <a:rPr lang="en-GB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.87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0.50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−(0.87∗1+0.5∗2+0∗4)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−0.50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0.87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−(−0.5∗1+0.87∗2+0∗4)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−(0∗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+0∗2+1∗4)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.87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0.50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1.87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−0.50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0.87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−1.24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78" y="4105395"/>
                <a:ext cx="8745022" cy="1053622"/>
              </a:xfrm>
              <a:prstGeom prst="rect">
                <a:avLst/>
              </a:prstGeom>
              <a:blipFill rotWithShape="1">
                <a:blip r:embed="rId10"/>
                <a:stretch>
                  <a:fillRect r="-13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9" name="Line 10"/>
          <p:cNvSpPr>
            <a:spLocks noChangeShapeType="1"/>
          </p:cNvSpPr>
          <p:nvPr/>
        </p:nvSpPr>
        <p:spPr bwMode="auto">
          <a:xfrm>
            <a:off x="1335797" y="4941168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Line 9"/>
          <p:cNvSpPr>
            <a:spLocks noChangeShapeType="1"/>
          </p:cNvSpPr>
          <p:nvPr/>
        </p:nvSpPr>
        <p:spPr bwMode="auto">
          <a:xfrm>
            <a:off x="3059113" y="3962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Example: Inverting a Transformation matrix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99792" y="5573234"/>
            <a:ext cx="6285116" cy="523220"/>
            <a:chOff x="2699792" y="5573234"/>
            <a:chExt cx="6285116" cy="523220"/>
          </a:xfrm>
        </p:grpSpPr>
        <p:graphicFrame>
          <p:nvGraphicFramePr>
            <p:cNvPr id="7271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3723546"/>
                </p:ext>
              </p:extLst>
            </p:nvPr>
          </p:nvGraphicFramePr>
          <p:xfrm>
            <a:off x="3692525" y="5589588"/>
            <a:ext cx="16875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93" name="Equation" r:id="rId11" imgW="685800" imgH="190440" progId="Equation.3">
                    <p:embed/>
                  </p:oleObj>
                </mc:Choice>
                <mc:Fallback>
                  <p:oleObj name="Equation" r:id="rId11" imgW="685800" imgH="1904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2525" y="5589588"/>
                          <a:ext cx="16875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2699792" y="565017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Prove: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28524" y="5573234"/>
              <a:ext cx="34563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where </a:t>
              </a:r>
              <a:r>
                <a:rPr lang="en-GB" sz="2800" i="1" dirty="0" smtClean="0">
                  <a:latin typeface="Cambria" pitchFamily="18" charset="0"/>
                </a:rPr>
                <a:t>I</a:t>
              </a:r>
              <a:r>
                <a:rPr lang="en-GB" dirty="0" smtClean="0"/>
                <a:t> is the identity matrix</a:t>
              </a:r>
              <a:endParaRPr lang="en-GB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089" grpId="0" animBg="1"/>
      <p:bldP spid="460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Using transformations to describe frames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78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Transformations can be used to move between frames</a:t>
                </a:r>
              </a:p>
              <a:p>
                <a:r>
                  <a:rPr lang="en-US" dirty="0" smtClean="0"/>
                  <a:t>Transformation required to move from frame {A} to frame {B} can be used as a description of the position and orientation of {B} relative to {A} </a:t>
                </a:r>
              </a:p>
              <a:p>
                <a:r>
                  <a:rPr lang="en-US" dirty="0" smtClean="0"/>
                  <a:t>The same transformation,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baseline="30000" smtClean="0">
                            <a:latin typeface="Cambria Math"/>
                          </a:rPr>
                          <m:t>𝐴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 can be used to map a vector defined in frame {B} to frame {A}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017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142" r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6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Example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965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GB" sz="1800" dirty="0">
                <a:latin typeface="Arial" charset="0"/>
              </a:rPr>
              <a:t>Figure 1 shows the positions and orientations of Frames A and B. </a:t>
            </a:r>
            <a:r>
              <a:rPr lang="en-GB" sz="1800" dirty="0" smtClean="0">
                <a:latin typeface="Arial" charset="0"/>
              </a:rPr>
              <a:t>Determine</a:t>
            </a:r>
            <a:endParaRPr lang="en-US" sz="2800" dirty="0">
              <a:latin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419475" y="3176588"/>
            <a:ext cx="0" cy="79216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916238" y="3968750"/>
            <a:ext cx="503237" cy="576263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19475" y="3943350"/>
            <a:ext cx="938213" cy="635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52925" y="3897313"/>
            <a:ext cx="1874838" cy="460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148263" y="3897313"/>
            <a:ext cx="1079500" cy="12239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076825" y="4760913"/>
            <a:ext cx="0" cy="431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76825" y="4329113"/>
            <a:ext cx="442913" cy="6350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76825" y="4329113"/>
            <a:ext cx="0" cy="423862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076825" y="4040188"/>
            <a:ext cx="287338" cy="288925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237" name="TextBox 25"/>
          <p:cNvSpPr txBox="1">
            <a:spLocks noChangeArrowheads="1"/>
          </p:cNvSpPr>
          <p:nvPr/>
        </p:nvSpPr>
        <p:spPr bwMode="auto">
          <a:xfrm>
            <a:off x="3419475" y="2960688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z</a:t>
            </a:r>
            <a:r>
              <a:rPr lang="en-US" sz="1800" baseline="-25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2238" name="TextBox 32"/>
          <p:cNvSpPr txBox="1">
            <a:spLocks noChangeArrowheads="1"/>
          </p:cNvSpPr>
          <p:nvPr/>
        </p:nvSpPr>
        <p:spPr bwMode="auto">
          <a:xfrm>
            <a:off x="4067175" y="40401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y</a:t>
            </a:r>
            <a:r>
              <a:rPr lang="en-US" sz="1800" baseline="-25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2239" name="TextBox 33"/>
          <p:cNvSpPr txBox="1">
            <a:spLocks noChangeArrowheads="1"/>
          </p:cNvSpPr>
          <p:nvPr/>
        </p:nvSpPr>
        <p:spPr bwMode="auto">
          <a:xfrm>
            <a:off x="2916238" y="4400550"/>
            <a:ext cx="414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x</a:t>
            </a:r>
            <a:r>
              <a:rPr lang="en-US" sz="1800" baseline="-25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2240" name="TextBox 34"/>
          <p:cNvSpPr txBox="1">
            <a:spLocks noChangeArrowheads="1"/>
          </p:cNvSpPr>
          <p:nvPr/>
        </p:nvSpPr>
        <p:spPr bwMode="auto">
          <a:xfrm>
            <a:off x="4876800" y="38242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y</a:t>
            </a:r>
            <a:r>
              <a:rPr lang="en-US" sz="1800" baseline="-250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52241" name="TextBox 35"/>
          <p:cNvSpPr txBox="1">
            <a:spLocks noChangeArrowheads="1"/>
          </p:cNvSpPr>
          <p:nvPr/>
        </p:nvSpPr>
        <p:spPr bwMode="auto">
          <a:xfrm>
            <a:off x="5292725" y="4256088"/>
            <a:ext cx="414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z</a:t>
            </a:r>
            <a:r>
              <a:rPr lang="en-US" sz="1800" baseline="-250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52242" name="TextBox 36"/>
          <p:cNvSpPr txBox="1">
            <a:spLocks noChangeArrowheads="1"/>
          </p:cNvSpPr>
          <p:nvPr/>
        </p:nvSpPr>
        <p:spPr bwMode="auto">
          <a:xfrm>
            <a:off x="4716463" y="4329113"/>
            <a:ext cx="414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x</a:t>
            </a:r>
            <a:r>
              <a:rPr lang="en-US" sz="1800" baseline="-250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00563" y="3463925"/>
            <a:ext cx="3127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83263" y="4329113"/>
            <a:ext cx="3127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76825" y="4471988"/>
            <a:ext cx="3127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4" name="Object 1"/>
          <p:cNvGraphicFramePr>
            <a:graphicFrameLocks noChangeAspect="1"/>
          </p:cNvGraphicFramePr>
          <p:nvPr>
            <p:extLst/>
          </p:nvPr>
        </p:nvGraphicFramePr>
        <p:xfrm>
          <a:off x="2357438" y="6042025"/>
          <a:ext cx="38385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5" name="Equation" r:id="rId3" imgW="2057400" imgH="203200" progId="Equation.3">
                  <p:embed/>
                </p:oleObj>
              </mc:Choice>
              <mc:Fallback>
                <p:oleObj name="Equation" r:id="rId3" imgW="2057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6042025"/>
                        <a:ext cx="38385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"/>
          <p:cNvGraphicFramePr>
            <a:graphicFrameLocks noChangeAspect="1"/>
          </p:cNvGraphicFramePr>
          <p:nvPr>
            <p:extLst/>
          </p:nvPr>
        </p:nvGraphicFramePr>
        <p:xfrm>
          <a:off x="8316416" y="1628800"/>
          <a:ext cx="401638" cy="36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6" name="Equation" r:id="rId5" imgW="215900" imgH="203200" progId="Equation.3">
                  <p:embed/>
                </p:oleObj>
              </mc:Choice>
              <mc:Fallback>
                <p:oleObj name="Equation" r:id="rId5" imgW="21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416" y="1628800"/>
                        <a:ext cx="401638" cy="360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06856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V="1">
            <a:off x="3419475" y="3176588"/>
            <a:ext cx="0" cy="7921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916238" y="3968750"/>
            <a:ext cx="503237" cy="5762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419475" y="3943350"/>
            <a:ext cx="938213" cy="6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19475" y="2960688"/>
            <a:ext cx="403225" cy="3698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z</a:t>
            </a:r>
            <a:r>
              <a:rPr lang="en-US" baseline="-25000" dirty="0" err="1">
                <a:solidFill>
                  <a:schemeClr val="bg1">
                    <a:lumMod val="85000"/>
                  </a:schemeClr>
                </a:solidFill>
              </a:rPr>
              <a:t>A</a:t>
            </a:r>
            <a:endParaRPr lang="en-US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67175" y="4040188"/>
            <a:ext cx="415925" cy="3698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y</a:t>
            </a:r>
            <a:r>
              <a:rPr lang="en-US" baseline="-25000" dirty="0" err="1">
                <a:solidFill>
                  <a:schemeClr val="bg1">
                    <a:lumMod val="85000"/>
                  </a:schemeClr>
                </a:solidFill>
              </a:rPr>
              <a:t>A</a:t>
            </a:r>
            <a:endParaRPr lang="en-US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16238" y="4400550"/>
            <a:ext cx="414337" cy="3698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baseline="-25000" dirty="0" err="1">
                <a:solidFill>
                  <a:schemeClr val="bg1">
                    <a:lumMod val="85000"/>
                  </a:schemeClr>
                </a:solidFill>
              </a:rPr>
              <a:t>A</a:t>
            </a:r>
            <a:endParaRPr lang="en-US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3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Example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403600" y="3897313"/>
            <a:ext cx="2824163" cy="714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148263" y="3897313"/>
            <a:ext cx="1079500" cy="12239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076825" y="4365625"/>
            <a:ext cx="0" cy="827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00563" y="3463925"/>
            <a:ext cx="3127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83263" y="4329113"/>
            <a:ext cx="3127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76825" y="4471988"/>
            <a:ext cx="3127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56336" name="Object 1"/>
          <p:cNvGraphicFramePr>
            <a:graphicFrameLocks noChangeAspect="1"/>
          </p:cNvGraphicFramePr>
          <p:nvPr/>
        </p:nvGraphicFramePr>
        <p:xfrm>
          <a:off x="3519488" y="6042025"/>
          <a:ext cx="15160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9" name="Equation" r:id="rId3" imgW="812800" imgH="203200" progId="Equation.3">
                  <p:embed/>
                </p:oleObj>
              </mc:Choice>
              <mc:Fallback>
                <p:oleObj name="Equation" r:id="rId3" imgW="812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6042025"/>
                        <a:ext cx="151606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965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GB" sz="1800" dirty="0">
                <a:latin typeface="Arial" charset="0"/>
              </a:rPr>
              <a:t>Figure 1 shows the positions and orientations of Frames A and B. </a:t>
            </a:r>
            <a:r>
              <a:rPr lang="en-GB" sz="1800" dirty="0" smtClean="0">
                <a:latin typeface="Arial" charset="0"/>
              </a:rPr>
              <a:t>Determine</a:t>
            </a:r>
            <a:endParaRPr lang="en-US" sz="2800" dirty="0">
              <a:latin typeface="Arial" charset="0"/>
            </a:endParaRPr>
          </a:p>
        </p:txBody>
      </p:sp>
      <p:graphicFrame>
        <p:nvGraphicFramePr>
          <p:cNvPr id="22" name="Object 1"/>
          <p:cNvGraphicFramePr>
            <a:graphicFrameLocks noChangeAspect="1"/>
          </p:cNvGraphicFramePr>
          <p:nvPr>
            <p:extLst/>
          </p:nvPr>
        </p:nvGraphicFramePr>
        <p:xfrm>
          <a:off x="8316416" y="1628800"/>
          <a:ext cx="401638" cy="36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0" name="Equation" r:id="rId5" imgW="215900" imgH="203200" progId="Equation.3">
                  <p:embed/>
                </p:oleObj>
              </mc:Choice>
              <mc:Fallback>
                <p:oleObj name="Equation" r:id="rId5" imgW="21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416" y="1628800"/>
                        <a:ext cx="401638" cy="360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2293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Example</a:t>
            </a:r>
          </a:p>
        </p:txBody>
      </p:sp>
      <p:grpSp>
        <p:nvGrpSpPr>
          <p:cNvPr id="53252" name="Group 27"/>
          <p:cNvGrpSpPr>
            <a:grpSpLocks/>
          </p:cNvGrpSpPr>
          <p:nvPr/>
        </p:nvGrpSpPr>
        <p:grpSpPr bwMode="auto">
          <a:xfrm>
            <a:off x="2916238" y="2960688"/>
            <a:ext cx="2344737" cy="1809750"/>
            <a:chOff x="1403648" y="3284984"/>
            <a:chExt cx="2344906" cy="1809492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906921" y="3500853"/>
              <a:ext cx="0" cy="792049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403648" y="4292902"/>
              <a:ext cx="503273" cy="57618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906921" y="4267506"/>
              <a:ext cx="938281" cy="6349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256" name="TextBox 25"/>
            <p:cNvSpPr txBox="1">
              <a:spLocks noChangeArrowheads="1"/>
            </p:cNvSpPr>
            <p:nvPr/>
          </p:nvSpPr>
          <p:spPr bwMode="auto">
            <a:xfrm>
              <a:off x="1907704" y="3284984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accent1"/>
                  </a:solidFill>
                </a:rPr>
                <a:t>z</a:t>
              </a:r>
              <a:r>
                <a:rPr lang="en-US" sz="1800" baseline="-25000">
                  <a:solidFill>
                    <a:schemeClr val="accent1"/>
                  </a:solidFill>
                </a:rPr>
                <a:t>A</a:t>
              </a:r>
            </a:p>
          </p:txBody>
        </p:sp>
        <p:sp>
          <p:nvSpPr>
            <p:cNvPr id="53257" name="TextBox 32"/>
            <p:cNvSpPr txBox="1">
              <a:spLocks noChangeArrowheads="1"/>
            </p:cNvSpPr>
            <p:nvPr/>
          </p:nvSpPr>
          <p:spPr bwMode="auto">
            <a:xfrm>
              <a:off x="2555776" y="4365104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accent1"/>
                  </a:solidFill>
                </a:rPr>
                <a:t>y</a:t>
              </a:r>
              <a:r>
                <a:rPr lang="en-US" sz="1800" baseline="-25000">
                  <a:solidFill>
                    <a:schemeClr val="accent1"/>
                  </a:solidFill>
                </a:rPr>
                <a:t>A</a:t>
              </a:r>
            </a:p>
          </p:txBody>
        </p:sp>
        <p:sp>
          <p:nvSpPr>
            <p:cNvPr id="53258" name="TextBox 33"/>
            <p:cNvSpPr txBox="1">
              <a:spLocks noChangeArrowheads="1"/>
            </p:cNvSpPr>
            <p:nvPr/>
          </p:nvSpPr>
          <p:spPr bwMode="auto">
            <a:xfrm>
              <a:off x="1403648" y="4725144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accent1"/>
                  </a:solidFill>
                </a:rPr>
                <a:t>x</a:t>
              </a:r>
              <a:r>
                <a:rPr lang="en-US" sz="1800" baseline="-25000">
                  <a:solidFill>
                    <a:schemeClr val="accent1"/>
                  </a:solidFill>
                </a:rPr>
                <a:t>A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64391" y="4797655"/>
              <a:ext cx="184163" cy="2761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baseline="-25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16016" y="3717032"/>
            <a:ext cx="1224136" cy="1080492"/>
            <a:chOff x="4716016" y="3717032"/>
            <a:chExt cx="1224136" cy="1080492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4716463" y="3824288"/>
              <a:ext cx="990600" cy="928687"/>
              <a:chOff x="4716016" y="3824672"/>
              <a:chExt cx="991562" cy="92901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5076728" y="4328084"/>
                <a:ext cx="441754" cy="7941"/>
              </a:xfrm>
              <a:prstGeom prst="line">
                <a:avLst/>
              </a:prstGeom>
              <a:ln>
                <a:solidFill>
                  <a:schemeClr val="accent2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076728" y="4328084"/>
                <a:ext cx="0" cy="425598"/>
              </a:xfrm>
              <a:prstGeom prst="line">
                <a:avLst/>
              </a:prstGeom>
              <a:ln>
                <a:solidFill>
                  <a:schemeClr val="accent2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076728" y="4040647"/>
                <a:ext cx="287617" cy="287437"/>
              </a:xfrm>
              <a:prstGeom prst="line">
                <a:avLst/>
              </a:prstGeom>
              <a:ln>
                <a:solidFill>
                  <a:schemeClr val="accent2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>
                <a:spLocks noChangeArrowheads="1"/>
              </p:cNvSpPr>
              <p:nvPr/>
            </p:nvSpPr>
            <p:spPr bwMode="auto">
              <a:xfrm>
                <a:off x="4876582" y="382467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accent2"/>
                    </a:solidFill>
                  </a:rPr>
                  <a:t>y</a:t>
                </a:r>
                <a:r>
                  <a:rPr lang="en-US" sz="1800" baseline="-25000">
                    <a:solidFill>
                      <a:schemeClr val="accent2"/>
                    </a:solidFill>
                  </a:rPr>
                  <a:t>B</a:t>
                </a:r>
              </a:p>
            </p:txBody>
          </p:sp>
          <p:sp>
            <p:nvSpPr>
              <p:cNvPr id="20" name="TextBox 19"/>
              <p:cNvSpPr txBox="1">
                <a:spLocks noChangeArrowheads="1"/>
              </p:cNvSpPr>
              <p:nvPr/>
            </p:nvSpPr>
            <p:spPr bwMode="auto">
              <a:xfrm>
                <a:off x="5292080" y="4256720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accent2"/>
                    </a:solidFill>
                  </a:rPr>
                  <a:t>z</a:t>
                </a:r>
                <a:r>
                  <a:rPr lang="en-US" sz="1800" baseline="-25000">
                    <a:solidFill>
                      <a:schemeClr val="accent2"/>
                    </a:solidFill>
                  </a:rPr>
                  <a:t>B</a:t>
                </a:r>
              </a:p>
            </p:txBody>
          </p:sp>
          <p:sp>
            <p:nvSpPr>
              <p:cNvPr id="21" name="TextBox 20"/>
              <p:cNvSpPr txBox="1">
                <a:spLocks noChangeArrowheads="1"/>
              </p:cNvSpPr>
              <p:nvPr/>
            </p:nvSpPr>
            <p:spPr bwMode="auto">
              <a:xfrm>
                <a:off x="4716016" y="4328728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accent2"/>
                    </a:solidFill>
                  </a:rPr>
                  <a:t>x</a:t>
                </a:r>
                <a:r>
                  <a:rPr lang="en-US" sz="1800" baseline="-25000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4716016" y="3717032"/>
              <a:ext cx="1224136" cy="1080492"/>
            </a:xfrm>
            <a:prstGeom prst="rect">
              <a:avLst/>
            </a:prstGeom>
            <a:solidFill>
              <a:schemeClr val="bg2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965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GB" sz="1800" dirty="0">
                <a:latin typeface="Arial" charset="0"/>
              </a:rPr>
              <a:t>Figure 1 shows the positions and orientations of Frames A and B. </a:t>
            </a:r>
            <a:r>
              <a:rPr lang="en-GB" sz="1800" dirty="0" smtClean="0">
                <a:latin typeface="Arial" charset="0"/>
              </a:rPr>
              <a:t>Determine</a:t>
            </a:r>
            <a:endParaRPr lang="en-US" sz="2800" dirty="0">
              <a:latin typeface="Arial" charset="0"/>
            </a:endParaRPr>
          </a:p>
        </p:txBody>
      </p:sp>
      <p:graphicFrame>
        <p:nvGraphicFramePr>
          <p:cNvPr id="26" name="Object 1"/>
          <p:cNvGraphicFramePr>
            <a:graphicFrameLocks noChangeAspect="1"/>
          </p:cNvGraphicFramePr>
          <p:nvPr>
            <p:extLst/>
          </p:nvPr>
        </p:nvGraphicFramePr>
        <p:xfrm>
          <a:off x="8316416" y="1628800"/>
          <a:ext cx="401638" cy="36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4" name="Equation" r:id="rId3" imgW="215900" imgH="203200" progId="Equation.3">
                  <p:embed/>
                </p:oleObj>
              </mc:Choice>
              <mc:Fallback>
                <p:oleObj name="Equation" r:id="rId3" imgW="21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416" y="1628800"/>
                        <a:ext cx="401638" cy="360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2879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reference frames and Forward Kinematics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Example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419475" y="3933825"/>
            <a:ext cx="0" cy="79057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916238" y="3968750"/>
            <a:ext cx="503237" cy="576263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19475" y="3943350"/>
            <a:ext cx="938213" cy="635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79" name="TextBox 25"/>
          <p:cNvSpPr txBox="1">
            <a:spLocks noChangeArrowheads="1"/>
          </p:cNvSpPr>
          <p:nvPr/>
        </p:nvSpPr>
        <p:spPr bwMode="auto">
          <a:xfrm>
            <a:off x="3924300" y="3500438"/>
            <a:ext cx="401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z</a:t>
            </a:r>
            <a:r>
              <a:rPr lang="en-US" sz="1800" baseline="-25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4280" name="TextBox 32"/>
          <p:cNvSpPr txBox="1">
            <a:spLocks noChangeArrowheads="1"/>
          </p:cNvSpPr>
          <p:nvPr/>
        </p:nvSpPr>
        <p:spPr bwMode="auto">
          <a:xfrm>
            <a:off x="3492500" y="4221163"/>
            <a:ext cx="414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y</a:t>
            </a:r>
            <a:r>
              <a:rPr lang="en-US" sz="1800" baseline="-25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4281" name="TextBox 33"/>
          <p:cNvSpPr txBox="1">
            <a:spLocks noChangeArrowheads="1"/>
          </p:cNvSpPr>
          <p:nvPr/>
        </p:nvSpPr>
        <p:spPr bwMode="auto">
          <a:xfrm>
            <a:off x="2916238" y="4400550"/>
            <a:ext cx="414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x</a:t>
            </a:r>
            <a:r>
              <a:rPr lang="en-US" sz="1800" baseline="-25000">
                <a:solidFill>
                  <a:schemeClr val="accent1"/>
                </a:solidFill>
              </a:rPr>
              <a:t>A</a:t>
            </a:r>
          </a:p>
        </p:txBody>
      </p:sp>
      <p:graphicFrame>
        <p:nvGraphicFramePr>
          <p:cNvPr id="54282" name="Object 1"/>
          <p:cNvGraphicFramePr>
            <a:graphicFrameLocks noChangeAspect="1"/>
          </p:cNvGraphicFramePr>
          <p:nvPr/>
        </p:nvGraphicFramePr>
        <p:xfrm>
          <a:off x="3590925" y="6042025"/>
          <a:ext cx="13731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7" name="Equation" r:id="rId3" imgW="736600" imgH="203200" progId="Equation.3">
                  <p:embed/>
                </p:oleObj>
              </mc:Choice>
              <mc:Fallback>
                <p:oleObj name="Equation" r:id="rId3" imgW="73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6042025"/>
                        <a:ext cx="13731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716016" y="3717032"/>
            <a:ext cx="1224136" cy="1080492"/>
            <a:chOff x="4716016" y="3717032"/>
            <a:chExt cx="1224136" cy="1080492"/>
          </a:xfrm>
        </p:grpSpPr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4716463" y="3824288"/>
              <a:ext cx="990600" cy="928687"/>
              <a:chOff x="4716016" y="3824672"/>
              <a:chExt cx="991562" cy="92901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V="1">
                <a:off x="5076728" y="4328084"/>
                <a:ext cx="441754" cy="7941"/>
              </a:xfrm>
              <a:prstGeom prst="line">
                <a:avLst/>
              </a:prstGeom>
              <a:ln>
                <a:solidFill>
                  <a:schemeClr val="accent2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076728" y="4328084"/>
                <a:ext cx="0" cy="425598"/>
              </a:xfrm>
              <a:prstGeom prst="line">
                <a:avLst/>
              </a:prstGeom>
              <a:ln>
                <a:solidFill>
                  <a:schemeClr val="accent2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5076728" y="4040647"/>
                <a:ext cx="287617" cy="287437"/>
              </a:xfrm>
              <a:prstGeom prst="line">
                <a:avLst/>
              </a:prstGeom>
              <a:ln>
                <a:solidFill>
                  <a:schemeClr val="accent2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>
                <a:spLocks noChangeArrowheads="1"/>
              </p:cNvSpPr>
              <p:nvPr/>
            </p:nvSpPr>
            <p:spPr bwMode="auto">
              <a:xfrm>
                <a:off x="4876582" y="382467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accent2"/>
                    </a:solidFill>
                  </a:rPr>
                  <a:t>y</a:t>
                </a:r>
                <a:r>
                  <a:rPr lang="en-US" sz="1800" baseline="-25000">
                    <a:solidFill>
                      <a:schemeClr val="accent2"/>
                    </a:solidFill>
                  </a:rPr>
                  <a:t>B</a:t>
                </a:r>
              </a:p>
            </p:txBody>
          </p:sp>
          <p:sp>
            <p:nvSpPr>
              <p:cNvPr id="17" name="TextBox 16"/>
              <p:cNvSpPr txBox="1">
                <a:spLocks noChangeArrowheads="1"/>
              </p:cNvSpPr>
              <p:nvPr/>
            </p:nvSpPr>
            <p:spPr bwMode="auto">
              <a:xfrm>
                <a:off x="5292080" y="4256720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accent2"/>
                    </a:solidFill>
                  </a:rPr>
                  <a:t>z</a:t>
                </a:r>
                <a:r>
                  <a:rPr lang="en-US" sz="1800" baseline="-25000">
                    <a:solidFill>
                      <a:schemeClr val="accent2"/>
                    </a:solidFill>
                  </a:rPr>
                  <a:t>B</a:t>
                </a:r>
              </a:p>
            </p:txBody>
          </p:sp>
          <p:sp>
            <p:nvSpPr>
              <p:cNvPr id="18" name="TextBox 17"/>
              <p:cNvSpPr txBox="1">
                <a:spLocks noChangeArrowheads="1"/>
              </p:cNvSpPr>
              <p:nvPr/>
            </p:nvSpPr>
            <p:spPr bwMode="auto">
              <a:xfrm>
                <a:off x="4716016" y="4328728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accent2"/>
                    </a:solidFill>
                  </a:rPr>
                  <a:t>x</a:t>
                </a:r>
                <a:r>
                  <a:rPr lang="en-US" sz="1800" baseline="-25000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4716016" y="3717032"/>
              <a:ext cx="1224136" cy="1080492"/>
            </a:xfrm>
            <a:prstGeom prst="rect">
              <a:avLst/>
            </a:prstGeom>
            <a:solidFill>
              <a:schemeClr val="bg2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965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GB" sz="1800" dirty="0">
                <a:latin typeface="Arial" charset="0"/>
              </a:rPr>
              <a:t>Figure 1 shows the positions and orientations of Frames A and B. </a:t>
            </a:r>
            <a:r>
              <a:rPr lang="en-GB" sz="1800" dirty="0" smtClean="0">
                <a:latin typeface="Arial" charset="0"/>
              </a:rPr>
              <a:t>Determine</a:t>
            </a:r>
            <a:endParaRPr lang="en-US" sz="2800" dirty="0">
              <a:latin typeface="Arial" charset="0"/>
            </a:endParaRPr>
          </a:p>
        </p:txBody>
      </p:sp>
      <p:graphicFrame>
        <p:nvGraphicFramePr>
          <p:cNvPr id="24" name="Object 1"/>
          <p:cNvGraphicFramePr>
            <a:graphicFrameLocks noChangeAspect="1"/>
          </p:cNvGraphicFramePr>
          <p:nvPr>
            <p:extLst/>
          </p:nvPr>
        </p:nvGraphicFramePr>
        <p:xfrm>
          <a:off x="8316416" y="1628800"/>
          <a:ext cx="401638" cy="36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8" name="Equation" r:id="rId5" imgW="215900" imgH="203200" progId="Equation.3">
                  <p:embed/>
                </p:oleObj>
              </mc:Choice>
              <mc:Fallback>
                <p:oleObj name="Equation" r:id="rId5" imgW="21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416" y="1628800"/>
                        <a:ext cx="401638" cy="360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84853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Example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419475" y="3933825"/>
            <a:ext cx="0" cy="79057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19475" y="3429000"/>
            <a:ext cx="504825" cy="53975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19475" y="3943350"/>
            <a:ext cx="938213" cy="635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03" name="TextBox 25"/>
          <p:cNvSpPr txBox="1">
            <a:spLocks noChangeArrowheads="1"/>
          </p:cNvSpPr>
          <p:nvPr/>
        </p:nvSpPr>
        <p:spPr bwMode="auto">
          <a:xfrm>
            <a:off x="3924300" y="3500438"/>
            <a:ext cx="401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z</a:t>
            </a:r>
            <a:r>
              <a:rPr lang="en-US" sz="1800" baseline="-25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5304" name="TextBox 32"/>
          <p:cNvSpPr txBox="1">
            <a:spLocks noChangeArrowheads="1"/>
          </p:cNvSpPr>
          <p:nvPr/>
        </p:nvSpPr>
        <p:spPr bwMode="auto">
          <a:xfrm>
            <a:off x="3348038" y="328453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y</a:t>
            </a:r>
            <a:r>
              <a:rPr lang="en-US" sz="1800" baseline="-25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5305" name="TextBox 33"/>
          <p:cNvSpPr txBox="1">
            <a:spLocks noChangeArrowheads="1"/>
          </p:cNvSpPr>
          <p:nvPr/>
        </p:nvSpPr>
        <p:spPr bwMode="auto">
          <a:xfrm>
            <a:off x="3419475" y="422116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x</a:t>
            </a:r>
            <a:r>
              <a:rPr lang="en-US" sz="1800" baseline="-25000">
                <a:solidFill>
                  <a:schemeClr val="accent1"/>
                </a:solidFill>
              </a:rPr>
              <a:t>A</a:t>
            </a:r>
          </a:p>
        </p:txBody>
      </p:sp>
      <p:graphicFrame>
        <p:nvGraphicFramePr>
          <p:cNvPr id="55306" name="Object 1"/>
          <p:cNvGraphicFramePr>
            <a:graphicFrameLocks noChangeAspect="1"/>
          </p:cNvGraphicFramePr>
          <p:nvPr/>
        </p:nvGraphicFramePr>
        <p:xfrm>
          <a:off x="3673475" y="6042025"/>
          <a:ext cx="12080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1" name="Equation" r:id="rId3" imgW="647700" imgH="203200" progId="Equation.3">
                  <p:embed/>
                </p:oleObj>
              </mc:Choice>
              <mc:Fallback>
                <p:oleObj name="Equation" r:id="rId3" imgW="647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6042025"/>
                        <a:ext cx="12080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4716016" y="3717032"/>
            <a:ext cx="1224136" cy="1080492"/>
            <a:chOff x="4716016" y="3717032"/>
            <a:chExt cx="1224136" cy="1080492"/>
          </a:xfrm>
        </p:grpSpPr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4716463" y="3824288"/>
              <a:ext cx="990600" cy="928687"/>
              <a:chOff x="4716016" y="3824672"/>
              <a:chExt cx="991562" cy="92901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V="1">
                <a:off x="5076728" y="4328084"/>
                <a:ext cx="441754" cy="7941"/>
              </a:xfrm>
              <a:prstGeom prst="line">
                <a:avLst/>
              </a:prstGeom>
              <a:ln>
                <a:solidFill>
                  <a:schemeClr val="accent2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076728" y="4328084"/>
                <a:ext cx="0" cy="425598"/>
              </a:xfrm>
              <a:prstGeom prst="line">
                <a:avLst/>
              </a:prstGeom>
              <a:ln>
                <a:solidFill>
                  <a:schemeClr val="accent2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5076728" y="4040647"/>
                <a:ext cx="287617" cy="287437"/>
              </a:xfrm>
              <a:prstGeom prst="line">
                <a:avLst/>
              </a:prstGeom>
              <a:ln>
                <a:solidFill>
                  <a:schemeClr val="accent2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>
                <a:spLocks noChangeArrowheads="1"/>
              </p:cNvSpPr>
              <p:nvPr/>
            </p:nvSpPr>
            <p:spPr bwMode="auto">
              <a:xfrm>
                <a:off x="4876582" y="382467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accent2"/>
                    </a:solidFill>
                  </a:rPr>
                  <a:t>y</a:t>
                </a:r>
                <a:r>
                  <a:rPr lang="en-US" sz="1800" baseline="-25000">
                    <a:solidFill>
                      <a:schemeClr val="accent2"/>
                    </a:solidFill>
                  </a:rPr>
                  <a:t>B</a:t>
                </a:r>
              </a:p>
            </p:txBody>
          </p:sp>
          <p:sp>
            <p:nvSpPr>
              <p:cNvPr id="26" name="TextBox 25"/>
              <p:cNvSpPr txBox="1">
                <a:spLocks noChangeArrowheads="1"/>
              </p:cNvSpPr>
              <p:nvPr/>
            </p:nvSpPr>
            <p:spPr bwMode="auto">
              <a:xfrm>
                <a:off x="5292080" y="4256720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accent2"/>
                    </a:solidFill>
                  </a:rPr>
                  <a:t>z</a:t>
                </a:r>
                <a:r>
                  <a:rPr lang="en-US" sz="1800" baseline="-25000">
                    <a:solidFill>
                      <a:schemeClr val="accent2"/>
                    </a:solidFill>
                  </a:rPr>
                  <a:t>B</a:t>
                </a:r>
              </a:p>
            </p:txBody>
          </p:sp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4716016" y="4328728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accent2"/>
                    </a:solidFill>
                  </a:rPr>
                  <a:t>x</a:t>
                </a:r>
                <a:r>
                  <a:rPr lang="en-US" sz="1800" baseline="-25000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4716016" y="3717032"/>
              <a:ext cx="1224136" cy="1080492"/>
            </a:xfrm>
            <a:prstGeom prst="rect">
              <a:avLst/>
            </a:prstGeom>
            <a:solidFill>
              <a:schemeClr val="bg2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965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GB" sz="1800" dirty="0">
                <a:latin typeface="Arial" charset="0"/>
              </a:rPr>
              <a:t>Figure 1 shows the positions and orientations of Frames A and B. </a:t>
            </a:r>
            <a:r>
              <a:rPr lang="en-GB" sz="1800" dirty="0" smtClean="0">
                <a:latin typeface="Arial" charset="0"/>
              </a:rPr>
              <a:t>Determine</a:t>
            </a:r>
            <a:endParaRPr lang="en-US" sz="2800" dirty="0">
              <a:latin typeface="Arial" charset="0"/>
            </a:endParaRPr>
          </a:p>
        </p:txBody>
      </p:sp>
      <p:graphicFrame>
        <p:nvGraphicFramePr>
          <p:cNvPr id="29" name="Object 1"/>
          <p:cNvGraphicFramePr>
            <a:graphicFrameLocks noChangeAspect="1"/>
          </p:cNvGraphicFramePr>
          <p:nvPr>
            <p:extLst/>
          </p:nvPr>
        </p:nvGraphicFramePr>
        <p:xfrm>
          <a:off x="8316416" y="1628800"/>
          <a:ext cx="401638" cy="36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2" name="Equation" r:id="rId5" imgW="215900" imgH="203200" progId="Equation.3">
                  <p:embed/>
                </p:oleObj>
              </mc:Choice>
              <mc:Fallback>
                <p:oleObj name="Equation" r:id="rId5" imgW="21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416" y="1628800"/>
                        <a:ext cx="401638" cy="360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498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Example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419475" y="3176588"/>
            <a:ext cx="0" cy="79216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916238" y="3968750"/>
            <a:ext cx="503237" cy="576263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19475" y="3943350"/>
            <a:ext cx="938213" cy="635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52925" y="3897313"/>
            <a:ext cx="1874838" cy="460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148263" y="3897313"/>
            <a:ext cx="1079500" cy="12239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076825" y="4760913"/>
            <a:ext cx="0" cy="431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76825" y="4329113"/>
            <a:ext cx="442913" cy="6350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76825" y="4329113"/>
            <a:ext cx="0" cy="423862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076825" y="4040188"/>
            <a:ext cx="287338" cy="288925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357" name="TextBox 25"/>
          <p:cNvSpPr txBox="1">
            <a:spLocks noChangeArrowheads="1"/>
          </p:cNvSpPr>
          <p:nvPr/>
        </p:nvSpPr>
        <p:spPr bwMode="auto">
          <a:xfrm>
            <a:off x="3419475" y="2960688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z</a:t>
            </a:r>
            <a:r>
              <a:rPr lang="en-US" sz="1800" baseline="-25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7358" name="TextBox 32"/>
          <p:cNvSpPr txBox="1">
            <a:spLocks noChangeArrowheads="1"/>
          </p:cNvSpPr>
          <p:nvPr/>
        </p:nvSpPr>
        <p:spPr bwMode="auto">
          <a:xfrm>
            <a:off x="4067175" y="40401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y</a:t>
            </a:r>
            <a:r>
              <a:rPr lang="en-US" sz="1800" baseline="-25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7359" name="TextBox 33"/>
          <p:cNvSpPr txBox="1">
            <a:spLocks noChangeArrowheads="1"/>
          </p:cNvSpPr>
          <p:nvPr/>
        </p:nvSpPr>
        <p:spPr bwMode="auto">
          <a:xfrm>
            <a:off x="2916238" y="4400550"/>
            <a:ext cx="414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x</a:t>
            </a:r>
            <a:r>
              <a:rPr lang="en-US" sz="1800" baseline="-25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7360" name="TextBox 34"/>
          <p:cNvSpPr txBox="1">
            <a:spLocks noChangeArrowheads="1"/>
          </p:cNvSpPr>
          <p:nvPr/>
        </p:nvSpPr>
        <p:spPr bwMode="auto">
          <a:xfrm>
            <a:off x="4876800" y="38242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y</a:t>
            </a:r>
            <a:r>
              <a:rPr lang="en-US" sz="1800" baseline="-250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57361" name="TextBox 35"/>
          <p:cNvSpPr txBox="1">
            <a:spLocks noChangeArrowheads="1"/>
          </p:cNvSpPr>
          <p:nvPr/>
        </p:nvSpPr>
        <p:spPr bwMode="auto">
          <a:xfrm>
            <a:off x="5292725" y="4256088"/>
            <a:ext cx="414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z</a:t>
            </a:r>
            <a:r>
              <a:rPr lang="en-US" sz="1800" baseline="-250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57362" name="TextBox 36"/>
          <p:cNvSpPr txBox="1">
            <a:spLocks noChangeArrowheads="1"/>
          </p:cNvSpPr>
          <p:nvPr/>
        </p:nvSpPr>
        <p:spPr bwMode="auto">
          <a:xfrm>
            <a:off x="4716463" y="4329113"/>
            <a:ext cx="414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x</a:t>
            </a:r>
            <a:r>
              <a:rPr lang="en-US" sz="1800" baseline="-250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00563" y="3463925"/>
            <a:ext cx="3127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83263" y="4329113"/>
            <a:ext cx="3127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76825" y="4471988"/>
            <a:ext cx="3127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57366" name="Object 1"/>
          <p:cNvGraphicFramePr>
            <a:graphicFrameLocks noChangeAspect="1"/>
          </p:cNvGraphicFramePr>
          <p:nvPr>
            <p:extLst/>
          </p:nvPr>
        </p:nvGraphicFramePr>
        <p:xfrm>
          <a:off x="2357438" y="6042025"/>
          <a:ext cx="38385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5" name="Equation" r:id="rId3" imgW="2057400" imgH="203200" progId="Equation.3">
                  <p:embed/>
                </p:oleObj>
              </mc:Choice>
              <mc:Fallback>
                <p:oleObj name="Equation" r:id="rId3" imgW="2057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6042025"/>
                        <a:ext cx="38385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965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GB" sz="1800" dirty="0">
                <a:latin typeface="Arial" charset="0"/>
              </a:rPr>
              <a:t>Figure 1 shows the positions and orientations of Frames A and B. </a:t>
            </a:r>
            <a:r>
              <a:rPr lang="en-GB" sz="1800" dirty="0" smtClean="0">
                <a:latin typeface="Arial" charset="0"/>
              </a:rPr>
              <a:t>Determine</a:t>
            </a:r>
            <a:endParaRPr lang="en-US" sz="2800" dirty="0">
              <a:latin typeface="Arial" charset="0"/>
            </a:endParaRPr>
          </a:p>
        </p:txBody>
      </p:sp>
      <p:graphicFrame>
        <p:nvGraphicFramePr>
          <p:cNvPr id="28" name="Object 1"/>
          <p:cNvGraphicFramePr>
            <a:graphicFrameLocks noChangeAspect="1"/>
          </p:cNvGraphicFramePr>
          <p:nvPr>
            <p:extLst/>
          </p:nvPr>
        </p:nvGraphicFramePr>
        <p:xfrm>
          <a:off x="8316416" y="1628800"/>
          <a:ext cx="401638" cy="36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6" name="Equation" r:id="rId5" imgW="215900" imgH="203200" progId="Equation.3">
                  <p:embed/>
                </p:oleObj>
              </mc:Choice>
              <mc:Fallback>
                <p:oleObj name="Equation" r:id="rId5" imgW="21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416" y="1628800"/>
                        <a:ext cx="401638" cy="360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118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Example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419475" y="3176588"/>
            <a:ext cx="0" cy="79216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916238" y="3968750"/>
            <a:ext cx="503237" cy="576263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19475" y="3943350"/>
            <a:ext cx="938213" cy="635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52925" y="3897313"/>
            <a:ext cx="1874838" cy="460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148263" y="3897313"/>
            <a:ext cx="1079500" cy="12239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076825" y="4760913"/>
            <a:ext cx="0" cy="431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76825" y="4329113"/>
            <a:ext cx="442913" cy="6350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76825" y="4329113"/>
            <a:ext cx="0" cy="423862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076825" y="4040188"/>
            <a:ext cx="287338" cy="288925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357" name="TextBox 25"/>
          <p:cNvSpPr txBox="1">
            <a:spLocks noChangeArrowheads="1"/>
          </p:cNvSpPr>
          <p:nvPr/>
        </p:nvSpPr>
        <p:spPr bwMode="auto">
          <a:xfrm>
            <a:off x="3419475" y="2960688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z</a:t>
            </a:r>
            <a:r>
              <a:rPr lang="en-US" sz="1800" baseline="-25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7358" name="TextBox 32"/>
          <p:cNvSpPr txBox="1">
            <a:spLocks noChangeArrowheads="1"/>
          </p:cNvSpPr>
          <p:nvPr/>
        </p:nvSpPr>
        <p:spPr bwMode="auto">
          <a:xfrm>
            <a:off x="4067175" y="40401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y</a:t>
            </a:r>
            <a:r>
              <a:rPr lang="en-US" sz="1800" baseline="-25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7359" name="TextBox 33"/>
          <p:cNvSpPr txBox="1">
            <a:spLocks noChangeArrowheads="1"/>
          </p:cNvSpPr>
          <p:nvPr/>
        </p:nvSpPr>
        <p:spPr bwMode="auto">
          <a:xfrm>
            <a:off x="2916238" y="4400550"/>
            <a:ext cx="414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x</a:t>
            </a:r>
            <a:r>
              <a:rPr lang="en-US" sz="1800" baseline="-25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7360" name="TextBox 34"/>
          <p:cNvSpPr txBox="1">
            <a:spLocks noChangeArrowheads="1"/>
          </p:cNvSpPr>
          <p:nvPr/>
        </p:nvSpPr>
        <p:spPr bwMode="auto">
          <a:xfrm>
            <a:off x="4876800" y="38242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y</a:t>
            </a:r>
            <a:r>
              <a:rPr lang="en-US" sz="1800" baseline="-250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57361" name="TextBox 35"/>
          <p:cNvSpPr txBox="1">
            <a:spLocks noChangeArrowheads="1"/>
          </p:cNvSpPr>
          <p:nvPr/>
        </p:nvSpPr>
        <p:spPr bwMode="auto">
          <a:xfrm>
            <a:off x="5292725" y="4256088"/>
            <a:ext cx="414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z</a:t>
            </a:r>
            <a:r>
              <a:rPr lang="en-US" sz="1800" baseline="-250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57362" name="TextBox 36"/>
          <p:cNvSpPr txBox="1">
            <a:spLocks noChangeArrowheads="1"/>
          </p:cNvSpPr>
          <p:nvPr/>
        </p:nvSpPr>
        <p:spPr bwMode="auto">
          <a:xfrm>
            <a:off x="4716463" y="4329113"/>
            <a:ext cx="414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x</a:t>
            </a:r>
            <a:r>
              <a:rPr lang="en-US" sz="1800" baseline="-250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00563" y="3463925"/>
            <a:ext cx="3127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83263" y="4329113"/>
            <a:ext cx="3127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76825" y="4471988"/>
            <a:ext cx="3127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965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GB" sz="1800" dirty="0">
                <a:latin typeface="Arial" charset="0"/>
              </a:rPr>
              <a:t>Figure 1 shows the positions and orientations of Frames A and B. </a:t>
            </a:r>
            <a:r>
              <a:rPr lang="en-GB" sz="1800" dirty="0" smtClean="0">
                <a:latin typeface="Arial" charset="0"/>
              </a:rPr>
              <a:t>Determine</a:t>
            </a:r>
            <a:endParaRPr lang="en-US" sz="2800" dirty="0">
              <a:latin typeface="Arial" charset="0"/>
            </a:endParaRPr>
          </a:p>
        </p:txBody>
      </p:sp>
      <p:graphicFrame>
        <p:nvGraphicFramePr>
          <p:cNvPr id="28" name="Object 1"/>
          <p:cNvGraphicFramePr>
            <a:graphicFrameLocks noChangeAspect="1"/>
          </p:cNvGraphicFramePr>
          <p:nvPr>
            <p:extLst/>
          </p:nvPr>
        </p:nvGraphicFramePr>
        <p:xfrm>
          <a:off x="8316416" y="1628800"/>
          <a:ext cx="401638" cy="36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1" name="Equation" r:id="rId3" imgW="215900" imgH="203200" progId="Equation.3">
                  <p:embed/>
                </p:oleObj>
              </mc:Choice>
              <mc:Fallback>
                <p:oleObj name="Equation" r:id="rId3" imgW="21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416" y="1628800"/>
                        <a:ext cx="401638" cy="360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5373216"/>
            <a:ext cx="4572000" cy="92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62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Example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419475" y="3176588"/>
            <a:ext cx="0" cy="79216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916238" y="3968750"/>
            <a:ext cx="503237" cy="576263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19475" y="3943350"/>
            <a:ext cx="938213" cy="635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52925" y="3897313"/>
            <a:ext cx="1874838" cy="460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148263" y="3897313"/>
            <a:ext cx="1079500" cy="12239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076825" y="4760913"/>
            <a:ext cx="0" cy="431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76825" y="4329113"/>
            <a:ext cx="442913" cy="6350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76825" y="4329113"/>
            <a:ext cx="0" cy="423862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076825" y="4040188"/>
            <a:ext cx="287338" cy="288925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357" name="TextBox 25"/>
          <p:cNvSpPr txBox="1">
            <a:spLocks noChangeArrowheads="1"/>
          </p:cNvSpPr>
          <p:nvPr/>
        </p:nvSpPr>
        <p:spPr bwMode="auto">
          <a:xfrm>
            <a:off x="3419475" y="2960688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z</a:t>
            </a:r>
            <a:r>
              <a:rPr lang="en-US" sz="1800" baseline="-25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7358" name="TextBox 32"/>
          <p:cNvSpPr txBox="1">
            <a:spLocks noChangeArrowheads="1"/>
          </p:cNvSpPr>
          <p:nvPr/>
        </p:nvSpPr>
        <p:spPr bwMode="auto">
          <a:xfrm>
            <a:off x="4067175" y="40401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y</a:t>
            </a:r>
            <a:r>
              <a:rPr lang="en-US" sz="1800" baseline="-25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7359" name="TextBox 33"/>
          <p:cNvSpPr txBox="1">
            <a:spLocks noChangeArrowheads="1"/>
          </p:cNvSpPr>
          <p:nvPr/>
        </p:nvSpPr>
        <p:spPr bwMode="auto">
          <a:xfrm>
            <a:off x="2916238" y="4400550"/>
            <a:ext cx="414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x</a:t>
            </a:r>
            <a:r>
              <a:rPr lang="en-US" sz="1800" baseline="-25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7360" name="TextBox 34"/>
          <p:cNvSpPr txBox="1">
            <a:spLocks noChangeArrowheads="1"/>
          </p:cNvSpPr>
          <p:nvPr/>
        </p:nvSpPr>
        <p:spPr bwMode="auto">
          <a:xfrm>
            <a:off x="4876800" y="38242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y</a:t>
            </a:r>
            <a:r>
              <a:rPr lang="en-US" sz="1800" baseline="-250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57361" name="TextBox 35"/>
          <p:cNvSpPr txBox="1">
            <a:spLocks noChangeArrowheads="1"/>
          </p:cNvSpPr>
          <p:nvPr/>
        </p:nvSpPr>
        <p:spPr bwMode="auto">
          <a:xfrm>
            <a:off x="5292725" y="4256088"/>
            <a:ext cx="414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z</a:t>
            </a:r>
            <a:r>
              <a:rPr lang="en-US" sz="1800" baseline="-250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57362" name="TextBox 36"/>
          <p:cNvSpPr txBox="1">
            <a:spLocks noChangeArrowheads="1"/>
          </p:cNvSpPr>
          <p:nvPr/>
        </p:nvSpPr>
        <p:spPr bwMode="auto">
          <a:xfrm>
            <a:off x="4716463" y="4329113"/>
            <a:ext cx="414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x</a:t>
            </a:r>
            <a:r>
              <a:rPr lang="en-US" sz="1800" baseline="-250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00563" y="3463925"/>
            <a:ext cx="3127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83263" y="4329113"/>
            <a:ext cx="3127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76825" y="4471988"/>
            <a:ext cx="3127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965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GB" sz="1800" dirty="0">
                <a:latin typeface="Arial" charset="0"/>
              </a:rPr>
              <a:t>Figure 1 shows the positions and orientations of Frames A and B. </a:t>
            </a:r>
            <a:r>
              <a:rPr lang="en-GB" sz="1800" dirty="0" smtClean="0">
                <a:latin typeface="Arial" charset="0"/>
              </a:rPr>
              <a:t>Determine</a:t>
            </a:r>
            <a:endParaRPr lang="en-US" sz="2800" dirty="0">
              <a:latin typeface="Arial" charset="0"/>
            </a:endParaRPr>
          </a:p>
        </p:txBody>
      </p:sp>
      <p:graphicFrame>
        <p:nvGraphicFramePr>
          <p:cNvPr id="28" name="Object 1"/>
          <p:cNvGraphicFramePr>
            <a:graphicFrameLocks noChangeAspect="1"/>
          </p:cNvGraphicFramePr>
          <p:nvPr>
            <p:extLst/>
          </p:nvPr>
        </p:nvGraphicFramePr>
        <p:xfrm>
          <a:off x="8316416" y="1628800"/>
          <a:ext cx="401638" cy="36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5" name="Equation" r:id="rId3" imgW="215900" imgH="203200" progId="Equation.3">
                  <p:embed/>
                </p:oleObj>
              </mc:Choice>
              <mc:Fallback>
                <p:oleObj name="Equation" r:id="rId3" imgW="21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416" y="1628800"/>
                        <a:ext cx="401638" cy="360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5" y="5364749"/>
            <a:ext cx="2099235" cy="93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733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Rotation Representation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/>
              <a:t>Vectors </a:t>
            </a:r>
            <a:endParaRPr lang="en-US" dirty="0" smtClean="0"/>
          </a:p>
          <a:p>
            <a:r>
              <a:rPr lang="en-US" dirty="0" smtClean="0"/>
              <a:t>Euler Angles</a:t>
            </a:r>
          </a:p>
          <a:p>
            <a:r>
              <a:rPr lang="en-US" dirty="0" smtClean="0"/>
              <a:t>Quaternions</a:t>
            </a:r>
          </a:p>
          <a:p>
            <a:r>
              <a:rPr lang="en-US" dirty="0" smtClean="0"/>
              <a:t>SVD (not going to see this)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8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Rotation Matrices using Unit Vectors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528" y="3717032"/>
            <a:ext cx="8291264" cy="252028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GB" dirty="0" smtClean="0"/>
              <a:t>Especially for when we only have rotations of </a:t>
            </a:r>
            <a:r>
              <a:rPr lang="en-GB" b="1" dirty="0" smtClean="0"/>
              <a:t>90 degrees </a:t>
            </a:r>
            <a:r>
              <a:rPr lang="en-GB" dirty="0" smtClean="0"/>
              <a:t>around axes!</a:t>
            </a:r>
          </a:p>
          <a:p>
            <a:pPr marL="0" indent="0">
              <a:buNone/>
            </a:pPr>
            <a:r>
              <a:rPr lang="en-GB" dirty="0" smtClean="0"/>
              <a:t>Let v={</a:t>
            </a:r>
            <a:r>
              <a:rPr lang="en-GB" dirty="0" err="1" smtClean="0"/>
              <a:t>x</a:t>
            </a:r>
            <a:r>
              <a:rPr lang="en-GB" baseline="-25000" dirty="0" err="1" smtClean="0"/>
              <a:t>a</a:t>
            </a:r>
            <a:r>
              <a:rPr lang="en-GB" dirty="0" err="1" smtClean="0"/>
              <a:t>,y</a:t>
            </a:r>
            <a:r>
              <a:rPr lang="en-GB" baseline="-25000" dirty="0" err="1" smtClean="0"/>
              <a:t>a</a:t>
            </a:r>
            <a:r>
              <a:rPr lang="en-GB" dirty="0" err="1" smtClean="0"/>
              <a:t>,z</a:t>
            </a:r>
            <a:r>
              <a:rPr lang="en-GB" baseline="-25000" dirty="0" err="1"/>
              <a:t>a</a:t>
            </a:r>
            <a:r>
              <a:rPr lang="en-GB" dirty="0" smtClean="0"/>
              <a:t>} and w={</a:t>
            </a:r>
            <a:r>
              <a:rPr lang="en-GB" dirty="0" err="1" smtClean="0"/>
              <a:t>x</a:t>
            </a:r>
            <a:r>
              <a:rPr lang="en-GB" baseline="-25000" dirty="0" err="1" smtClean="0"/>
              <a:t>b</a:t>
            </a:r>
            <a:r>
              <a:rPr lang="en-GB" dirty="0" err="1" smtClean="0"/>
              <a:t>,y</a:t>
            </a:r>
            <a:r>
              <a:rPr lang="en-GB" baseline="-25000" dirty="0" err="1" smtClean="0"/>
              <a:t>b</a:t>
            </a:r>
            <a:r>
              <a:rPr lang="en-GB" dirty="0" err="1" smtClean="0"/>
              <a:t>,z</a:t>
            </a:r>
            <a:r>
              <a:rPr lang="en-GB" baseline="-25000" dirty="0" err="1"/>
              <a:t>b</a:t>
            </a:r>
            <a:r>
              <a:rPr lang="en-GB" dirty="0" smtClean="0"/>
              <a:t>}: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If v||w </a:t>
            </a:r>
            <a:r>
              <a:rPr lang="en-GB" dirty="0"/>
              <a:t>→</a:t>
            </a:r>
            <a:r>
              <a:rPr lang="en-GB" dirty="0" err="1" smtClean="0"/>
              <a:t>v∙w</a:t>
            </a:r>
            <a:r>
              <a:rPr lang="en-GB" dirty="0" smtClean="0"/>
              <a:t>=1		if </a:t>
            </a:r>
            <a:r>
              <a:rPr lang="en-GB" dirty="0" err="1" smtClean="0"/>
              <a:t>vꞱw</a:t>
            </a:r>
            <a:r>
              <a:rPr lang="en-GB" dirty="0" smtClean="0"/>
              <a:t>→</a:t>
            </a:r>
            <a:r>
              <a:rPr lang="en-GB" dirty="0"/>
              <a:t> </a:t>
            </a:r>
            <a:r>
              <a:rPr lang="en-GB" dirty="0" err="1"/>
              <a:t>v∙</a:t>
            </a:r>
            <a:r>
              <a:rPr lang="en-GB" dirty="0" err="1" smtClean="0"/>
              <a:t>w</a:t>
            </a:r>
            <a:r>
              <a:rPr lang="en-GB" dirty="0" smtClean="0"/>
              <a:t>=0		if v||-w</a:t>
            </a:r>
            <a:r>
              <a:rPr lang="en-GB" dirty="0"/>
              <a:t>→ </a:t>
            </a:r>
            <a:r>
              <a:rPr lang="en-GB" dirty="0" err="1"/>
              <a:t>v∙w</a:t>
            </a:r>
            <a:r>
              <a:rPr lang="en-GB" dirty="0" smtClean="0"/>
              <a:t>=-1</a:t>
            </a:r>
            <a:endParaRPr lang="en-GB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14535472"/>
              </p:ext>
            </p:extLst>
          </p:nvPr>
        </p:nvGraphicFramePr>
        <p:xfrm>
          <a:off x="611560" y="1573124"/>
          <a:ext cx="7600107" cy="1980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1" name="Equation" r:id="rId4" imgW="2730240" imgH="711000" progId="Equation.3">
                  <p:embed/>
                </p:oleObj>
              </mc:Choice>
              <mc:Fallback>
                <p:oleObj name="Equation" r:id="rId4" imgW="2730240" imgH="7110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573124"/>
                        <a:ext cx="7600107" cy="1980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6260688" y="1124743"/>
            <a:ext cx="2860392" cy="567442"/>
            <a:chOff x="6260688" y="1124743"/>
            <a:chExt cx="2860392" cy="567442"/>
          </a:xfrm>
        </p:grpSpPr>
        <p:sp>
          <p:nvSpPr>
            <p:cNvPr id="6" name="TextBox 5"/>
            <p:cNvSpPr txBox="1"/>
            <p:nvPr/>
          </p:nvSpPr>
          <p:spPr>
            <a:xfrm>
              <a:off x="7091357" y="1124743"/>
              <a:ext cx="20297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>
                  <a:solidFill>
                    <a:srgbClr val="FF0000"/>
                  </a:solidFill>
                </a:rPr>
                <a:t>Dot product!</a:t>
              </a:r>
              <a:endParaRPr lang="en-GB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Curved Connector 8"/>
            <p:cNvCxnSpPr/>
            <p:nvPr/>
          </p:nvCxnSpPr>
          <p:spPr>
            <a:xfrm rot="10800000" flipV="1">
              <a:off x="6260688" y="1339549"/>
              <a:ext cx="792087" cy="352636"/>
            </a:xfrm>
            <a:prstGeom prst="curvedConnector3">
              <a:avLst>
                <a:gd name="adj1" fmla="val 101801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383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 smtClean="0">
                <a:latin typeface="Arial" charset="0"/>
              </a:rPr>
              <a:t>In the previous example…</a:t>
            </a:r>
            <a:endParaRPr lang="en-GB" dirty="0">
              <a:latin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419475" y="2564904"/>
            <a:ext cx="0" cy="79216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916238" y="3357066"/>
            <a:ext cx="503237" cy="576263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19475" y="3331666"/>
            <a:ext cx="938213" cy="635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52925" y="3285629"/>
            <a:ext cx="1874838" cy="460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148263" y="3285629"/>
            <a:ext cx="1079500" cy="12239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076825" y="4149229"/>
            <a:ext cx="0" cy="431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76825" y="3717429"/>
            <a:ext cx="442913" cy="6350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76825" y="3717429"/>
            <a:ext cx="0" cy="423862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076825" y="3428504"/>
            <a:ext cx="287338" cy="288925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237" name="TextBox 25"/>
          <p:cNvSpPr txBox="1">
            <a:spLocks noChangeArrowheads="1"/>
          </p:cNvSpPr>
          <p:nvPr/>
        </p:nvSpPr>
        <p:spPr bwMode="auto">
          <a:xfrm>
            <a:off x="3419475" y="2564904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z</a:t>
            </a:r>
            <a:r>
              <a:rPr lang="en-US" sz="1800" baseline="-25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2238" name="TextBox 32"/>
          <p:cNvSpPr txBox="1">
            <a:spLocks noChangeArrowheads="1"/>
          </p:cNvSpPr>
          <p:nvPr/>
        </p:nvSpPr>
        <p:spPr bwMode="auto">
          <a:xfrm>
            <a:off x="4067175" y="3428504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y</a:t>
            </a:r>
            <a:r>
              <a:rPr lang="en-US" sz="1800" baseline="-25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2239" name="TextBox 33"/>
          <p:cNvSpPr txBox="1">
            <a:spLocks noChangeArrowheads="1"/>
          </p:cNvSpPr>
          <p:nvPr/>
        </p:nvSpPr>
        <p:spPr bwMode="auto">
          <a:xfrm>
            <a:off x="2916238" y="3788866"/>
            <a:ext cx="414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x</a:t>
            </a:r>
            <a:r>
              <a:rPr lang="en-US" sz="1800" baseline="-25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2240" name="TextBox 34"/>
          <p:cNvSpPr txBox="1">
            <a:spLocks noChangeArrowheads="1"/>
          </p:cNvSpPr>
          <p:nvPr/>
        </p:nvSpPr>
        <p:spPr bwMode="auto">
          <a:xfrm>
            <a:off x="4876800" y="3212604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y</a:t>
            </a:r>
            <a:r>
              <a:rPr lang="en-US" sz="1800" baseline="-250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52241" name="TextBox 35"/>
          <p:cNvSpPr txBox="1">
            <a:spLocks noChangeArrowheads="1"/>
          </p:cNvSpPr>
          <p:nvPr/>
        </p:nvSpPr>
        <p:spPr bwMode="auto">
          <a:xfrm>
            <a:off x="5292725" y="3644404"/>
            <a:ext cx="414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z</a:t>
            </a:r>
            <a:r>
              <a:rPr lang="en-US" sz="1800" baseline="-250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52242" name="TextBox 36"/>
          <p:cNvSpPr txBox="1">
            <a:spLocks noChangeArrowheads="1"/>
          </p:cNvSpPr>
          <p:nvPr/>
        </p:nvSpPr>
        <p:spPr bwMode="auto">
          <a:xfrm>
            <a:off x="4716463" y="3717429"/>
            <a:ext cx="414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x</a:t>
            </a:r>
            <a:r>
              <a:rPr lang="en-US" sz="1800" baseline="-250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00563" y="2852241"/>
            <a:ext cx="3127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83263" y="3717429"/>
            <a:ext cx="3127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76825" y="3860304"/>
            <a:ext cx="3127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69592659"/>
              </p:ext>
            </p:extLst>
          </p:nvPr>
        </p:nvGraphicFramePr>
        <p:xfrm>
          <a:off x="5547158" y="1417836"/>
          <a:ext cx="333375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2" name="Equation" r:id="rId3" imgW="1650960" imgH="711000" progId="Equation.3">
                  <p:embed/>
                </p:oleObj>
              </mc:Choice>
              <mc:Fallback>
                <p:oleObj name="Equation" r:id="rId3" imgW="1650960" imgH="7110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7158" y="1417836"/>
                        <a:ext cx="3333750" cy="14351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778621"/>
              </p:ext>
            </p:extLst>
          </p:nvPr>
        </p:nvGraphicFramePr>
        <p:xfrm>
          <a:off x="2717800" y="4653136"/>
          <a:ext cx="2970213" cy="17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3" name="Equation" r:id="rId5" imgW="1206360" imgH="711000" progId="Equation.3">
                  <p:embed/>
                </p:oleObj>
              </mc:Choice>
              <mc:Fallback>
                <p:oleObj name="Equation" r:id="rId5" imgW="120636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17800" y="4653136"/>
                        <a:ext cx="2970213" cy="175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2925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Euler Angles</a:t>
            </a:r>
            <a:endParaRPr lang="en-GB" sz="3600" dirty="0" smtClean="0"/>
          </a:p>
        </p:txBody>
      </p:sp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322151"/>
            <a:ext cx="8229600" cy="3330986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GB" sz="3100" dirty="0" smtClean="0"/>
              <a:t>Orientation represented as </a:t>
            </a:r>
            <a:r>
              <a:rPr lang="en-GB" sz="3100" i="1" dirty="0" smtClean="0"/>
              <a:t>a vector of 3 angles</a:t>
            </a:r>
          </a:p>
          <a:p>
            <a:pPr eaLnBrk="1" hangingPunct="1">
              <a:lnSpc>
                <a:spcPct val="130000"/>
              </a:lnSpc>
            </a:pPr>
            <a:endParaRPr lang="en-GB" sz="800" dirty="0" smtClean="0"/>
          </a:p>
          <a:p>
            <a:pPr eaLnBrk="1" hangingPunct="1">
              <a:lnSpc>
                <a:spcPct val="130000"/>
              </a:lnSpc>
            </a:pPr>
            <a:r>
              <a:rPr lang="en-GB" sz="3200" dirty="0" smtClean="0"/>
              <a:t>Orientation frequently specified by a </a:t>
            </a:r>
            <a:r>
              <a:rPr lang="en-GB" sz="3200" i="1" dirty="0" smtClean="0"/>
              <a:t>sequence of rotations about the X, Y, and Z axes.</a:t>
            </a:r>
            <a:r>
              <a:rPr lang="en-GB" sz="3200" dirty="0" smtClean="0"/>
              <a:t> </a:t>
            </a:r>
          </a:p>
          <a:p>
            <a:pPr eaLnBrk="1" hangingPunct="1">
              <a:lnSpc>
                <a:spcPct val="130000"/>
              </a:lnSpc>
            </a:pPr>
            <a:endParaRPr lang="en-GB" sz="800" dirty="0" smtClean="0"/>
          </a:p>
          <a:p>
            <a:pPr eaLnBrk="1" hangingPunct="1">
              <a:lnSpc>
                <a:spcPct val="130000"/>
              </a:lnSpc>
            </a:pPr>
            <a:r>
              <a:rPr lang="en-US" sz="3200" dirty="0" smtClean="0"/>
              <a:t>A sequence of rotations around principle axes is called an </a:t>
            </a:r>
            <a:r>
              <a:rPr lang="en-US" sz="3200" i="1" dirty="0" smtClean="0"/>
              <a:t>Euler Angle Sequence</a:t>
            </a:r>
          </a:p>
          <a:p>
            <a:pPr eaLnBrk="1" hangingPunct="1">
              <a:lnSpc>
                <a:spcPct val="130000"/>
              </a:lnSpc>
            </a:pPr>
            <a:endParaRPr lang="en-US" sz="800" dirty="0"/>
          </a:p>
          <a:p>
            <a:pPr>
              <a:lnSpc>
                <a:spcPct val="130000"/>
              </a:lnSpc>
            </a:pPr>
            <a:r>
              <a:rPr lang="en-GB" sz="3200" dirty="0"/>
              <a:t>Minimal representation of orientation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0179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Euler Angles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This gives us 12 redundant ways to store an orientation using Euler angles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Different industries use different conventions for handling Euler angles (or no conventions)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104988" y="5661248"/>
            <a:ext cx="3771268" cy="360040"/>
            <a:chOff x="3104988" y="5661248"/>
            <a:chExt cx="3771268" cy="360040"/>
          </a:xfrm>
        </p:grpSpPr>
        <p:sp>
          <p:nvSpPr>
            <p:cNvPr id="4" name="Rectangle 3"/>
            <p:cNvSpPr/>
            <p:nvPr/>
          </p:nvSpPr>
          <p:spPr>
            <a:xfrm>
              <a:off x="6156176" y="5661248"/>
              <a:ext cx="720080" cy="360040"/>
            </a:xfrm>
            <a:prstGeom prst="rect">
              <a:avLst/>
            </a:prstGeom>
            <a:solidFill>
              <a:srgbClr val="95B3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104988" y="5661248"/>
              <a:ext cx="720080" cy="360040"/>
            </a:xfrm>
            <a:prstGeom prst="rect">
              <a:avLst/>
            </a:prstGeom>
            <a:solidFill>
              <a:srgbClr val="95B3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57098" y="5661248"/>
              <a:ext cx="720080" cy="360040"/>
            </a:xfrm>
            <a:prstGeom prst="rect">
              <a:avLst/>
            </a:prstGeom>
            <a:solidFill>
              <a:srgbClr val="95B3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28328" y="4877534"/>
          <a:ext cx="6096000" cy="113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XYZ</a:t>
                      </a:r>
                    </a:p>
                  </a:txBody>
                  <a:tcPr marL="3048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XZY</a:t>
                      </a:r>
                    </a:p>
                  </a:txBody>
                  <a:tcPr marL="3048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XYX</a:t>
                      </a:r>
                    </a:p>
                  </a:txBody>
                  <a:tcPr marL="3048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XZX</a:t>
                      </a:r>
                    </a:p>
                  </a:txBody>
                  <a:tcPr marL="3048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YXZ</a:t>
                      </a:r>
                    </a:p>
                  </a:txBody>
                  <a:tcPr marL="3048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YZX</a:t>
                      </a:r>
                    </a:p>
                  </a:txBody>
                  <a:tcPr marL="3048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YXY</a:t>
                      </a:r>
                    </a:p>
                  </a:txBody>
                  <a:tcPr marL="3048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YZY</a:t>
                      </a:r>
                    </a:p>
                  </a:txBody>
                  <a:tcPr marL="3048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ZXY</a:t>
                      </a:r>
                    </a:p>
                  </a:txBody>
                  <a:tcPr marL="3048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ZYX</a:t>
                      </a:r>
                    </a:p>
                  </a:txBody>
                  <a:tcPr marL="3048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ZXZ</a:t>
                      </a:r>
                    </a:p>
                  </a:txBody>
                  <a:tcPr marL="3048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ZYZ</a:t>
                      </a:r>
                    </a:p>
                  </a:txBody>
                  <a:tcPr marL="3048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38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 descr="Dexter_pose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3" y="2014538"/>
            <a:ext cx="4483100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02494" y="5517232"/>
            <a:ext cx="73390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sz="2800">
                <a:latin typeface="+mn-lt"/>
              </a:rPr>
              <a:t>Where is the end effector </a:t>
            </a:r>
            <a:r>
              <a:rPr lang="en-US" sz="2800" dirty="0" err="1">
                <a:latin typeface="+mn-lt"/>
              </a:rPr>
              <a:t>w.r.t</a:t>
            </a:r>
            <a:r>
              <a:rPr lang="en-US" sz="2800" dirty="0">
                <a:latin typeface="+mn-lt"/>
              </a:rPr>
              <a:t>. the “base” frame?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/>
              </a:rPr>
              <a:t>Forward </a:t>
            </a:r>
            <a:r>
              <a:rPr lang="en-US" dirty="0" smtClean="0">
                <a:cs typeface="Arial"/>
              </a:rPr>
              <a:t>Kinematics</a:t>
            </a:r>
            <a:endParaRPr lang="en-GB" dirty="0"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Line 2"/>
          <p:cNvSpPr>
            <a:spLocks noChangeShapeType="1"/>
          </p:cNvSpPr>
          <p:nvPr/>
        </p:nvSpPr>
        <p:spPr bwMode="auto">
          <a:xfrm flipV="1">
            <a:off x="3581400" y="22098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5587" name="Line 3"/>
          <p:cNvSpPr>
            <a:spLocks noChangeShapeType="1"/>
          </p:cNvSpPr>
          <p:nvPr/>
        </p:nvSpPr>
        <p:spPr bwMode="auto">
          <a:xfrm flipV="1">
            <a:off x="3581400" y="4343400"/>
            <a:ext cx="2209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5588" name="Line 4"/>
          <p:cNvSpPr>
            <a:spLocks noChangeShapeType="1"/>
          </p:cNvSpPr>
          <p:nvPr/>
        </p:nvSpPr>
        <p:spPr bwMode="auto">
          <a:xfrm>
            <a:off x="3581400" y="4800600"/>
            <a:ext cx="1752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5394325" y="5546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Times" pitchFamily="18" charset="0"/>
              </a:rPr>
              <a:t>x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5715000" y="3962400"/>
            <a:ext cx="33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  <a:latin typeface="Times" pitchFamily="18" charset="0"/>
              </a:rPr>
              <a:t>y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3414713" y="1752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Times" pitchFamily="18" charset="0"/>
              </a:rPr>
              <a:t>z</a:t>
            </a:r>
          </a:p>
        </p:txBody>
      </p:sp>
      <p:sp>
        <p:nvSpPr>
          <p:cNvPr id="195592" name="Line 8"/>
          <p:cNvSpPr>
            <a:spLocks noChangeShapeType="1"/>
          </p:cNvSpPr>
          <p:nvPr/>
        </p:nvSpPr>
        <p:spPr bwMode="auto">
          <a:xfrm>
            <a:off x="3581400" y="4800600"/>
            <a:ext cx="2057400" cy="609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5593" name="Line 9"/>
          <p:cNvSpPr>
            <a:spLocks noChangeShapeType="1"/>
          </p:cNvSpPr>
          <p:nvPr/>
        </p:nvSpPr>
        <p:spPr bwMode="auto">
          <a:xfrm flipV="1">
            <a:off x="3581400" y="4114800"/>
            <a:ext cx="1828800" cy="6858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5594" name="Rectangle 10"/>
          <p:cNvSpPr>
            <a:spLocks noChangeArrowheads="1"/>
          </p:cNvSpPr>
          <p:nvPr/>
        </p:nvSpPr>
        <p:spPr bwMode="auto">
          <a:xfrm>
            <a:off x="5726113" y="5181600"/>
            <a:ext cx="39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Times" pitchFamily="18" charset="0"/>
              </a:rPr>
              <a:t>u</a:t>
            </a:r>
            <a:r>
              <a:rPr lang="en-US" altLang="en-US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5410200" y="3657600"/>
            <a:ext cx="39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Times" pitchFamily="18" charset="0"/>
              </a:rPr>
              <a:t>v</a:t>
            </a:r>
            <a:r>
              <a:rPr lang="en-US" altLang="en-US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195596" name="Line 12"/>
          <p:cNvSpPr>
            <a:spLocks noChangeShapeType="1"/>
          </p:cNvSpPr>
          <p:nvPr/>
        </p:nvSpPr>
        <p:spPr bwMode="auto">
          <a:xfrm flipV="1">
            <a:off x="5105400" y="5334000"/>
            <a:ext cx="228600" cy="228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5597" name="Line 13"/>
          <p:cNvSpPr>
            <a:spLocks noChangeShapeType="1"/>
          </p:cNvSpPr>
          <p:nvPr/>
        </p:nvSpPr>
        <p:spPr bwMode="auto">
          <a:xfrm flipH="1" flipV="1">
            <a:off x="5105400" y="4267200"/>
            <a:ext cx="152400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5598" name="AutoShape 14"/>
          <p:cNvSpPr>
            <a:spLocks noChangeArrowheads="1"/>
          </p:cNvSpPr>
          <p:nvPr/>
        </p:nvSpPr>
        <p:spPr bwMode="auto">
          <a:xfrm>
            <a:off x="3276600" y="2895600"/>
            <a:ext cx="609600" cy="533400"/>
          </a:xfrm>
          <a:prstGeom prst="curvedRightArrow">
            <a:avLst>
              <a:gd name="adj1" fmla="val 20000"/>
              <a:gd name="adj2" fmla="val 40000"/>
              <a:gd name="adj3" fmla="val 38095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599" name="Text Box 15"/>
          <p:cNvSpPr txBox="1">
            <a:spLocks noChangeArrowheads="1"/>
          </p:cNvSpPr>
          <p:nvPr/>
        </p:nvSpPr>
        <p:spPr bwMode="auto">
          <a:xfrm>
            <a:off x="2908300" y="2667000"/>
            <a:ext cx="315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l-GR" altLang="en-US">
                <a:latin typeface="Calibri" pitchFamily="34" charset="0"/>
              </a:rPr>
              <a:t>α</a:t>
            </a:r>
            <a:endParaRPr lang="en-US" altLang="en-US">
              <a:latin typeface="Symbol" pitchFamily="18" charset="2"/>
            </a:endParaRPr>
          </a:p>
        </p:txBody>
      </p:sp>
      <p:sp>
        <p:nvSpPr>
          <p:cNvPr id="195600" name="AutoShape 16"/>
          <p:cNvSpPr>
            <a:spLocks noChangeArrowheads="1"/>
          </p:cNvSpPr>
          <p:nvPr/>
        </p:nvSpPr>
        <p:spPr bwMode="auto">
          <a:xfrm rot="3121862">
            <a:off x="4953000" y="4953000"/>
            <a:ext cx="381000" cy="533400"/>
          </a:xfrm>
          <a:prstGeom prst="curvedRightArrow">
            <a:avLst>
              <a:gd name="adj1" fmla="val 28000"/>
              <a:gd name="adj2" fmla="val 56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601" name="Text Box 17"/>
          <p:cNvSpPr txBox="1">
            <a:spLocks noChangeArrowheads="1"/>
          </p:cNvSpPr>
          <p:nvPr/>
        </p:nvSpPr>
        <p:spPr bwMode="auto">
          <a:xfrm>
            <a:off x="5449888" y="4953000"/>
            <a:ext cx="346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l-GR" altLang="en-US" sz="1600" b="1" dirty="0" smtClean="0">
                <a:solidFill>
                  <a:srgbClr val="008000"/>
                </a:solidFill>
                <a:latin typeface="GreekC"/>
                <a:cs typeface="GreekC"/>
                <a:sym typeface="Symbol" pitchFamily="18" charset="2"/>
              </a:rPr>
              <a:t>β</a:t>
            </a:r>
            <a:endParaRPr lang="en-US" altLang="en-US" sz="1600" b="1" dirty="0">
              <a:latin typeface="Symbol" pitchFamily="18" charset="2"/>
            </a:endParaRPr>
          </a:p>
        </p:txBody>
      </p:sp>
      <p:sp>
        <p:nvSpPr>
          <p:cNvPr id="195602" name="Line 18"/>
          <p:cNvSpPr>
            <a:spLocks noChangeShapeType="1"/>
          </p:cNvSpPr>
          <p:nvPr/>
        </p:nvSpPr>
        <p:spPr bwMode="auto">
          <a:xfrm flipV="1">
            <a:off x="3581400" y="3505200"/>
            <a:ext cx="1447800" cy="1295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5603" name="Line 19"/>
          <p:cNvSpPr>
            <a:spLocks noChangeShapeType="1"/>
          </p:cNvSpPr>
          <p:nvPr/>
        </p:nvSpPr>
        <p:spPr bwMode="auto">
          <a:xfrm flipH="1" flipV="1">
            <a:off x="2438400" y="2895600"/>
            <a:ext cx="1143000" cy="1905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5006975" y="3124200"/>
            <a:ext cx="53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00"/>
                </a:solidFill>
                <a:latin typeface="Times" pitchFamily="18" charset="0"/>
              </a:rPr>
              <a:t>v </a:t>
            </a:r>
            <a:r>
              <a:rPr lang="en-US" altLang="en-US">
                <a:solidFill>
                  <a:srgbClr val="008000"/>
                </a:solidFill>
              </a:rPr>
              <a:t>"</a:t>
            </a:r>
          </a:p>
        </p:txBody>
      </p: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1828800" y="2438400"/>
            <a:ext cx="528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00"/>
                </a:solidFill>
                <a:latin typeface="Times" pitchFamily="18" charset="0"/>
              </a:rPr>
              <a:t>w</a:t>
            </a:r>
            <a:r>
              <a:rPr lang="en-US" altLang="en-US">
                <a:solidFill>
                  <a:srgbClr val="008000"/>
                </a:solidFill>
              </a:rPr>
              <a:t>"</a:t>
            </a:r>
          </a:p>
        </p:txBody>
      </p:sp>
      <p:sp>
        <p:nvSpPr>
          <p:cNvPr id="195606" name="Rectangle 22"/>
          <p:cNvSpPr>
            <a:spLocks noChangeArrowheads="1"/>
          </p:cNvSpPr>
          <p:nvPr/>
        </p:nvSpPr>
        <p:spPr bwMode="auto">
          <a:xfrm>
            <a:off x="2792413" y="1752600"/>
            <a:ext cx="63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  <a:latin typeface="Times" pitchFamily="18" charset="0"/>
              </a:rPr>
              <a:t>w</a:t>
            </a:r>
            <a:r>
              <a:rPr lang="en-US" altLang="en-US">
                <a:solidFill>
                  <a:srgbClr val="FF0000"/>
                </a:solidFill>
              </a:rPr>
              <a:t>'</a:t>
            </a:r>
            <a:r>
              <a:rPr lang="en-US" altLang="en-US">
                <a:solidFill>
                  <a:srgbClr val="FF0000"/>
                </a:solidFill>
                <a:latin typeface="Times" pitchFamily="18" charset="0"/>
              </a:rPr>
              <a:t>=</a:t>
            </a:r>
          </a:p>
        </p:txBody>
      </p:sp>
      <p:sp>
        <p:nvSpPr>
          <p:cNvPr id="195607" name="Rectangle 23"/>
          <p:cNvSpPr>
            <a:spLocks noChangeArrowheads="1"/>
          </p:cNvSpPr>
          <p:nvPr/>
        </p:nvSpPr>
        <p:spPr bwMode="auto">
          <a:xfrm>
            <a:off x="6096000" y="5181600"/>
            <a:ext cx="63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00"/>
                </a:solidFill>
                <a:latin typeface="Times" pitchFamily="18" charset="0"/>
              </a:rPr>
              <a:t>=u"</a:t>
            </a:r>
          </a:p>
        </p:txBody>
      </p:sp>
      <p:sp>
        <p:nvSpPr>
          <p:cNvPr id="195608" name="Line 24"/>
          <p:cNvSpPr>
            <a:spLocks noChangeShapeType="1"/>
          </p:cNvSpPr>
          <p:nvPr/>
        </p:nvSpPr>
        <p:spPr bwMode="auto">
          <a:xfrm flipH="1" flipV="1">
            <a:off x="4724400" y="3810000"/>
            <a:ext cx="304800" cy="381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5609" name="Line 25"/>
          <p:cNvSpPr>
            <a:spLocks noChangeShapeType="1"/>
          </p:cNvSpPr>
          <p:nvPr/>
        </p:nvSpPr>
        <p:spPr bwMode="auto">
          <a:xfrm flipH="1">
            <a:off x="3124200" y="3657600"/>
            <a:ext cx="381000" cy="152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5610" name="Line 26"/>
          <p:cNvSpPr>
            <a:spLocks noChangeShapeType="1"/>
          </p:cNvSpPr>
          <p:nvPr/>
        </p:nvSpPr>
        <p:spPr bwMode="auto">
          <a:xfrm flipV="1">
            <a:off x="3581400" y="3200400"/>
            <a:ext cx="1143000" cy="16002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5611" name="Rectangle 27"/>
          <p:cNvSpPr>
            <a:spLocks noChangeArrowheads="1"/>
          </p:cNvSpPr>
          <p:nvPr/>
        </p:nvSpPr>
        <p:spPr bwMode="auto">
          <a:xfrm>
            <a:off x="4572000" y="2741613"/>
            <a:ext cx="515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99"/>
                </a:solidFill>
              </a:rPr>
              <a:t>v'"</a:t>
            </a:r>
          </a:p>
        </p:txBody>
      </p:sp>
      <p:sp>
        <p:nvSpPr>
          <p:cNvPr id="195612" name="Line 28"/>
          <p:cNvSpPr>
            <a:spLocks noChangeShapeType="1"/>
          </p:cNvSpPr>
          <p:nvPr/>
        </p:nvSpPr>
        <p:spPr bwMode="auto">
          <a:xfrm>
            <a:off x="3581400" y="4800600"/>
            <a:ext cx="2133600" cy="762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5613" name="AutoShape 29"/>
          <p:cNvSpPr>
            <a:spLocks noChangeArrowheads="1"/>
          </p:cNvSpPr>
          <p:nvPr/>
        </p:nvSpPr>
        <p:spPr bwMode="auto">
          <a:xfrm rot="-2044231">
            <a:off x="2514600" y="3429000"/>
            <a:ext cx="533400" cy="609600"/>
          </a:xfrm>
          <a:prstGeom prst="curvedRightArrow">
            <a:avLst>
              <a:gd name="adj1" fmla="val 22857"/>
              <a:gd name="adj2" fmla="val 45714"/>
              <a:gd name="adj3" fmla="val 33333"/>
            </a:avLst>
          </a:prstGeom>
          <a:solidFill>
            <a:srgbClr val="000099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614" name="Text Box 30"/>
          <p:cNvSpPr txBox="1">
            <a:spLocks noChangeArrowheads="1"/>
          </p:cNvSpPr>
          <p:nvPr/>
        </p:nvSpPr>
        <p:spPr bwMode="auto">
          <a:xfrm>
            <a:off x="2070100" y="3352800"/>
            <a:ext cx="368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l-GR" altLang="en-US">
                <a:solidFill>
                  <a:srgbClr val="000099"/>
                </a:solidFill>
                <a:latin typeface="Calibri" pitchFamily="34" charset="0"/>
              </a:rPr>
              <a:t>γ</a:t>
            </a:r>
            <a:endParaRPr lang="en-US" altLang="en-US">
              <a:solidFill>
                <a:srgbClr val="000099"/>
              </a:solidFill>
              <a:latin typeface="Symbol" pitchFamily="18" charset="2"/>
            </a:endParaRPr>
          </a:p>
        </p:txBody>
      </p:sp>
      <p:sp>
        <p:nvSpPr>
          <p:cNvPr id="195615" name="Rectangle 31"/>
          <p:cNvSpPr>
            <a:spLocks noChangeArrowheads="1"/>
          </p:cNvSpPr>
          <p:nvPr/>
        </p:nvSpPr>
        <p:spPr bwMode="auto">
          <a:xfrm>
            <a:off x="5791200" y="4648200"/>
            <a:ext cx="515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99"/>
                </a:solidFill>
                <a:latin typeface="Times" pitchFamily="18" charset="0"/>
              </a:rPr>
              <a:t>u</a:t>
            </a:r>
            <a:r>
              <a:rPr lang="en-US" altLang="en-US">
                <a:solidFill>
                  <a:srgbClr val="000099"/>
                </a:solidFill>
              </a:rPr>
              <a:t>'"</a:t>
            </a:r>
          </a:p>
        </p:txBody>
      </p:sp>
      <p:sp>
        <p:nvSpPr>
          <p:cNvPr id="195616" name="Rectangle 32"/>
          <p:cNvSpPr>
            <a:spLocks noChangeArrowheads="1"/>
          </p:cNvSpPr>
          <p:nvPr/>
        </p:nvSpPr>
        <p:spPr bwMode="auto">
          <a:xfrm>
            <a:off x="1219200" y="2438400"/>
            <a:ext cx="75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99"/>
                </a:solidFill>
                <a:latin typeface="Times" pitchFamily="18" charset="0"/>
              </a:rPr>
              <a:t>w'"=</a:t>
            </a:r>
          </a:p>
        </p:txBody>
      </p:sp>
      <p:sp>
        <p:nvSpPr>
          <p:cNvPr id="195617" name="Line 33"/>
          <p:cNvSpPr>
            <a:spLocks noChangeShapeType="1"/>
          </p:cNvSpPr>
          <p:nvPr/>
        </p:nvSpPr>
        <p:spPr bwMode="auto">
          <a:xfrm flipH="1" flipV="1">
            <a:off x="4419600" y="3581400"/>
            <a:ext cx="228600" cy="2286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5618" name="Line 34"/>
          <p:cNvSpPr>
            <a:spLocks noChangeShapeType="1"/>
          </p:cNvSpPr>
          <p:nvPr/>
        </p:nvSpPr>
        <p:spPr bwMode="auto">
          <a:xfrm flipV="1">
            <a:off x="4800600" y="4876800"/>
            <a:ext cx="76200" cy="2286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Euler Angles ZXZ, Animated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1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9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animBg="1"/>
      <p:bldP spid="195587" grpId="0" animBg="1"/>
      <p:bldP spid="195588" grpId="0" animBg="1"/>
      <p:bldP spid="195589" grpId="0" autoUpdateAnimBg="0"/>
      <p:bldP spid="195590" grpId="0" autoUpdateAnimBg="0"/>
      <p:bldP spid="195591" grpId="0" autoUpdateAnimBg="0"/>
      <p:bldP spid="195592" grpId="0" animBg="1"/>
      <p:bldP spid="195593" grpId="0" animBg="1"/>
      <p:bldP spid="195594" grpId="0" autoUpdateAnimBg="0"/>
      <p:bldP spid="195595" grpId="0" autoUpdateAnimBg="0"/>
      <p:bldP spid="195596" grpId="0" animBg="1"/>
      <p:bldP spid="195597" grpId="0" animBg="1"/>
      <p:bldP spid="195598" grpId="0" animBg="1"/>
      <p:bldP spid="195599" grpId="0" autoUpdateAnimBg="0"/>
      <p:bldP spid="195600" grpId="0" animBg="1"/>
      <p:bldP spid="195601" grpId="0" autoUpdateAnimBg="0"/>
      <p:bldP spid="195602" grpId="0" animBg="1"/>
      <p:bldP spid="195603" grpId="0" animBg="1"/>
      <p:bldP spid="195604" grpId="0" autoUpdateAnimBg="0"/>
      <p:bldP spid="195605" grpId="0" autoUpdateAnimBg="0"/>
      <p:bldP spid="195606" grpId="0" autoUpdateAnimBg="0"/>
      <p:bldP spid="195607" grpId="0" autoUpdateAnimBg="0"/>
      <p:bldP spid="195608" grpId="0" animBg="1"/>
      <p:bldP spid="195609" grpId="0" animBg="1"/>
      <p:bldP spid="195610" grpId="0" animBg="1"/>
      <p:bldP spid="195611" grpId="0" autoUpdateAnimBg="0"/>
      <p:bldP spid="195612" grpId="0" animBg="1"/>
      <p:bldP spid="195613" grpId="0" animBg="1"/>
      <p:bldP spid="195614" grpId="0" autoUpdateAnimBg="0"/>
      <p:bldP spid="195615" grpId="0" autoUpdateAnimBg="0"/>
      <p:bldP spid="195616" grpId="0" autoUpdateAnimBg="0"/>
      <p:bldP spid="195617" grpId="0" animBg="1"/>
      <p:bldP spid="1956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1956"/>
            <a:ext cx="239236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506" y="1445443"/>
            <a:ext cx="2455863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7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94" y="1445443"/>
            <a:ext cx="2487612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43" y="4110937"/>
            <a:ext cx="65881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9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8099"/>
            <a:ext cx="4860925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10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518" y="4918099"/>
            <a:ext cx="3886200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Euler Angles ZYZ – Rotation Matrix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63688" y="4704662"/>
            <a:ext cx="7200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16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49053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1187450" y="5096690"/>
            <a:ext cx="64087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b="1" u="sng" dirty="0" smtClean="0"/>
              <a:t>Singularity</a:t>
            </a:r>
            <a:r>
              <a:rPr lang="en-US" sz="2800" dirty="0" smtClean="0"/>
              <a:t> </a:t>
            </a:r>
            <a:r>
              <a:rPr lang="en-US" sz="2800" dirty="0"/>
              <a:t>for the last two angles </a:t>
            </a:r>
            <a:endParaRPr lang="en-US" sz="2800" dirty="0" smtClean="0"/>
          </a:p>
          <a:p>
            <a:pPr algn="ctr" eaLnBrk="1" hangingPunct="1"/>
            <a:r>
              <a:rPr lang="en-US" sz="2800" dirty="0" smtClean="0"/>
              <a:t>when </a:t>
            </a:r>
            <a:r>
              <a:rPr lang="el-GR" sz="2800" dirty="0">
                <a:latin typeface="Calibri" pitchFamily="34" charset="0"/>
              </a:rPr>
              <a:t>β</a:t>
            </a:r>
            <a:r>
              <a:rPr lang="en-US" sz="2800" dirty="0">
                <a:latin typeface="Calibri" pitchFamily="34" charset="0"/>
              </a:rPr>
              <a:t>=0 or 180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ZYZ from Homogenous matrix</a:t>
            </a:r>
            <a:endParaRPr 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" y="1072049"/>
            <a:ext cx="3099339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1072049"/>
            <a:ext cx="2335560" cy="12865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59832" y="1988840"/>
            <a:ext cx="1080120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2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 dirty="0" smtClean="0"/>
              <a:t>ZYX – </a:t>
            </a:r>
            <a:r>
              <a:rPr lang="en-GB" dirty="0"/>
              <a:t>Roll-Pitch-</a:t>
            </a:r>
            <a:r>
              <a:rPr lang="en-GB" dirty="0" smtClean="0"/>
              <a:t>Yaw (RPY) </a:t>
            </a:r>
            <a:endParaRPr lang="en-US" dirty="0" smtClean="0"/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2736850" y="2308225"/>
            <a:ext cx="3200400" cy="2743200"/>
            <a:chOff x="1776" y="96"/>
            <a:chExt cx="2016" cy="1728"/>
          </a:xfrm>
        </p:grpSpPr>
        <p:sp>
          <p:nvSpPr>
            <p:cNvPr id="37901" name="Line 5"/>
            <p:cNvSpPr>
              <a:spLocks noChangeShapeType="1"/>
            </p:cNvSpPr>
            <p:nvPr/>
          </p:nvSpPr>
          <p:spPr bwMode="auto">
            <a:xfrm flipV="1">
              <a:off x="2640" y="96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02" name="Line 6"/>
            <p:cNvSpPr>
              <a:spLocks noChangeShapeType="1"/>
            </p:cNvSpPr>
            <p:nvPr/>
          </p:nvSpPr>
          <p:spPr bwMode="auto">
            <a:xfrm flipH="1">
              <a:off x="1776" y="1248"/>
              <a:ext cx="864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03" name="Line 7"/>
            <p:cNvSpPr>
              <a:spLocks noChangeShapeType="1"/>
            </p:cNvSpPr>
            <p:nvPr/>
          </p:nvSpPr>
          <p:spPr bwMode="auto">
            <a:xfrm>
              <a:off x="2640" y="1248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04" name="Freeform 8"/>
            <p:cNvSpPr>
              <a:spLocks/>
            </p:cNvSpPr>
            <p:nvPr/>
          </p:nvSpPr>
          <p:spPr bwMode="auto">
            <a:xfrm>
              <a:off x="2448" y="432"/>
              <a:ext cx="432" cy="240"/>
            </a:xfrm>
            <a:custGeom>
              <a:avLst/>
              <a:gdLst>
                <a:gd name="T0" fmla="*/ 10 w 1240"/>
                <a:gd name="T1" fmla="*/ 1 h 872"/>
                <a:gd name="T2" fmla="*/ 2 w 1240"/>
                <a:gd name="T3" fmla="*/ 4 h 872"/>
                <a:gd name="T4" fmla="*/ 0 w 1240"/>
                <a:gd name="T5" fmla="*/ 8 h 872"/>
                <a:gd name="T6" fmla="*/ 2 w 1240"/>
                <a:gd name="T7" fmla="*/ 12 h 872"/>
                <a:gd name="T8" fmla="*/ 10 w 1240"/>
                <a:gd name="T9" fmla="*/ 16 h 872"/>
                <a:gd name="T10" fmla="*/ 22 w 1240"/>
                <a:gd name="T11" fmla="*/ 18 h 872"/>
                <a:gd name="T12" fmla="*/ 34 w 1240"/>
                <a:gd name="T13" fmla="*/ 17 h 872"/>
                <a:gd name="T14" fmla="*/ 43 w 1240"/>
                <a:gd name="T15" fmla="*/ 15 h 872"/>
                <a:gd name="T16" fmla="*/ 49 w 1240"/>
                <a:gd name="T17" fmla="*/ 12 h 872"/>
                <a:gd name="T18" fmla="*/ 51 w 1240"/>
                <a:gd name="T19" fmla="*/ 9 h 872"/>
                <a:gd name="T20" fmla="*/ 51 w 1240"/>
                <a:gd name="T21" fmla="*/ 4 h 872"/>
                <a:gd name="T22" fmla="*/ 40 w 1240"/>
                <a:gd name="T23" fmla="*/ 1 h 872"/>
                <a:gd name="T24" fmla="*/ 30 w 1240"/>
                <a:gd name="T25" fmla="*/ 0 h 8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40"/>
                <a:gd name="T40" fmla="*/ 0 h 872"/>
                <a:gd name="T41" fmla="*/ 1240 w 1240"/>
                <a:gd name="T42" fmla="*/ 872 h 8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40" h="872">
                  <a:moveTo>
                    <a:pt x="240" y="48"/>
                  </a:moveTo>
                  <a:cubicBezTo>
                    <a:pt x="164" y="92"/>
                    <a:pt x="88" y="136"/>
                    <a:pt x="48" y="192"/>
                  </a:cubicBezTo>
                  <a:cubicBezTo>
                    <a:pt x="8" y="248"/>
                    <a:pt x="0" y="320"/>
                    <a:pt x="0" y="384"/>
                  </a:cubicBezTo>
                  <a:cubicBezTo>
                    <a:pt x="0" y="448"/>
                    <a:pt x="8" y="512"/>
                    <a:pt x="48" y="576"/>
                  </a:cubicBezTo>
                  <a:cubicBezTo>
                    <a:pt x="88" y="640"/>
                    <a:pt x="160" y="720"/>
                    <a:pt x="240" y="768"/>
                  </a:cubicBezTo>
                  <a:cubicBezTo>
                    <a:pt x="320" y="816"/>
                    <a:pt x="432" y="856"/>
                    <a:pt x="528" y="864"/>
                  </a:cubicBezTo>
                  <a:cubicBezTo>
                    <a:pt x="624" y="872"/>
                    <a:pt x="736" y="840"/>
                    <a:pt x="816" y="816"/>
                  </a:cubicBezTo>
                  <a:cubicBezTo>
                    <a:pt x="896" y="792"/>
                    <a:pt x="952" y="760"/>
                    <a:pt x="1008" y="720"/>
                  </a:cubicBezTo>
                  <a:cubicBezTo>
                    <a:pt x="1064" y="680"/>
                    <a:pt x="1120" y="624"/>
                    <a:pt x="1152" y="576"/>
                  </a:cubicBezTo>
                  <a:cubicBezTo>
                    <a:pt x="1184" y="528"/>
                    <a:pt x="1192" y="496"/>
                    <a:pt x="1200" y="432"/>
                  </a:cubicBezTo>
                  <a:cubicBezTo>
                    <a:pt x="1208" y="368"/>
                    <a:pt x="1240" y="256"/>
                    <a:pt x="1200" y="192"/>
                  </a:cubicBezTo>
                  <a:cubicBezTo>
                    <a:pt x="1160" y="128"/>
                    <a:pt x="1040" y="80"/>
                    <a:pt x="960" y="48"/>
                  </a:cubicBezTo>
                  <a:cubicBezTo>
                    <a:pt x="880" y="16"/>
                    <a:pt x="800" y="8"/>
                    <a:pt x="72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05" name="Freeform 9"/>
            <p:cNvSpPr>
              <a:spLocks/>
            </p:cNvSpPr>
            <p:nvPr/>
          </p:nvSpPr>
          <p:spPr bwMode="auto">
            <a:xfrm rot="-5263105">
              <a:off x="2023" y="1441"/>
              <a:ext cx="432" cy="240"/>
            </a:xfrm>
            <a:custGeom>
              <a:avLst/>
              <a:gdLst>
                <a:gd name="T0" fmla="*/ 10 w 1240"/>
                <a:gd name="T1" fmla="*/ 1 h 872"/>
                <a:gd name="T2" fmla="*/ 2 w 1240"/>
                <a:gd name="T3" fmla="*/ 4 h 872"/>
                <a:gd name="T4" fmla="*/ 0 w 1240"/>
                <a:gd name="T5" fmla="*/ 8 h 872"/>
                <a:gd name="T6" fmla="*/ 2 w 1240"/>
                <a:gd name="T7" fmla="*/ 12 h 872"/>
                <a:gd name="T8" fmla="*/ 10 w 1240"/>
                <a:gd name="T9" fmla="*/ 16 h 872"/>
                <a:gd name="T10" fmla="*/ 22 w 1240"/>
                <a:gd name="T11" fmla="*/ 18 h 872"/>
                <a:gd name="T12" fmla="*/ 34 w 1240"/>
                <a:gd name="T13" fmla="*/ 17 h 872"/>
                <a:gd name="T14" fmla="*/ 43 w 1240"/>
                <a:gd name="T15" fmla="*/ 15 h 872"/>
                <a:gd name="T16" fmla="*/ 49 w 1240"/>
                <a:gd name="T17" fmla="*/ 12 h 872"/>
                <a:gd name="T18" fmla="*/ 51 w 1240"/>
                <a:gd name="T19" fmla="*/ 9 h 872"/>
                <a:gd name="T20" fmla="*/ 51 w 1240"/>
                <a:gd name="T21" fmla="*/ 4 h 872"/>
                <a:gd name="T22" fmla="*/ 40 w 1240"/>
                <a:gd name="T23" fmla="*/ 1 h 872"/>
                <a:gd name="T24" fmla="*/ 30 w 1240"/>
                <a:gd name="T25" fmla="*/ 0 h 8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40"/>
                <a:gd name="T40" fmla="*/ 0 h 872"/>
                <a:gd name="T41" fmla="*/ 1240 w 1240"/>
                <a:gd name="T42" fmla="*/ 872 h 8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40" h="872">
                  <a:moveTo>
                    <a:pt x="240" y="48"/>
                  </a:moveTo>
                  <a:cubicBezTo>
                    <a:pt x="164" y="92"/>
                    <a:pt x="88" y="136"/>
                    <a:pt x="48" y="192"/>
                  </a:cubicBezTo>
                  <a:cubicBezTo>
                    <a:pt x="8" y="248"/>
                    <a:pt x="0" y="320"/>
                    <a:pt x="0" y="384"/>
                  </a:cubicBezTo>
                  <a:cubicBezTo>
                    <a:pt x="0" y="448"/>
                    <a:pt x="8" y="512"/>
                    <a:pt x="48" y="576"/>
                  </a:cubicBezTo>
                  <a:cubicBezTo>
                    <a:pt x="88" y="640"/>
                    <a:pt x="160" y="720"/>
                    <a:pt x="240" y="768"/>
                  </a:cubicBezTo>
                  <a:cubicBezTo>
                    <a:pt x="320" y="816"/>
                    <a:pt x="432" y="856"/>
                    <a:pt x="528" y="864"/>
                  </a:cubicBezTo>
                  <a:cubicBezTo>
                    <a:pt x="624" y="872"/>
                    <a:pt x="736" y="840"/>
                    <a:pt x="816" y="816"/>
                  </a:cubicBezTo>
                  <a:cubicBezTo>
                    <a:pt x="896" y="792"/>
                    <a:pt x="952" y="760"/>
                    <a:pt x="1008" y="720"/>
                  </a:cubicBezTo>
                  <a:cubicBezTo>
                    <a:pt x="1064" y="680"/>
                    <a:pt x="1120" y="624"/>
                    <a:pt x="1152" y="576"/>
                  </a:cubicBezTo>
                  <a:cubicBezTo>
                    <a:pt x="1184" y="528"/>
                    <a:pt x="1192" y="496"/>
                    <a:pt x="1200" y="432"/>
                  </a:cubicBezTo>
                  <a:cubicBezTo>
                    <a:pt x="1208" y="368"/>
                    <a:pt x="1240" y="256"/>
                    <a:pt x="1200" y="192"/>
                  </a:cubicBezTo>
                  <a:cubicBezTo>
                    <a:pt x="1160" y="128"/>
                    <a:pt x="1040" y="80"/>
                    <a:pt x="960" y="48"/>
                  </a:cubicBezTo>
                  <a:cubicBezTo>
                    <a:pt x="880" y="16"/>
                    <a:pt x="800" y="8"/>
                    <a:pt x="72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06" name="Freeform 10"/>
            <p:cNvSpPr>
              <a:spLocks/>
            </p:cNvSpPr>
            <p:nvPr/>
          </p:nvSpPr>
          <p:spPr bwMode="auto">
            <a:xfrm rot="5753555">
              <a:off x="3076" y="1138"/>
              <a:ext cx="432" cy="240"/>
            </a:xfrm>
            <a:custGeom>
              <a:avLst/>
              <a:gdLst>
                <a:gd name="T0" fmla="*/ 10 w 1240"/>
                <a:gd name="T1" fmla="*/ 1 h 872"/>
                <a:gd name="T2" fmla="*/ 2 w 1240"/>
                <a:gd name="T3" fmla="*/ 4 h 872"/>
                <a:gd name="T4" fmla="*/ 0 w 1240"/>
                <a:gd name="T5" fmla="*/ 8 h 872"/>
                <a:gd name="T6" fmla="*/ 2 w 1240"/>
                <a:gd name="T7" fmla="*/ 12 h 872"/>
                <a:gd name="T8" fmla="*/ 10 w 1240"/>
                <a:gd name="T9" fmla="*/ 16 h 872"/>
                <a:gd name="T10" fmla="*/ 22 w 1240"/>
                <a:gd name="T11" fmla="*/ 18 h 872"/>
                <a:gd name="T12" fmla="*/ 34 w 1240"/>
                <a:gd name="T13" fmla="*/ 17 h 872"/>
                <a:gd name="T14" fmla="*/ 43 w 1240"/>
                <a:gd name="T15" fmla="*/ 15 h 872"/>
                <a:gd name="T16" fmla="*/ 49 w 1240"/>
                <a:gd name="T17" fmla="*/ 12 h 872"/>
                <a:gd name="T18" fmla="*/ 51 w 1240"/>
                <a:gd name="T19" fmla="*/ 9 h 872"/>
                <a:gd name="T20" fmla="*/ 51 w 1240"/>
                <a:gd name="T21" fmla="*/ 4 h 872"/>
                <a:gd name="T22" fmla="*/ 40 w 1240"/>
                <a:gd name="T23" fmla="*/ 1 h 872"/>
                <a:gd name="T24" fmla="*/ 30 w 1240"/>
                <a:gd name="T25" fmla="*/ 0 h 8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40"/>
                <a:gd name="T40" fmla="*/ 0 h 872"/>
                <a:gd name="T41" fmla="*/ 1240 w 1240"/>
                <a:gd name="T42" fmla="*/ 872 h 8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40" h="872">
                  <a:moveTo>
                    <a:pt x="240" y="48"/>
                  </a:moveTo>
                  <a:cubicBezTo>
                    <a:pt x="164" y="92"/>
                    <a:pt x="88" y="136"/>
                    <a:pt x="48" y="192"/>
                  </a:cubicBezTo>
                  <a:cubicBezTo>
                    <a:pt x="8" y="248"/>
                    <a:pt x="0" y="320"/>
                    <a:pt x="0" y="384"/>
                  </a:cubicBezTo>
                  <a:cubicBezTo>
                    <a:pt x="0" y="448"/>
                    <a:pt x="8" y="512"/>
                    <a:pt x="48" y="576"/>
                  </a:cubicBezTo>
                  <a:cubicBezTo>
                    <a:pt x="88" y="640"/>
                    <a:pt x="160" y="720"/>
                    <a:pt x="240" y="768"/>
                  </a:cubicBezTo>
                  <a:cubicBezTo>
                    <a:pt x="320" y="816"/>
                    <a:pt x="432" y="856"/>
                    <a:pt x="528" y="864"/>
                  </a:cubicBezTo>
                  <a:cubicBezTo>
                    <a:pt x="624" y="872"/>
                    <a:pt x="736" y="840"/>
                    <a:pt x="816" y="816"/>
                  </a:cubicBezTo>
                  <a:cubicBezTo>
                    <a:pt x="896" y="792"/>
                    <a:pt x="952" y="760"/>
                    <a:pt x="1008" y="720"/>
                  </a:cubicBezTo>
                  <a:cubicBezTo>
                    <a:pt x="1064" y="680"/>
                    <a:pt x="1120" y="624"/>
                    <a:pt x="1152" y="576"/>
                  </a:cubicBezTo>
                  <a:cubicBezTo>
                    <a:pt x="1184" y="528"/>
                    <a:pt x="1192" y="496"/>
                    <a:pt x="1200" y="432"/>
                  </a:cubicBezTo>
                  <a:cubicBezTo>
                    <a:pt x="1208" y="368"/>
                    <a:pt x="1240" y="256"/>
                    <a:pt x="1200" y="192"/>
                  </a:cubicBezTo>
                  <a:cubicBezTo>
                    <a:pt x="1160" y="128"/>
                    <a:pt x="1040" y="80"/>
                    <a:pt x="960" y="48"/>
                  </a:cubicBezTo>
                  <a:cubicBezTo>
                    <a:pt x="880" y="16"/>
                    <a:pt x="800" y="8"/>
                    <a:pt x="72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7893" name="Text Box 11"/>
          <p:cNvSpPr txBox="1">
            <a:spLocks noChangeArrowheads="1"/>
          </p:cNvSpPr>
          <p:nvPr/>
        </p:nvSpPr>
        <p:spPr bwMode="auto">
          <a:xfrm>
            <a:off x="2286000" y="48863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X</a:t>
            </a:r>
          </a:p>
        </p:txBody>
      </p:sp>
      <p:sp>
        <p:nvSpPr>
          <p:cNvPr id="37894" name="Text Box 12"/>
          <p:cNvSpPr txBox="1">
            <a:spLocks noChangeArrowheads="1"/>
          </p:cNvSpPr>
          <p:nvPr/>
        </p:nvSpPr>
        <p:spPr bwMode="auto">
          <a:xfrm>
            <a:off x="5921375" y="38957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Y</a:t>
            </a:r>
          </a:p>
        </p:txBody>
      </p:sp>
      <p:sp>
        <p:nvSpPr>
          <p:cNvPr id="37895" name="Text Box 13"/>
          <p:cNvSpPr txBox="1">
            <a:spLocks noChangeArrowheads="1"/>
          </p:cNvSpPr>
          <p:nvPr/>
        </p:nvSpPr>
        <p:spPr bwMode="auto">
          <a:xfrm>
            <a:off x="3927475" y="1828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Z</a:t>
            </a:r>
          </a:p>
        </p:txBody>
      </p:sp>
      <p:sp>
        <p:nvSpPr>
          <p:cNvPr id="37896" name="Text Box 14"/>
          <p:cNvSpPr txBox="1">
            <a:spLocks noChangeArrowheads="1"/>
          </p:cNvSpPr>
          <p:nvPr/>
        </p:nvSpPr>
        <p:spPr bwMode="auto">
          <a:xfrm>
            <a:off x="2720975" y="3797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RPY</a:t>
            </a:r>
            <a:r>
              <a:rPr lang="en-US" dirty="0" smtClean="0"/>
              <a:t> – Vehicle Orientation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364962"/>
            <a:ext cx="5904656" cy="444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8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2487613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1557338"/>
            <a:ext cx="2487613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13" y="1557338"/>
            <a:ext cx="2519362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77791"/>
            <a:ext cx="6676189" cy="79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8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1" y="4927800"/>
            <a:ext cx="4887913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9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651" y="4884762"/>
            <a:ext cx="38004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RPY – Rotation Matrix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19672" y="4704662"/>
            <a:ext cx="7200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87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221" y="1484784"/>
            <a:ext cx="4105275" cy="345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RPY </a:t>
            </a:r>
            <a:r>
              <a:rPr lang="en-GB" dirty="0" smtClean="0"/>
              <a:t>from </a:t>
            </a:r>
            <a:r>
              <a:rPr lang="en-GB" dirty="0"/>
              <a:t>Homogenous matrix</a:t>
            </a:r>
            <a:endParaRPr 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187450" y="5096690"/>
            <a:ext cx="64087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b="1" u="sng" dirty="0" smtClean="0"/>
              <a:t>Singularity</a:t>
            </a:r>
            <a:r>
              <a:rPr lang="en-US" sz="2800" dirty="0" smtClean="0"/>
              <a:t> </a:t>
            </a:r>
            <a:r>
              <a:rPr lang="en-US" sz="2800" dirty="0"/>
              <a:t>for the last two angles </a:t>
            </a:r>
            <a:endParaRPr lang="en-US" sz="2800" dirty="0" smtClean="0"/>
          </a:p>
          <a:p>
            <a:pPr algn="ctr" eaLnBrk="1" hangingPunct="1"/>
            <a:r>
              <a:rPr lang="en-US" sz="2800" dirty="0" smtClean="0"/>
              <a:t>when </a:t>
            </a:r>
            <a:r>
              <a:rPr lang="el-GR" sz="2800" dirty="0">
                <a:latin typeface="Calibri" pitchFamily="34" charset="0"/>
              </a:rPr>
              <a:t>β</a:t>
            </a:r>
            <a:r>
              <a:rPr lang="en-US" sz="2800" dirty="0" smtClean="0">
                <a:latin typeface="Calibri" pitchFamily="34" charset="0"/>
              </a:rPr>
              <a:t>=90</a:t>
            </a:r>
            <a:r>
              <a:rPr lang="en-US" sz="2800" baseline="30000" dirty="0" smtClean="0">
                <a:latin typeface="Calibri" pitchFamily="34" charset="0"/>
              </a:rPr>
              <a:t>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or </a:t>
            </a:r>
            <a:r>
              <a:rPr lang="en-US" sz="2800" dirty="0" smtClean="0">
                <a:latin typeface="Calibri" pitchFamily="34" charset="0"/>
              </a:rPr>
              <a:t>270</a:t>
            </a:r>
            <a:r>
              <a:rPr lang="en-US" sz="2800" baseline="30000" dirty="0" smtClean="0">
                <a:latin typeface="Calibri" pitchFamily="34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3965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Quaternions – Basic Concept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042" r="-280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904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Quaternions – Rotation as axis/angle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427984" y="2104256"/>
            <a:ext cx="4392488" cy="33409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Any rotation is:</a:t>
            </a:r>
            <a:endParaRPr lang="el-G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So it is safe to describe it as: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where x, y, z are coordinates of axis of rotation.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59632" y="2996952"/>
            <a:ext cx="1872208" cy="1322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972294" y="3933056"/>
          <a:ext cx="2873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5" name="Equation" r:id="rId3" imgW="127000" imgH="177800" progId="Equation.3">
                  <p:embed/>
                </p:oleObj>
              </mc:Choice>
              <mc:Fallback>
                <p:oleObj name="Equation" r:id="rId3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2294" y="3933056"/>
                        <a:ext cx="287338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urved Down Arrow 9"/>
          <p:cNvSpPr/>
          <p:nvPr/>
        </p:nvSpPr>
        <p:spPr>
          <a:xfrm>
            <a:off x="1835696" y="3356992"/>
            <a:ext cx="720080" cy="43204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73020"/>
              </p:ext>
            </p:extLst>
          </p:nvPr>
        </p:nvGraphicFramePr>
        <p:xfrm>
          <a:off x="6156176" y="2662560"/>
          <a:ext cx="8048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6" name="Equation" r:id="rId5" imgW="355600" imgH="203200" progId="Equation.3">
                  <p:embed/>
                </p:oleObj>
              </mc:Choice>
              <mc:Fallback>
                <p:oleObj name="Equation" r:id="rId5" imgW="355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6176" y="2662560"/>
                        <a:ext cx="80486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51720" y="2972391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043665"/>
              </p:ext>
            </p:extLst>
          </p:nvPr>
        </p:nvGraphicFramePr>
        <p:xfrm>
          <a:off x="5867400" y="3886696"/>
          <a:ext cx="13509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7" name="Equation" r:id="rId7" imgW="596900" imgH="203200" progId="Equation.3">
                  <p:embed/>
                </p:oleObj>
              </mc:Choice>
              <mc:Fallback>
                <p:oleObj name="Equation" r:id="rId7" imgW="596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67400" y="3886696"/>
                        <a:ext cx="135096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94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Quaternions – The Complex Number 3D space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403648" y="2169944"/>
          <a:ext cx="2045728" cy="541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3" name="Equation" r:id="rId3" imgW="863600" imgH="228600" progId="Equation.3">
                  <p:embed/>
                </p:oleObj>
              </mc:Choice>
              <mc:Fallback>
                <p:oleObj name="Equation" r:id="rId3" imgW="863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2169944"/>
                        <a:ext cx="2045728" cy="541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1417638"/>
            <a:ext cx="5133107" cy="4853464"/>
          </a:xfrm>
          <a:prstGeom prst="rect">
            <a:avLst/>
          </a:prstGeom>
        </p:spPr>
      </p:pic>
      <p:graphicFrame>
        <p:nvGraphicFramePr>
          <p:cNvPr id="30" name="Object 29"/>
          <p:cNvGraphicFramePr>
            <a:graphicFrameLocks noChangeAspect="1"/>
          </p:cNvGraphicFramePr>
          <p:nvPr>
            <p:extLst/>
          </p:nvPr>
        </p:nvGraphicFramePr>
        <p:xfrm>
          <a:off x="775668" y="2170123"/>
          <a:ext cx="26781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4" name="Equation" r:id="rId6" imgW="1130300" imgH="228600" progId="Equation.3">
                  <p:embed/>
                </p:oleObj>
              </mc:Choice>
              <mc:Fallback>
                <p:oleObj name="Equation" r:id="rId6" imgW="1130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5668" y="2170123"/>
                        <a:ext cx="2678112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692939"/>
              </p:ext>
            </p:extLst>
          </p:nvPr>
        </p:nvGraphicFramePr>
        <p:xfrm>
          <a:off x="1429608" y="2973518"/>
          <a:ext cx="9921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5" name="Equation" r:id="rId8" imgW="419040" imgH="228600" progId="Equation.3">
                  <p:embed/>
                </p:oleObj>
              </mc:Choice>
              <mc:Fallback>
                <p:oleObj name="Equation" r:id="rId8" imgW="419040" imgH="228600" progId="Equation.3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29608" y="2973518"/>
                        <a:ext cx="992188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48892" y="2006690"/>
            <a:ext cx="26276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C00000"/>
                </a:solidFill>
              </a:rPr>
              <a:t>Unit quaternions</a:t>
            </a:r>
          </a:p>
          <a:p>
            <a:pPr algn="ctr"/>
            <a:r>
              <a:rPr lang="en-GB" sz="2400" dirty="0" smtClean="0"/>
              <a:t>(length = 1)</a:t>
            </a:r>
            <a:endParaRPr lang="en-GB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557581"/>
              </p:ext>
            </p:extLst>
          </p:nvPr>
        </p:nvGraphicFramePr>
        <p:xfrm>
          <a:off x="5935588" y="3093764"/>
          <a:ext cx="22542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6" name="Equation" r:id="rId10" imgW="952200" imgH="203040" progId="Equation.3">
                  <p:embed/>
                </p:oleObj>
              </mc:Choice>
              <mc:Fallback>
                <p:oleObj name="Equation" r:id="rId10" imgW="952200" imgH="20304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35588" y="3093764"/>
                        <a:ext cx="2254250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507252"/>
              </p:ext>
            </p:extLst>
          </p:nvPr>
        </p:nvGraphicFramePr>
        <p:xfrm>
          <a:off x="5289550" y="3575050"/>
          <a:ext cx="3546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7" name="Equation" r:id="rId12" imgW="1498320" imgH="330120" progId="Equation.3">
                  <p:embed/>
                </p:oleObj>
              </mc:Choice>
              <mc:Fallback>
                <p:oleObj name="Equation" r:id="rId12" imgW="1498320" imgH="33012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89550" y="3575050"/>
                        <a:ext cx="354647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46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30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49" y="1268760"/>
            <a:ext cx="7275513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31"/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691" y="5259497"/>
            <a:ext cx="52927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32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051" y="4149105"/>
            <a:ext cx="19431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Planar RRR – Forward kinematics via Trigonometry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63951" y="1955889"/>
            <a:ext cx="1424429" cy="369332"/>
          </a:xfrm>
          <a:prstGeom prst="rect">
            <a:avLst/>
          </a:prstGeom>
          <a:solidFill>
            <a:schemeClr val="bg2"/>
          </a:solidFill>
          <a:effectLst>
            <a:reflection stA="0" endPos="650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it-IT" dirty="0" smtClean="0"/>
              <a:t>End </a:t>
            </a:r>
            <a:r>
              <a:rPr lang="en-GB" dirty="0" smtClean="0"/>
              <a:t>effector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Quaternions – Advantages of Quaternions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7524" y="1412776"/>
            <a:ext cx="8568952" cy="187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800" dirty="0" smtClean="0"/>
              <a:t>Combination of Rotations (Simpler Computations)</a:t>
            </a:r>
          </a:p>
          <a:p>
            <a:pPr algn="ctr">
              <a:lnSpc>
                <a:spcPct val="140000"/>
              </a:lnSpc>
            </a:pPr>
            <a:r>
              <a:rPr lang="en-US" sz="2800" dirty="0" smtClean="0"/>
              <a:t>Rounding error robustness</a:t>
            </a:r>
          </a:p>
          <a:p>
            <a:pPr algn="ctr">
              <a:lnSpc>
                <a:spcPct val="140000"/>
              </a:lnSpc>
            </a:pPr>
            <a:r>
              <a:rPr lang="en-US" sz="2800" dirty="0" smtClean="0"/>
              <a:t>No Gimbal Lock Issue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144" y="3433192"/>
            <a:ext cx="2933700" cy="278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808" y="3356992"/>
            <a:ext cx="2844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Forward kinematics – Composition of Homogeneous Transformations</a:t>
            </a:r>
            <a:endParaRPr lang="en-GB" dirty="0"/>
          </a:p>
        </p:txBody>
      </p:sp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251520" y="4358714"/>
            <a:ext cx="525621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GB" sz="2000" dirty="0">
                <a:latin typeface="+mn-lt"/>
              </a:rPr>
              <a:t>For the Puma robot, the transformation </a:t>
            </a:r>
            <a:r>
              <a:rPr lang="en-GB" sz="2000" baseline="30000" dirty="0">
                <a:latin typeface="+mn-lt"/>
              </a:rPr>
              <a:t>0</a:t>
            </a:r>
            <a:r>
              <a:rPr lang="en-GB" sz="2000" dirty="0">
                <a:latin typeface="+mn-lt"/>
              </a:rPr>
              <a:t>T</a:t>
            </a:r>
            <a:r>
              <a:rPr lang="en-GB" sz="2000" baseline="-25000" dirty="0">
                <a:latin typeface="+mn-lt"/>
              </a:rPr>
              <a:t>6</a:t>
            </a:r>
            <a:r>
              <a:rPr lang="en-GB" sz="2000" dirty="0">
                <a:latin typeface="+mn-lt"/>
              </a:rPr>
              <a:t> is the solution to the forward kinematics </a:t>
            </a:r>
            <a:r>
              <a:rPr lang="en-GB" sz="2000" dirty="0" smtClean="0">
                <a:latin typeface="+mn-lt"/>
              </a:rPr>
              <a:t>problem:</a:t>
            </a:r>
          </a:p>
          <a:p>
            <a:pPr eaLnBrk="1" hangingPunct="1">
              <a:lnSpc>
                <a:spcPct val="110000"/>
              </a:lnSpc>
            </a:pPr>
            <a:endParaRPr lang="en-GB" sz="2000" dirty="0">
              <a:latin typeface="+mn-lt"/>
            </a:endParaRPr>
          </a:p>
          <a:p>
            <a:pPr eaLnBrk="1" hangingPunct="1">
              <a:lnSpc>
                <a:spcPct val="110000"/>
              </a:lnSpc>
            </a:pPr>
            <a:r>
              <a:rPr lang="en-GB" sz="2000" baseline="30000" dirty="0">
                <a:latin typeface="+mn-lt"/>
              </a:rPr>
              <a:t>0</a:t>
            </a:r>
            <a:r>
              <a:rPr lang="en-GB" sz="2000" dirty="0">
                <a:latin typeface="+mn-lt"/>
              </a:rPr>
              <a:t>T</a:t>
            </a:r>
            <a:r>
              <a:rPr lang="en-GB" sz="2000" baseline="-25000" dirty="0">
                <a:latin typeface="+mn-lt"/>
              </a:rPr>
              <a:t>6</a:t>
            </a:r>
            <a:r>
              <a:rPr lang="en-GB" sz="2000" dirty="0">
                <a:latin typeface="+mn-lt"/>
              </a:rPr>
              <a:t>  = </a:t>
            </a:r>
            <a:r>
              <a:rPr lang="en-GB" sz="2000" baseline="30000" dirty="0">
                <a:latin typeface="+mn-lt"/>
              </a:rPr>
              <a:t>0</a:t>
            </a:r>
            <a:r>
              <a:rPr lang="en-GB" sz="2000" dirty="0">
                <a:latin typeface="+mn-lt"/>
              </a:rPr>
              <a:t>T</a:t>
            </a:r>
            <a:r>
              <a:rPr lang="en-GB" sz="2000" baseline="-25000" dirty="0">
                <a:latin typeface="+mn-lt"/>
              </a:rPr>
              <a:t>1</a:t>
            </a:r>
            <a:r>
              <a:rPr lang="en-GB" sz="2000" dirty="0">
                <a:latin typeface="+mn-lt"/>
              </a:rPr>
              <a:t> </a:t>
            </a:r>
            <a:r>
              <a:rPr lang="en-GB" sz="2000" baseline="30000" dirty="0">
                <a:latin typeface="+mn-lt"/>
              </a:rPr>
              <a:t>1</a:t>
            </a:r>
            <a:r>
              <a:rPr lang="en-GB" sz="2000" dirty="0">
                <a:latin typeface="+mn-lt"/>
              </a:rPr>
              <a:t>T</a:t>
            </a:r>
            <a:r>
              <a:rPr lang="en-GB" sz="2000" baseline="-25000" dirty="0">
                <a:latin typeface="+mn-lt"/>
              </a:rPr>
              <a:t>2</a:t>
            </a:r>
            <a:r>
              <a:rPr lang="en-GB" sz="2000" dirty="0">
                <a:latin typeface="+mn-lt"/>
              </a:rPr>
              <a:t> </a:t>
            </a:r>
            <a:r>
              <a:rPr lang="en-GB" sz="2000" baseline="30000" dirty="0">
                <a:latin typeface="+mn-lt"/>
              </a:rPr>
              <a:t>2</a:t>
            </a:r>
            <a:r>
              <a:rPr lang="en-GB" sz="2000" dirty="0">
                <a:latin typeface="+mn-lt"/>
              </a:rPr>
              <a:t>T</a:t>
            </a:r>
            <a:r>
              <a:rPr lang="en-GB" sz="2000" baseline="-25000" dirty="0">
                <a:latin typeface="+mn-lt"/>
              </a:rPr>
              <a:t>3</a:t>
            </a:r>
            <a:r>
              <a:rPr lang="en-GB" sz="2000" dirty="0">
                <a:latin typeface="+mn-lt"/>
              </a:rPr>
              <a:t> </a:t>
            </a:r>
            <a:r>
              <a:rPr lang="en-GB" sz="2000" baseline="30000" dirty="0">
                <a:latin typeface="+mn-lt"/>
              </a:rPr>
              <a:t>3</a:t>
            </a:r>
            <a:r>
              <a:rPr lang="en-GB" sz="2000" dirty="0">
                <a:latin typeface="+mn-lt"/>
              </a:rPr>
              <a:t>T</a:t>
            </a:r>
            <a:r>
              <a:rPr lang="en-GB" sz="2000" baseline="-25000" dirty="0">
                <a:latin typeface="+mn-lt"/>
              </a:rPr>
              <a:t>4</a:t>
            </a:r>
            <a:r>
              <a:rPr lang="en-GB" sz="2000" dirty="0">
                <a:latin typeface="+mn-lt"/>
              </a:rPr>
              <a:t> </a:t>
            </a:r>
            <a:r>
              <a:rPr lang="en-GB" sz="2000" baseline="30000" dirty="0">
                <a:latin typeface="+mn-lt"/>
              </a:rPr>
              <a:t>4</a:t>
            </a:r>
            <a:r>
              <a:rPr lang="en-GB" sz="2000" dirty="0">
                <a:latin typeface="+mn-lt"/>
              </a:rPr>
              <a:t>T</a:t>
            </a:r>
            <a:r>
              <a:rPr lang="en-GB" sz="2000" baseline="-25000" dirty="0">
                <a:latin typeface="+mn-lt"/>
              </a:rPr>
              <a:t>5</a:t>
            </a:r>
            <a:r>
              <a:rPr lang="en-GB" sz="2000" dirty="0">
                <a:latin typeface="+mn-lt"/>
              </a:rPr>
              <a:t> </a:t>
            </a:r>
            <a:r>
              <a:rPr lang="en-GB" sz="2000" baseline="30000" dirty="0">
                <a:latin typeface="+mn-lt"/>
              </a:rPr>
              <a:t>5</a:t>
            </a:r>
            <a:r>
              <a:rPr lang="en-GB" sz="2000" dirty="0">
                <a:latin typeface="+mn-lt"/>
              </a:rPr>
              <a:t>T</a:t>
            </a:r>
            <a:r>
              <a:rPr lang="en-GB" sz="2000" baseline="-25000" dirty="0">
                <a:latin typeface="+mn-lt"/>
              </a:rPr>
              <a:t>6</a:t>
            </a:r>
            <a:endParaRPr lang="en-US" sz="2000" baseline="-25000" dirty="0">
              <a:latin typeface="+mn-lt"/>
            </a:endParaRPr>
          </a:p>
        </p:txBody>
      </p:sp>
      <p:pic>
        <p:nvPicPr>
          <p:cNvPr id="51203" name="Picture 5" descr="Puma-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44824"/>
            <a:ext cx="5127543" cy="37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69" name="Object 3"/>
          <p:cNvGraphicFramePr>
            <a:graphicFrameLocks noChangeAspect="1"/>
          </p:cNvGraphicFramePr>
          <p:nvPr/>
        </p:nvGraphicFramePr>
        <p:xfrm>
          <a:off x="609600" y="2649538"/>
          <a:ext cx="204628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39" name="Equation" r:id="rId3" imgW="825500" imgH="241300" progId="Equation.3">
                  <p:embed/>
                </p:oleObj>
              </mc:Choice>
              <mc:Fallback>
                <p:oleObj name="Equation" r:id="rId3" imgW="8255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49538"/>
                        <a:ext cx="2046288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Text Box 41"/>
          <p:cNvSpPr txBox="1">
            <a:spLocks noChangeArrowheads="1"/>
          </p:cNvSpPr>
          <p:nvPr/>
        </p:nvSpPr>
        <p:spPr bwMode="auto">
          <a:xfrm>
            <a:off x="342900" y="1206500"/>
            <a:ext cx="3492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Base to </a:t>
            </a:r>
            <a:r>
              <a:rPr lang="en-US" sz="2000" i="1" dirty="0"/>
              <a:t>eff</a:t>
            </a:r>
            <a:r>
              <a:rPr lang="en-US" sz="2000" dirty="0"/>
              <a:t> transform</a:t>
            </a:r>
          </a:p>
        </p:txBody>
      </p:sp>
      <p:sp>
        <p:nvSpPr>
          <p:cNvPr id="58372" name="Line 42"/>
          <p:cNvSpPr>
            <a:spLocks noChangeShapeType="1"/>
          </p:cNvSpPr>
          <p:nvPr/>
        </p:nvSpPr>
        <p:spPr bwMode="auto">
          <a:xfrm>
            <a:off x="857250" y="1789113"/>
            <a:ext cx="1588" cy="892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3" name="Text Box 43"/>
          <p:cNvSpPr txBox="1">
            <a:spLocks noChangeArrowheads="1"/>
          </p:cNvSpPr>
          <p:nvPr/>
        </p:nvSpPr>
        <p:spPr bwMode="auto">
          <a:xfrm>
            <a:off x="292100" y="5575300"/>
            <a:ext cx="3873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Transform associated w/ link 1</a:t>
            </a:r>
          </a:p>
        </p:txBody>
      </p:sp>
      <p:sp>
        <p:nvSpPr>
          <p:cNvPr id="58374" name="Text Box 44"/>
          <p:cNvSpPr txBox="1">
            <a:spLocks noChangeArrowheads="1"/>
          </p:cNvSpPr>
          <p:nvPr/>
        </p:nvSpPr>
        <p:spPr bwMode="auto">
          <a:xfrm>
            <a:off x="990600" y="4851400"/>
            <a:ext cx="3873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Transform associated w/ link 2</a:t>
            </a:r>
          </a:p>
        </p:txBody>
      </p:sp>
      <p:sp>
        <p:nvSpPr>
          <p:cNvPr id="58375" name="Text Box 45"/>
          <p:cNvSpPr txBox="1">
            <a:spLocks noChangeArrowheads="1"/>
          </p:cNvSpPr>
          <p:nvPr/>
        </p:nvSpPr>
        <p:spPr bwMode="auto">
          <a:xfrm>
            <a:off x="1752600" y="4318000"/>
            <a:ext cx="3873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Transform associated w/ link 3</a:t>
            </a:r>
          </a:p>
        </p:txBody>
      </p:sp>
      <p:sp>
        <p:nvSpPr>
          <p:cNvPr id="58376" name="Line 46"/>
          <p:cNvSpPr>
            <a:spLocks noChangeShapeType="1"/>
          </p:cNvSpPr>
          <p:nvPr/>
        </p:nvSpPr>
        <p:spPr bwMode="auto">
          <a:xfrm flipV="1">
            <a:off x="603250" y="3240088"/>
            <a:ext cx="992188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7" name="Line 47"/>
          <p:cNvSpPr>
            <a:spLocks noChangeShapeType="1"/>
          </p:cNvSpPr>
          <p:nvPr/>
        </p:nvSpPr>
        <p:spPr bwMode="auto">
          <a:xfrm flipV="1">
            <a:off x="1416050" y="3227388"/>
            <a:ext cx="496888" cy="158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Line 48"/>
          <p:cNvSpPr>
            <a:spLocks noChangeShapeType="1"/>
          </p:cNvSpPr>
          <p:nvPr/>
        </p:nvSpPr>
        <p:spPr bwMode="auto">
          <a:xfrm flipV="1">
            <a:off x="2241550" y="3176588"/>
            <a:ext cx="90488" cy="1177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Composition of homogeneous transforms</a:t>
            </a:r>
            <a:endParaRPr lang="en-US" dirty="0">
              <a:latin typeface="Arial" charset="0"/>
            </a:endParaRPr>
          </a:p>
        </p:txBody>
      </p:sp>
      <p:grpSp>
        <p:nvGrpSpPr>
          <p:cNvPr id="51" name="Group 4"/>
          <p:cNvGrpSpPr>
            <a:grpSpLocks/>
          </p:cNvGrpSpPr>
          <p:nvPr/>
        </p:nvGrpSpPr>
        <p:grpSpPr bwMode="auto">
          <a:xfrm>
            <a:off x="4572000" y="836712"/>
            <a:ext cx="4464496" cy="5473129"/>
            <a:chOff x="2722" y="397"/>
            <a:chExt cx="3038" cy="3683"/>
          </a:xfrm>
        </p:grpSpPr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4332" y="3409"/>
              <a:ext cx="250" cy="22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 rot="2206023">
              <a:off x="4752" y="2464"/>
              <a:ext cx="121" cy="1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7"/>
            <p:cNvSpPr>
              <a:spLocks noChangeShapeType="1"/>
            </p:cNvSpPr>
            <p:nvPr/>
          </p:nvSpPr>
          <p:spPr bwMode="auto">
            <a:xfrm flipV="1">
              <a:off x="4157" y="3542"/>
              <a:ext cx="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8"/>
            <p:cNvSpPr>
              <a:spLocks noChangeShapeType="1"/>
            </p:cNvSpPr>
            <p:nvPr/>
          </p:nvSpPr>
          <p:spPr bwMode="auto">
            <a:xfrm flipV="1">
              <a:off x="4428" y="3209"/>
              <a:ext cx="15" cy="5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6" name="Object 9"/>
            <p:cNvGraphicFramePr>
              <a:graphicFrameLocks noChangeAspect="1"/>
            </p:cNvGraphicFramePr>
            <p:nvPr/>
          </p:nvGraphicFramePr>
          <p:xfrm>
            <a:off x="4972" y="3411"/>
            <a:ext cx="28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40" name="Equation" r:id="rId5" imgW="177569" imgH="202936" progId="Equation.3">
                    <p:embed/>
                  </p:oleObj>
                </mc:Choice>
                <mc:Fallback>
                  <p:oleObj name="Equation" r:id="rId5" imgW="177569" imgH="202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2" y="3411"/>
                          <a:ext cx="28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10"/>
            <p:cNvGraphicFramePr>
              <a:graphicFrameLocks noChangeAspect="1"/>
            </p:cNvGraphicFramePr>
            <p:nvPr/>
          </p:nvGraphicFramePr>
          <p:xfrm>
            <a:off x="4185" y="2852"/>
            <a:ext cx="307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41" name="Equation" r:id="rId7" imgW="190500" imgH="228600" progId="Equation.3">
                    <p:embed/>
                  </p:oleObj>
                </mc:Choice>
                <mc:Fallback>
                  <p:oleObj name="Equation" r:id="rId7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5" y="2852"/>
                          <a:ext cx="307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11"/>
            <p:cNvGraphicFramePr>
              <a:graphicFrameLocks noChangeAspect="1"/>
            </p:cNvGraphicFramePr>
            <p:nvPr/>
          </p:nvGraphicFramePr>
          <p:xfrm>
            <a:off x="4802" y="3222"/>
            <a:ext cx="17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42" name="Equation" r:id="rId9" imgW="152268" imgH="215713" progId="Equation.3">
                    <p:embed/>
                  </p:oleObj>
                </mc:Choice>
                <mc:Fallback>
                  <p:oleObj name="Equation" r:id="rId9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" y="3222"/>
                          <a:ext cx="17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Line 12"/>
            <p:cNvSpPr>
              <a:spLocks noChangeShapeType="1"/>
            </p:cNvSpPr>
            <p:nvPr/>
          </p:nvSpPr>
          <p:spPr bwMode="auto">
            <a:xfrm flipH="1">
              <a:off x="4141" y="3540"/>
              <a:ext cx="294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60" name="Object 13"/>
            <p:cNvGraphicFramePr>
              <a:graphicFrameLocks noChangeAspect="1"/>
            </p:cNvGraphicFramePr>
            <p:nvPr/>
          </p:nvGraphicFramePr>
          <p:xfrm>
            <a:off x="3840" y="3677"/>
            <a:ext cx="28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43" name="Equation" r:id="rId11" imgW="177646" imgH="190335" progId="Equation.3">
                    <p:embed/>
                  </p:oleObj>
                </mc:Choice>
                <mc:Fallback>
                  <p:oleObj name="Equation" r:id="rId11" imgW="177646" imgH="190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677"/>
                          <a:ext cx="286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Arc 14"/>
            <p:cNvSpPr>
              <a:spLocks/>
            </p:cNvSpPr>
            <p:nvPr/>
          </p:nvSpPr>
          <p:spPr bwMode="auto">
            <a:xfrm>
              <a:off x="4422" y="3355"/>
              <a:ext cx="303" cy="178"/>
            </a:xfrm>
            <a:custGeom>
              <a:avLst/>
              <a:gdLst>
                <a:gd name="T0" fmla="*/ 0 w 21600"/>
                <a:gd name="T1" fmla="*/ 0 h 10579"/>
                <a:gd name="T2" fmla="*/ 0 w 21600"/>
                <a:gd name="T3" fmla="*/ 0 h 10579"/>
                <a:gd name="T4" fmla="*/ 0 w 21600"/>
                <a:gd name="T5" fmla="*/ 0 h 10579"/>
                <a:gd name="T6" fmla="*/ 0 60000 65536"/>
                <a:gd name="T7" fmla="*/ 0 60000 65536"/>
                <a:gd name="T8" fmla="*/ 0 60000 65536"/>
                <a:gd name="T9" fmla="*/ 0 w 21600"/>
                <a:gd name="T10" fmla="*/ 0 h 10579"/>
                <a:gd name="T11" fmla="*/ 21600 w 21600"/>
                <a:gd name="T12" fmla="*/ 10579 h 105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0579" fill="none" extrusionOk="0">
                  <a:moveTo>
                    <a:pt x="18880" y="-1"/>
                  </a:moveTo>
                  <a:cubicBezTo>
                    <a:pt x="20664" y="3209"/>
                    <a:pt x="21600" y="6820"/>
                    <a:pt x="21600" y="10492"/>
                  </a:cubicBezTo>
                  <a:cubicBezTo>
                    <a:pt x="21600" y="10520"/>
                    <a:pt x="21599" y="10549"/>
                    <a:pt x="21599" y="10578"/>
                  </a:cubicBezTo>
                </a:path>
                <a:path w="21600" h="10579" stroke="0" extrusionOk="0">
                  <a:moveTo>
                    <a:pt x="18880" y="-1"/>
                  </a:moveTo>
                  <a:cubicBezTo>
                    <a:pt x="20664" y="3209"/>
                    <a:pt x="21600" y="6820"/>
                    <a:pt x="21600" y="10492"/>
                  </a:cubicBezTo>
                  <a:cubicBezTo>
                    <a:pt x="21600" y="10520"/>
                    <a:pt x="21599" y="10549"/>
                    <a:pt x="21599" y="10578"/>
                  </a:cubicBezTo>
                  <a:lnTo>
                    <a:pt x="0" y="10492"/>
                  </a:lnTo>
                  <a:lnTo>
                    <a:pt x="18880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5"/>
            <p:cNvSpPr>
              <a:spLocks noChangeArrowheads="1"/>
            </p:cNvSpPr>
            <p:nvPr/>
          </p:nvSpPr>
          <p:spPr bwMode="auto">
            <a:xfrm rot="-4364165">
              <a:off x="4478" y="1740"/>
              <a:ext cx="124" cy="13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16"/>
            <p:cNvSpPr>
              <a:spLocks noChangeArrowheads="1"/>
            </p:cNvSpPr>
            <p:nvPr/>
          </p:nvSpPr>
          <p:spPr bwMode="auto">
            <a:xfrm>
              <a:off x="5124" y="2604"/>
              <a:ext cx="38" cy="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 rot="-1048857">
              <a:off x="3690" y="1093"/>
              <a:ext cx="126" cy="12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8"/>
            <p:cNvSpPr>
              <a:spLocks noChangeArrowheads="1"/>
            </p:cNvSpPr>
            <p:nvPr/>
          </p:nvSpPr>
          <p:spPr bwMode="auto">
            <a:xfrm>
              <a:off x="3916" y="2226"/>
              <a:ext cx="38" cy="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 flipV="1">
              <a:off x="5186" y="2191"/>
              <a:ext cx="281" cy="3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Arc 20"/>
            <p:cNvSpPr>
              <a:spLocks/>
            </p:cNvSpPr>
            <p:nvPr/>
          </p:nvSpPr>
          <p:spPr bwMode="auto">
            <a:xfrm rot="-3342957">
              <a:off x="4958" y="2238"/>
              <a:ext cx="341" cy="324"/>
            </a:xfrm>
            <a:custGeom>
              <a:avLst/>
              <a:gdLst>
                <a:gd name="T0" fmla="*/ 0 w 26421"/>
                <a:gd name="T1" fmla="*/ 0 h 21687"/>
                <a:gd name="T2" fmla="*/ 0 w 26421"/>
                <a:gd name="T3" fmla="*/ 0 h 21687"/>
                <a:gd name="T4" fmla="*/ 0 w 26421"/>
                <a:gd name="T5" fmla="*/ 0 h 21687"/>
                <a:gd name="T6" fmla="*/ 0 60000 65536"/>
                <a:gd name="T7" fmla="*/ 0 60000 65536"/>
                <a:gd name="T8" fmla="*/ 0 60000 65536"/>
                <a:gd name="T9" fmla="*/ 0 w 26421"/>
                <a:gd name="T10" fmla="*/ 0 h 21687"/>
                <a:gd name="T11" fmla="*/ 26421 w 26421"/>
                <a:gd name="T12" fmla="*/ 21687 h 216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21" h="21687" fill="none" extrusionOk="0">
                  <a:moveTo>
                    <a:pt x="-1" y="544"/>
                  </a:moveTo>
                  <a:cubicBezTo>
                    <a:pt x="1581" y="182"/>
                    <a:pt x="3198" y="-1"/>
                    <a:pt x="4821" y="0"/>
                  </a:cubicBezTo>
                  <a:cubicBezTo>
                    <a:pt x="16750" y="0"/>
                    <a:pt x="26421" y="9670"/>
                    <a:pt x="26421" y="21600"/>
                  </a:cubicBezTo>
                  <a:cubicBezTo>
                    <a:pt x="26421" y="21628"/>
                    <a:pt x="26420" y="21657"/>
                    <a:pt x="26420" y="21686"/>
                  </a:cubicBezTo>
                </a:path>
                <a:path w="26421" h="21687" stroke="0" extrusionOk="0">
                  <a:moveTo>
                    <a:pt x="-1" y="544"/>
                  </a:moveTo>
                  <a:cubicBezTo>
                    <a:pt x="1581" y="182"/>
                    <a:pt x="3198" y="-1"/>
                    <a:pt x="4821" y="0"/>
                  </a:cubicBezTo>
                  <a:cubicBezTo>
                    <a:pt x="16750" y="0"/>
                    <a:pt x="26421" y="9670"/>
                    <a:pt x="26421" y="21600"/>
                  </a:cubicBezTo>
                  <a:cubicBezTo>
                    <a:pt x="26421" y="21628"/>
                    <a:pt x="26420" y="21657"/>
                    <a:pt x="26420" y="21686"/>
                  </a:cubicBezTo>
                  <a:lnTo>
                    <a:pt x="4821" y="21600"/>
                  </a:lnTo>
                  <a:lnTo>
                    <a:pt x="-1" y="54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1"/>
            <p:cNvSpPr>
              <a:spLocks noChangeShapeType="1"/>
            </p:cNvSpPr>
            <p:nvPr/>
          </p:nvSpPr>
          <p:spPr bwMode="auto">
            <a:xfrm flipH="1" flipV="1">
              <a:off x="3289" y="2042"/>
              <a:ext cx="583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Arc 22"/>
            <p:cNvSpPr>
              <a:spLocks/>
            </p:cNvSpPr>
            <p:nvPr/>
          </p:nvSpPr>
          <p:spPr bwMode="auto">
            <a:xfrm rot="11705294" flipV="1">
              <a:off x="3512" y="1901"/>
              <a:ext cx="343" cy="237"/>
            </a:xfrm>
            <a:custGeom>
              <a:avLst/>
              <a:gdLst>
                <a:gd name="T0" fmla="*/ 0 w 21600"/>
                <a:gd name="T1" fmla="*/ 0 h 18798"/>
                <a:gd name="T2" fmla="*/ 0 w 21600"/>
                <a:gd name="T3" fmla="*/ 0 h 18798"/>
                <a:gd name="T4" fmla="*/ 0 w 21600"/>
                <a:gd name="T5" fmla="*/ 0 h 187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798"/>
                <a:gd name="T11" fmla="*/ 21600 w 21600"/>
                <a:gd name="T12" fmla="*/ 18798 h 187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798" fill="none" extrusionOk="0">
                  <a:moveTo>
                    <a:pt x="10791" y="0"/>
                  </a:moveTo>
                  <a:cubicBezTo>
                    <a:pt x="17479" y="3857"/>
                    <a:pt x="21600" y="10990"/>
                    <a:pt x="21600" y="18711"/>
                  </a:cubicBezTo>
                  <a:cubicBezTo>
                    <a:pt x="21600" y="18739"/>
                    <a:pt x="21599" y="18768"/>
                    <a:pt x="21599" y="18797"/>
                  </a:cubicBezTo>
                </a:path>
                <a:path w="21600" h="18798" stroke="0" extrusionOk="0">
                  <a:moveTo>
                    <a:pt x="10791" y="0"/>
                  </a:moveTo>
                  <a:cubicBezTo>
                    <a:pt x="17479" y="3857"/>
                    <a:pt x="21600" y="10990"/>
                    <a:pt x="21600" y="18711"/>
                  </a:cubicBezTo>
                  <a:cubicBezTo>
                    <a:pt x="21600" y="18739"/>
                    <a:pt x="21599" y="18768"/>
                    <a:pt x="21599" y="18797"/>
                  </a:cubicBezTo>
                  <a:lnTo>
                    <a:pt x="0" y="18711"/>
                  </a:lnTo>
                  <a:lnTo>
                    <a:pt x="1079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0" name="Object 23"/>
            <p:cNvGraphicFramePr>
              <a:graphicFrameLocks noChangeAspect="1"/>
            </p:cNvGraphicFramePr>
            <p:nvPr/>
          </p:nvGraphicFramePr>
          <p:xfrm>
            <a:off x="5050" y="2254"/>
            <a:ext cx="19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44" name="Equation" r:id="rId13" imgW="177569" imgH="215619" progId="Equation.3">
                    <p:embed/>
                  </p:oleObj>
                </mc:Choice>
                <mc:Fallback>
                  <p:oleObj name="Equation" r:id="rId13" imgW="17756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0" y="2254"/>
                          <a:ext cx="198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24"/>
            <p:cNvGraphicFramePr>
              <a:graphicFrameLocks noChangeAspect="1"/>
            </p:cNvGraphicFramePr>
            <p:nvPr/>
          </p:nvGraphicFramePr>
          <p:xfrm>
            <a:off x="3395" y="1707"/>
            <a:ext cx="18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45" name="Equation" r:id="rId15" imgW="165028" imgH="228501" progId="Equation.3">
                    <p:embed/>
                  </p:oleObj>
                </mc:Choice>
                <mc:Fallback>
                  <p:oleObj name="Equation" r:id="rId15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5" y="1707"/>
                          <a:ext cx="18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Line 25"/>
            <p:cNvSpPr>
              <a:spLocks noChangeShapeType="1"/>
            </p:cNvSpPr>
            <p:nvPr/>
          </p:nvSpPr>
          <p:spPr bwMode="auto">
            <a:xfrm flipH="1" flipV="1">
              <a:off x="4677" y="2340"/>
              <a:ext cx="447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73" name="Object 26"/>
            <p:cNvGraphicFramePr>
              <a:graphicFrameLocks noChangeAspect="1"/>
            </p:cNvGraphicFramePr>
            <p:nvPr/>
          </p:nvGraphicFramePr>
          <p:xfrm>
            <a:off x="5494" y="1862"/>
            <a:ext cx="26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46" name="Equation" r:id="rId17" imgW="164957" imgH="203024" progId="Equation.3">
                    <p:embed/>
                  </p:oleObj>
                </mc:Choice>
                <mc:Fallback>
                  <p:oleObj name="Equation" r:id="rId17" imgW="164957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4" y="1862"/>
                          <a:ext cx="26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27"/>
            <p:cNvGraphicFramePr>
              <a:graphicFrameLocks noChangeAspect="1"/>
            </p:cNvGraphicFramePr>
            <p:nvPr/>
          </p:nvGraphicFramePr>
          <p:xfrm>
            <a:off x="4443" y="1996"/>
            <a:ext cx="286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47" name="Equation" r:id="rId19" imgW="177646" imgH="228402" progId="Equation.3">
                    <p:embed/>
                  </p:oleObj>
                </mc:Choice>
                <mc:Fallback>
                  <p:oleObj name="Equation" r:id="rId19" imgW="177646" imgH="2284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" y="1996"/>
                          <a:ext cx="286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Line 28"/>
            <p:cNvSpPr>
              <a:spLocks noChangeShapeType="1"/>
            </p:cNvSpPr>
            <p:nvPr/>
          </p:nvSpPr>
          <p:spPr bwMode="auto">
            <a:xfrm flipH="1">
              <a:off x="3743" y="2249"/>
              <a:ext cx="197" cy="5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76" name="Object 29"/>
            <p:cNvGraphicFramePr>
              <a:graphicFrameLocks noChangeAspect="1"/>
            </p:cNvGraphicFramePr>
            <p:nvPr/>
          </p:nvGraphicFramePr>
          <p:xfrm>
            <a:off x="3483" y="2767"/>
            <a:ext cx="307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48" name="Equation" r:id="rId21" imgW="190500" imgH="228600" progId="Equation.3">
                    <p:embed/>
                  </p:oleObj>
                </mc:Choice>
                <mc:Fallback>
                  <p:oleObj name="Equation" r:id="rId21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3" y="2767"/>
                          <a:ext cx="307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30"/>
            <p:cNvGraphicFramePr>
              <a:graphicFrameLocks noChangeAspect="1"/>
            </p:cNvGraphicFramePr>
            <p:nvPr/>
          </p:nvGraphicFramePr>
          <p:xfrm>
            <a:off x="2973" y="1807"/>
            <a:ext cx="28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49" name="Equation" r:id="rId23" imgW="177569" imgH="202936" progId="Equation.3">
                    <p:embed/>
                  </p:oleObj>
                </mc:Choice>
                <mc:Fallback>
                  <p:oleObj name="Equation" r:id="rId23" imgW="177569" imgH="202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3" y="1807"/>
                          <a:ext cx="28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Line 31"/>
            <p:cNvSpPr>
              <a:spLocks noChangeShapeType="1"/>
            </p:cNvSpPr>
            <p:nvPr/>
          </p:nvSpPr>
          <p:spPr bwMode="auto">
            <a:xfrm flipH="1" flipV="1">
              <a:off x="3401" y="646"/>
              <a:ext cx="143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2"/>
            <p:cNvSpPr>
              <a:spLocks noChangeShapeType="1"/>
            </p:cNvSpPr>
            <p:nvPr/>
          </p:nvSpPr>
          <p:spPr bwMode="auto">
            <a:xfrm flipH="1">
              <a:off x="3083" y="1118"/>
              <a:ext cx="469" cy="1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80" name="Object 33"/>
            <p:cNvGraphicFramePr>
              <a:graphicFrameLocks noChangeAspect="1"/>
            </p:cNvGraphicFramePr>
            <p:nvPr/>
          </p:nvGraphicFramePr>
          <p:xfrm>
            <a:off x="3425" y="397"/>
            <a:ext cx="28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50" name="Equation" r:id="rId25" imgW="177569" imgH="202936" progId="Equation.3">
                    <p:embed/>
                  </p:oleObj>
                </mc:Choice>
                <mc:Fallback>
                  <p:oleObj name="Equation" r:id="rId25" imgW="177569" imgH="202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" y="397"/>
                          <a:ext cx="28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34"/>
            <p:cNvGraphicFramePr>
              <a:graphicFrameLocks noChangeAspect="1"/>
            </p:cNvGraphicFramePr>
            <p:nvPr/>
          </p:nvGraphicFramePr>
          <p:xfrm>
            <a:off x="2722" y="1114"/>
            <a:ext cx="307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51" name="Equation" r:id="rId27" imgW="190500" imgH="228600" progId="Equation.3">
                    <p:embed/>
                  </p:oleObj>
                </mc:Choice>
                <mc:Fallback>
                  <p:oleObj name="Equation" r:id="rId27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2" y="1114"/>
                          <a:ext cx="307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AutoShape 35"/>
            <p:cNvSpPr>
              <a:spLocks/>
            </p:cNvSpPr>
            <p:nvPr/>
          </p:nvSpPr>
          <p:spPr bwMode="auto">
            <a:xfrm rot="2112013" flipH="1">
              <a:off x="5377" y="2925"/>
              <a:ext cx="128" cy="1155"/>
            </a:xfrm>
            <a:prstGeom prst="leftBrace">
              <a:avLst>
                <a:gd name="adj1" fmla="val 75195"/>
                <a:gd name="adj2" fmla="val 507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3" name="Object 36"/>
            <p:cNvGraphicFramePr>
              <a:graphicFrameLocks noChangeAspect="1"/>
            </p:cNvGraphicFramePr>
            <p:nvPr/>
          </p:nvGraphicFramePr>
          <p:xfrm>
            <a:off x="5583" y="3470"/>
            <a:ext cx="11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52" name="Equation" r:id="rId29" imgW="114151" imgH="215619" progId="Equation.3">
                    <p:embed/>
                  </p:oleObj>
                </mc:Choice>
                <mc:Fallback>
                  <p:oleObj name="Equation" r:id="rId29" imgW="114151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3" y="3470"/>
                          <a:ext cx="11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AutoShape 37"/>
            <p:cNvSpPr>
              <a:spLocks/>
            </p:cNvSpPr>
            <p:nvPr/>
          </p:nvSpPr>
          <p:spPr bwMode="auto">
            <a:xfrm rot="17287526" flipH="1">
              <a:off x="4638" y="1352"/>
              <a:ext cx="158" cy="1252"/>
            </a:xfrm>
            <a:prstGeom prst="leftBrace">
              <a:avLst>
                <a:gd name="adj1" fmla="val 66034"/>
                <a:gd name="adj2" fmla="val 507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5" name="Object 38"/>
            <p:cNvGraphicFramePr>
              <a:graphicFrameLocks noChangeAspect="1"/>
            </p:cNvGraphicFramePr>
            <p:nvPr/>
          </p:nvGraphicFramePr>
          <p:xfrm>
            <a:off x="4834" y="1669"/>
            <a:ext cx="13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53" name="Equation" r:id="rId31" imgW="139579" imgH="215713" progId="Equation.3">
                    <p:embed/>
                  </p:oleObj>
                </mc:Choice>
                <mc:Fallback>
                  <p:oleObj name="Equation" r:id="rId31" imgW="139579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4" y="1669"/>
                          <a:ext cx="13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AutoShape 39"/>
            <p:cNvSpPr>
              <a:spLocks/>
            </p:cNvSpPr>
            <p:nvPr/>
          </p:nvSpPr>
          <p:spPr bwMode="auto">
            <a:xfrm rot="20651253" flipH="1">
              <a:off x="3887" y="1040"/>
              <a:ext cx="183" cy="1149"/>
            </a:xfrm>
            <a:prstGeom prst="leftBrace">
              <a:avLst>
                <a:gd name="adj1" fmla="val 52322"/>
                <a:gd name="adj2" fmla="val 507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7" name="Object 40"/>
            <p:cNvGraphicFramePr>
              <a:graphicFrameLocks noChangeAspect="1"/>
            </p:cNvGraphicFramePr>
            <p:nvPr/>
          </p:nvGraphicFramePr>
          <p:xfrm>
            <a:off x="4162" y="1447"/>
            <a:ext cx="12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54" name="Equation" r:id="rId33" imgW="126890" imgH="228402" progId="Equation.3">
                    <p:embed/>
                  </p:oleObj>
                </mc:Choice>
                <mc:Fallback>
                  <p:oleObj name="Equation" r:id="rId33" imgW="126890" imgH="2284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2" y="1447"/>
                          <a:ext cx="126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3" name="Object 3"/>
          <p:cNvGraphicFramePr>
            <a:graphicFrameLocks noChangeAspect="1"/>
          </p:cNvGraphicFramePr>
          <p:nvPr/>
        </p:nvGraphicFramePr>
        <p:xfrm>
          <a:off x="1058863" y="1214438"/>
          <a:ext cx="20462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69" name="Equation" r:id="rId3" imgW="825500" imgH="241300" progId="Equation.3">
                  <p:embed/>
                </p:oleObj>
              </mc:Choice>
              <mc:Fallback>
                <p:oleObj name="Equation" r:id="rId3" imgW="8255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214438"/>
                        <a:ext cx="20462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4" name="Object 4"/>
          <p:cNvGraphicFramePr>
            <a:graphicFrameLocks noChangeAspect="1"/>
          </p:cNvGraphicFramePr>
          <p:nvPr/>
        </p:nvGraphicFramePr>
        <p:xfrm>
          <a:off x="357188" y="2073275"/>
          <a:ext cx="3094037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70" name="Equation" r:id="rId5" imgW="1524000" imgH="914400" progId="Equation.3">
                  <p:embed/>
                </p:oleObj>
              </mc:Choice>
              <mc:Fallback>
                <p:oleObj name="Equation" r:id="rId5" imgW="15240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073275"/>
                        <a:ext cx="3094037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5"/>
          <p:cNvGraphicFramePr>
            <a:graphicFrameLocks noChangeAspect="1"/>
          </p:cNvGraphicFramePr>
          <p:nvPr/>
        </p:nvGraphicFramePr>
        <p:xfrm>
          <a:off x="268288" y="4067175"/>
          <a:ext cx="32226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71" name="Equation" r:id="rId7" imgW="1587500" imgH="914400" progId="Equation.3">
                  <p:embed/>
                </p:oleObj>
              </mc:Choice>
              <mc:Fallback>
                <p:oleObj name="Equation" r:id="rId7" imgW="15875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4067175"/>
                        <a:ext cx="322262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4572000" y="836712"/>
            <a:ext cx="4464496" cy="5473129"/>
            <a:chOff x="2722" y="397"/>
            <a:chExt cx="3038" cy="3683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4332" y="3409"/>
              <a:ext cx="250" cy="22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9" name="Rectangle 6"/>
            <p:cNvSpPr>
              <a:spLocks noChangeArrowheads="1"/>
            </p:cNvSpPr>
            <p:nvPr/>
          </p:nvSpPr>
          <p:spPr bwMode="auto">
            <a:xfrm rot="2206023">
              <a:off x="4752" y="2464"/>
              <a:ext cx="121" cy="1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0" name="Line 7"/>
            <p:cNvSpPr>
              <a:spLocks noChangeShapeType="1"/>
            </p:cNvSpPr>
            <p:nvPr/>
          </p:nvSpPr>
          <p:spPr bwMode="auto">
            <a:xfrm flipV="1">
              <a:off x="4157" y="3542"/>
              <a:ext cx="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1" name="Line 8"/>
            <p:cNvSpPr>
              <a:spLocks noChangeShapeType="1"/>
            </p:cNvSpPr>
            <p:nvPr/>
          </p:nvSpPr>
          <p:spPr bwMode="auto">
            <a:xfrm flipV="1">
              <a:off x="4428" y="3209"/>
              <a:ext cx="15" cy="5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9402" name="Object 9"/>
            <p:cNvGraphicFramePr>
              <a:graphicFrameLocks noChangeAspect="1"/>
            </p:cNvGraphicFramePr>
            <p:nvPr/>
          </p:nvGraphicFramePr>
          <p:xfrm>
            <a:off x="4972" y="3411"/>
            <a:ext cx="28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72" name="Equation" r:id="rId9" imgW="177569" imgH="202936" progId="Equation.3">
                    <p:embed/>
                  </p:oleObj>
                </mc:Choice>
                <mc:Fallback>
                  <p:oleObj name="Equation" r:id="rId9" imgW="177569" imgH="20293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2" y="3411"/>
                          <a:ext cx="28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3" name="Object 10"/>
            <p:cNvGraphicFramePr>
              <a:graphicFrameLocks noChangeAspect="1"/>
            </p:cNvGraphicFramePr>
            <p:nvPr/>
          </p:nvGraphicFramePr>
          <p:xfrm>
            <a:off x="4185" y="2852"/>
            <a:ext cx="307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73" name="Equation" r:id="rId11" imgW="190500" imgH="228600" progId="Equation.3">
                    <p:embed/>
                  </p:oleObj>
                </mc:Choice>
                <mc:Fallback>
                  <p:oleObj name="Equation" r:id="rId11" imgW="1905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5" y="2852"/>
                          <a:ext cx="307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4" name="Object 11"/>
            <p:cNvGraphicFramePr>
              <a:graphicFrameLocks noChangeAspect="1"/>
            </p:cNvGraphicFramePr>
            <p:nvPr/>
          </p:nvGraphicFramePr>
          <p:xfrm>
            <a:off x="4802" y="3222"/>
            <a:ext cx="17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74" name="Equation" r:id="rId13" imgW="152268" imgH="215713" progId="Equation.3">
                    <p:embed/>
                  </p:oleObj>
                </mc:Choice>
                <mc:Fallback>
                  <p:oleObj name="Equation" r:id="rId13" imgW="152268" imgH="2157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" y="3222"/>
                          <a:ext cx="17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5" name="Line 12"/>
            <p:cNvSpPr>
              <a:spLocks noChangeShapeType="1"/>
            </p:cNvSpPr>
            <p:nvPr/>
          </p:nvSpPr>
          <p:spPr bwMode="auto">
            <a:xfrm flipH="1">
              <a:off x="4141" y="3540"/>
              <a:ext cx="294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9406" name="Object 13"/>
            <p:cNvGraphicFramePr>
              <a:graphicFrameLocks noChangeAspect="1"/>
            </p:cNvGraphicFramePr>
            <p:nvPr/>
          </p:nvGraphicFramePr>
          <p:xfrm>
            <a:off x="3840" y="3677"/>
            <a:ext cx="28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75" name="Equation" r:id="rId15" imgW="177646" imgH="190335" progId="Equation.3">
                    <p:embed/>
                  </p:oleObj>
                </mc:Choice>
                <mc:Fallback>
                  <p:oleObj name="Equation" r:id="rId15" imgW="177646" imgH="19033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677"/>
                          <a:ext cx="286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7" name="Arc 14"/>
            <p:cNvSpPr>
              <a:spLocks/>
            </p:cNvSpPr>
            <p:nvPr/>
          </p:nvSpPr>
          <p:spPr bwMode="auto">
            <a:xfrm>
              <a:off x="4422" y="3355"/>
              <a:ext cx="303" cy="178"/>
            </a:xfrm>
            <a:custGeom>
              <a:avLst/>
              <a:gdLst>
                <a:gd name="T0" fmla="*/ 0 w 21600"/>
                <a:gd name="T1" fmla="*/ 0 h 10579"/>
                <a:gd name="T2" fmla="*/ 0 w 21600"/>
                <a:gd name="T3" fmla="*/ 0 h 10579"/>
                <a:gd name="T4" fmla="*/ 0 w 21600"/>
                <a:gd name="T5" fmla="*/ 0 h 10579"/>
                <a:gd name="T6" fmla="*/ 0 60000 65536"/>
                <a:gd name="T7" fmla="*/ 0 60000 65536"/>
                <a:gd name="T8" fmla="*/ 0 60000 65536"/>
                <a:gd name="T9" fmla="*/ 0 w 21600"/>
                <a:gd name="T10" fmla="*/ 0 h 10579"/>
                <a:gd name="T11" fmla="*/ 21600 w 21600"/>
                <a:gd name="T12" fmla="*/ 10579 h 105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0579" fill="none" extrusionOk="0">
                  <a:moveTo>
                    <a:pt x="18880" y="-1"/>
                  </a:moveTo>
                  <a:cubicBezTo>
                    <a:pt x="20664" y="3209"/>
                    <a:pt x="21600" y="6820"/>
                    <a:pt x="21600" y="10492"/>
                  </a:cubicBezTo>
                  <a:cubicBezTo>
                    <a:pt x="21600" y="10520"/>
                    <a:pt x="21599" y="10549"/>
                    <a:pt x="21599" y="10578"/>
                  </a:cubicBezTo>
                </a:path>
                <a:path w="21600" h="10579" stroke="0" extrusionOk="0">
                  <a:moveTo>
                    <a:pt x="18880" y="-1"/>
                  </a:moveTo>
                  <a:cubicBezTo>
                    <a:pt x="20664" y="3209"/>
                    <a:pt x="21600" y="6820"/>
                    <a:pt x="21600" y="10492"/>
                  </a:cubicBezTo>
                  <a:cubicBezTo>
                    <a:pt x="21600" y="10520"/>
                    <a:pt x="21599" y="10549"/>
                    <a:pt x="21599" y="10578"/>
                  </a:cubicBezTo>
                  <a:lnTo>
                    <a:pt x="0" y="10492"/>
                  </a:lnTo>
                  <a:lnTo>
                    <a:pt x="18880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8" name="Rectangle 15"/>
            <p:cNvSpPr>
              <a:spLocks noChangeArrowheads="1"/>
            </p:cNvSpPr>
            <p:nvPr/>
          </p:nvSpPr>
          <p:spPr bwMode="auto">
            <a:xfrm rot="-4364165">
              <a:off x="4478" y="1740"/>
              <a:ext cx="124" cy="13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9" name="Oval 16"/>
            <p:cNvSpPr>
              <a:spLocks noChangeArrowheads="1"/>
            </p:cNvSpPr>
            <p:nvPr/>
          </p:nvSpPr>
          <p:spPr bwMode="auto">
            <a:xfrm>
              <a:off x="5124" y="2604"/>
              <a:ext cx="38" cy="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0" name="Rectangle 17"/>
            <p:cNvSpPr>
              <a:spLocks noChangeArrowheads="1"/>
            </p:cNvSpPr>
            <p:nvPr/>
          </p:nvSpPr>
          <p:spPr bwMode="auto">
            <a:xfrm rot="-1048857">
              <a:off x="3690" y="1093"/>
              <a:ext cx="126" cy="12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1" name="Oval 18"/>
            <p:cNvSpPr>
              <a:spLocks noChangeArrowheads="1"/>
            </p:cNvSpPr>
            <p:nvPr/>
          </p:nvSpPr>
          <p:spPr bwMode="auto">
            <a:xfrm>
              <a:off x="3916" y="2226"/>
              <a:ext cx="38" cy="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2" name="Line 19"/>
            <p:cNvSpPr>
              <a:spLocks noChangeShapeType="1"/>
            </p:cNvSpPr>
            <p:nvPr/>
          </p:nvSpPr>
          <p:spPr bwMode="auto">
            <a:xfrm flipV="1">
              <a:off x="5186" y="2191"/>
              <a:ext cx="281" cy="3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Arc 20"/>
            <p:cNvSpPr>
              <a:spLocks/>
            </p:cNvSpPr>
            <p:nvPr/>
          </p:nvSpPr>
          <p:spPr bwMode="auto">
            <a:xfrm rot="-3342957">
              <a:off x="4958" y="2238"/>
              <a:ext cx="341" cy="324"/>
            </a:xfrm>
            <a:custGeom>
              <a:avLst/>
              <a:gdLst>
                <a:gd name="T0" fmla="*/ 0 w 26421"/>
                <a:gd name="T1" fmla="*/ 0 h 21687"/>
                <a:gd name="T2" fmla="*/ 0 w 26421"/>
                <a:gd name="T3" fmla="*/ 0 h 21687"/>
                <a:gd name="T4" fmla="*/ 0 w 26421"/>
                <a:gd name="T5" fmla="*/ 0 h 21687"/>
                <a:gd name="T6" fmla="*/ 0 60000 65536"/>
                <a:gd name="T7" fmla="*/ 0 60000 65536"/>
                <a:gd name="T8" fmla="*/ 0 60000 65536"/>
                <a:gd name="T9" fmla="*/ 0 w 26421"/>
                <a:gd name="T10" fmla="*/ 0 h 21687"/>
                <a:gd name="T11" fmla="*/ 26421 w 26421"/>
                <a:gd name="T12" fmla="*/ 21687 h 216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21" h="21687" fill="none" extrusionOk="0">
                  <a:moveTo>
                    <a:pt x="-1" y="544"/>
                  </a:moveTo>
                  <a:cubicBezTo>
                    <a:pt x="1581" y="182"/>
                    <a:pt x="3198" y="-1"/>
                    <a:pt x="4821" y="0"/>
                  </a:cubicBezTo>
                  <a:cubicBezTo>
                    <a:pt x="16750" y="0"/>
                    <a:pt x="26421" y="9670"/>
                    <a:pt x="26421" y="21600"/>
                  </a:cubicBezTo>
                  <a:cubicBezTo>
                    <a:pt x="26421" y="21628"/>
                    <a:pt x="26420" y="21657"/>
                    <a:pt x="26420" y="21686"/>
                  </a:cubicBezTo>
                </a:path>
                <a:path w="26421" h="21687" stroke="0" extrusionOk="0">
                  <a:moveTo>
                    <a:pt x="-1" y="544"/>
                  </a:moveTo>
                  <a:cubicBezTo>
                    <a:pt x="1581" y="182"/>
                    <a:pt x="3198" y="-1"/>
                    <a:pt x="4821" y="0"/>
                  </a:cubicBezTo>
                  <a:cubicBezTo>
                    <a:pt x="16750" y="0"/>
                    <a:pt x="26421" y="9670"/>
                    <a:pt x="26421" y="21600"/>
                  </a:cubicBezTo>
                  <a:cubicBezTo>
                    <a:pt x="26421" y="21628"/>
                    <a:pt x="26420" y="21657"/>
                    <a:pt x="26420" y="21686"/>
                  </a:cubicBezTo>
                  <a:lnTo>
                    <a:pt x="4821" y="21600"/>
                  </a:lnTo>
                  <a:lnTo>
                    <a:pt x="-1" y="54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4" name="Line 21"/>
            <p:cNvSpPr>
              <a:spLocks noChangeShapeType="1"/>
            </p:cNvSpPr>
            <p:nvPr/>
          </p:nvSpPr>
          <p:spPr bwMode="auto">
            <a:xfrm flipH="1" flipV="1">
              <a:off x="3289" y="2042"/>
              <a:ext cx="583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Arc 22"/>
            <p:cNvSpPr>
              <a:spLocks/>
            </p:cNvSpPr>
            <p:nvPr/>
          </p:nvSpPr>
          <p:spPr bwMode="auto">
            <a:xfrm rot="11705294" flipV="1">
              <a:off x="3512" y="1901"/>
              <a:ext cx="343" cy="237"/>
            </a:xfrm>
            <a:custGeom>
              <a:avLst/>
              <a:gdLst>
                <a:gd name="T0" fmla="*/ 0 w 21600"/>
                <a:gd name="T1" fmla="*/ 0 h 18798"/>
                <a:gd name="T2" fmla="*/ 0 w 21600"/>
                <a:gd name="T3" fmla="*/ 0 h 18798"/>
                <a:gd name="T4" fmla="*/ 0 w 21600"/>
                <a:gd name="T5" fmla="*/ 0 h 187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798"/>
                <a:gd name="T11" fmla="*/ 21600 w 21600"/>
                <a:gd name="T12" fmla="*/ 18798 h 187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798" fill="none" extrusionOk="0">
                  <a:moveTo>
                    <a:pt x="10791" y="0"/>
                  </a:moveTo>
                  <a:cubicBezTo>
                    <a:pt x="17479" y="3857"/>
                    <a:pt x="21600" y="10990"/>
                    <a:pt x="21600" y="18711"/>
                  </a:cubicBezTo>
                  <a:cubicBezTo>
                    <a:pt x="21600" y="18739"/>
                    <a:pt x="21599" y="18768"/>
                    <a:pt x="21599" y="18797"/>
                  </a:cubicBezTo>
                </a:path>
                <a:path w="21600" h="18798" stroke="0" extrusionOk="0">
                  <a:moveTo>
                    <a:pt x="10791" y="0"/>
                  </a:moveTo>
                  <a:cubicBezTo>
                    <a:pt x="17479" y="3857"/>
                    <a:pt x="21600" y="10990"/>
                    <a:pt x="21600" y="18711"/>
                  </a:cubicBezTo>
                  <a:cubicBezTo>
                    <a:pt x="21600" y="18739"/>
                    <a:pt x="21599" y="18768"/>
                    <a:pt x="21599" y="18797"/>
                  </a:cubicBezTo>
                  <a:lnTo>
                    <a:pt x="0" y="18711"/>
                  </a:lnTo>
                  <a:lnTo>
                    <a:pt x="1079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9416" name="Object 23"/>
            <p:cNvGraphicFramePr>
              <a:graphicFrameLocks noChangeAspect="1"/>
            </p:cNvGraphicFramePr>
            <p:nvPr/>
          </p:nvGraphicFramePr>
          <p:xfrm>
            <a:off x="5050" y="2254"/>
            <a:ext cx="19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76" name="Equation" r:id="rId17" imgW="177569" imgH="215619" progId="Equation.3">
                    <p:embed/>
                  </p:oleObj>
                </mc:Choice>
                <mc:Fallback>
                  <p:oleObj name="Equation" r:id="rId17" imgW="177569" imgH="21561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0" y="2254"/>
                          <a:ext cx="198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7" name="Object 24"/>
            <p:cNvGraphicFramePr>
              <a:graphicFrameLocks noChangeAspect="1"/>
            </p:cNvGraphicFramePr>
            <p:nvPr/>
          </p:nvGraphicFramePr>
          <p:xfrm>
            <a:off x="3395" y="1707"/>
            <a:ext cx="18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77" name="Equation" r:id="rId19" imgW="165028" imgH="228501" progId="Equation.3">
                    <p:embed/>
                  </p:oleObj>
                </mc:Choice>
                <mc:Fallback>
                  <p:oleObj name="Equation" r:id="rId19" imgW="165028" imgH="228501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5" y="1707"/>
                          <a:ext cx="18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8" name="Line 25"/>
            <p:cNvSpPr>
              <a:spLocks noChangeShapeType="1"/>
            </p:cNvSpPr>
            <p:nvPr/>
          </p:nvSpPr>
          <p:spPr bwMode="auto">
            <a:xfrm flipH="1" flipV="1">
              <a:off x="4677" y="2340"/>
              <a:ext cx="447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9419" name="Object 26"/>
            <p:cNvGraphicFramePr>
              <a:graphicFrameLocks noChangeAspect="1"/>
            </p:cNvGraphicFramePr>
            <p:nvPr/>
          </p:nvGraphicFramePr>
          <p:xfrm>
            <a:off x="5494" y="1862"/>
            <a:ext cx="26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78" name="Equation" r:id="rId21" imgW="164957" imgH="203024" progId="Equation.3">
                    <p:embed/>
                  </p:oleObj>
                </mc:Choice>
                <mc:Fallback>
                  <p:oleObj name="Equation" r:id="rId21" imgW="164957" imgH="203024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4" y="1862"/>
                          <a:ext cx="26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20" name="Object 27"/>
            <p:cNvGraphicFramePr>
              <a:graphicFrameLocks noChangeAspect="1"/>
            </p:cNvGraphicFramePr>
            <p:nvPr/>
          </p:nvGraphicFramePr>
          <p:xfrm>
            <a:off x="4443" y="1996"/>
            <a:ext cx="286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79" name="Equation" r:id="rId23" imgW="177646" imgH="228402" progId="Equation.3">
                    <p:embed/>
                  </p:oleObj>
                </mc:Choice>
                <mc:Fallback>
                  <p:oleObj name="Equation" r:id="rId23" imgW="177646" imgH="228402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" y="1996"/>
                          <a:ext cx="286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21" name="Line 28"/>
            <p:cNvSpPr>
              <a:spLocks noChangeShapeType="1"/>
            </p:cNvSpPr>
            <p:nvPr/>
          </p:nvSpPr>
          <p:spPr bwMode="auto">
            <a:xfrm flipH="1">
              <a:off x="3743" y="2249"/>
              <a:ext cx="197" cy="5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9422" name="Object 29"/>
            <p:cNvGraphicFramePr>
              <a:graphicFrameLocks noChangeAspect="1"/>
            </p:cNvGraphicFramePr>
            <p:nvPr/>
          </p:nvGraphicFramePr>
          <p:xfrm>
            <a:off x="3483" y="2767"/>
            <a:ext cx="307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80" name="Equation" r:id="rId25" imgW="190500" imgH="228600" progId="Equation.3">
                    <p:embed/>
                  </p:oleObj>
                </mc:Choice>
                <mc:Fallback>
                  <p:oleObj name="Equation" r:id="rId25" imgW="19050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3" y="2767"/>
                          <a:ext cx="307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23" name="Object 30"/>
            <p:cNvGraphicFramePr>
              <a:graphicFrameLocks noChangeAspect="1"/>
            </p:cNvGraphicFramePr>
            <p:nvPr/>
          </p:nvGraphicFramePr>
          <p:xfrm>
            <a:off x="2973" y="1807"/>
            <a:ext cx="28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81" name="Equation" r:id="rId27" imgW="177569" imgH="202936" progId="Equation.3">
                    <p:embed/>
                  </p:oleObj>
                </mc:Choice>
                <mc:Fallback>
                  <p:oleObj name="Equation" r:id="rId27" imgW="177569" imgH="202936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3" y="1807"/>
                          <a:ext cx="28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24" name="Line 31"/>
            <p:cNvSpPr>
              <a:spLocks noChangeShapeType="1"/>
            </p:cNvSpPr>
            <p:nvPr/>
          </p:nvSpPr>
          <p:spPr bwMode="auto">
            <a:xfrm flipH="1" flipV="1">
              <a:off x="3401" y="646"/>
              <a:ext cx="143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5" name="Line 32"/>
            <p:cNvSpPr>
              <a:spLocks noChangeShapeType="1"/>
            </p:cNvSpPr>
            <p:nvPr/>
          </p:nvSpPr>
          <p:spPr bwMode="auto">
            <a:xfrm flipH="1">
              <a:off x="3083" y="1118"/>
              <a:ext cx="469" cy="1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9426" name="Object 33"/>
            <p:cNvGraphicFramePr>
              <a:graphicFrameLocks noChangeAspect="1"/>
            </p:cNvGraphicFramePr>
            <p:nvPr/>
          </p:nvGraphicFramePr>
          <p:xfrm>
            <a:off x="3425" y="397"/>
            <a:ext cx="28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82" name="Equation" r:id="rId29" imgW="177569" imgH="202936" progId="Equation.3">
                    <p:embed/>
                  </p:oleObj>
                </mc:Choice>
                <mc:Fallback>
                  <p:oleObj name="Equation" r:id="rId29" imgW="177569" imgH="202936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" y="397"/>
                          <a:ext cx="28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27" name="Object 34"/>
            <p:cNvGraphicFramePr>
              <a:graphicFrameLocks noChangeAspect="1"/>
            </p:cNvGraphicFramePr>
            <p:nvPr/>
          </p:nvGraphicFramePr>
          <p:xfrm>
            <a:off x="2722" y="1114"/>
            <a:ext cx="307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83" name="Equation" r:id="rId31" imgW="190500" imgH="228600" progId="Equation.3">
                    <p:embed/>
                  </p:oleObj>
                </mc:Choice>
                <mc:Fallback>
                  <p:oleObj name="Equation" r:id="rId31" imgW="190500" imgH="2286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2" y="1114"/>
                          <a:ext cx="307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28" name="AutoShape 35"/>
            <p:cNvSpPr>
              <a:spLocks/>
            </p:cNvSpPr>
            <p:nvPr/>
          </p:nvSpPr>
          <p:spPr bwMode="auto">
            <a:xfrm rot="2112013" flipH="1">
              <a:off x="5377" y="2925"/>
              <a:ext cx="128" cy="1155"/>
            </a:xfrm>
            <a:prstGeom prst="leftBrace">
              <a:avLst>
                <a:gd name="adj1" fmla="val 75195"/>
                <a:gd name="adj2" fmla="val 507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9429" name="Object 36"/>
            <p:cNvGraphicFramePr>
              <a:graphicFrameLocks noChangeAspect="1"/>
            </p:cNvGraphicFramePr>
            <p:nvPr/>
          </p:nvGraphicFramePr>
          <p:xfrm>
            <a:off x="5583" y="3470"/>
            <a:ext cx="11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84" name="Equation" r:id="rId33" imgW="114151" imgH="215619" progId="Equation.3">
                    <p:embed/>
                  </p:oleObj>
                </mc:Choice>
                <mc:Fallback>
                  <p:oleObj name="Equation" r:id="rId33" imgW="114151" imgH="215619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3" y="3470"/>
                          <a:ext cx="11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30" name="AutoShape 37"/>
            <p:cNvSpPr>
              <a:spLocks/>
            </p:cNvSpPr>
            <p:nvPr/>
          </p:nvSpPr>
          <p:spPr bwMode="auto">
            <a:xfrm rot="17287526" flipH="1">
              <a:off x="4638" y="1352"/>
              <a:ext cx="158" cy="1252"/>
            </a:xfrm>
            <a:prstGeom prst="leftBrace">
              <a:avLst>
                <a:gd name="adj1" fmla="val 66034"/>
                <a:gd name="adj2" fmla="val 507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9431" name="Object 38"/>
            <p:cNvGraphicFramePr>
              <a:graphicFrameLocks noChangeAspect="1"/>
            </p:cNvGraphicFramePr>
            <p:nvPr/>
          </p:nvGraphicFramePr>
          <p:xfrm>
            <a:off x="4834" y="1669"/>
            <a:ext cx="13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85" name="Equation" r:id="rId35" imgW="139579" imgH="215713" progId="Equation.3">
                    <p:embed/>
                  </p:oleObj>
                </mc:Choice>
                <mc:Fallback>
                  <p:oleObj name="Equation" r:id="rId35" imgW="139579" imgH="215713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4" y="1669"/>
                          <a:ext cx="13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32" name="AutoShape 39"/>
            <p:cNvSpPr>
              <a:spLocks/>
            </p:cNvSpPr>
            <p:nvPr/>
          </p:nvSpPr>
          <p:spPr bwMode="auto">
            <a:xfrm rot="20651253" flipH="1">
              <a:off x="3887" y="1040"/>
              <a:ext cx="183" cy="1149"/>
            </a:xfrm>
            <a:prstGeom prst="leftBrace">
              <a:avLst>
                <a:gd name="adj1" fmla="val 52322"/>
                <a:gd name="adj2" fmla="val 507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9433" name="Object 40"/>
            <p:cNvGraphicFramePr>
              <a:graphicFrameLocks noChangeAspect="1"/>
            </p:cNvGraphicFramePr>
            <p:nvPr/>
          </p:nvGraphicFramePr>
          <p:xfrm>
            <a:off x="4162" y="1447"/>
            <a:ext cx="12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86" name="Equation" r:id="rId37" imgW="126890" imgH="228402" progId="Equation.3">
                    <p:embed/>
                  </p:oleObj>
                </mc:Choice>
                <mc:Fallback>
                  <p:oleObj name="Equation" r:id="rId37" imgW="126890" imgH="228402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2" y="1447"/>
                          <a:ext cx="126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Composition of homogeneous </a:t>
            </a:r>
            <a:r>
              <a:rPr lang="en-GB" dirty="0" smtClean="0"/>
              <a:t>transforms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7" name="Object 3"/>
          <p:cNvGraphicFramePr>
            <a:graphicFrameLocks noChangeAspect="1"/>
          </p:cNvGraphicFramePr>
          <p:nvPr/>
        </p:nvGraphicFramePr>
        <p:xfrm>
          <a:off x="1058863" y="1214438"/>
          <a:ext cx="20462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88" name="Equation" r:id="rId3" imgW="825500" imgH="241300" progId="Equation.3">
                  <p:embed/>
                </p:oleObj>
              </mc:Choice>
              <mc:Fallback>
                <p:oleObj name="Equation" r:id="rId3" imgW="8255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214438"/>
                        <a:ext cx="20462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8" name="Object 4"/>
          <p:cNvGraphicFramePr>
            <a:graphicFrameLocks noChangeAspect="1"/>
          </p:cNvGraphicFramePr>
          <p:nvPr/>
        </p:nvGraphicFramePr>
        <p:xfrm>
          <a:off x="255588" y="2238375"/>
          <a:ext cx="32226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89" name="Equation" r:id="rId5" imgW="1587500" imgH="914400" progId="Equation.3">
                  <p:embed/>
                </p:oleObj>
              </mc:Choice>
              <mc:Fallback>
                <p:oleObj name="Equation" r:id="rId5" imgW="15875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2238375"/>
                        <a:ext cx="322262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Composition of homogeneous transforms</a:t>
            </a:r>
          </a:p>
        </p:txBody>
      </p:sp>
      <p:grpSp>
        <p:nvGrpSpPr>
          <p:cNvPr id="42" name="Group 4"/>
          <p:cNvGrpSpPr>
            <a:grpSpLocks/>
          </p:cNvGrpSpPr>
          <p:nvPr/>
        </p:nvGrpSpPr>
        <p:grpSpPr bwMode="auto">
          <a:xfrm>
            <a:off x="4572000" y="836712"/>
            <a:ext cx="4464496" cy="5473129"/>
            <a:chOff x="2722" y="397"/>
            <a:chExt cx="3038" cy="3683"/>
          </a:xfrm>
        </p:grpSpPr>
        <p:sp>
          <p:nvSpPr>
            <p:cNvPr id="43" name="Oval 5"/>
            <p:cNvSpPr>
              <a:spLocks noChangeArrowheads="1"/>
            </p:cNvSpPr>
            <p:nvPr/>
          </p:nvSpPr>
          <p:spPr bwMode="auto">
            <a:xfrm>
              <a:off x="4332" y="3409"/>
              <a:ext cx="250" cy="22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 rot="2206023">
              <a:off x="4752" y="2464"/>
              <a:ext cx="121" cy="1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V="1">
              <a:off x="4157" y="3542"/>
              <a:ext cx="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 flipV="1">
              <a:off x="4428" y="3209"/>
              <a:ext cx="15" cy="5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7" name="Object 9"/>
            <p:cNvGraphicFramePr>
              <a:graphicFrameLocks noChangeAspect="1"/>
            </p:cNvGraphicFramePr>
            <p:nvPr/>
          </p:nvGraphicFramePr>
          <p:xfrm>
            <a:off x="4972" y="3411"/>
            <a:ext cx="28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790" name="Equation" r:id="rId7" imgW="177569" imgH="202936" progId="Equation.3">
                    <p:embed/>
                  </p:oleObj>
                </mc:Choice>
                <mc:Fallback>
                  <p:oleObj name="Equation" r:id="rId7" imgW="177569" imgH="202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2" y="3411"/>
                          <a:ext cx="28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0"/>
            <p:cNvGraphicFramePr>
              <a:graphicFrameLocks noChangeAspect="1"/>
            </p:cNvGraphicFramePr>
            <p:nvPr/>
          </p:nvGraphicFramePr>
          <p:xfrm>
            <a:off x="4185" y="2852"/>
            <a:ext cx="307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791" name="Equation" r:id="rId9" imgW="190500" imgH="228600" progId="Equation.3">
                    <p:embed/>
                  </p:oleObj>
                </mc:Choice>
                <mc:Fallback>
                  <p:oleObj name="Equation" r:id="rId9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5" y="2852"/>
                          <a:ext cx="307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1"/>
            <p:cNvGraphicFramePr>
              <a:graphicFrameLocks noChangeAspect="1"/>
            </p:cNvGraphicFramePr>
            <p:nvPr/>
          </p:nvGraphicFramePr>
          <p:xfrm>
            <a:off x="4802" y="3222"/>
            <a:ext cx="17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792" name="Equation" r:id="rId11" imgW="152268" imgH="215713" progId="Equation.3">
                    <p:embed/>
                  </p:oleObj>
                </mc:Choice>
                <mc:Fallback>
                  <p:oleObj name="Equation" r:id="rId11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" y="3222"/>
                          <a:ext cx="17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Line 12"/>
            <p:cNvSpPr>
              <a:spLocks noChangeShapeType="1"/>
            </p:cNvSpPr>
            <p:nvPr/>
          </p:nvSpPr>
          <p:spPr bwMode="auto">
            <a:xfrm flipH="1">
              <a:off x="4141" y="3540"/>
              <a:ext cx="294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1" name="Object 13"/>
            <p:cNvGraphicFramePr>
              <a:graphicFrameLocks noChangeAspect="1"/>
            </p:cNvGraphicFramePr>
            <p:nvPr/>
          </p:nvGraphicFramePr>
          <p:xfrm>
            <a:off x="3840" y="3677"/>
            <a:ext cx="28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793" name="Equation" r:id="rId13" imgW="177646" imgH="190335" progId="Equation.3">
                    <p:embed/>
                  </p:oleObj>
                </mc:Choice>
                <mc:Fallback>
                  <p:oleObj name="Equation" r:id="rId13" imgW="177646" imgH="190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677"/>
                          <a:ext cx="286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Arc 14"/>
            <p:cNvSpPr>
              <a:spLocks/>
            </p:cNvSpPr>
            <p:nvPr/>
          </p:nvSpPr>
          <p:spPr bwMode="auto">
            <a:xfrm>
              <a:off x="4422" y="3355"/>
              <a:ext cx="303" cy="178"/>
            </a:xfrm>
            <a:custGeom>
              <a:avLst/>
              <a:gdLst>
                <a:gd name="T0" fmla="*/ 0 w 21600"/>
                <a:gd name="T1" fmla="*/ 0 h 10579"/>
                <a:gd name="T2" fmla="*/ 0 w 21600"/>
                <a:gd name="T3" fmla="*/ 0 h 10579"/>
                <a:gd name="T4" fmla="*/ 0 w 21600"/>
                <a:gd name="T5" fmla="*/ 0 h 10579"/>
                <a:gd name="T6" fmla="*/ 0 60000 65536"/>
                <a:gd name="T7" fmla="*/ 0 60000 65536"/>
                <a:gd name="T8" fmla="*/ 0 60000 65536"/>
                <a:gd name="T9" fmla="*/ 0 w 21600"/>
                <a:gd name="T10" fmla="*/ 0 h 10579"/>
                <a:gd name="T11" fmla="*/ 21600 w 21600"/>
                <a:gd name="T12" fmla="*/ 10579 h 105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0579" fill="none" extrusionOk="0">
                  <a:moveTo>
                    <a:pt x="18880" y="-1"/>
                  </a:moveTo>
                  <a:cubicBezTo>
                    <a:pt x="20664" y="3209"/>
                    <a:pt x="21600" y="6820"/>
                    <a:pt x="21600" y="10492"/>
                  </a:cubicBezTo>
                  <a:cubicBezTo>
                    <a:pt x="21600" y="10520"/>
                    <a:pt x="21599" y="10549"/>
                    <a:pt x="21599" y="10578"/>
                  </a:cubicBezTo>
                </a:path>
                <a:path w="21600" h="10579" stroke="0" extrusionOk="0">
                  <a:moveTo>
                    <a:pt x="18880" y="-1"/>
                  </a:moveTo>
                  <a:cubicBezTo>
                    <a:pt x="20664" y="3209"/>
                    <a:pt x="21600" y="6820"/>
                    <a:pt x="21600" y="10492"/>
                  </a:cubicBezTo>
                  <a:cubicBezTo>
                    <a:pt x="21600" y="10520"/>
                    <a:pt x="21599" y="10549"/>
                    <a:pt x="21599" y="10578"/>
                  </a:cubicBezTo>
                  <a:lnTo>
                    <a:pt x="0" y="10492"/>
                  </a:lnTo>
                  <a:lnTo>
                    <a:pt x="18880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 rot="-4364165">
              <a:off x="4478" y="1740"/>
              <a:ext cx="124" cy="13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16"/>
            <p:cNvSpPr>
              <a:spLocks noChangeArrowheads="1"/>
            </p:cNvSpPr>
            <p:nvPr/>
          </p:nvSpPr>
          <p:spPr bwMode="auto">
            <a:xfrm>
              <a:off x="5124" y="2604"/>
              <a:ext cx="38" cy="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 rot="-1048857">
              <a:off x="3690" y="1093"/>
              <a:ext cx="126" cy="12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8"/>
            <p:cNvSpPr>
              <a:spLocks noChangeArrowheads="1"/>
            </p:cNvSpPr>
            <p:nvPr/>
          </p:nvSpPr>
          <p:spPr bwMode="auto">
            <a:xfrm>
              <a:off x="3916" y="2226"/>
              <a:ext cx="38" cy="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 flipV="1">
              <a:off x="5186" y="2191"/>
              <a:ext cx="281" cy="3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Arc 20"/>
            <p:cNvSpPr>
              <a:spLocks/>
            </p:cNvSpPr>
            <p:nvPr/>
          </p:nvSpPr>
          <p:spPr bwMode="auto">
            <a:xfrm rot="-3342957">
              <a:off x="4958" y="2238"/>
              <a:ext cx="341" cy="324"/>
            </a:xfrm>
            <a:custGeom>
              <a:avLst/>
              <a:gdLst>
                <a:gd name="T0" fmla="*/ 0 w 26421"/>
                <a:gd name="T1" fmla="*/ 0 h 21687"/>
                <a:gd name="T2" fmla="*/ 0 w 26421"/>
                <a:gd name="T3" fmla="*/ 0 h 21687"/>
                <a:gd name="T4" fmla="*/ 0 w 26421"/>
                <a:gd name="T5" fmla="*/ 0 h 21687"/>
                <a:gd name="T6" fmla="*/ 0 60000 65536"/>
                <a:gd name="T7" fmla="*/ 0 60000 65536"/>
                <a:gd name="T8" fmla="*/ 0 60000 65536"/>
                <a:gd name="T9" fmla="*/ 0 w 26421"/>
                <a:gd name="T10" fmla="*/ 0 h 21687"/>
                <a:gd name="T11" fmla="*/ 26421 w 26421"/>
                <a:gd name="T12" fmla="*/ 21687 h 216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21" h="21687" fill="none" extrusionOk="0">
                  <a:moveTo>
                    <a:pt x="-1" y="544"/>
                  </a:moveTo>
                  <a:cubicBezTo>
                    <a:pt x="1581" y="182"/>
                    <a:pt x="3198" y="-1"/>
                    <a:pt x="4821" y="0"/>
                  </a:cubicBezTo>
                  <a:cubicBezTo>
                    <a:pt x="16750" y="0"/>
                    <a:pt x="26421" y="9670"/>
                    <a:pt x="26421" y="21600"/>
                  </a:cubicBezTo>
                  <a:cubicBezTo>
                    <a:pt x="26421" y="21628"/>
                    <a:pt x="26420" y="21657"/>
                    <a:pt x="26420" y="21686"/>
                  </a:cubicBezTo>
                </a:path>
                <a:path w="26421" h="21687" stroke="0" extrusionOk="0">
                  <a:moveTo>
                    <a:pt x="-1" y="544"/>
                  </a:moveTo>
                  <a:cubicBezTo>
                    <a:pt x="1581" y="182"/>
                    <a:pt x="3198" y="-1"/>
                    <a:pt x="4821" y="0"/>
                  </a:cubicBezTo>
                  <a:cubicBezTo>
                    <a:pt x="16750" y="0"/>
                    <a:pt x="26421" y="9670"/>
                    <a:pt x="26421" y="21600"/>
                  </a:cubicBezTo>
                  <a:cubicBezTo>
                    <a:pt x="26421" y="21628"/>
                    <a:pt x="26420" y="21657"/>
                    <a:pt x="26420" y="21686"/>
                  </a:cubicBezTo>
                  <a:lnTo>
                    <a:pt x="4821" y="21600"/>
                  </a:lnTo>
                  <a:lnTo>
                    <a:pt x="-1" y="54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21"/>
            <p:cNvSpPr>
              <a:spLocks noChangeShapeType="1"/>
            </p:cNvSpPr>
            <p:nvPr/>
          </p:nvSpPr>
          <p:spPr bwMode="auto">
            <a:xfrm flipH="1" flipV="1">
              <a:off x="3289" y="2042"/>
              <a:ext cx="583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Arc 22"/>
            <p:cNvSpPr>
              <a:spLocks/>
            </p:cNvSpPr>
            <p:nvPr/>
          </p:nvSpPr>
          <p:spPr bwMode="auto">
            <a:xfrm rot="11705294" flipV="1">
              <a:off x="3512" y="1901"/>
              <a:ext cx="343" cy="237"/>
            </a:xfrm>
            <a:custGeom>
              <a:avLst/>
              <a:gdLst>
                <a:gd name="T0" fmla="*/ 0 w 21600"/>
                <a:gd name="T1" fmla="*/ 0 h 18798"/>
                <a:gd name="T2" fmla="*/ 0 w 21600"/>
                <a:gd name="T3" fmla="*/ 0 h 18798"/>
                <a:gd name="T4" fmla="*/ 0 w 21600"/>
                <a:gd name="T5" fmla="*/ 0 h 187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798"/>
                <a:gd name="T11" fmla="*/ 21600 w 21600"/>
                <a:gd name="T12" fmla="*/ 18798 h 187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798" fill="none" extrusionOk="0">
                  <a:moveTo>
                    <a:pt x="10791" y="0"/>
                  </a:moveTo>
                  <a:cubicBezTo>
                    <a:pt x="17479" y="3857"/>
                    <a:pt x="21600" y="10990"/>
                    <a:pt x="21600" y="18711"/>
                  </a:cubicBezTo>
                  <a:cubicBezTo>
                    <a:pt x="21600" y="18739"/>
                    <a:pt x="21599" y="18768"/>
                    <a:pt x="21599" y="18797"/>
                  </a:cubicBezTo>
                </a:path>
                <a:path w="21600" h="18798" stroke="0" extrusionOk="0">
                  <a:moveTo>
                    <a:pt x="10791" y="0"/>
                  </a:moveTo>
                  <a:cubicBezTo>
                    <a:pt x="17479" y="3857"/>
                    <a:pt x="21600" y="10990"/>
                    <a:pt x="21600" y="18711"/>
                  </a:cubicBezTo>
                  <a:cubicBezTo>
                    <a:pt x="21600" y="18739"/>
                    <a:pt x="21599" y="18768"/>
                    <a:pt x="21599" y="18797"/>
                  </a:cubicBezTo>
                  <a:lnTo>
                    <a:pt x="0" y="18711"/>
                  </a:lnTo>
                  <a:lnTo>
                    <a:pt x="1079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1" name="Object 23"/>
            <p:cNvGraphicFramePr>
              <a:graphicFrameLocks noChangeAspect="1"/>
            </p:cNvGraphicFramePr>
            <p:nvPr/>
          </p:nvGraphicFramePr>
          <p:xfrm>
            <a:off x="5050" y="2254"/>
            <a:ext cx="19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794" name="Equation" r:id="rId15" imgW="177569" imgH="215619" progId="Equation.3">
                    <p:embed/>
                  </p:oleObj>
                </mc:Choice>
                <mc:Fallback>
                  <p:oleObj name="Equation" r:id="rId15" imgW="17756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0" y="2254"/>
                          <a:ext cx="198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24"/>
            <p:cNvGraphicFramePr>
              <a:graphicFrameLocks noChangeAspect="1"/>
            </p:cNvGraphicFramePr>
            <p:nvPr/>
          </p:nvGraphicFramePr>
          <p:xfrm>
            <a:off x="3395" y="1707"/>
            <a:ext cx="18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795" name="Equation" r:id="rId17" imgW="165028" imgH="228501" progId="Equation.3">
                    <p:embed/>
                  </p:oleObj>
                </mc:Choice>
                <mc:Fallback>
                  <p:oleObj name="Equation" r:id="rId17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5" y="1707"/>
                          <a:ext cx="18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Line 25"/>
            <p:cNvSpPr>
              <a:spLocks noChangeShapeType="1"/>
            </p:cNvSpPr>
            <p:nvPr/>
          </p:nvSpPr>
          <p:spPr bwMode="auto">
            <a:xfrm flipH="1" flipV="1">
              <a:off x="4677" y="2340"/>
              <a:ext cx="447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64" name="Object 26"/>
            <p:cNvGraphicFramePr>
              <a:graphicFrameLocks noChangeAspect="1"/>
            </p:cNvGraphicFramePr>
            <p:nvPr/>
          </p:nvGraphicFramePr>
          <p:xfrm>
            <a:off x="5494" y="1862"/>
            <a:ext cx="26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796" name="Equation" r:id="rId19" imgW="164957" imgH="203024" progId="Equation.3">
                    <p:embed/>
                  </p:oleObj>
                </mc:Choice>
                <mc:Fallback>
                  <p:oleObj name="Equation" r:id="rId19" imgW="164957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4" y="1862"/>
                          <a:ext cx="26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27"/>
            <p:cNvGraphicFramePr>
              <a:graphicFrameLocks noChangeAspect="1"/>
            </p:cNvGraphicFramePr>
            <p:nvPr/>
          </p:nvGraphicFramePr>
          <p:xfrm>
            <a:off x="4443" y="1996"/>
            <a:ext cx="286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797" name="Equation" r:id="rId21" imgW="177646" imgH="228402" progId="Equation.3">
                    <p:embed/>
                  </p:oleObj>
                </mc:Choice>
                <mc:Fallback>
                  <p:oleObj name="Equation" r:id="rId21" imgW="177646" imgH="2284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" y="1996"/>
                          <a:ext cx="286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Line 28"/>
            <p:cNvSpPr>
              <a:spLocks noChangeShapeType="1"/>
            </p:cNvSpPr>
            <p:nvPr/>
          </p:nvSpPr>
          <p:spPr bwMode="auto">
            <a:xfrm flipH="1">
              <a:off x="3743" y="2249"/>
              <a:ext cx="197" cy="5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67" name="Object 29"/>
            <p:cNvGraphicFramePr>
              <a:graphicFrameLocks noChangeAspect="1"/>
            </p:cNvGraphicFramePr>
            <p:nvPr/>
          </p:nvGraphicFramePr>
          <p:xfrm>
            <a:off x="3483" y="2767"/>
            <a:ext cx="307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798" name="Equation" r:id="rId23" imgW="190500" imgH="228600" progId="Equation.3">
                    <p:embed/>
                  </p:oleObj>
                </mc:Choice>
                <mc:Fallback>
                  <p:oleObj name="Equation" r:id="rId23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3" y="2767"/>
                          <a:ext cx="307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30"/>
            <p:cNvGraphicFramePr>
              <a:graphicFrameLocks noChangeAspect="1"/>
            </p:cNvGraphicFramePr>
            <p:nvPr/>
          </p:nvGraphicFramePr>
          <p:xfrm>
            <a:off x="2973" y="1807"/>
            <a:ext cx="28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799" name="Equation" r:id="rId25" imgW="177569" imgH="202936" progId="Equation.3">
                    <p:embed/>
                  </p:oleObj>
                </mc:Choice>
                <mc:Fallback>
                  <p:oleObj name="Equation" r:id="rId25" imgW="177569" imgH="202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3" y="1807"/>
                          <a:ext cx="28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Line 31"/>
            <p:cNvSpPr>
              <a:spLocks noChangeShapeType="1"/>
            </p:cNvSpPr>
            <p:nvPr/>
          </p:nvSpPr>
          <p:spPr bwMode="auto">
            <a:xfrm flipH="1" flipV="1">
              <a:off x="3401" y="646"/>
              <a:ext cx="143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32"/>
            <p:cNvSpPr>
              <a:spLocks noChangeShapeType="1"/>
            </p:cNvSpPr>
            <p:nvPr/>
          </p:nvSpPr>
          <p:spPr bwMode="auto">
            <a:xfrm flipH="1">
              <a:off x="3083" y="1118"/>
              <a:ext cx="469" cy="1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71" name="Object 33"/>
            <p:cNvGraphicFramePr>
              <a:graphicFrameLocks noChangeAspect="1"/>
            </p:cNvGraphicFramePr>
            <p:nvPr/>
          </p:nvGraphicFramePr>
          <p:xfrm>
            <a:off x="3425" y="397"/>
            <a:ext cx="28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00" name="Equation" r:id="rId27" imgW="177569" imgH="202936" progId="Equation.3">
                    <p:embed/>
                  </p:oleObj>
                </mc:Choice>
                <mc:Fallback>
                  <p:oleObj name="Equation" r:id="rId27" imgW="177569" imgH="202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" y="397"/>
                          <a:ext cx="28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34"/>
            <p:cNvGraphicFramePr>
              <a:graphicFrameLocks noChangeAspect="1"/>
            </p:cNvGraphicFramePr>
            <p:nvPr/>
          </p:nvGraphicFramePr>
          <p:xfrm>
            <a:off x="2722" y="1114"/>
            <a:ext cx="307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01" name="Equation" r:id="rId29" imgW="190500" imgH="228600" progId="Equation.3">
                    <p:embed/>
                  </p:oleObj>
                </mc:Choice>
                <mc:Fallback>
                  <p:oleObj name="Equation" r:id="rId29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2" y="1114"/>
                          <a:ext cx="307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AutoShape 35"/>
            <p:cNvSpPr>
              <a:spLocks/>
            </p:cNvSpPr>
            <p:nvPr/>
          </p:nvSpPr>
          <p:spPr bwMode="auto">
            <a:xfrm rot="2112013" flipH="1">
              <a:off x="5377" y="2925"/>
              <a:ext cx="128" cy="1155"/>
            </a:xfrm>
            <a:prstGeom prst="leftBrace">
              <a:avLst>
                <a:gd name="adj1" fmla="val 75195"/>
                <a:gd name="adj2" fmla="val 507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4" name="Object 36"/>
            <p:cNvGraphicFramePr>
              <a:graphicFrameLocks noChangeAspect="1"/>
            </p:cNvGraphicFramePr>
            <p:nvPr/>
          </p:nvGraphicFramePr>
          <p:xfrm>
            <a:off x="5583" y="3470"/>
            <a:ext cx="11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02" name="Equation" r:id="rId31" imgW="114151" imgH="215619" progId="Equation.3">
                    <p:embed/>
                  </p:oleObj>
                </mc:Choice>
                <mc:Fallback>
                  <p:oleObj name="Equation" r:id="rId31" imgW="114151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3" y="3470"/>
                          <a:ext cx="11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AutoShape 37"/>
            <p:cNvSpPr>
              <a:spLocks/>
            </p:cNvSpPr>
            <p:nvPr/>
          </p:nvSpPr>
          <p:spPr bwMode="auto">
            <a:xfrm rot="17287526" flipH="1">
              <a:off x="4638" y="1352"/>
              <a:ext cx="158" cy="1252"/>
            </a:xfrm>
            <a:prstGeom prst="leftBrace">
              <a:avLst>
                <a:gd name="adj1" fmla="val 66034"/>
                <a:gd name="adj2" fmla="val 507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6" name="Object 38"/>
            <p:cNvGraphicFramePr>
              <a:graphicFrameLocks noChangeAspect="1"/>
            </p:cNvGraphicFramePr>
            <p:nvPr/>
          </p:nvGraphicFramePr>
          <p:xfrm>
            <a:off x="4834" y="1669"/>
            <a:ext cx="13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03" name="Equation" r:id="rId33" imgW="139579" imgH="215713" progId="Equation.3">
                    <p:embed/>
                  </p:oleObj>
                </mc:Choice>
                <mc:Fallback>
                  <p:oleObj name="Equation" r:id="rId33" imgW="139579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4" y="1669"/>
                          <a:ext cx="13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AutoShape 39"/>
            <p:cNvSpPr>
              <a:spLocks/>
            </p:cNvSpPr>
            <p:nvPr/>
          </p:nvSpPr>
          <p:spPr bwMode="auto">
            <a:xfrm rot="20651253" flipH="1">
              <a:off x="3887" y="1040"/>
              <a:ext cx="183" cy="1149"/>
            </a:xfrm>
            <a:prstGeom prst="leftBrace">
              <a:avLst>
                <a:gd name="adj1" fmla="val 52322"/>
                <a:gd name="adj2" fmla="val 507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8" name="Object 40"/>
            <p:cNvGraphicFramePr>
              <a:graphicFrameLocks noChangeAspect="1"/>
            </p:cNvGraphicFramePr>
            <p:nvPr/>
          </p:nvGraphicFramePr>
          <p:xfrm>
            <a:off x="4162" y="1447"/>
            <a:ext cx="12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04" name="Equation" r:id="rId35" imgW="126890" imgH="228402" progId="Equation.3">
                    <p:embed/>
                  </p:oleObj>
                </mc:Choice>
                <mc:Fallback>
                  <p:oleObj name="Equation" r:id="rId35" imgW="126890" imgH="2284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2" y="1447"/>
                          <a:ext cx="126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12009"/>
              </p:ext>
            </p:extLst>
          </p:nvPr>
        </p:nvGraphicFramePr>
        <p:xfrm>
          <a:off x="685800" y="1268760"/>
          <a:ext cx="204628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1" name="Equation" r:id="rId3" imgW="825480" imgH="241200" progId="Equation.3">
                  <p:embed/>
                </p:oleObj>
              </mc:Choice>
              <mc:Fallback>
                <p:oleObj name="Equation" r:id="rId3" imgW="82548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68760"/>
                        <a:ext cx="2046288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349670"/>
              </p:ext>
            </p:extLst>
          </p:nvPr>
        </p:nvGraphicFramePr>
        <p:xfrm>
          <a:off x="762000" y="1954560"/>
          <a:ext cx="7826375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2" name="Equation" r:id="rId5" imgW="3975100" imgH="914400" progId="Equation.3">
                  <p:embed/>
                </p:oleObj>
              </mc:Choice>
              <mc:Fallback>
                <p:oleObj name="Equation" r:id="rId5" imgW="39751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54560"/>
                        <a:ext cx="7826375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137261"/>
              </p:ext>
            </p:extLst>
          </p:nvPr>
        </p:nvGraphicFramePr>
        <p:xfrm>
          <a:off x="1979712" y="3898032"/>
          <a:ext cx="5000625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3" name="Equation" r:id="rId7" imgW="2540000" imgH="914400" progId="Equation.3">
                  <p:embed/>
                </p:oleObj>
              </mc:Choice>
              <mc:Fallback>
                <p:oleObj name="Equation" r:id="rId7" imgW="25400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898032"/>
                        <a:ext cx="5000625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en-US" sz="44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Composition of homogeneous transforms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734634"/>
              </p:ext>
            </p:extLst>
          </p:nvPr>
        </p:nvGraphicFramePr>
        <p:xfrm>
          <a:off x="3708400" y="5707063"/>
          <a:ext cx="20859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4" name="Equation" r:id="rId9" imgW="1079280" imgH="482400" progId="Equation.3">
                  <p:embed/>
                </p:oleObj>
              </mc:Choice>
              <mc:Fallback>
                <p:oleObj name="Equation" r:id="rId9" imgW="10792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08400" y="5707063"/>
                        <a:ext cx="2085975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43808" y="59804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where: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489526"/>
              </p:ext>
            </p:extLst>
          </p:nvPr>
        </p:nvGraphicFramePr>
        <p:xfrm>
          <a:off x="1547664" y="1635745"/>
          <a:ext cx="62261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5" name="Equation" r:id="rId4" imgW="2413000" imgH="215900" progId="Equation.3">
                  <p:embed/>
                </p:oleObj>
              </mc:Choice>
              <mc:Fallback>
                <p:oleObj name="Equation" r:id="rId4" imgW="24130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635745"/>
                        <a:ext cx="62261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2361"/>
              </p:ext>
            </p:extLst>
          </p:nvPr>
        </p:nvGraphicFramePr>
        <p:xfrm>
          <a:off x="1580728" y="2283817"/>
          <a:ext cx="62912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6" name="Equation" r:id="rId6" imgW="2438400" imgH="215900" progId="Equation.3">
                  <p:embed/>
                </p:oleObj>
              </mc:Choice>
              <mc:Fallback>
                <p:oleObj name="Equation" r:id="rId6" imgW="24384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728" y="2283817"/>
                        <a:ext cx="62912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latin typeface="Arial" charset="0"/>
              </a:rPr>
              <a:t>…Remember those </a:t>
            </a:r>
            <a:r>
              <a:rPr lang="en-US" sz="3200" dirty="0" smtClean="0">
                <a:latin typeface="Arial" charset="0"/>
              </a:rPr>
              <a:t>trigonometric identities…</a:t>
            </a:r>
            <a:endParaRPr lang="en-US" sz="3200" dirty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4262" y="2772505"/>
            <a:ext cx="8229600" cy="88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 smtClean="0">
                <a:latin typeface="Arial" charset="0"/>
              </a:rPr>
              <a:t>…and some more commonly used formulas…</a:t>
            </a:r>
            <a:endParaRPr lang="en-US" sz="2900" dirty="0"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92016"/>
              </p:ext>
            </p:extLst>
          </p:nvPr>
        </p:nvGraphicFramePr>
        <p:xfrm>
          <a:off x="467544" y="3653447"/>
          <a:ext cx="2448272" cy="245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7" name="Equation" r:id="rId8" imgW="1333440" imgH="1346040" progId="Equation.3">
                  <p:embed/>
                </p:oleObj>
              </mc:Choice>
              <mc:Fallback>
                <p:oleObj name="Equation" r:id="rId8" imgW="1333440" imgH="1346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653447"/>
                        <a:ext cx="2448272" cy="24522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223657"/>
              </p:ext>
            </p:extLst>
          </p:nvPr>
        </p:nvGraphicFramePr>
        <p:xfrm>
          <a:off x="5148064" y="3933056"/>
          <a:ext cx="3756761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8" name="Equation" r:id="rId10" imgW="2108160" imgH="888840" progId="Equation.3">
                  <p:embed/>
                </p:oleObj>
              </mc:Choice>
              <mc:Fallback>
                <p:oleObj name="Equation" r:id="rId10" imgW="2108160" imgH="888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48064" y="3933056"/>
                        <a:ext cx="3756761" cy="158417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203848" y="4077072"/>
            <a:ext cx="1575792" cy="1440160"/>
            <a:chOff x="3203848" y="4077072"/>
            <a:chExt cx="1575792" cy="1440160"/>
          </a:xfrm>
        </p:grpSpPr>
        <p:grpSp>
          <p:nvGrpSpPr>
            <p:cNvPr id="9" name="Group 8"/>
            <p:cNvGrpSpPr/>
            <p:nvPr/>
          </p:nvGrpSpPr>
          <p:grpSpPr>
            <a:xfrm>
              <a:off x="3203848" y="4077072"/>
              <a:ext cx="1575792" cy="1440160"/>
              <a:chOff x="3136032" y="4077072"/>
              <a:chExt cx="1575792" cy="144016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3923928" y="4077072"/>
                <a:ext cx="0" cy="144016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136032" y="4797152"/>
                <a:ext cx="1575792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4161438" y="422108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</a:t>
              </a:r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91880" y="422108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61438" y="494116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91880" y="494116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</a:t>
              </a:r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264058"/>
              </p:ext>
            </p:extLst>
          </p:nvPr>
        </p:nvGraphicFramePr>
        <p:xfrm>
          <a:off x="3235325" y="1052736"/>
          <a:ext cx="28511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9" name="Equation" r:id="rId12" imgW="1104840" imgH="203040" progId="Equation.3">
                  <p:embed/>
                </p:oleObj>
              </mc:Choice>
              <mc:Fallback>
                <p:oleObj name="Equation" r:id="rId12" imgW="110484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1052736"/>
                        <a:ext cx="28511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Summary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GB" dirty="0" smtClean="0"/>
              <a:t>Kinematics and Reference frames – Basis of the Analysis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en-GB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GB" dirty="0" smtClean="0"/>
              <a:t>Connecting Frames – Translation Vectors and Rotation Matrices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en-GB" altLang="ja-JP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GB" altLang="ja-JP" dirty="0" smtClean="0"/>
              <a:t>Unified Representation – Homogeneous Transformations – Compound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06176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Representation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8661" y="2988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6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pic>
        <p:nvPicPr>
          <p:cNvPr id="4" name="Picture 3" descr="Right-hand rul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64" y="4138959"/>
            <a:ext cx="38227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39750" y="1104900"/>
            <a:ext cx="3327401" cy="2474913"/>
            <a:chOff x="5141913" y="962025"/>
            <a:chExt cx="3327400" cy="2474913"/>
          </a:xfrm>
        </p:grpSpPr>
        <p:graphicFrame>
          <p:nvGraphicFramePr>
            <p:cNvPr id="6" name="Object 9"/>
            <p:cNvGraphicFramePr>
              <a:graphicFrameLocks noChangeAspect="1"/>
            </p:cNvGraphicFramePr>
            <p:nvPr/>
          </p:nvGraphicFramePr>
          <p:xfrm>
            <a:off x="8267700" y="3201988"/>
            <a:ext cx="201613" cy="217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40" name="Equation" r:id="rId4" imgW="126835" imgH="139518" progId="Equation.3">
                    <p:embed/>
                  </p:oleObj>
                </mc:Choice>
                <mc:Fallback>
                  <p:oleObj name="Equation" r:id="rId4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7700" y="3201988"/>
                          <a:ext cx="201613" cy="217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V="1">
              <a:off x="5530850" y="1266825"/>
              <a:ext cx="0" cy="18335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V="1">
              <a:off x="5530850" y="3100388"/>
              <a:ext cx="28638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9" name="Object 12"/>
            <p:cNvGraphicFramePr>
              <a:graphicFrameLocks noChangeAspect="1"/>
            </p:cNvGraphicFramePr>
            <p:nvPr/>
          </p:nvGraphicFramePr>
          <p:xfrm>
            <a:off x="5141913" y="1266825"/>
            <a:ext cx="222250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41" name="Equation" r:id="rId6" imgW="139579" imgH="164957" progId="Equation.3">
                    <p:embed/>
                  </p:oleObj>
                </mc:Choice>
                <mc:Fallback>
                  <p:oleObj name="Equation" r:id="rId6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1913" y="1266825"/>
                          <a:ext cx="222250" cy="257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V="1">
              <a:off x="5530850" y="2384425"/>
              <a:ext cx="1727200" cy="715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1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1652902"/>
                </p:ext>
              </p:extLst>
            </p:nvPr>
          </p:nvGraphicFramePr>
          <p:xfrm>
            <a:off x="7301954" y="2257425"/>
            <a:ext cx="242887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42" name="Equation" r:id="rId8" imgW="152268" imgH="164957" progId="Equation.3">
                    <p:embed/>
                  </p:oleObj>
                </mc:Choice>
                <mc:Fallback>
                  <p:oleObj name="Equation" r:id="rId8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1954" y="2257425"/>
                          <a:ext cx="242887" cy="257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7258050" y="3011488"/>
              <a:ext cx="1588" cy="179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5438775" y="2384425"/>
              <a:ext cx="18097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14" name="Object 17"/>
            <p:cNvGraphicFramePr>
              <a:graphicFrameLocks noChangeAspect="1"/>
            </p:cNvGraphicFramePr>
            <p:nvPr/>
          </p:nvGraphicFramePr>
          <p:xfrm>
            <a:off x="7177088" y="3160713"/>
            <a:ext cx="180975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43" name="Equation" r:id="rId10" imgW="114102" imgH="177492" progId="Equation.3">
                    <p:embed/>
                  </p:oleObj>
                </mc:Choice>
                <mc:Fallback>
                  <p:oleObj name="Equation" r:id="rId10" imgW="114102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7088" y="3160713"/>
                          <a:ext cx="180975" cy="276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8"/>
            <p:cNvGraphicFramePr>
              <a:graphicFrameLocks noChangeAspect="1"/>
            </p:cNvGraphicFramePr>
            <p:nvPr/>
          </p:nvGraphicFramePr>
          <p:xfrm>
            <a:off x="5202238" y="2260600"/>
            <a:ext cx="201612" cy="255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44" name="Equation" r:id="rId12" imgW="126780" imgH="164814" progId="Equation.3">
                    <p:embed/>
                  </p:oleObj>
                </mc:Choice>
                <mc:Fallback>
                  <p:oleObj name="Equation" r:id="rId12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2238" y="2260600"/>
                          <a:ext cx="201612" cy="255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7911974"/>
                </p:ext>
              </p:extLst>
            </p:nvPr>
          </p:nvGraphicFramePr>
          <p:xfrm>
            <a:off x="7301954" y="962025"/>
            <a:ext cx="1157287" cy="104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45" name="Equation" r:id="rId14" imgW="508000" imgH="457200" progId="Equation.3">
                    <p:embed/>
                  </p:oleObj>
                </mc:Choice>
                <mc:Fallback>
                  <p:oleObj name="Equation" r:id="rId14" imgW="5080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1954" y="962025"/>
                          <a:ext cx="1157287" cy="1041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7" name="Picture 21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1125538"/>
            <a:ext cx="3471862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862962"/>
              </p:ext>
            </p:extLst>
          </p:nvPr>
        </p:nvGraphicFramePr>
        <p:xfrm>
          <a:off x="7930145" y="1470025"/>
          <a:ext cx="1131887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46" name="Equation" r:id="rId17" imgW="508000" imgH="711200" progId="Equation.3">
                  <p:embed/>
                </p:oleObj>
              </mc:Choice>
              <mc:Fallback>
                <p:oleObj name="Equation" r:id="rId17" imgW="5080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0145" y="1470025"/>
                        <a:ext cx="1131887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5292080" y="260648"/>
            <a:ext cx="33124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dirty="0"/>
              <a:t>Components of the vector are distances along x, y and z axis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9040"/>
            <a:ext cx="3446127" cy="251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0"/>
          <p:cNvSpPr txBox="1">
            <a:spLocks noChangeArrowheads="1"/>
          </p:cNvSpPr>
          <p:nvPr/>
        </p:nvSpPr>
        <p:spPr bwMode="auto">
          <a:xfrm>
            <a:off x="5178139" y="3769627"/>
            <a:ext cx="3317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Convention: right hand frames</a:t>
            </a:r>
          </a:p>
        </p:txBody>
      </p:sp>
    </p:spTree>
    <p:extLst>
      <p:ext uri="{BB962C8B-B14F-4D97-AF65-F5344CB8AC3E}">
        <p14:creationId xmlns:p14="http://schemas.microsoft.com/office/powerpoint/2010/main" val="269773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6"/>
          <p:cNvSpPr txBox="1">
            <a:spLocks noChangeArrowheads="1"/>
          </p:cNvSpPr>
          <p:nvPr/>
        </p:nvSpPr>
        <p:spPr bwMode="auto">
          <a:xfrm>
            <a:off x="5376863" y="1336675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>
                <a:latin typeface="Times New Roman" charset="0"/>
                <a:cs typeface="Arial" charset="0"/>
              </a:rPr>
              <a:t>z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6588125" y="1592263"/>
            <a:ext cx="24241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>
                <a:latin typeface="Times New Roman" charset="0"/>
                <a:cs typeface="Arial" charset="0"/>
              </a:rPr>
              <a:t>Right-handed</a:t>
            </a:r>
          </a:p>
          <a:p>
            <a:r>
              <a:rPr lang="en-GB">
                <a:latin typeface="Times New Roman" charset="0"/>
                <a:cs typeface="Arial" charset="0"/>
              </a:rPr>
              <a:t>Co-ordinate frame</a:t>
            </a:r>
          </a:p>
        </p:txBody>
      </p:sp>
      <p:sp>
        <p:nvSpPr>
          <p:cNvPr id="68611" name="Line 10"/>
          <p:cNvSpPr>
            <a:spLocks noChangeShapeType="1"/>
          </p:cNvSpPr>
          <p:nvPr/>
        </p:nvSpPr>
        <p:spPr bwMode="auto">
          <a:xfrm>
            <a:off x="2895600" y="19812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Line 11"/>
          <p:cNvSpPr>
            <a:spLocks noChangeShapeType="1"/>
          </p:cNvSpPr>
          <p:nvPr/>
        </p:nvSpPr>
        <p:spPr bwMode="auto">
          <a:xfrm flipH="1">
            <a:off x="381000" y="5029200"/>
            <a:ext cx="2514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12"/>
          <p:cNvSpPr>
            <a:spLocks noChangeShapeType="1"/>
          </p:cNvSpPr>
          <p:nvPr/>
        </p:nvSpPr>
        <p:spPr bwMode="auto">
          <a:xfrm>
            <a:off x="2895600" y="50292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614" name="Group 13"/>
          <p:cNvGrpSpPr>
            <a:grpSpLocks/>
          </p:cNvGrpSpPr>
          <p:nvPr/>
        </p:nvGrpSpPr>
        <p:grpSpPr bwMode="auto">
          <a:xfrm>
            <a:off x="2057400" y="3429000"/>
            <a:ext cx="2667000" cy="2590800"/>
            <a:chOff x="1344" y="1392"/>
            <a:chExt cx="2400" cy="2304"/>
          </a:xfrm>
        </p:grpSpPr>
        <p:sp>
          <p:nvSpPr>
            <p:cNvPr id="68662" name="AutoShape 14"/>
            <p:cNvSpPr>
              <a:spLocks noChangeArrowheads="1"/>
            </p:cNvSpPr>
            <p:nvPr/>
          </p:nvSpPr>
          <p:spPr bwMode="auto">
            <a:xfrm rot="-2284065">
              <a:off x="2400" y="1776"/>
              <a:ext cx="1008" cy="28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3" name="Oval 15"/>
            <p:cNvSpPr>
              <a:spLocks noChangeArrowheads="1"/>
            </p:cNvSpPr>
            <p:nvPr/>
          </p:nvSpPr>
          <p:spPr bwMode="auto">
            <a:xfrm>
              <a:off x="1344" y="3360"/>
              <a:ext cx="86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4" name="AutoShape 16"/>
            <p:cNvSpPr>
              <a:spLocks noChangeArrowheads="1"/>
            </p:cNvSpPr>
            <p:nvPr/>
          </p:nvSpPr>
          <p:spPr bwMode="auto">
            <a:xfrm>
              <a:off x="1584" y="2928"/>
              <a:ext cx="336" cy="672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5" name="AutoShape 17"/>
            <p:cNvSpPr>
              <a:spLocks noChangeArrowheads="1"/>
            </p:cNvSpPr>
            <p:nvPr/>
          </p:nvSpPr>
          <p:spPr bwMode="auto">
            <a:xfrm rot="-2284065">
              <a:off x="1440" y="2448"/>
              <a:ext cx="1488" cy="336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6" name="Oval 18"/>
            <p:cNvSpPr>
              <a:spLocks noChangeArrowheads="1"/>
            </p:cNvSpPr>
            <p:nvPr/>
          </p:nvSpPr>
          <p:spPr bwMode="auto">
            <a:xfrm>
              <a:off x="2544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7" name="AutoShape 19"/>
            <p:cNvSpPr>
              <a:spLocks noChangeArrowheads="1"/>
            </p:cNvSpPr>
            <p:nvPr/>
          </p:nvSpPr>
          <p:spPr bwMode="auto">
            <a:xfrm rot="-969044">
              <a:off x="3264" y="1392"/>
              <a:ext cx="480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5400" y="108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8" name="AutoShape 20"/>
            <p:cNvSpPr>
              <a:spLocks noChangeArrowheads="1"/>
            </p:cNvSpPr>
            <p:nvPr/>
          </p:nvSpPr>
          <p:spPr bwMode="auto">
            <a:xfrm rot="-9836275">
              <a:off x="3264" y="1488"/>
              <a:ext cx="480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5400" y="108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15" name="AutoShape 21"/>
          <p:cNvSpPr>
            <a:spLocks noChangeArrowheads="1"/>
          </p:cNvSpPr>
          <p:nvPr/>
        </p:nvSpPr>
        <p:spPr bwMode="auto">
          <a:xfrm>
            <a:off x="4038600" y="5181600"/>
            <a:ext cx="1676400" cy="1295400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Oval 22"/>
          <p:cNvSpPr>
            <a:spLocks noChangeArrowheads="1"/>
          </p:cNvSpPr>
          <p:nvPr/>
        </p:nvSpPr>
        <p:spPr bwMode="auto">
          <a:xfrm>
            <a:off x="4495800" y="4953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514600" y="5562600"/>
            <a:ext cx="1403350" cy="865188"/>
            <a:chOff x="4032" y="3360"/>
            <a:chExt cx="884" cy="545"/>
          </a:xfrm>
        </p:grpSpPr>
        <p:grpSp>
          <p:nvGrpSpPr>
            <p:cNvPr id="68656" name="Group 24"/>
            <p:cNvGrpSpPr>
              <a:grpSpLocks/>
            </p:cNvGrpSpPr>
            <p:nvPr/>
          </p:nvGrpSpPr>
          <p:grpSpPr bwMode="auto">
            <a:xfrm>
              <a:off x="4032" y="3360"/>
              <a:ext cx="319" cy="545"/>
              <a:chOff x="672" y="1479"/>
              <a:chExt cx="508" cy="853"/>
            </a:xfrm>
          </p:grpSpPr>
          <p:sp>
            <p:nvSpPr>
              <p:cNvPr id="68658" name="Line 25"/>
              <p:cNvSpPr>
                <a:spLocks noChangeShapeType="1"/>
              </p:cNvSpPr>
              <p:nvPr/>
            </p:nvSpPr>
            <p:spPr bwMode="auto">
              <a:xfrm>
                <a:off x="672" y="1841"/>
                <a:ext cx="382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9" name="Line 26"/>
              <p:cNvSpPr>
                <a:spLocks noChangeShapeType="1"/>
              </p:cNvSpPr>
              <p:nvPr/>
            </p:nvSpPr>
            <p:spPr bwMode="auto">
              <a:xfrm flipV="1">
                <a:off x="672" y="1680"/>
                <a:ext cx="340" cy="1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60" name="Line 27"/>
              <p:cNvSpPr>
                <a:spLocks noChangeShapeType="1"/>
              </p:cNvSpPr>
              <p:nvPr/>
            </p:nvSpPr>
            <p:spPr bwMode="auto">
              <a:xfrm flipV="1">
                <a:off x="672" y="1479"/>
                <a:ext cx="0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61" name="Text Box 28"/>
              <p:cNvSpPr txBox="1">
                <a:spLocks noChangeArrowheads="1"/>
              </p:cNvSpPr>
              <p:nvPr/>
            </p:nvSpPr>
            <p:spPr bwMode="auto">
              <a:xfrm>
                <a:off x="842" y="1881"/>
                <a:ext cx="338" cy="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GB">
                    <a:latin typeface="Times New Roman" charset="0"/>
                    <a:cs typeface="Arial" charset="0"/>
                  </a:rPr>
                  <a:t>x</a:t>
                </a:r>
              </a:p>
            </p:txBody>
          </p:sp>
        </p:grpSp>
        <p:sp>
          <p:nvSpPr>
            <p:cNvPr id="68657" name="Text Box 29"/>
            <p:cNvSpPr txBox="1">
              <a:spLocks noChangeArrowheads="1"/>
            </p:cNvSpPr>
            <p:nvPr/>
          </p:nvSpPr>
          <p:spPr bwMode="auto">
            <a:xfrm>
              <a:off x="4310" y="3386"/>
              <a:ext cx="60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GB">
                  <a:latin typeface="Times New Roman" charset="0"/>
                  <a:cs typeface="Arial" charset="0"/>
                </a:rPr>
                <a:t>Base </a:t>
              </a:r>
            </a:p>
            <a:p>
              <a:r>
                <a:rPr lang="en-GB">
                  <a:latin typeface="Times New Roman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581400" y="2819400"/>
            <a:ext cx="1612900" cy="1322388"/>
            <a:chOff x="2256" y="1776"/>
            <a:chExt cx="1016" cy="833"/>
          </a:xfrm>
        </p:grpSpPr>
        <p:grpSp>
          <p:nvGrpSpPr>
            <p:cNvPr id="68650" name="Group 31"/>
            <p:cNvGrpSpPr>
              <a:grpSpLocks/>
            </p:cNvGrpSpPr>
            <p:nvPr/>
          </p:nvGrpSpPr>
          <p:grpSpPr bwMode="auto">
            <a:xfrm>
              <a:off x="2928" y="2064"/>
              <a:ext cx="319" cy="545"/>
              <a:chOff x="672" y="1479"/>
              <a:chExt cx="508" cy="853"/>
            </a:xfrm>
          </p:grpSpPr>
          <p:sp>
            <p:nvSpPr>
              <p:cNvPr id="68652" name="Line 32"/>
              <p:cNvSpPr>
                <a:spLocks noChangeShapeType="1"/>
              </p:cNvSpPr>
              <p:nvPr/>
            </p:nvSpPr>
            <p:spPr bwMode="auto">
              <a:xfrm>
                <a:off x="672" y="1841"/>
                <a:ext cx="382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3" name="Line 33"/>
              <p:cNvSpPr>
                <a:spLocks noChangeShapeType="1"/>
              </p:cNvSpPr>
              <p:nvPr/>
            </p:nvSpPr>
            <p:spPr bwMode="auto">
              <a:xfrm flipV="1">
                <a:off x="672" y="1680"/>
                <a:ext cx="340" cy="1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4" name="Line 34"/>
              <p:cNvSpPr>
                <a:spLocks noChangeShapeType="1"/>
              </p:cNvSpPr>
              <p:nvPr/>
            </p:nvSpPr>
            <p:spPr bwMode="auto">
              <a:xfrm flipV="1">
                <a:off x="672" y="1479"/>
                <a:ext cx="0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5" name="Text Box 35"/>
              <p:cNvSpPr txBox="1">
                <a:spLocks noChangeArrowheads="1"/>
              </p:cNvSpPr>
              <p:nvPr/>
            </p:nvSpPr>
            <p:spPr bwMode="auto">
              <a:xfrm>
                <a:off x="842" y="1881"/>
                <a:ext cx="338" cy="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GB">
                    <a:latin typeface="Times New Roman" charset="0"/>
                    <a:cs typeface="Arial" charset="0"/>
                  </a:rPr>
                  <a:t>x</a:t>
                </a:r>
              </a:p>
            </p:txBody>
          </p:sp>
        </p:grpSp>
        <p:sp>
          <p:nvSpPr>
            <p:cNvPr id="68651" name="Text Box 36"/>
            <p:cNvSpPr txBox="1">
              <a:spLocks noChangeArrowheads="1"/>
            </p:cNvSpPr>
            <p:nvPr/>
          </p:nvSpPr>
          <p:spPr bwMode="auto">
            <a:xfrm>
              <a:off x="2256" y="1776"/>
              <a:ext cx="10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GB">
                  <a:latin typeface="Times New Roman" charset="0"/>
                  <a:cs typeface="Arial" charset="0"/>
                </a:rPr>
                <a:t>Tool Frame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4648200" y="4191000"/>
            <a:ext cx="1766888" cy="1357313"/>
            <a:chOff x="4320" y="3290"/>
            <a:chExt cx="1113" cy="855"/>
          </a:xfrm>
        </p:grpSpPr>
        <p:grpSp>
          <p:nvGrpSpPr>
            <p:cNvPr id="68644" name="Group 38"/>
            <p:cNvGrpSpPr>
              <a:grpSpLocks/>
            </p:cNvGrpSpPr>
            <p:nvPr/>
          </p:nvGrpSpPr>
          <p:grpSpPr bwMode="auto">
            <a:xfrm>
              <a:off x="4320" y="3600"/>
              <a:ext cx="319" cy="545"/>
              <a:chOff x="672" y="1479"/>
              <a:chExt cx="508" cy="853"/>
            </a:xfrm>
          </p:grpSpPr>
          <p:sp>
            <p:nvSpPr>
              <p:cNvPr id="68646" name="Line 39"/>
              <p:cNvSpPr>
                <a:spLocks noChangeShapeType="1"/>
              </p:cNvSpPr>
              <p:nvPr/>
            </p:nvSpPr>
            <p:spPr bwMode="auto">
              <a:xfrm>
                <a:off x="672" y="1841"/>
                <a:ext cx="382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7" name="Line 40"/>
              <p:cNvSpPr>
                <a:spLocks noChangeShapeType="1"/>
              </p:cNvSpPr>
              <p:nvPr/>
            </p:nvSpPr>
            <p:spPr bwMode="auto">
              <a:xfrm flipV="1">
                <a:off x="672" y="1680"/>
                <a:ext cx="340" cy="1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8" name="Line 41"/>
              <p:cNvSpPr>
                <a:spLocks noChangeShapeType="1"/>
              </p:cNvSpPr>
              <p:nvPr/>
            </p:nvSpPr>
            <p:spPr bwMode="auto">
              <a:xfrm flipV="1">
                <a:off x="672" y="1479"/>
                <a:ext cx="0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9" name="Text Box 42"/>
              <p:cNvSpPr txBox="1">
                <a:spLocks noChangeArrowheads="1"/>
              </p:cNvSpPr>
              <p:nvPr/>
            </p:nvSpPr>
            <p:spPr bwMode="auto">
              <a:xfrm>
                <a:off x="842" y="1881"/>
                <a:ext cx="338" cy="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GB">
                    <a:latin typeface="Times New Roman" charset="0"/>
                    <a:cs typeface="Arial" charset="0"/>
                  </a:rPr>
                  <a:t>x</a:t>
                </a:r>
              </a:p>
            </p:txBody>
          </p:sp>
        </p:grpSp>
        <p:sp>
          <p:nvSpPr>
            <p:cNvPr id="68645" name="Text Box 43"/>
            <p:cNvSpPr txBox="1">
              <a:spLocks noChangeArrowheads="1"/>
            </p:cNvSpPr>
            <p:nvPr/>
          </p:nvSpPr>
          <p:spPr bwMode="auto">
            <a:xfrm>
              <a:off x="4406" y="3290"/>
              <a:ext cx="10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GB">
                  <a:latin typeface="Times New Roman" charset="0"/>
                  <a:cs typeface="Arial" charset="0"/>
                </a:rPr>
                <a:t>Goal Frame</a:t>
              </a:r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1600200" y="3962400"/>
            <a:ext cx="2335213" cy="941388"/>
            <a:chOff x="0" y="2304"/>
            <a:chExt cx="1471" cy="593"/>
          </a:xfrm>
        </p:grpSpPr>
        <p:grpSp>
          <p:nvGrpSpPr>
            <p:cNvPr id="68638" name="Group 45"/>
            <p:cNvGrpSpPr>
              <a:grpSpLocks/>
            </p:cNvGrpSpPr>
            <p:nvPr/>
          </p:nvGrpSpPr>
          <p:grpSpPr bwMode="auto">
            <a:xfrm>
              <a:off x="1152" y="2352"/>
              <a:ext cx="319" cy="545"/>
              <a:chOff x="672" y="1479"/>
              <a:chExt cx="508" cy="853"/>
            </a:xfrm>
          </p:grpSpPr>
          <p:sp>
            <p:nvSpPr>
              <p:cNvPr id="68640" name="Line 46"/>
              <p:cNvSpPr>
                <a:spLocks noChangeShapeType="1"/>
              </p:cNvSpPr>
              <p:nvPr/>
            </p:nvSpPr>
            <p:spPr bwMode="auto">
              <a:xfrm>
                <a:off x="672" y="1841"/>
                <a:ext cx="382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1" name="Line 47"/>
              <p:cNvSpPr>
                <a:spLocks noChangeShapeType="1"/>
              </p:cNvSpPr>
              <p:nvPr/>
            </p:nvSpPr>
            <p:spPr bwMode="auto">
              <a:xfrm flipV="1">
                <a:off x="672" y="1680"/>
                <a:ext cx="340" cy="1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2" name="Line 48"/>
              <p:cNvSpPr>
                <a:spLocks noChangeShapeType="1"/>
              </p:cNvSpPr>
              <p:nvPr/>
            </p:nvSpPr>
            <p:spPr bwMode="auto">
              <a:xfrm flipV="1">
                <a:off x="672" y="1479"/>
                <a:ext cx="0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3" name="Text Box 49"/>
              <p:cNvSpPr txBox="1">
                <a:spLocks noChangeArrowheads="1"/>
              </p:cNvSpPr>
              <p:nvPr/>
            </p:nvSpPr>
            <p:spPr bwMode="auto">
              <a:xfrm>
                <a:off x="842" y="1881"/>
                <a:ext cx="338" cy="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GB">
                    <a:latin typeface="Times New Roman" charset="0"/>
                    <a:cs typeface="Arial" charset="0"/>
                  </a:rPr>
                  <a:t>x</a:t>
                </a:r>
              </a:p>
            </p:txBody>
          </p:sp>
        </p:grpSp>
        <p:sp>
          <p:nvSpPr>
            <p:cNvPr id="68639" name="Text Box 50"/>
            <p:cNvSpPr txBox="1">
              <a:spLocks noChangeArrowheads="1"/>
            </p:cNvSpPr>
            <p:nvPr/>
          </p:nvSpPr>
          <p:spPr bwMode="auto">
            <a:xfrm>
              <a:off x="0" y="2304"/>
              <a:ext cx="10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GB">
                  <a:latin typeface="Times New Roman" charset="0"/>
                  <a:cs typeface="Arial" charset="0"/>
                </a:rPr>
                <a:t>Link Frame</a:t>
              </a:r>
            </a:p>
          </p:txBody>
        </p:sp>
      </p:grpSp>
      <p:grpSp>
        <p:nvGrpSpPr>
          <p:cNvPr id="68621" name="Group 51"/>
          <p:cNvGrpSpPr>
            <a:grpSpLocks/>
          </p:cNvGrpSpPr>
          <p:nvPr/>
        </p:nvGrpSpPr>
        <p:grpSpPr bwMode="auto">
          <a:xfrm rot="2586263">
            <a:off x="2057400" y="2057400"/>
            <a:ext cx="762000" cy="381000"/>
            <a:chOff x="5088" y="2640"/>
            <a:chExt cx="480" cy="240"/>
          </a:xfrm>
        </p:grpSpPr>
        <p:sp>
          <p:nvSpPr>
            <p:cNvPr id="68636" name="AutoShape 52"/>
            <p:cNvSpPr>
              <a:spLocks noChangeArrowheads="1"/>
            </p:cNvSpPr>
            <p:nvPr/>
          </p:nvSpPr>
          <p:spPr bwMode="auto">
            <a:xfrm>
              <a:off x="5088" y="2640"/>
              <a:ext cx="336" cy="240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7" name="AutoShape 53"/>
            <p:cNvSpPr>
              <a:spLocks noChangeArrowheads="1"/>
            </p:cNvSpPr>
            <p:nvPr/>
          </p:nvSpPr>
          <p:spPr bwMode="auto">
            <a:xfrm rot="5400000">
              <a:off x="5400" y="2664"/>
              <a:ext cx="144" cy="192"/>
            </a:xfrm>
            <a:prstGeom prst="can">
              <a:avLst>
                <a:gd name="adj" fmla="val 33333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2514600" y="2057400"/>
            <a:ext cx="2501900" cy="900113"/>
            <a:chOff x="432" y="1754"/>
            <a:chExt cx="1576" cy="567"/>
          </a:xfrm>
        </p:grpSpPr>
        <p:grpSp>
          <p:nvGrpSpPr>
            <p:cNvPr id="68630" name="Group 55"/>
            <p:cNvGrpSpPr>
              <a:grpSpLocks/>
            </p:cNvGrpSpPr>
            <p:nvPr/>
          </p:nvGrpSpPr>
          <p:grpSpPr bwMode="auto">
            <a:xfrm rot="1567167">
              <a:off x="432" y="1776"/>
              <a:ext cx="319" cy="545"/>
              <a:chOff x="672" y="1479"/>
              <a:chExt cx="508" cy="853"/>
            </a:xfrm>
          </p:grpSpPr>
          <p:sp>
            <p:nvSpPr>
              <p:cNvPr id="68632" name="Line 56"/>
              <p:cNvSpPr>
                <a:spLocks noChangeShapeType="1"/>
              </p:cNvSpPr>
              <p:nvPr/>
            </p:nvSpPr>
            <p:spPr bwMode="auto">
              <a:xfrm>
                <a:off x="672" y="1841"/>
                <a:ext cx="382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3" name="Line 57"/>
              <p:cNvSpPr>
                <a:spLocks noChangeShapeType="1"/>
              </p:cNvSpPr>
              <p:nvPr/>
            </p:nvSpPr>
            <p:spPr bwMode="auto">
              <a:xfrm flipV="1">
                <a:off x="672" y="1680"/>
                <a:ext cx="340" cy="1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4" name="Line 58"/>
              <p:cNvSpPr>
                <a:spLocks noChangeShapeType="1"/>
              </p:cNvSpPr>
              <p:nvPr/>
            </p:nvSpPr>
            <p:spPr bwMode="auto">
              <a:xfrm flipV="1">
                <a:off x="672" y="1479"/>
                <a:ext cx="0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5" name="Text Box 59"/>
              <p:cNvSpPr txBox="1">
                <a:spLocks noChangeArrowheads="1"/>
              </p:cNvSpPr>
              <p:nvPr/>
            </p:nvSpPr>
            <p:spPr bwMode="auto">
              <a:xfrm>
                <a:off x="842" y="1881"/>
                <a:ext cx="338" cy="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GB">
                    <a:latin typeface="Times New Roman" charset="0"/>
                    <a:cs typeface="Arial" charset="0"/>
                  </a:rPr>
                  <a:t>x</a:t>
                </a:r>
              </a:p>
            </p:txBody>
          </p:sp>
        </p:grpSp>
        <p:sp>
          <p:nvSpPr>
            <p:cNvPr id="68631" name="Text Box 60"/>
            <p:cNvSpPr txBox="1">
              <a:spLocks noChangeArrowheads="1"/>
            </p:cNvSpPr>
            <p:nvPr/>
          </p:nvSpPr>
          <p:spPr bwMode="auto">
            <a:xfrm>
              <a:off x="758" y="1754"/>
              <a:ext cx="12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GB">
                  <a:latin typeface="Times New Roman" charset="0"/>
                  <a:cs typeface="Arial" charset="0"/>
                </a:rPr>
                <a:t>Camera Frame</a:t>
              </a:r>
            </a:p>
          </p:txBody>
        </p:sp>
      </p:grpSp>
      <p:sp>
        <p:nvSpPr>
          <p:cNvPr id="68623" name="Text Box 61"/>
          <p:cNvSpPr txBox="1">
            <a:spLocks noChangeArrowheads="1"/>
          </p:cNvSpPr>
          <p:nvPr/>
        </p:nvSpPr>
        <p:spPr bwMode="auto">
          <a:xfrm>
            <a:off x="6918325" y="35464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686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</a:t>
            </a:r>
            <a:r>
              <a:rPr lang="en-GB" dirty="0"/>
              <a:t>Frames</a:t>
            </a:r>
            <a:endParaRPr lang="en-US" dirty="0"/>
          </a:p>
        </p:txBody>
      </p:sp>
      <p:sp>
        <p:nvSpPr>
          <p:cNvPr id="62" name="Line 3"/>
          <p:cNvSpPr>
            <a:spLocks noChangeShapeType="1"/>
          </p:cNvSpPr>
          <p:nvPr/>
        </p:nvSpPr>
        <p:spPr bwMode="auto">
          <a:xfrm>
            <a:off x="5659438" y="2068513"/>
            <a:ext cx="606425" cy="127000"/>
          </a:xfrm>
          <a:prstGeom prst="line">
            <a:avLst/>
          </a:prstGeom>
          <a:noFill/>
          <a:ln w="9525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8626" name="Line 4"/>
          <p:cNvSpPr>
            <a:spLocks noChangeShapeType="1"/>
          </p:cNvSpPr>
          <p:nvPr/>
        </p:nvSpPr>
        <p:spPr bwMode="auto">
          <a:xfrm flipV="1">
            <a:off x="5659438" y="1812925"/>
            <a:ext cx="539750" cy="2555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5"/>
          <p:cNvSpPr>
            <a:spLocks noChangeShapeType="1"/>
          </p:cNvSpPr>
          <p:nvPr/>
        </p:nvSpPr>
        <p:spPr bwMode="auto">
          <a:xfrm flipV="1">
            <a:off x="5659438" y="1493838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Text Box 7"/>
          <p:cNvSpPr txBox="1">
            <a:spLocks noChangeArrowheads="1"/>
          </p:cNvSpPr>
          <p:nvPr/>
        </p:nvSpPr>
        <p:spPr bwMode="auto">
          <a:xfrm>
            <a:off x="6191250" y="1557338"/>
            <a:ext cx="35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>
                <a:solidFill>
                  <a:schemeClr val="accent2"/>
                </a:solidFill>
                <a:latin typeface="Times New Roman" charset="0"/>
                <a:cs typeface="Arial" charset="0"/>
              </a:rPr>
              <a:t>y</a:t>
            </a:r>
          </a:p>
        </p:txBody>
      </p:sp>
      <p:sp>
        <p:nvSpPr>
          <p:cNvPr id="68629" name="Text Box 8"/>
          <p:cNvSpPr txBox="1">
            <a:spLocks noChangeArrowheads="1"/>
          </p:cNvSpPr>
          <p:nvPr/>
        </p:nvSpPr>
        <p:spPr bwMode="auto">
          <a:xfrm>
            <a:off x="5929313" y="2132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>
                <a:solidFill>
                  <a:srgbClr val="8064A2"/>
                </a:solidFill>
                <a:latin typeface="Times New Roman" charset="0"/>
                <a:cs typeface="Arial" charset="0"/>
              </a:rPr>
              <a:t>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Planar RRR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898650" y="5153025"/>
            <a:ext cx="288925" cy="287338"/>
            <a:chOff x="1899237" y="5152959"/>
            <a:chExt cx="288032" cy="288032"/>
          </a:xfrm>
        </p:grpSpPr>
        <p:sp>
          <p:nvSpPr>
            <p:cNvPr id="3" name="Oval 2"/>
            <p:cNvSpPr/>
            <p:nvPr/>
          </p:nvSpPr>
          <p:spPr>
            <a:xfrm>
              <a:off x="1899237" y="5152959"/>
              <a:ext cx="288032" cy="288032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972036" y="5224570"/>
              <a:ext cx="144016" cy="144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563938" y="4797425"/>
            <a:ext cx="287337" cy="287338"/>
            <a:chOff x="1899237" y="5152959"/>
            <a:chExt cx="288032" cy="288032"/>
          </a:xfrm>
        </p:grpSpPr>
        <p:sp>
          <p:nvSpPr>
            <p:cNvPr id="12" name="Oval 11"/>
            <p:cNvSpPr/>
            <p:nvPr/>
          </p:nvSpPr>
          <p:spPr>
            <a:xfrm>
              <a:off x="1899237" y="5152959"/>
              <a:ext cx="288032" cy="288032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70847" y="5224570"/>
              <a:ext cx="144812" cy="1448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003800" y="3800475"/>
            <a:ext cx="288925" cy="288925"/>
            <a:chOff x="1899237" y="5152959"/>
            <a:chExt cx="288032" cy="288032"/>
          </a:xfrm>
        </p:grpSpPr>
        <p:sp>
          <p:nvSpPr>
            <p:cNvPr id="15" name="Oval 14"/>
            <p:cNvSpPr/>
            <p:nvPr/>
          </p:nvSpPr>
          <p:spPr>
            <a:xfrm>
              <a:off x="1899237" y="5152959"/>
              <a:ext cx="288032" cy="288032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972036" y="522575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508625" y="2708275"/>
            <a:ext cx="287338" cy="288925"/>
            <a:chOff x="1899237" y="5152959"/>
            <a:chExt cx="288032" cy="288032"/>
          </a:xfrm>
        </p:grpSpPr>
        <p:sp>
          <p:nvSpPr>
            <p:cNvPr id="18" name="Oval 17"/>
            <p:cNvSpPr/>
            <p:nvPr/>
          </p:nvSpPr>
          <p:spPr>
            <a:xfrm>
              <a:off x="1899237" y="5152959"/>
              <a:ext cx="288032" cy="288032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970848" y="5225758"/>
              <a:ext cx="144811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0" name="Straight Arrow Connector 9"/>
          <p:cNvCxnSpPr>
            <a:stCxn id="8" idx="6"/>
          </p:cNvCxnSpPr>
          <p:nvPr/>
        </p:nvCxnSpPr>
        <p:spPr>
          <a:xfrm flipV="1">
            <a:off x="2114550" y="5046663"/>
            <a:ext cx="1103313" cy="25082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79838" y="4292600"/>
            <a:ext cx="863600" cy="61118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191125" y="3027363"/>
            <a:ext cx="392113" cy="8636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689600" y="1862138"/>
            <a:ext cx="373063" cy="928687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866900" y="4210050"/>
            <a:ext cx="163513" cy="10128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3124200" y="3898900"/>
            <a:ext cx="550863" cy="96837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108450" y="3263900"/>
            <a:ext cx="1003300" cy="6492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572000" y="2362200"/>
            <a:ext cx="1016000" cy="47783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619250" y="400526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916238" y="36449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067175" y="2924175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492625" y="198913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43213" y="4716463"/>
            <a:ext cx="3000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/>
                </a:solidFill>
              </a:rPr>
              <a:t>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27538" y="4005263"/>
            <a:ext cx="3000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/>
                </a:solidFill>
              </a:rPr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8625" y="3141663"/>
            <a:ext cx="3000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/>
                </a:solidFill>
              </a:rPr>
              <a:t>x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11863" y="1773238"/>
            <a:ext cx="3000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/>
                </a:solidFill>
              </a:rPr>
              <a:t>x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051050" y="530066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779838" y="4868863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003800" y="400526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756275" y="2636838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z</a:t>
            </a:r>
          </a:p>
        </p:txBody>
      </p:sp>
      <p:pic>
        <p:nvPicPr>
          <p:cNvPr id="38" name="Picture 30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628775"/>
            <a:ext cx="7275513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026860" y="2325221"/>
            <a:ext cx="1424429" cy="369332"/>
          </a:xfrm>
          <a:prstGeom prst="rect">
            <a:avLst/>
          </a:prstGeom>
          <a:solidFill>
            <a:schemeClr val="bg2"/>
          </a:solidFill>
          <a:effectLst>
            <a:reflection stA="0" endPos="650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it-IT" dirty="0" smtClean="0"/>
              <a:t>End </a:t>
            </a:r>
            <a:r>
              <a:rPr lang="en-GB" dirty="0" smtClean="0"/>
              <a:t>effector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theme/theme1.xml><?xml version="1.0" encoding="utf-8"?>
<a:theme xmlns:a="http://schemas.openxmlformats.org/drawingml/2006/main" name="BRL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9821</TotalTime>
  <Words>1680</Words>
  <Application>Microsoft Office PowerPoint</Application>
  <PresentationFormat>On-screen Show (4:3)</PresentationFormat>
  <Paragraphs>441</Paragraphs>
  <Slides>68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ＭＳ Ｐゴシック</vt:lpstr>
      <vt:lpstr>Arial</vt:lpstr>
      <vt:lpstr>Calibri</vt:lpstr>
      <vt:lpstr>Cambria</vt:lpstr>
      <vt:lpstr>Cambria Math</vt:lpstr>
      <vt:lpstr>GreekC</vt:lpstr>
      <vt:lpstr>Symbol</vt:lpstr>
      <vt:lpstr>Times</vt:lpstr>
      <vt:lpstr>Times New Roman</vt:lpstr>
      <vt:lpstr>BRL Presentation Template</vt:lpstr>
      <vt:lpstr>Equation</vt:lpstr>
      <vt:lpstr>ROBOTIC Fundamentals (UFMF4X-15-M)</vt:lpstr>
      <vt:lpstr>Previously on</vt:lpstr>
      <vt:lpstr>Today’s Lecture</vt:lpstr>
      <vt:lpstr>reference frames and Forward Kinematics </vt:lpstr>
      <vt:lpstr>Forward Kinematics</vt:lpstr>
      <vt:lpstr>Planar RRR – Forward kinematics via Trigonometry</vt:lpstr>
      <vt:lpstr>Vectors</vt:lpstr>
      <vt:lpstr>Coordinate Frames</vt:lpstr>
      <vt:lpstr>Example – Planar RRR</vt:lpstr>
      <vt:lpstr>Moving between frames</vt:lpstr>
      <vt:lpstr>Representing Displacement: Translation Vector</vt:lpstr>
      <vt:lpstr>Mapping: from frame to frame</vt:lpstr>
      <vt:lpstr>Representing Orientation: Rotation Matrices</vt:lpstr>
      <vt:lpstr>Description of an Orientation</vt:lpstr>
      <vt:lpstr>Rotation between two frames</vt:lpstr>
      <vt:lpstr>Rotation between two frames</vt:lpstr>
      <vt:lpstr>Rotation Matrix</vt:lpstr>
      <vt:lpstr>Rotation Matrix</vt:lpstr>
      <vt:lpstr>Rotation Matrix</vt:lpstr>
      <vt:lpstr>Rotation Matrix: from 2D to 3D</vt:lpstr>
      <vt:lpstr>Rotation matrices (rotation around x/y/z)</vt:lpstr>
      <vt:lpstr>Example with Rotation Matrices</vt:lpstr>
      <vt:lpstr>Properties of Rotation Matrices to keep in mind</vt:lpstr>
      <vt:lpstr>Homework</vt:lpstr>
      <vt:lpstr>Homogeneous Transformations</vt:lpstr>
      <vt:lpstr>In summary</vt:lpstr>
      <vt:lpstr>Kinematic Relationship</vt:lpstr>
      <vt:lpstr>Mapping of the frames (Translation + Rotation)</vt:lpstr>
      <vt:lpstr>Homogenous transformation matrix</vt:lpstr>
      <vt:lpstr>Homogeneous Coordinates</vt:lpstr>
      <vt:lpstr>Compound transformations</vt:lpstr>
      <vt:lpstr>Compound Transformations</vt:lpstr>
      <vt:lpstr>Compound Transformations</vt:lpstr>
      <vt:lpstr>Inverse transformations</vt:lpstr>
      <vt:lpstr>Example: Inverting a Transformation matrix</vt:lpstr>
      <vt:lpstr>Using transformations to describe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Alternative Rotation Representation</vt:lpstr>
      <vt:lpstr>Rotation Matrices using Unit Vectors</vt:lpstr>
      <vt:lpstr>In the previous example…</vt:lpstr>
      <vt:lpstr>Euler Angles</vt:lpstr>
      <vt:lpstr>Euler Angles</vt:lpstr>
      <vt:lpstr>Euler Angles ZXZ, Animated</vt:lpstr>
      <vt:lpstr>Euler Angles ZYZ – Rotation Matrix</vt:lpstr>
      <vt:lpstr>ZYZ from Homogenous matrix</vt:lpstr>
      <vt:lpstr>ZYX – Roll-Pitch-Yaw (RPY) </vt:lpstr>
      <vt:lpstr>RPY – Vehicle Orientation</vt:lpstr>
      <vt:lpstr>RPY – Rotation Matrix</vt:lpstr>
      <vt:lpstr>RPY from Homogenous matrix</vt:lpstr>
      <vt:lpstr>Quaternions – Basic Concept</vt:lpstr>
      <vt:lpstr>Quaternions – Rotation as axis/angle</vt:lpstr>
      <vt:lpstr>Quaternions – The Complex Number 3D space</vt:lpstr>
      <vt:lpstr>Quaternions – Advantages of Quaternions</vt:lpstr>
      <vt:lpstr>Forward kinematics – Composition of Homogeneous Transformations</vt:lpstr>
      <vt:lpstr>Composition of homogeneous transforms</vt:lpstr>
      <vt:lpstr>Composition of homogeneous transforms</vt:lpstr>
      <vt:lpstr>Composition of homogeneous transforms</vt:lpstr>
      <vt:lpstr>Composition of homogeneous transforms</vt:lpstr>
      <vt:lpstr>…Remember those trigonometric identities…</vt:lpstr>
      <vt:lpstr>Summary</vt:lpstr>
      <vt:lpstr>Rotation Representation</vt:lpstr>
    </vt:vector>
  </TitlesOfParts>
  <Company>University of the West of England,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</dc:title>
  <dc:creator>s-dogramadzi</dc:creator>
  <cp:lastModifiedBy>Gustavo Leon Mejias</cp:lastModifiedBy>
  <cp:revision>227</cp:revision>
  <cp:lastPrinted>2016-09-27T09:32:03Z</cp:lastPrinted>
  <dcterms:created xsi:type="dcterms:W3CDTF">2008-07-22T15:04:13Z</dcterms:created>
  <dcterms:modified xsi:type="dcterms:W3CDTF">2017-10-04T15:26:32Z</dcterms:modified>
</cp:coreProperties>
</file>