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43"/>
  </p:notesMasterIdLst>
  <p:handoutMasterIdLst>
    <p:handoutMasterId r:id="rId44"/>
  </p:handoutMasterIdLst>
  <p:sldIdLst>
    <p:sldId id="520" r:id="rId2"/>
    <p:sldId id="540" r:id="rId3"/>
    <p:sldId id="515" r:id="rId4"/>
    <p:sldId id="536" r:id="rId5"/>
    <p:sldId id="538" r:id="rId6"/>
    <p:sldId id="527" r:id="rId7"/>
    <p:sldId id="499" r:id="rId8"/>
    <p:sldId id="500" r:id="rId9"/>
    <p:sldId id="528" r:id="rId10"/>
    <p:sldId id="481" r:id="rId11"/>
    <p:sldId id="484" r:id="rId12"/>
    <p:sldId id="418" r:id="rId13"/>
    <p:sldId id="541" r:id="rId14"/>
    <p:sldId id="542" r:id="rId15"/>
    <p:sldId id="543" r:id="rId16"/>
    <p:sldId id="460" r:id="rId17"/>
    <p:sldId id="544" r:id="rId18"/>
    <p:sldId id="545" r:id="rId19"/>
    <p:sldId id="546" r:id="rId20"/>
    <p:sldId id="435" r:id="rId21"/>
    <p:sldId id="436" r:id="rId22"/>
    <p:sldId id="547" r:id="rId23"/>
    <p:sldId id="548" r:id="rId24"/>
    <p:sldId id="549" r:id="rId25"/>
    <p:sldId id="550" r:id="rId26"/>
    <p:sldId id="518" r:id="rId27"/>
    <p:sldId id="529" r:id="rId28"/>
    <p:sldId id="494" r:id="rId29"/>
    <p:sldId id="530" r:id="rId30"/>
    <p:sldId id="496" r:id="rId31"/>
    <p:sldId id="510" r:id="rId32"/>
    <p:sldId id="511" r:id="rId33"/>
    <p:sldId id="512" r:id="rId34"/>
    <p:sldId id="498" r:id="rId35"/>
    <p:sldId id="539" r:id="rId36"/>
    <p:sldId id="531" r:id="rId37"/>
    <p:sldId id="551" r:id="rId38"/>
    <p:sldId id="552" r:id="rId39"/>
    <p:sldId id="553" r:id="rId40"/>
    <p:sldId id="554" r:id="rId41"/>
    <p:sldId id="555" r:id="rId42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 baseline="-250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 baseline="-250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 baseline="-250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 baseline="-250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F1DC19-3D3B-489F-BC95-114F8ADFD836}">
          <p14:sldIdLst>
            <p14:sldId id="520"/>
            <p14:sldId id="540"/>
            <p14:sldId id="515"/>
            <p14:sldId id="536"/>
            <p14:sldId id="538"/>
            <p14:sldId id="527"/>
            <p14:sldId id="499"/>
            <p14:sldId id="500"/>
            <p14:sldId id="528"/>
            <p14:sldId id="481"/>
            <p14:sldId id="484"/>
            <p14:sldId id="418"/>
            <p14:sldId id="541"/>
            <p14:sldId id="542"/>
            <p14:sldId id="543"/>
            <p14:sldId id="460"/>
            <p14:sldId id="544"/>
            <p14:sldId id="545"/>
            <p14:sldId id="546"/>
            <p14:sldId id="435"/>
            <p14:sldId id="436"/>
            <p14:sldId id="547"/>
            <p14:sldId id="548"/>
            <p14:sldId id="549"/>
            <p14:sldId id="550"/>
            <p14:sldId id="518"/>
            <p14:sldId id="529"/>
            <p14:sldId id="494"/>
            <p14:sldId id="530"/>
            <p14:sldId id="496"/>
            <p14:sldId id="510"/>
            <p14:sldId id="511"/>
            <p14:sldId id="512"/>
            <p14:sldId id="498"/>
            <p14:sldId id="539"/>
          </p14:sldIdLst>
        </p14:section>
        <p14:section name="Numerical Example" id="{F2F0D646-70E3-4049-B153-E0DB83226265}">
          <p14:sldIdLst>
            <p14:sldId id="531"/>
            <p14:sldId id="551"/>
            <p14:sldId id="552"/>
            <p14:sldId id="553"/>
            <p14:sldId id="554"/>
            <p14:sldId id="5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94">
          <p15:clr>
            <a:srgbClr val="A4A3A4"/>
          </p15:clr>
        </p15:guide>
        <p15:guide id="2" pos="2881">
          <p15:clr>
            <a:srgbClr val="A4A3A4"/>
          </p15:clr>
        </p15:guide>
        <p15:guide id="3" orient="horz" pos="8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FFF99"/>
    <a:srgbClr val="0000CC"/>
    <a:srgbClr val="CCFFCC"/>
    <a:srgbClr val="CCFF66"/>
    <a:srgbClr val="CCFF99"/>
    <a:srgbClr val="FF0000"/>
    <a:srgbClr val="A50021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88187" autoAdjust="0"/>
  </p:normalViewPr>
  <p:slideViewPr>
    <p:cSldViewPr showGuides="1">
      <p:cViewPr varScale="1">
        <p:scale>
          <a:sx n="103" d="100"/>
          <a:sy n="103" d="100"/>
        </p:scale>
        <p:origin x="1017" y="39"/>
      </p:cViewPr>
      <p:guideLst>
        <p:guide orient="horz" pos="1094"/>
        <p:guide pos="2881"/>
        <p:guide orient="horz" pos="8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419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C29D75-E7D9-8041-8361-4B618FAE594E}" type="doc">
      <dgm:prSet loTypeId="urn:microsoft.com/office/officeart/2005/8/layout/hList1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154754B-1111-7148-A2E8-2C200E4E3779}">
      <dgm:prSet phldrT="[Text]" custT="1"/>
      <dgm:spPr/>
      <dgm:t>
        <a:bodyPr/>
        <a:lstStyle/>
        <a:p>
          <a:r>
            <a:rPr lang="en-GB" sz="2800" b="1" dirty="0">
              <a:latin typeface="+mn-lt"/>
            </a:rPr>
            <a:t>Newton Euler  </a:t>
          </a:r>
        </a:p>
        <a:p>
          <a:r>
            <a:rPr lang="en-GB" sz="2100" dirty="0">
              <a:latin typeface="+mn-lt"/>
            </a:rPr>
            <a:t>balance of forces and torques</a:t>
          </a:r>
          <a:endParaRPr lang="en-US" sz="2100" dirty="0">
            <a:latin typeface="+mn-lt"/>
          </a:endParaRPr>
        </a:p>
      </dgm:t>
    </dgm:pt>
    <dgm:pt modelId="{88C695C3-9867-E349-8830-53D0CFE97EE2}" type="parTrans" cxnId="{075FD857-FD26-1248-9A71-908B7CD1497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98B09F9-0177-944D-A278-A3EFDE06AC37}" type="sibTrans" cxnId="{075FD857-FD26-1248-9A71-908B7CD1497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7523AC0-A5E6-5749-9C77-2D399076CD34}">
      <dgm:prSet phldrT="[Text]"/>
      <dgm:spPr/>
      <dgm:t>
        <a:bodyPr/>
        <a:lstStyle/>
        <a:p>
          <a:r>
            <a:rPr lang="en-GB" dirty="0">
              <a:latin typeface="+mn-lt"/>
            </a:rPr>
            <a:t>Equations written for </a:t>
          </a:r>
          <a:r>
            <a:rPr lang="en-GB" u="sng" dirty="0">
              <a:latin typeface="+mn-lt"/>
            </a:rPr>
            <a:t>each link</a:t>
          </a:r>
          <a:endParaRPr lang="en-US" u="sng" dirty="0">
            <a:latin typeface="+mn-lt"/>
          </a:endParaRPr>
        </a:p>
      </dgm:t>
    </dgm:pt>
    <dgm:pt modelId="{1D597422-C79F-644A-A516-734C4C285523}" type="parTrans" cxnId="{4E8CA687-E259-B347-8225-3614BEB93C8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50B8994-259E-D442-B5A5-FE0F8597BA55}" type="sibTrans" cxnId="{4E8CA687-E259-B347-8225-3614BEB93C8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DC9D759-B783-0D44-8429-693C2641EBF1}">
      <dgm:prSet phldrT="[Text]"/>
      <dgm:spPr/>
      <dgm:t>
        <a:bodyPr/>
        <a:lstStyle/>
        <a:p>
          <a:r>
            <a:rPr lang="en-GB" dirty="0">
              <a:latin typeface="+mn-lt"/>
            </a:rPr>
            <a:t>Inverse dynamics in </a:t>
          </a:r>
          <a:r>
            <a:rPr lang="en-GB" i="0" u="sng" dirty="0">
              <a:latin typeface="+mn-lt"/>
            </a:rPr>
            <a:t>real time</a:t>
          </a:r>
          <a:endParaRPr lang="en-US" i="0" u="sng" dirty="0">
            <a:latin typeface="+mn-lt"/>
          </a:endParaRPr>
        </a:p>
      </dgm:t>
    </dgm:pt>
    <dgm:pt modelId="{F02B8E44-224C-2E48-842D-BCF08C065466}" type="parTrans" cxnId="{7E22F345-510F-2F49-A43D-288A70CC6C7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A1B7AD1-3954-6046-92D7-D8030B7EB8E1}" type="sibTrans" cxnId="{7E22F345-510F-2F49-A43D-288A70CC6C7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635B8A7-310C-BB4F-A3CF-7E5EC7286B50}">
      <dgm:prSet phldrT="[Text]" custT="1"/>
      <dgm:spPr/>
      <dgm:t>
        <a:bodyPr/>
        <a:lstStyle/>
        <a:p>
          <a:r>
            <a:rPr lang="en-GB" sz="2800" b="1" dirty="0">
              <a:latin typeface="+mn-lt"/>
              <a:ea typeface="+mn-ea"/>
            </a:rPr>
            <a:t>Lagrange </a:t>
          </a:r>
        </a:p>
        <a:p>
          <a:r>
            <a:rPr lang="en-GB" sz="2100" dirty="0">
              <a:ea typeface="+mn-ea"/>
            </a:rPr>
            <a:t>Energy-based approach </a:t>
          </a:r>
          <a:endParaRPr lang="en-US" sz="2100" dirty="0">
            <a:latin typeface="+mn-lt"/>
          </a:endParaRPr>
        </a:p>
      </dgm:t>
    </dgm:pt>
    <dgm:pt modelId="{AFAEC010-C1C3-D948-95BF-85AC6C4482CC}" type="parTrans" cxnId="{6A8DBA05-D0F1-7F46-85A1-33DEEDE2174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01512D4-DA65-1D4C-AEE5-8350C0A05D6A}" type="sibTrans" cxnId="{6A8DBA05-D0F1-7F46-85A1-33DEEDE2174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0A5CC31-5EC6-664B-B033-9D562F008935}">
      <dgm:prSet phldrT="[Text]"/>
      <dgm:spPr/>
      <dgm:t>
        <a:bodyPr/>
        <a:lstStyle/>
        <a:p>
          <a:r>
            <a:rPr lang="en-GB" dirty="0">
              <a:ea typeface="+mn-ea"/>
            </a:rPr>
            <a:t>Multi-body robot </a:t>
          </a:r>
          <a:r>
            <a:rPr lang="en-GB" u="sng" dirty="0">
              <a:ea typeface="+mn-ea"/>
            </a:rPr>
            <a:t>seen as a whole </a:t>
          </a:r>
          <a:endParaRPr lang="en-US" u="sng" dirty="0">
            <a:latin typeface="+mn-lt"/>
          </a:endParaRPr>
        </a:p>
      </dgm:t>
    </dgm:pt>
    <dgm:pt modelId="{73596B45-73B4-DB48-A2A5-A8EBBE74B16B}" type="parTrans" cxnId="{33AE6C51-4BDF-8146-9B99-400A9D0064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547C8A3-1BF2-1347-B0B2-6DEBC40184E0}" type="sibTrans" cxnId="{33AE6C51-4BDF-8146-9B99-400A9D0064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69C32C1-D9AC-9E4F-94CC-38923076D026}">
      <dgm:prSet phldrT="[Text]"/>
      <dgm:spPr/>
      <dgm:t>
        <a:bodyPr/>
        <a:lstStyle/>
        <a:p>
          <a:r>
            <a:rPr lang="en-GB" dirty="0">
              <a:ea typeface="+mn-ea"/>
            </a:rPr>
            <a:t>Internal reaction forces between the links </a:t>
          </a:r>
          <a:r>
            <a:rPr lang="en-GB" u="sng" dirty="0">
              <a:ea typeface="+mn-ea"/>
            </a:rPr>
            <a:t>are eliminated </a:t>
          </a:r>
          <a:endParaRPr lang="en-US" u="sng" dirty="0">
            <a:latin typeface="+mn-lt"/>
          </a:endParaRPr>
        </a:p>
      </dgm:t>
    </dgm:pt>
    <dgm:pt modelId="{E0E2281A-C8F1-3B49-8E1B-A7A34B753A17}" type="parTrans" cxnId="{20EC4D29-0D21-DF46-A179-5709D77BA13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1EA7410-5F66-454E-A155-2B440B9DB880}" type="sibTrans" cxnId="{20EC4D29-0D21-DF46-A179-5709D77BA13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4D0366F-40DD-FE4A-9ADD-EB40F49CE67B}">
      <dgm:prSet phldrT="[Text]"/>
      <dgm:spPr/>
      <dgm:t>
        <a:bodyPr/>
        <a:lstStyle/>
        <a:p>
          <a:r>
            <a:rPr lang="en-GB" dirty="0">
              <a:latin typeface="+mn-lt"/>
            </a:rPr>
            <a:t>Best suited for synthesis (implementation) of </a:t>
          </a:r>
          <a:r>
            <a:rPr lang="en-GB" u="sng" dirty="0">
              <a:latin typeface="+mn-lt"/>
            </a:rPr>
            <a:t>model based control</a:t>
          </a:r>
          <a:endParaRPr lang="en-US" u="sng" dirty="0">
            <a:latin typeface="+mn-lt"/>
          </a:endParaRPr>
        </a:p>
      </dgm:t>
    </dgm:pt>
    <dgm:pt modelId="{D76A8992-9FC9-4043-A7FB-03FB15A31547}" type="parTrans" cxnId="{04D15EB8-9C77-AC42-A134-27D9FF0ED5C1}">
      <dgm:prSet/>
      <dgm:spPr/>
      <dgm:t>
        <a:bodyPr/>
        <a:lstStyle/>
        <a:p>
          <a:endParaRPr lang="en-US"/>
        </a:p>
      </dgm:t>
    </dgm:pt>
    <dgm:pt modelId="{7324D30B-BFBF-3946-9C9F-EEF0DEBF257E}" type="sibTrans" cxnId="{04D15EB8-9C77-AC42-A134-27D9FF0ED5C1}">
      <dgm:prSet/>
      <dgm:spPr/>
      <dgm:t>
        <a:bodyPr/>
        <a:lstStyle/>
        <a:p>
          <a:endParaRPr lang="en-US"/>
        </a:p>
      </dgm:t>
    </dgm:pt>
    <dgm:pt modelId="{42FFC930-DD9A-E64E-A2C6-18C84C3EF66B}">
      <dgm:prSet phldrT="[Text]"/>
      <dgm:spPr/>
      <dgm:t>
        <a:bodyPr/>
        <a:lstStyle/>
        <a:p>
          <a:r>
            <a:rPr lang="en-GB" u="sng" dirty="0">
              <a:ea typeface="+mn-ea"/>
            </a:rPr>
            <a:t>Closed-form </a:t>
          </a:r>
          <a:r>
            <a:rPr lang="en-GB" dirty="0">
              <a:ea typeface="+mn-ea"/>
            </a:rPr>
            <a:t>equations are directly obtained </a:t>
          </a:r>
          <a:endParaRPr lang="en-US" dirty="0">
            <a:latin typeface="+mn-lt"/>
          </a:endParaRPr>
        </a:p>
      </dgm:t>
    </dgm:pt>
    <dgm:pt modelId="{F7E69439-EE02-0745-9DEF-A15D44005442}" type="parTrans" cxnId="{EEAE5832-EE55-FF47-87B5-1B583BEBB0E7}">
      <dgm:prSet/>
      <dgm:spPr/>
      <dgm:t>
        <a:bodyPr/>
        <a:lstStyle/>
        <a:p>
          <a:endParaRPr lang="en-US"/>
        </a:p>
      </dgm:t>
    </dgm:pt>
    <dgm:pt modelId="{F1EE49AF-2E27-FF48-B3A8-ACB2FCE90588}" type="sibTrans" cxnId="{EEAE5832-EE55-FF47-87B5-1B583BEBB0E7}">
      <dgm:prSet/>
      <dgm:spPr/>
      <dgm:t>
        <a:bodyPr/>
        <a:lstStyle/>
        <a:p>
          <a:endParaRPr lang="en-US"/>
        </a:p>
      </dgm:t>
    </dgm:pt>
    <dgm:pt modelId="{E5D38222-A888-E340-8355-5A5DE4DB5A97}">
      <dgm:prSet phldrT="[Text]"/>
      <dgm:spPr/>
      <dgm:t>
        <a:bodyPr/>
        <a:lstStyle/>
        <a:p>
          <a:r>
            <a:rPr lang="en-GB" dirty="0">
              <a:ea typeface="+mn-ea"/>
            </a:rPr>
            <a:t>Best suited for study of </a:t>
          </a:r>
          <a:r>
            <a:rPr lang="en-GB" u="sng" dirty="0">
              <a:ea typeface="+mn-ea"/>
            </a:rPr>
            <a:t>dynamic properties and analysis of control </a:t>
          </a:r>
          <a:endParaRPr lang="en-US" u="sng" dirty="0">
            <a:latin typeface="+mn-lt"/>
          </a:endParaRPr>
        </a:p>
      </dgm:t>
    </dgm:pt>
    <dgm:pt modelId="{16A83793-F015-E342-82BA-3FCE35543C12}" type="parTrans" cxnId="{1C45C44C-543D-9B42-AF6C-218FD4E18A1E}">
      <dgm:prSet/>
      <dgm:spPr/>
      <dgm:t>
        <a:bodyPr/>
        <a:lstStyle/>
        <a:p>
          <a:endParaRPr lang="en-US"/>
        </a:p>
      </dgm:t>
    </dgm:pt>
    <dgm:pt modelId="{CD9A5210-A8BE-9B45-9EEF-BC7C1AA860CB}" type="sibTrans" cxnId="{1C45C44C-543D-9B42-AF6C-218FD4E18A1E}">
      <dgm:prSet/>
      <dgm:spPr/>
      <dgm:t>
        <a:bodyPr/>
        <a:lstStyle/>
        <a:p>
          <a:endParaRPr lang="en-US"/>
        </a:p>
      </dgm:t>
    </dgm:pt>
    <dgm:pt modelId="{C1E32B99-B198-9A45-884D-09FFD93D2416}" type="pres">
      <dgm:prSet presAssocID="{3DC29D75-E7D9-8041-8361-4B618FAE594E}" presName="Name0" presStyleCnt="0">
        <dgm:presLayoutVars>
          <dgm:dir/>
          <dgm:animLvl val="lvl"/>
          <dgm:resizeHandles val="exact"/>
        </dgm:presLayoutVars>
      </dgm:prSet>
      <dgm:spPr/>
    </dgm:pt>
    <dgm:pt modelId="{8078801A-B169-EE48-A739-00BDC39C0EBF}" type="pres">
      <dgm:prSet presAssocID="{A154754B-1111-7148-A2E8-2C200E4E3779}" presName="composite" presStyleCnt="0"/>
      <dgm:spPr/>
    </dgm:pt>
    <dgm:pt modelId="{C75234FD-EC3A-DC47-BF7A-0AC8109CB362}" type="pres">
      <dgm:prSet presAssocID="{A154754B-1111-7148-A2E8-2C200E4E377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60DF417-4D3B-1B4A-B4B0-3B0AD5A1DC4B}" type="pres">
      <dgm:prSet presAssocID="{A154754B-1111-7148-A2E8-2C200E4E3779}" presName="desTx" presStyleLbl="alignAccFollowNode1" presStyleIdx="0" presStyleCnt="2" custLinFactNeighborY="97">
        <dgm:presLayoutVars>
          <dgm:bulletEnabled val="1"/>
        </dgm:presLayoutVars>
      </dgm:prSet>
      <dgm:spPr/>
    </dgm:pt>
    <dgm:pt modelId="{E693C5D3-C8A3-0D42-9CC8-202D88A2E741}" type="pres">
      <dgm:prSet presAssocID="{C98B09F9-0177-944D-A278-A3EFDE06AC37}" presName="space" presStyleCnt="0"/>
      <dgm:spPr/>
    </dgm:pt>
    <dgm:pt modelId="{40CB1766-B89D-5248-B868-C86E9CC676BD}" type="pres">
      <dgm:prSet presAssocID="{A635B8A7-310C-BB4F-A3CF-7E5EC7286B50}" presName="composite" presStyleCnt="0"/>
      <dgm:spPr/>
    </dgm:pt>
    <dgm:pt modelId="{9D4EDF20-5CBB-914D-AE96-2800EDFE9447}" type="pres">
      <dgm:prSet presAssocID="{A635B8A7-310C-BB4F-A3CF-7E5EC7286B5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0DE0DBC-FC9B-9546-B70B-823045C5E0A6}" type="pres">
      <dgm:prSet presAssocID="{A635B8A7-310C-BB4F-A3CF-7E5EC7286B50}" presName="desTx" presStyleLbl="alignAccFollowNode1" presStyleIdx="1" presStyleCnt="2" custLinFactNeighborY="230">
        <dgm:presLayoutVars>
          <dgm:bulletEnabled val="1"/>
        </dgm:presLayoutVars>
      </dgm:prSet>
      <dgm:spPr/>
    </dgm:pt>
  </dgm:ptLst>
  <dgm:cxnLst>
    <dgm:cxn modelId="{6A8DBA05-D0F1-7F46-85A1-33DEEDE2174D}" srcId="{3DC29D75-E7D9-8041-8361-4B618FAE594E}" destId="{A635B8A7-310C-BB4F-A3CF-7E5EC7286B50}" srcOrd="1" destOrd="0" parTransId="{AFAEC010-C1C3-D948-95BF-85AC6C4482CC}" sibTransId="{B01512D4-DA65-1D4C-AEE5-8350C0A05D6A}"/>
    <dgm:cxn modelId="{85E93F06-05FB-8044-B77A-49C9CB46DCA7}" type="presOf" srcId="{E5D38222-A888-E340-8355-5A5DE4DB5A97}" destId="{B0DE0DBC-FC9B-9546-B70B-823045C5E0A6}" srcOrd="0" destOrd="3" presId="urn:microsoft.com/office/officeart/2005/8/layout/hList1"/>
    <dgm:cxn modelId="{D3190218-F0C4-6B4A-8C24-BF78DD9B284C}" type="presOf" srcId="{37523AC0-A5E6-5749-9C77-2D399076CD34}" destId="{660DF417-4D3B-1B4A-B4B0-3B0AD5A1DC4B}" srcOrd="0" destOrd="0" presId="urn:microsoft.com/office/officeart/2005/8/layout/hList1"/>
    <dgm:cxn modelId="{6336CD24-B9C7-DC43-85C8-8CC9DB5FEE52}" type="presOf" srcId="{C0A5CC31-5EC6-664B-B033-9D562F008935}" destId="{B0DE0DBC-FC9B-9546-B70B-823045C5E0A6}" srcOrd="0" destOrd="0" presId="urn:microsoft.com/office/officeart/2005/8/layout/hList1"/>
    <dgm:cxn modelId="{20EC4D29-0D21-DF46-A179-5709D77BA130}" srcId="{A635B8A7-310C-BB4F-A3CF-7E5EC7286B50}" destId="{C69C32C1-D9AC-9E4F-94CC-38923076D026}" srcOrd="1" destOrd="0" parTransId="{E0E2281A-C8F1-3B49-8E1B-A7A34B753A17}" sibTransId="{31EA7410-5F66-454E-A155-2B440B9DB880}"/>
    <dgm:cxn modelId="{EEAE5832-EE55-FF47-87B5-1B583BEBB0E7}" srcId="{A635B8A7-310C-BB4F-A3CF-7E5EC7286B50}" destId="{42FFC930-DD9A-E64E-A2C6-18C84C3EF66B}" srcOrd="2" destOrd="0" parTransId="{F7E69439-EE02-0745-9DEF-A15D44005442}" sibTransId="{F1EE49AF-2E27-FF48-B3A8-ACB2FCE90588}"/>
    <dgm:cxn modelId="{DF3A8836-06D3-F549-858B-73606EA46ECC}" type="presOf" srcId="{A635B8A7-310C-BB4F-A3CF-7E5EC7286B50}" destId="{9D4EDF20-5CBB-914D-AE96-2800EDFE9447}" srcOrd="0" destOrd="0" presId="urn:microsoft.com/office/officeart/2005/8/layout/hList1"/>
    <dgm:cxn modelId="{93EE5E5B-A564-7B42-B205-F0C14BBA5E3A}" type="presOf" srcId="{C69C32C1-D9AC-9E4F-94CC-38923076D026}" destId="{B0DE0DBC-FC9B-9546-B70B-823045C5E0A6}" srcOrd="0" destOrd="1" presId="urn:microsoft.com/office/officeart/2005/8/layout/hList1"/>
    <dgm:cxn modelId="{7E22F345-510F-2F49-A43D-288A70CC6C7C}" srcId="{A154754B-1111-7148-A2E8-2C200E4E3779}" destId="{0DC9D759-B783-0D44-8429-693C2641EBF1}" srcOrd="1" destOrd="0" parTransId="{F02B8E44-224C-2E48-842D-BCF08C065466}" sibTransId="{2A1B7AD1-3954-6046-92D7-D8030B7EB8E1}"/>
    <dgm:cxn modelId="{1C45C44C-543D-9B42-AF6C-218FD4E18A1E}" srcId="{A635B8A7-310C-BB4F-A3CF-7E5EC7286B50}" destId="{E5D38222-A888-E340-8355-5A5DE4DB5A97}" srcOrd="3" destOrd="0" parTransId="{16A83793-F015-E342-82BA-3FCE35543C12}" sibTransId="{CD9A5210-A8BE-9B45-9EEF-BC7C1AA860CB}"/>
    <dgm:cxn modelId="{33AE6C51-4BDF-8146-9B99-400A9D006413}" srcId="{A635B8A7-310C-BB4F-A3CF-7E5EC7286B50}" destId="{C0A5CC31-5EC6-664B-B033-9D562F008935}" srcOrd="0" destOrd="0" parTransId="{73596B45-73B4-DB48-A2A5-A8EBBE74B16B}" sibTransId="{2547C8A3-1BF2-1347-B0B2-6DEBC40184E0}"/>
    <dgm:cxn modelId="{9EB66076-6D14-384F-BA20-F1049CD970C4}" type="presOf" srcId="{A154754B-1111-7148-A2E8-2C200E4E3779}" destId="{C75234FD-EC3A-DC47-BF7A-0AC8109CB362}" srcOrd="0" destOrd="0" presId="urn:microsoft.com/office/officeart/2005/8/layout/hList1"/>
    <dgm:cxn modelId="{075FD857-FD26-1248-9A71-908B7CD1497E}" srcId="{3DC29D75-E7D9-8041-8361-4B618FAE594E}" destId="{A154754B-1111-7148-A2E8-2C200E4E3779}" srcOrd="0" destOrd="0" parTransId="{88C695C3-9867-E349-8830-53D0CFE97EE2}" sibTransId="{C98B09F9-0177-944D-A278-A3EFDE06AC37}"/>
    <dgm:cxn modelId="{4E8CA687-E259-B347-8225-3614BEB93C83}" srcId="{A154754B-1111-7148-A2E8-2C200E4E3779}" destId="{37523AC0-A5E6-5749-9C77-2D399076CD34}" srcOrd="0" destOrd="0" parTransId="{1D597422-C79F-644A-A516-734C4C285523}" sibTransId="{250B8994-259E-D442-B5A5-FE0F8597BA55}"/>
    <dgm:cxn modelId="{88DCA8B0-F1A8-914F-83FA-9767FDB2DC09}" type="presOf" srcId="{54D0366F-40DD-FE4A-9ADD-EB40F49CE67B}" destId="{660DF417-4D3B-1B4A-B4B0-3B0AD5A1DC4B}" srcOrd="0" destOrd="2" presId="urn:microsoft.com/office/officeart/2005/8/layout/hList1"/>
    <dgm:cxn modelId="{04D15EB8-9C77-AC42-A134-27D9FF0ED5C1}" srcId="{A154754B-1111-7148-A2E8-2C200E4E3779}" destId="{54D0366F-40DD-FE4A-9ADD-EB40F49CE67B}" srcOrd="2" destOrd="0" parTransId="{D76A8992-9FC9-4043-A7FB-03FB15A31547}" sibTransId="{7324D30B-BFBF-3946-9C9F-EEF0DEBF257E}"/>
    <dgm:cxn modelId="{BF5A3ABE-11FB-D44B-A9A1-3A6BF0734B2D}" type="presOf" srcId="{42FFC930-DD9A-E64E-A2C6-18C84C3EF66B}" destId="{B0DE0DBC-FC9B-9546-B70B-823045C5E0A6}" srcOrd="0" destOrd="2" presId="urn:microsoft.com/office/officeart/2005/8/layout/hList1"/>
    <dgm:cxn modelId="{85623AD3-3CA1-2444-8145-85C2C7114731}" type="presOf" srcId="{3DC29D75-E7D9-8041-8361-4B618FAE594E}" destId="{C1E32B99-B198-9A45-884D-09FFD93D2416}" srcOrd="0" destOrd="0" presId="urn:microsoft.com/office/officeart/2005/8/layout/hList1"/>
    <dgm:cxn modelId="{13B01FFC-FE7E-484F-BE1E-27DDF19FC46D}" type="presOf" srcId="{0DC9D759-B783-0D44-8429-693C2641EBF1}" destId="{660DF417-4D3B-1B4A-B4B0-3B0AD5A1DC4B}" srcOrd="0" destOrd="1" presId="urn:microsoft.com/office/officeart/2005/8/layout/hList1"/>
    <dgm:cxn modelId="{A1DCFEB3-9C13-EA4E-87BB-46B9B898AD55}" type="presParOf" srcId="{C1E32B99-B198-9A45-884D-09FFD93D2416}" destId="{8078801A-B169-EE48-A739-00BDC39C0EBF}" srcOrd="0" destOrd="0" presId="urn:microsoft.com/office/officeart/2005/8/layout/hList1"/>
    <dgm:cxn modelId="{D9F0039C-CC16-6D48-9C0B-B161D223AE41}" type="presParOf" srcId="{8078801A-B169-EE48-A739-00BDC39C0EBF}" destId="{C75234FD-EC3A-DC47-BF7A-0AC8109CB362}" srcOrd="0" destOrd="0" presId="urn:microsoft.com/office/officeart/2005/8/layout/hList1"/>
    <dgm:cxn modelId="{B486BEED-19D4-DD48-AFF4-538A607740CE}" type="presParOf" srcId="{8078801A-B169-EE48-A739-00BDC39C0EBF}" destId="{660DF417-4D3B-1B4A-B4B0-3B0AD5A1DC4B}" srcOrd="1" destOrd="0" presId="urn:microsoft.com/office/officeart/2005/8/layout/hList1"/>
    <dgm:cxn modelId="{04871868-878E-C643-B48B-E45739E2F7C8}" type="presParOf" srcId="{C1E32B99-B198-9A45-884D-09FFD93D2416}" destId="{E693C5D3-C8A3-0D42-9CC8-202D88A2E741}" srcOrd="1" destOrd="0" presId="urn:microsoft.com/office/officeart/2005/8/layout/hList1"/>
    <dgm:cxn modelId="{5F7AE20B-A83F-3C4C-9628-112E7B9AC6A2}" type="presParOf" srcId="{C1E32B99-B198-9A45-884D-09FFD93D2416}" destId="{40CB1766-B89D-5248-B868-C86E9CC676BD}" srcOrd="2" destOrd="0" presId="urn:microsoft.com/office/officeart/2005/8/layout/hList1"/>
    <dgm:cxn modelId="{52F6CD12-6316-E64A-9D18-040BF884441D}" type="presParOf" srcId="{40CB1766-B89D-5248-B868-C86E9CC676BD}" destId="{9D4EDF20-5CBB-914D-AE96-2800EDFE9447}" srcOrd="0" destOrd="0" presId="urn:microsoft.com/office/officeart/2005/8/layout/hList1"/>
    <dgm:cxn modelId="{5F234EF3-8AF9-F145-AEBC-E6BD84800D27}" type="presParOf" srcId="{40CB1766-B89D-5248-B868-C86E9CC676BD}" destId="{B0DE0DBC-FC9B-9546-B70B-823045C5E0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234FD-EC3A-DC47-BF7A-0AC8109CB362}">
      <dsp:nvSpPr>
        <dsp:cNvPr id="0" name=""/>
        <dsp:cNvSpPr/>
      </dsp:nvSpPr>
      <dsp:spPr>
        <a:xfrm>
          <a:off x="39" y="38601"/>
          <a:ext cx="3738475" cy="10681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latin typeface="+mn-lt"/>
            </a:rPr>
            <a:t>Newton Euler 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latin typeface="+mn-lt"/>
            </a:rPr>
            <a:t>balance of forces and torques</a:t>
          </a:r>
          <a:endParaRPr lang="en-US" sz="2100" kern="1200" dirty="0">
            <a:latin typeface="+mn-lt"/>
          </a:endParaRPr>
        </a:p>
      </dsp:txBody>
      <dsp:txXfrm>
        <a:off x="39" y="38601"/>
        <a:ext cx="3738475" cy="1068164"/>
      </dsp:txXfrm>
    </dsp:sp>
    <dsp:sp modelId="{660DF417-4D3B-1B4A-B4B0-3B0AD5A1DC4B}">
      <dsp:nvSpPr>
        <dsp:cNvPr id="0" name=""/>
        <dsp:cNvSpPr/>
      </dsp:nvSpPr>
      <dsp:spPr>
        <a:xfrm>
          <a:off x="39" y="1110544"/>
          <a:ext cx="3738475" cy="38951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latin typeface="+mn-lt"/>
            </a:rPr>
            <a:t>Equations written for </a:t>
          </a:r>
          <a:r>
            <a:rPr lang="en-GB" sz="2400" u="sng" kern="1200" dirty="0">
              <a:latin typeface="+mn-lt"/>
            </a:rPr>
            <a:t>each link</a:t>
          </a:r>
          <a:endParaRPr lang="en-US" sz="2400" u="sng" kern="1200" dirty="0">
            <a:latin typeface="+mn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latin typeface="+mn-lt"/>
            </a:rPr>
            <a:t>Inverse dynamics in </a:t>
          </a:r>
          <a:r>
            <a:rPr lang="en-GB" sz="2400" i="0" u="sng" kern="1200" dirty="0">
              <a:latin typeface="+mn-lt"/>
            </a:rPr>
            <a:t>real time</a:t>
          </a:r>
          <a:endParaRPr lang="en-US" sz="2400" i="0" u="sng" kern="1200" dirty="0">
            <a:latin typeface="+mn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latin typeface="+mn-lt"/>
            </a:rPr>
            <a:t>Best suited for synthesis (implementation) of </a:t>
          </a:r>
          <a:r>
            <a:rPr lang="en-GB" sz="2400" u="sng" kern="1200" dirty="0">
              <a:latin typeface="+mn-lt"/>
            </a:rPr>
            <a:t>model based control</a:t>
          </a:r>
          <a:endParaRPr lang="en-US" sz="2400" u="sng" kern="1200" dirty="0">
            <a:latin typeface="+mn-lt"/>
          </a:endParaRPr>
        </a:p>
      </dsp:txBody>
      <dsp:txXfrm>
        <a:off x="39" y="1110544"/>
        <a:ext cx="3738475" cy="3895155"/>
      </dsp:txXfrm>
    </dsp:sp>
    <dsp:sp modelId="{9D4EDF20-5CBB-914D-AE96-2800EDFE9447}">
      <dsp:nvSpPr>
        <dsp:cNvPr id="0" name=""/>
        <dsp:cNvSpPr/>
      </dsp:nvSpPr>
      <dsp:spPr>
        <a:xfrm>
          <a:off x="4261901" y="38601"/>
          <a:ext cx="3738475" cy="10681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latin typeface="+mn-lt"/>
              <a:ea typeface="+mn-ea"/>
            </a:rPr>
            <a:t>Lagrange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ea typeface="+mn-ea"/>
            </a:rPr>
            <a:t>Energy-based approach </a:t>
          </a:r>
          <a:endParaRPr lang="en-US" sz="2100" kern="1200" dirty="0">
            <a:latin typeface="+mn-lt"/>
          </a:endParaRPr>
        </a:p>
      </dsp:txBody>
      <dsp:txXfrm>
        <a:off x="4261901" y="38601"/>
        <a:ext cx="3738475" cy="1068164"/>
      </dsp:txXfrm>
    </dsp:sp>
    <dsp:sp modelId="{B0DE0DBC-FC9B-9546-B70B-823045C5E0A6}">
      <dsp:nvSpPr>
        <dsp:cNvPr id="0" name=""/>
        <dsp:cNvSpPr/>
      </dsp:nvSpPr>
      <dsp:spPr>
        <a:xfrm>
          <a:off x="4261901" y="1115724"/>
          <a:ext cx="3738475" cy="38951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ea typeface="+mn-ea"/>
            </a:rPr>
            <a:t>Multi-body robot </a:t>
          </a:r>
          <a:r>
            <a:rPr lang="en-GB" sz="2400" u="sng" kern="1200" dirty="0">
              <a:ea typeface="+mn-ea"/>
            </a:rPr>
            <a:t>seen as a whole </a:t>
          </a:r>
          <a:endParaRPr lang="en-US" sz="2400" u="sng" kern="1200" dirty="0">
            <a:latin typeface="+mn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ea typeface="+mn-ea"/>
            </a:rPr>
            <a:t>Internal reaction forces between the links </a:t>
          </a:r>
          <a:r>
            <a:rPr lang="en-GB" sz="2400" u="sng" kern="1200" dirty="0">
              <a:ea typeface="+mn-ea"/>
            </a:rPr>
            <a:t>are eliminated </a:t>
          </a:r>
          <a:endParaRPr lang="en-US" sz="2400" u="sng" kern="1200" dirty="0">
            <a:latin typeface="+mn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u="sng" kern="1200" dirty="0">
              <a:ea typeface="+mn-ea"/>
            </a:rPr>
            <a:t>Closed-form </a:t>
          </a:r>
          <a:r>
            <a:rPr lang="en-GB" sz="2400" kern="1200" dirty="0">
              <a:ea typeface="+mn-ea"/>
            </a:rPr>
            <a:t>equations are directly obtained </a:t>
          </a:r>
          <a:endParaRPr lang="en-US" sz="2400" kern="1200" dirty="0">
            <a:latin typeface="+mn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ea typeface="+mn-ea"/>
            </a:rPr>
            <a:t>Best suited for study of </a:t>
          </a:r>
          <a:r>
            <a:rPr lang="en-GB" sz="2400" u="sng" kern="1200" dirty="0">
              <a:ea typeface="+mn-ea"/>
            </a:rPr>
            <a:t>dynamic properties and analysis of control </a:t>
          </a:r>
          <a:endParaRPr lang="en-US" sz="2400" u="sng" kern="1200" dirty="0">
            <a:latin typeface="+mn-lt"/>
          </a:endParaRPr>
        </a:p>
      </dsp:txBody>
      <dsp:txXfrm>
        <a:off x="4261901" y="1115724"/>
        <a:ext cx="3738475" cy="3895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4" Type="http://schemas.openxmlformats.org/officeDocument/2006/relationships/image" Target="../media/image4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emf"/><Relationship Id="rId5" Type="http://schemas.openxmlformats.org/officeDocument/2006/relationships/image" Target="../media/image53.emf"/><Relationship Id="rId4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emf"/><Relationship Id="rId7" Type="http://schemas.openxmlformats.org/officeDocument/2006/relationships/image" Target="../media/image58.wmf"/><Relationship Id="rId2" Type="http://schemas.openxmlformats.org/officeDocument/2006/relationships/image" Target="../media/image51.wmf"/><Relationship Id="rId1" Type="http://schemas.openxmlformats.org/officeDocument/2006/relationships/image" Target="../media/image49.e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1.wmf"/><Relationship Id="rId1" Type="http://schemas.openxmlformats.org/officeDocument/2006/relationships/image" Target="../media/image63.emf"/><Relationship Id="rId6" Type="http://schemas.openxmlformats.org/officeDocument/2006/relationships/image" Target="../media/image58.wmf"/><Relationship Id="rId11" Type="http://schemas.openxmlformats.org/officeDocument/2006/relationships/image" Target="../media/image64.e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9.wmf"/><Relationship Id="rId7" Type="http://schemas.openxmlformats.org/officeDocument/2006/relationships/image" Target="../media/image14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5.wmf"/><Relationship Id="rId4" Type="http://schemas.openxmlformats.org/officeDocument/2006/relationships/image" Target="../media/image20.wmf"/><Relationship Id="rId9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8.wmf"/><Relationship Id="rId7" Type="http://schemas.openxmlformats.org/officeDocument/2006/relationships/image" Target="../media/image21.wmf"/><Relationship Id="rId12" Type="http://schemas.openxmlformats.org/officeDocument/2006/relationships/image" Target="../media/image30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20.wmf"/><Relationship Id="rId11" Type="http://schemas.openxmlformats.org/officeDocument/2006/relationships/image" Target="../media/image29.wmf"/><Relationship Id="rId5" Type="http://schemas.openxmlformats.org/officeDocument/2006/relationships/image" Target="../media/image19.wmf"/><Relationship Id="rId10" Type="http://schemas.openxmlformats.org/officeDocument/2006/relationships/image" Target="../media/image23.wmf"/><Relationship Id="rId4" Type="http://schemas.openxmlformats.org/officeDocument/2006/relationships/image" Target="../media/image18.wmf"/><Relationship Id="rId9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061" cy="48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797" y="1"/>
            <a:ext cx="3170233" cy="48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7995"/>
            <a:ext cx="3169061" cy="48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797" y="9117995"/>
            <a:ext cx="3170233" cy="48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AB7D6AEA-9F69-0744-A781-8407B185C0E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821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061" cy="48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797" y="1"/>
            <a:ext cx="3170233" cy="48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053" y="4560123"/>
            <a:ext cx="5853097" cy="431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7995"/>
            <a:ext cx="3169061" cy="48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797" y="9117995"/>
            <a:ext cx="3170233" cy="48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78E4BED7-2D45-D24A-A642-52BC5602C88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177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5372" indent="-302066" eaLnBrk="0" hangingPunct="0">
              <a:defRPr sz="4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 sz="4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 sz="4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 sz="4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90A48C-78AD-B846-8EAA-4BB68C9F771F}" type="slidenum">
              <a:rPr lang="en-GB" sz="1300">
                <a:solidFill>
                  <a:srgbClr val="000000"/>
                </a:solidFill>
              </a:rPr>
              <a:pPr eaLnBrk="1" hangingPunct="1"/>
              <a:t>1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69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A35E8A-27BF-A246-A140-95C2225189D7}" type="slidenum">
              <a:rPr lang="en-GB" baseline="0"/>
              <a:pPr eaLnBrk="1" hangingPunct="1"/>
              <a:t>15</a:t>
            </a:fld>
            <a:endParaRPr lang="en-GB" baseline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E62F95-144C-FC4A-8D32-3B2C7C661243}" type="slidenum">
              <a:rPr lang="en-GB" baseline="0"/>
              <a:pPr eaLnBrk="1" hangingPunct="1"/>
              <a:t>16</a:t>
            </a:fld>
            <a:endParaRPr lang="en-GB" baseline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0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B96E28-FF4F-7C4E-96F4-AE975FACBBA8}" type="slidenum">
              <a:rPr lang="en-GB" baseline="0"/>
              <a:pPr eaLnBrk="1" hangingPunct="1"/>
              <a:t>17</a:t>
            </a:fld>
            <a:endParaRPr lang="en-GB" baseline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45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0F001C-6AE0-4540-BD80-1ABAFDDBEB0B}" type="slidenum">
              <a:rPr lang="en-GB" baseline="0"/>
              <a:pPr eaLnBrk="1" hangingPunct="1"/>
              <a:t>18</a:t>
            </a:fld>
            <a:endParaRPr lang="en-GB" baseline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96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0B4946-1733-CD44-B449-8E7771536DF2}" type="slidenum">
              <a:rPr lang="en-GB" baseline="0"/>
              <a:pPr eaLnBrk="1" hangingPunct="1"/>
              <a:t>19</a:t>
            </a:fld>
            <a:endParaRPr lang="en-GB" baseline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8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21D047-68B1-7F4A-863E-CC8670672BA7}" type="slidenum">
              <a:rPr lang="en-GB" baseline="0"/>
              <a:pPr eaLnBrk="1" hangingPunct="1"/>
              <a:t>20</a:t>
            </a:fld>
            <a:endParaRPr lang="en-GB" baseline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59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AD5850-69C8-F74D-87C3-03F3B4A1A139}" type="slidenum">
              <a:rPr lang="en-GB" baseline="0"/>
              <a:pPr eaLnBrk="1" hangingPunct="1"/>
              <a:t>21</a:t>
            </a:fld>
            <a:endParaRPr lang="en-GB" baseline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41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24034A-6A53-F148-8EC4-796EA4F59B31}" type="slidenum">
              <a:rPr lang="en-GB" baseline="0"/>
              <a:pPr eaLnBrk="1" hangingPunct="1"/>
              <a:t>22</a:t>
            </a:fld>
            <a:endParaRPr lang="en-GB" baseline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18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8128CA-DFE0-AE4F-9D71-A2F45B949CC7}" type="slidenum">
              <a:rPr lang="en-GB" baseline="0"/>
              <a:pPr eaLnBrk="1" hangingPunct="1"/>
              <a:t>23</a:t>
            </a:fld>
            <a:endParaRPr lang="en-GB" baseline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0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5AB455-7C5F-FB4C-BC70-5FB1F3C9B670}" type="slidenum">
              <a:rPr lang="en-GB" baseline="0"/>
              <a:pPr eaLnBrk="1" hangingPunct="1"/>
              <a:t>24</a:t>
            </a:fld>
            <a:endParaRPr lang="en-GB" baseline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1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BED7-2D45-D24A-A642-52BC5602C88E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639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827137-2199-3F45-B2A7-AA7EB28ED93A}" type="slidenum">
              <a:rPr lang="en-GB" baseline="0"/>
              <a:pPr eaLnBrk="1" hangingPunct="1"/>
              <a:t>25</a:t>
            </a:fld>
            <a:endParaRPr lang="en-GB" baseline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65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BED7-2D45-D24A-A642-52BC5602C88E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231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515F23-4703-C544-B11D-8EAF5B4189CF}" type="slidenum">
              <a:rPr lang="en-GB" baseline="0"/>
              <a:pPr eaLnBrk="1" hangingPunct="1"/>
              <a:t>37</a:t>
            </a:fld>
            <a:endParaRPr lang="en-GB" baseline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12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B5F320-E7A7-7D4D-AFA7-A7C1190F3697}" type="slidenum">
              <a:rPr lang="en-GB" baseline="0"/>
              <a:pPr eaLnBrk="1" hangingPunct="1"/>
              <a:t>38</a:t>
            </a:fld>
            <a:endParaRPr lang="en-GB" baseline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17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09E16E-4B4A-FD4C-99C7-788515D93B48}" type="slidenum">
              <a:rPr lang="en-GB" baseline="0"/>
              <a:pPr eaLnBrk="1" hangingPunct="1"/>
              <a:t>39</a:t>
            </a:fld>
            <a:endParaRPr lang="en-GB" baseline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8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0AA8C7-0B32-A046-AD09-52BC66A75C49}" type="slidenum">
              <a:rPr lang="en-GB" baseline="0"/>
              <a:pPr eaLnBrk="1" hangingPunct="1"/>
              <a:t>40</a:t>
            </a:fld>
            <a:endParaRPr lang="en-GB" baseline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82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6380F9-F840-F546-B6FA-2FB3E7FC2374}" type="slidenum">
              <a:rPr lang="en-GB" baseline="0"/>
              <a:pPr eaLnBrk="1" hangingPunct="1"/>
              <a:t>41</a:t>
            </a:fld>
            <a:endParaRPr lang="en-GB" baseline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21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60BC7C-8CF4-0341-967D-F3C2DA8EBE0B}" type="slidenum">
              <a:rPr lang="en-GB" baseline="0"/>
              <a:pPr eaLnBrk="1" hangingPunct="1"/>
              <a:t>7</a:t>
            </a:fld>
            <a:endParaRPr lang="en-GB" baseline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/>
              <a:t>Whereas Lagrange formulation starts with the potential and kinetic energy and applies an approach based on derivatives, the NE method is derived directly from F=ma for the rigid bodies that make up the robot. One advantage of this approach is that we can derive an efficient recursive algorithm for computing the dynamics.</a:t>
            </a:r>
          </a:p>
          <a:p>
            <a:r>
              <a:rPr lang="en-GB" dirty="0"/>
              <a:t>NE: involves no differentiation and its is computationally efficient due to its recursive nature.</a:t>
            </a:r>
          </a:p>
        </p:txBody>
      </p:sp>
    </p:spTree>
    <p:extLst>
      <p:ext uri="{BB962C8B-B14F-4D97-AF65-F5344CB8AC3E}">
        <p14:creationId xmlns:p14="http://schemas.microsoft.com/office/powerpoint/2010/main" val="1954307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C43E33-C322-F54B-8D6B-A2066A6AB076}" type="slidenum">
              <a:rPr lang="en-GB" baseline="0"/>
              <a:pPr eaLnBrk="1" hangingPunct="1"/>
              <a:t>8</a:t>
            </a:fld>
            <a:endParaRPr lang="en-GB" baseline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DE38F2-ACFC-E940-9418-46DAB534325A}" type="slidenum">
              <a:rPr lang="en-GB" baseline="0"/>
              <a:pPr eaLnBrk="1" hangingPunct="1"/>
              <a:t>10</a:t>
            </a:fld>
            <a:endParaRPr lang="en-GB" baseline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56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7948FF-F9D7-4848-82A6-E4EE9391CC8F}" type="slidenum">
              <a:rPr lang="en-GB" baseline="0"/>
              <a:pPr eaLnBrk="1" hangingPunct="1"/>
              <a:t>11</a:t>
            </a:fld>
            <a:endParaRPr lang="en-GB" baseline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35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A89165-0484-454E-BDA0-464036014F50}" type="slidenum">
              <a:rPr lang="en-GB" baseline="0"/>
              <a:pPr eaLnBrk="1" hangingPunct="1"/>
              <a:t>12</a:t>
            </a:fld>
            <a:endParaRPr lang="en-GB" baseline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4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A35E8A-27BF-A246-A140-95C2225189D7}" type="slidenum">
              <a:rPr lang="en-GB" baseline="0"/>
              <a:pPr eaLnBrk="1" hangingPunct="1"/>
              <a:t>13</a:t>
            </a:fld>
            <a:endParaRPr lang="en-GB" baseline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A35E8A-27BF-A246-A140-95C2225189D7}" type="slidenum">
              <a:rPr lang="en-GB" baseline="0"/>
              <a:pPr eaLnBrk="1" hangingPunct="1"/>
              <a:t>14</a:t>
            </a:fld>
            <a:endParaRPr lang="en-GB" baseline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2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24154"/>
            <a:ext cx="6400800" cy="7152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665E-FA6B-CF44-9DC9-11725DCB7B3F}" type="datetime1">
              <a:rPr lang="en-GB" smtClean="0"/>
              <a:t>09/01/2018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21B043-5F04-0647-9D3F-F9735C1B9D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" y="5701534"/>
            <a:ext cx="9144001" cy="11564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8" name="Picture 17" descr="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575" y="5161893"/>
            <a:ext cx="9271000" cy="8269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5698168"/>
            <a:ext cx="1725738" cy="8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C78D-DA84-F645-8A09-91593FEC611E}" type="datetime1">
              <a:rPr lang="en-GB" smtClean="0"/>
              <a:t>09/01/2018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8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0DEC-7D6C-7744-A194-F7875A3C0DFF}" type="datetime1">
              <a:rPr lang="en-GB" smtClean="0"/>
              <a:t>09/01/2018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599D3-13EC-CE4B-B2F1-607A84953F26}" type="datetime1">
              <a:rPr lang="en-GB" smtClean="0"/>
              <a:t>09/01/2018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6402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82D35-803D-3F41-A456-30F9B4E7DA84}" type="datetime1">
              <a:rPr lang="en-GB" smtClean="0"/>
              <a:t>09/01/2018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87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40B1D-A872-9249-A38E-0FD920FA6AC8}" type="datetime1">
              <a:rPr lang="en-GB" smtClean="0"/>
              <a:t>09/01/2018</a:t>
            </a:fld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58906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F3CF7-56FA-9F4B-9AD8-51950AF4FF3F}" type="datetime1">
              <a:rPr lang="en-GB" smtClean="0"/>
              <a:t>09/01/2018</a:t>
            </a:fld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312482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B33F3-4DB6-1A4C-90B2-C8B37A6F34AC}" type="datetime1">
              <a:rPr lang="en-GB" smtClean="0"/>
              <a:t>09/01/2018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985966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88913" y="127000"/>
            <a:ext cx="8780462" cy="712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3675" y="968375"/>
            <a:ext cx="4319588" cy="264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5663" y="968375"/>
            <a:ext cx="4321175" cy="264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93675" y="3760788"/>
            <a:ext cx="4319588" cy="2640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5663" y="3760788"/>
            <a:ext cx="4321175" cy="2640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2400" y="6553200"/>
            <a:ext cx="990600" cy="223838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166CF31-B9D3-994B-B912-74E791B726BB}" type="datetime1">
              <a:rPr lang="en-GB" altLang="en-US" smtClean="0"/>
              <a:t>09/01/2018</a:t>
            </a:fld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95400" y="6553200"/>
            <a:ext cx="6477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9616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86FB-4070-0846-98AB-35B37E8DBE85}" type="datetime1">
              <a:rPr lang="en-GB" smtClean="0"/>
              <a:t>09/01/2018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421797" y="6288018"/>
            <a:ext cx="416405" cy="29149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3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BD5-97FC-C64C-989A-A0BA4E9D4F0F}" type="datetime1">
              <a:rPr lang="en-GB" smtClean="0"/>
              <a:t>09/01/2018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0103-B37C-7A4A-86AF-23772365B63D}" type="datetime1">
              <a:rPr lang="en-GB" smtClean="0"/>
              <a:t>09/01/2018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2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8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B6D0-C3E4-5F4E-9F25-599380D0ADCA}" type="datetime1">
              <a:rPr lang="en-GB" smtClean="0"/>
              <a:t>09/01/2018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024D-7A77-BE40-AD17-A61ED9DDCE49}" type="datetime1">
              <a:rPr lang="en-GB" smtClean="0"/>
              <a:t>09/01/2018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6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848A-ABFF-E046-9770-F2563E465747}" type="datetime1">
              <a:rPr lang="en-GB" smtClean="0"/>
              <a:t>09/01/2018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5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-33867" y="5930874"/>
            <a:ext cx="9283700" cy="8269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2150"/>
            <a:ext cx="8229600" cy="4804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38E6-C6DC-1D46-81C8-4F3F24A87B7A}" type="datetime1">
              <a:rPr lang="en-GB" smtClean="0"/>
              <a:t>09/01/2018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434582" y="6252244"/>
            <a:ext cx="50443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21B043-5F04-0647-9D3F-F9735C1B9D39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63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5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23" Type="http://schemas.openxmlformats.org/officeDocument/2006/relationships/image" Target="../media/image16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0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24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5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27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14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1.wmf"/><Relationship Id="rId25" Type="http://schemas.openxmlformats.org/officeDocument/2006/relationships/image" Target="../media/image29.wmf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26.bin"/><Relationship Id="rId5" Type="http://schemas.openxmlformats.org/officeDocument/2006/relationships/image" Target="../media/image26.wmf"/><Relationship Id="rId15" Type="http://schemas.openxmlformats.org/officeDocument/2006/relationships/image" Target="../media/image20.wmf"/><Relationship Id="rId23" Type="http://schemas.openxmlformats.org/officeDocument/2006/relationships/image" Target="../media/image23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0.bin"/><Relationship Id="rId27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2.w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4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62.w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49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64.e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63.e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6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7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7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7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7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454919"/>
            <a:ext cx="8640960" cy="1470025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GB" sz="3600" dirty="0">
                <a:latin typeface="Arial" charset="0"/>
              </a:rPr>
              <a:t>ROBOTIC FUNDAMENTALS</a:t>
            </a:r>
            <a:br>
              <a:rPr lang="en-GB" sz="3600" dirty="0">
                <a:latin typeface="Arial" charset="0"/>
              </a:rPr>
            </a:br>
            <a:r>
              <a:rPr lang="en-GB" sz="3600" dirty="0">
                <a:latin typeface="Arial" charset="0"/>
              </a:rPr>
              <a:t>(UMFM4X-15-M)</a:t>
            </a:r>
            <a:endParaRPr lang="en-GB" sz="3600" dirty="0">
              <a:solidFill>
                <a:schemeClr val="bg1">
                  <a:lumMod val="65000"/>
                </a:schemeClr>
              </a:solidFill>
              <a:latin typeface="Arial" charset="0"/>
              <a:cs typeface="+mj-cs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latin typeface="Arial" charset="0"/>
              </a:rPr>
              <a:t>Dynamics (RNE)</a:t>
            </a:r>
          </a:p>
        </p:txBody>
      </p:sp>
    </p:spTree>
    <p:extLst>
      <p:ext uri="{BB962C8B-B14F-4D97-AF65-F5344CB8AC3E}">
        <p14:creationId xmlns:p14="http://schemas.microsoft.com/office/powerpoint/2010/main" val="276699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method</a:t>
            </a:r>
            <a:endParaRPr 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592796"/>
            <a:ext cx="8793163" cy="5215669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700" dirty="0"/>
              <a:t>Enable </a:t>
            </a:r>
            <a:r>
              <a:rPr lang="en-GB" sz="2700" u="sng" dirty="0"/>
              <a:t>real-time</a:t>
            </a:r>
            <a:r>
              <a:rPr lang="en-GB" sz="2700" dirty="0"/>
              <a:t> forward and inverse dynamics</a:t>
            </a:r>
          </a:p>
          <a:p>
            <a:pPr marL="342900" lvl="1" indent="-342900">
              <a:buFont typeface="Arial"/>
              <a:buChar char="•"/>
            </a:pPr>
            <a:r>
              <a:rPr lang="en-GB" sz="2700" dirty="0"/>
              <a:t>Recursive algorithm to compute from </a:t>
            </a:r>
            <a:r>
              <a:rPr lang="en-GB" sz="2700" u="sng" dirty="0"/>
              <a:t>one link to  another</a:t>
            </a:r>
            <a:r>
              <a:rPr lang="en-GB" sz="2700" dirty="0"/>
              <a:t>:</a:t>
            </a:r>
          </a:p>
          <a:p>
            <a:pPr lvl="1" eaLnBrk="1" hangingPunct="1"/>
            <a:r>
              <a:rPr lang="en-GB" sz="2700" dirty="0"/>
              <a:t>Forward: </a:t>
            </a:r>
            <a:r>
              <a:rPr lang="en-GB" sz="2700" u="sng" dirty="0"/>
              <a:t>velocity and acceleration</a:t>
            </a:r>
          </a:p>
          <a:p>
            <a:pPr lvl="1" eaLnBrk="1" hangingPunct="1"/>
            <a:r>
              <a:rPr lang="en-GB" sz="2700" dirty="0"/>
              <a:t>Backward: </a:t>
            </a:r>
            <a:r>
              <a:rPr lang="en-GB" sz="2700" u="sng" dirty="0"/>
              <a:t>forces and torques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70956" y="4065736"/>
            <a:ext cx="4002087" cy="2387600"/>
            <a:chOff x="900113" y="3860800"/>
            <a:chExt cx="4002087" cy="2387600"/>
          </a:xfrm>
        </p:grpSpPr>
        <p:sp>
          <p:nvSpPr>
            <p:cNvPr id="12293" name="Oval 5"/>
            <p:cNvSpPr>
              <a:spLocks noChangeArrowheads="1"/>
            </p:cNvSpPr>
            <p:nvPr/>
          </p:nvSpPr>
          <p:spPr bwMode="auto">
            <a:xfrm rot="-2060766">
              <a:off x="1079500" y="5373688"/>
              <a:ext cx="7620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" name="Oval 6"/>
            <p:cNvSpPr>
              <a:spLocks noChangeArrowheads="1"/>
            </p:cNvSpPr>
            <p:nvPr/>
          </p:nvSpPr>
          <p:spPr bwMode="auto">
            <a:xfrm rot="-1485178">
              <a:off x="1800225" y="4905375"/>
              <a:ext cx="7620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 rot="-1438216">
              <a:off x="2555875" y="4508500"/>
              <a:ext cx="7620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 rot="-1195519">
              <a:off x="3348038" y="4184650"/>
              <a:ext cx="7620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 rot="865247">
              <a:off x="4140200" y="4184650"/>
              <a:ext cx="7620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AutoShape 13"/>
            <p:cNvSpPr>
              <a:spLocks/>
            </p:cNvSpPr>
            <p:nvPr/>
          </p:nvSpPr>
          <p:spPr bwMode="auto">
            <a:xfrm rot="-5400000">
              <a:off x="952500" y="5905500"/>
              <a:ext cx="381000" cy="304800"/>
            </a:xfrm>
            <a:prstGeom prst="rightBracket">
              <a:avLst>
                <a:gd name="adj" fmla="val 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Oval 14"/>
            <p:cNvSpPr>
              <a:spLocks noChangeArrowheads="1"/>
            </p:cNvSpPr>
            <p:nvPr/>
          </p:nvSpPr>
          <p:spPr bwMode="auto">
            <a:xfrm>
              <a:off x="1066800" y="5715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Oval 15"/>
            <p:cNvSpPr>
              <a:spLocks noChangeArrowheads="1"/>
            </p:cNvSpPr>
            <p:nvPr/>
          </p:nvSpPr>
          <p:spPr bwMode="auto">
            <a:xfrm>
              <a:off x="1763713" y="5157788"/>
              <a:ext cx="93662" cy="127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Oval 16"/>
            <p:cNvSpPr>
              <a:spLocks noChangeArrowheads="1"/>
            </p:cNvSpPr>
            <p:nvPr/>
          </p:nvSpPr>
          <p:spPr bwMode="auto">
            <a:xfrm>
              <a:off x="2519363" y="4760913"/>
              <a:ext cx="93662" cy="127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17"/>
            <p:cNvSpPr>
              <a:spLocks noChangeArrowheads="1"/>
            </p:cNvSpPr>
            <p:nvPr/>
          </p:nvSpPr>
          <p:spPr bwMode="auto">
            <a:xfrm>
              <a:off x="3276600" y="4400550"/>
              <a:ext cx="93663" cy="127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Oval 18"/>
            <p:cNvSpPr>
              <a:spLocks noChangeArrowheads="1"/>
            </p:cNvSpPr>
            <p:nvPr/>
          </p:nvSpPr>
          <p:spPr bwMode="auto">
            <a:xfrm>
              <a:off x="4067175" y="4113213"/>
              <a:ext cx="93663" cy="127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19"/>
            <p:cNvSpPr>
              <a:spLocks noChangeShapeType="1"/>
            </p:cNvSpPr>
            <p:nvPr/>
          </p:nvSpPr>
          <p:spPr bwMode="auto">
            <a:xfrm flipV="1">
              <a:off x="1223963" y="3860800"/>
              <a:ext cx="2808287" cy="1368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22"/>
            <p:cNvSpPr>
              <a:spLocks noChangeShapeType="1"/>
            </p:cNvSpPr>
            <p:nvPr/>
          </p:nvSpPr>
          <p:spPr bwMode="auto">
            <a:xfrm flipH="1">
              <a:off x="1547813" y="4581525"/>
              <a:ext cx="2555875" cy="133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Text Box 23"/>
            <p:cNvSpPr txBox="1">
              <a:spLocks noChangeArrowheads="1"/>
            </p:cNvSpPr>
            <p:nvPr/>
          </p:nvSpPr>
          <p:spPr bwMode="auto">
            <a:xfrm rot="-1641187">
              <a:off x="900113" y="4041775"/>
              <a:ext cx="2916237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dirty="0"/>
                <a:t>Velocities, accelerations and Inertial forces and torques</a:t>
              </a:r>
            </a:p>
          </p:txBody>
        </p:sp>
        <p:sp>
          <p:nvSpPr>
            <p:cNvPr id="12307" name="Text Box 24"/>
            <p:cNvSpPr txBox="1">
              <a:spLocks noChangeArrowheads="1"/>
            </p:cNvSpPr>
            <p:nvPr/>
          </p:nvSpPr>
          <p:spPr bwMode="auto">
            <a:xfrm rot="-1641187">
              <a:off x="1646238" y="5240338"/>
              <a:ext cx="2916237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dirty="0"/>
                <a:t>Joints Forces and Torques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from link to link</a:t>
            </a:r>
          </a:p>
        </p:txBody>
      </p:sp>
      <p:sp>
        <p:nvSpPr>
          <p:cNvPr id="15364" name="Text Box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2472"/>
              </a:spcBef>
            </a:pPr>
            <a:r>
              <a:rPr lang="en-GB" sz="2800" b="0" dirty="0"/>
              <a:t>As with locations, we </a:t>
            </a:r>
            <a:r>
              <a:rPr lang="en-GB" sz="2800" b="0" u="sng" dirty="0"/>
              <a:t>attach frames to the joints and links</a:t>
            </a:r>
          </a:p>
          <a:p>
            <a:pPr eaLnBrk="1" hangingPunct="1">
              <a:spcBef>
                <a:spcPts val="2472"/>
              </a:spcBef>
            </a:pPr>
            <a:r>
              <a:rPr lang="en-GB" sz="2800" b="0" dirty="0"/>
              <a:t>When one link moves </a:t>
            </a:r>
            <a:r>
              <a:rPr lang="en-GB" sz="2800" b="0" u="sng" dirty="0"/>
              <a:t>all other links move</a:t>
            </a:r>
          </a:p>
          <a:p>
            <a:pPr eaLnBrk="1" hangingPunct="1">
              <a:spcBef>
                <a:spcPts val="2472"/>
              </a:spcBef>
            </a:pPr>
            <a:r>
              <a:rPr lang="en-GB" sz="2800" b="0" dirty="0"/>
              <a:t>Motion of link </a:t>
            </a:r>
            <a:r>
              <a:rPr lang="en-GB" sz="2800" b="0" i="1" dirty="0"/>
              <a:t>n</a:t>
            </a:r>
            <a:r>
              <a:rPr lang="en-GB" sz="2800" b="0" dirty="0"/>
              <a:t> in respect to the base is </a:t>
            </a:r>
            <a:r>
              <a:rPr lang="en-GB" sz="2800" b="0" u="sng" dirty="0"/>
              <a:t>a sum of motions</a:t>
            </a:r>
            <a:r>
              <a:rPr lang="en-GB" sz="2800" b="0" dirty="0"/>
              <a:t> of all links from the base to </a:t>
            </a:r>
            <a:r>
              <a:rPr lang="en-GB" sz="2800" b="0" i="1" dirty="0"/>
              <a:t>n</a:t>
            </a:r>
          </a:p>
          <a:p>
            <a:pPr eaLnBrk="1" hangingPunct="1">
              <a:spcBef>
                <a:spcPts val="2472"/>
              </a:spcBef>
            </a:pPr>
            <a:r>
              <a:rPr lang="en-GB" sz="2800" b="0" dirty="0"/>
              <a:t>Velocities and accelerations have to be </a:t>
            </a:r>
            <a:r>
              <a:rPr lang="en-GB" sz="2800" b="0" u="sng" dirty="0"/>
              <a:t>transferred </a:t>
            </a:r>
            <a:r>
              <a:rPr lang="en-GB" sz="2800" b="0" dirty="0"/>
              <a:t>from frame to frame </a:t>
            </a:r>
            <a:r>
              <a:rPr lang="en-GB" sz="2800" b="0" u="sng" dirty="0"/>
              <a:t>using rotation transforms</a:t>
            </a:r>
          </a:p>
          <a:p>
            <a:pPr eaLnBrk="1" hangingPunct="1"/>
            <a:endParaRPr lang="en-GB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notation</a:t>
            </a:r>
          </a:p>
        </p:txBody>
      </p:sp>
      <p:sp>
        <p:nvSpPr>
          <p:cNvPr id="27652" name="Rectangle 7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100" dirty="0"/>
              <a:t>All linear and angular velocities and accelerations are measured relative to a fixed frame, but </a:t>
            </a:r>
            <a:r>
              <a:rPr lang="en-US" sz="2100" u="sng" dirty="0"/>
              <a:t>can be expressed in any frame like </a:t>
            </a:r>
            <a:r>
              <a:rPr lang="en-US" sz="2100" dirty="0"/>
              <a:t>any other vector. </a:t>
            </a:r>
            <a:r>
              <a:rPr lang="en-US" sz="2100" i="1" dirty="0"/>
              <a:t>In the planar case angular velocities/accelerations are scalar so this issue does not arise for angular motion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Linear accelerations/forces: where </a:t>
            </a:r>
            <a:r>
              <a:rPr lang="en-US" sz="2100" i="1" dirty="0"/>
              <a:t>Q</a:t>
            </a:r>
            <a:r>
              <a:rPr lang="en-US" sz="2100" dirty="0"/>
              <a:t> represents a linear quantity,  </a:t>
            </a:r>
            <a:r>
              <a:rPr lang="en-US" sz="2100" i="1" baseline="30000" dirty="0" err="1"/>
              <a:t>j</a:t>
            </a:r>
            <a:r>
              <a:rPr lang="en-US" sz="2100" i="1" dirty="0" err="1"/>
              <a:t>Q</a:t>
            </a:r>
            <a:r>
              <a:rPr lang="en-US" sz="2100" i="1" baseline="-25000" dirty="0" err="1"/>
              <a:t>k</a:t>
            </a:r>
            <a:r>
              <a:rPr lang="en-US" sz="2100" dirty="0"/>
              <a:t> is that quantity for link k expressed in the frame {</a:t>
            </a:r>
            <a:r>
              <a:rPr lang="en-US" sz="2100" i="1" dirty="0"/>
              <a:t>j</a:t>
            </a:r>
            <a:r>
              <a:rPr lang="en-US" sz="2100" dirty="0"/>
              <a:t>} coordinate system. A further subscript (</a:t>
            </a:r>
            <a:r>
              <a:rPr lang="en-US" sz="2100" i="1" dirty="0"/>
              <a:t>x</a:t>
            </a:r>
            <a:r>
              <a:rPr lang="en-US" sz="2100" dirty="0"/>
              <a:t> or </a:t>
            </a:r>
            <a:r>
              <a:rPr lang="en-US" sz="2100" i="1" dirty="0"/>
              <a:t>y</a:t>
            </a:r>
            <a:r>
              <a:rPr lang="en-US" sz="2100" dirty="0"/>
              <a:t>) indicates a particular scalar component of </a:t>
            </a:r>
            <a:r>
              <a:rPr lang="en-US" sz="2100" i="1" baseline="30000" dirty="0" err="1"/>
              <a:t>j</a:t>
            </a:r>
            <a:r>
              <a:rPr lang="en-US" sz="2100" i="1" dirty="0" err="1"/>
              <a:t>Q</a:t>
            </a:r>
            <a:r>
              <a:rPr lang="en-US" sz="2100" i="1" baseline="-25000" dirty="0" err="1"/>
              <a:t>k</a:t>
            </a:r>
            <a:r>
              <a:rPr lang="en-US" sz="2100" baseline="-250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Angular velocities/accelerations/torques: where </a:t>
            </a:r>
            <a:r>
              <a:rPr lang="en-US" sz="2100" i="1" dirty="0"/>
              <a:t>Q</a:t>
            </a:r>
            <a:r>
              <a:rPr lang="en-US" sz="2100" dirty="0"/>
              <a:t> represents an angular quantity, </a:t>
            </a:r>
            <a:r>
              <a:rPr lang="en-US" sz="2100" i="1" dirty="0" err="1"/>
              <a:t>Q</a:t>
            </a:r>
            <a:r>
              <a:rPr lang="en-US" sz="2100" i="1" baseline="-25000" dirty="0" err="1"/>
              <a:t>k</a:t>
            </a:r>
            <a:r>
              <a:rPr lang="en-US" sz="2100" dirty="0"/>
              <a:t> is that quantity for link </a:t>
            </a:r>
            <a:r>
              <a:rPr lang="en-US" sz="2100" i="1" dirty="0"/>
              <a:t>k</a:t>
            </a:r>
            <a:r>
              <a:rPr lang="en-US" sz="21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Links are defined by their dimensions (length </a:t>
            </a:r>
            <a:r>
              <a:rPr lang="en-US" sz="2100" i="1" dirty="0"/>
              <a:t>L</a:t>
            </a:r>
            <a:r>
              <a:rPr lang="en-US" sz="2100" i="1" baseline="-25000" dirty="0"/>
              <a:t>i</a:t>
            </a:r>
            <a:r>
              <a:rPr lang="en-US" sz="2100" i="1" dirty="0"/>
              <a:t> </a:t>
            </a:r>
            <a:r>
              <a:rPr lang="en-US" sz="2100" dirty="0"/>
              <a:t>and centroid position </a:t>
            </a:r>
            <a:r>
              <a:rPr lang="en-US" sz="2100" i="1" dirty="0"/>
              <a:t>c</a:t>
            </a:r>
            <a:r>
              <a:rPr lang="en-US" sz="2100" i="1" baseline="-25000" dirty="0"/>
              <a:t>i</a:t>
            </a:r>
            <a:r>
              <a:rPr lang="en-US" sz="2100" dirty="0"/>
              <a:t>) and inertial properties (mass </a:t>
            </a:r>
            <a:r>
              <a:rPr lang="en-US" sz="2100" i="1" dirty="0"/>
              <a:t>m</a:t>
            </a:r>
            <a:r>
              <a:rPr lang="en-US" sz="2100" i="1" baseline="-25000" dirty="0"/>
              <a:t>i</a:t>
            </a:r>
            <a:r>
              <a:rPr lang="en-US" sz="2100" dirty="0"/>
              <a:t> and mass moment of inertia </a:t>
            </a:r>
            <a:r>
              <a:rPr lang="en-US" sz="2100" i="1" dirty="0"/>
              <a:t>I</a:t>
            </a:r>
            <a:r>
              <a:rPr lang="en-US" sz="2100" i="1" baseline="-25000" dirty="0"/>
              <a:t>i</a:t>
            </a:r>
            <a:r>
              <a:rPr lang="en-US" sz="2100" dirty="0"/>
              <a:t>) 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Matrices </a:t>
            </a:r>
            <a:r>
              <a:rPr lang="en-US" sz="2100" i="1" baseline="30000" dirty="0" err="1"/>
              <a:t>j</a:t>
            </a:r>
            <a:r>
              <a:rPr lang="en-US" sz="2100" i="1" dirty="0" err="1"/>
              <a:t>R</a:t>
            </a:r>
            <a:r>
              <a:rPr lang="en-US" sz="2100" i="1" baseline="-25000" dirty="0" err="1"/>
              <a:t>k</a:t>
            </a:r>
            <a:r>
              <a:rPr lang="en-US" sz="2100" dirty="0"/>
              <a:t> are rotation matrices as defined previously, except that </a:t>
            </a:r>
            <a:r>
              <a:rPr lang="en-US" sz="2100" u="sng" dirty="0"/>
              <a:t>only 2x2 matrices are required in the planar case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6" name="Object 3"/>
          <p:cNvGraphicFramePr>
            <a:graphicFrameLocks noGrp="1" noChangeAspect="1"/>
          </p:cNvGraphicFramePr>
          <p:nvPr>
            <p:ph sz="quarter" idx="1"/>
            <p:extLst/>
          </p:nvPr>
        </p:nvGraphicFramePr>
        <p:xfrm>
          <a:off x="1904883" y="3630823"/>
          <a:ext cx="390035" cy="266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6" name="Equation" r:id="rId4" imgW="241200" imgH="164880" progId="Equation.3">
                  <p:embed/>
                </p:oleObj>
              </mc:Choice>
              <mc:Fallback>
                <p:oleObj name="Equation" r:id="rId4" imgW="241200" imgH="164880" progId="Equation.3">
                  <p:embed/>
                  <p:pic>
                    <p:nvPicPr>
                      <p:cNvPr id="1843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883" y="3630823"/>
                        <a:ext cx="390035" cy="266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9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5292080" y="2999822"/>
          <a:ext cx="2801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7" name="Equation" r:id="rId6" imgW="1346040" imgH="228600" progId="Equation.3">
                  <p:embed/>
                </p:oleObj>
              </mc:Choice>
              <mc:Fallback>
                <p:oleObj name="Equation" r:id="rId6" imgW="1346040" imgH="228600" progId="Equation.3">
                  <p:embed/>
                  <p:pic>
                    <p:nvPicPr>
                      <p:cNvPr id="5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999822"/>
                        <a:ext cx="2801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"/>
          <p:cNvGraphicFramePr>
            <a:graphicFrameLocks noChangeAspect="1"/>
          </p:cNvGraphicFramePr>
          <p:nvPr>
            <p:extLst/>
          </p:nvPr>
        </p:nvGraphicFramePr>
        <p:xfrm>
          <a:off x="2513013" y="1878013"/>
          <a:ext cx="4968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8" name="Equation" r:id="rId8" imgW="291960" imgH="253800" progId="Equation.3">
                  <p:embed/>
                </p:oleObj>
              </mc:Choice>
              <mc:Fallback>
                <p:oleObj name="Equation" r:id="rId8" imgW="291960" imgH="253800" progId="Equation.3">
                  <p:embed/>
                  <p:pic>
                    <p:nvPicPr>
                      <p:cNvPr id="184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1878013"/>
                        <a:ext cx="49688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6"/>
          <p:cNvGraphicFramePr>
            <a:graphicFrameLocks noChangeAspect="1"/>
          </p:cNvGraphicFramePr>
          <p:nvPr>
            <p:extLst/>
          </p:nvPr>
        </p:nvGraphicFramePr>
        <p:xfrm>
          <a:off x="1371600" y="2159000"/>
          <a:ext cx="5238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9" name="Equation" r:id="rId10" imgW="279360" imgH="253800" progId="Equation.3">
                  <p:embed/>
                </p:oleObj>
              </mc:Choice>
              <mc:Fallback>
                <p:oleObj name="Equation" r:id="rId10" imgW="279360" imgH="253800" progId="Equation.3">
                  <p:embed/>
                  <p:pic>
                    <p:nvPicPr>
                      <p:cNvPr id="1843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59000"/>
                        <a:ext cx="5238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7"/>
          <p:cNvGraphicFramePr>
            <a:graphicFrameLocks noChangeAspect="1"/>
          </p:cNvGraphicFramePr>
          <p:nvPr>
            <p:extLst/>
          </p:nvPr>
        </p:nvGraphicFramePr>
        <p:xfrm>
          <a:off x="3276600" y="2667000"/>
          <a:ext cx="5492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0" name="Equation" r:id="rId12" imgW="279360" imgH="253800" progId="Equation.3">
                  <p:embed/>
                </p:oleObj>
              </mc:Choice>
              <mc:Fallback>
                <p:oleObj name="Equation" r:id="rId12" imgW="279360" imgH="253800" progId="Equation.3">
                  <p:embed/>
                  <p:pic>
                    <p:nvPicPr>
                      <p:cNvPr id="1844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67000"/>
                        <a:ext cx="5492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AutoShape 8"/>
          <p:cNvSpPr>
            <a:spLocks noChangeArrowheads="1"/>
          </p:cNvSpPr>
          <p:nvPr/>
        </p:nvSpPr>
        <p:spPr bwMode="auto">
          <a:xfrm rot="20303174">
            <a:off x="660400" y="3128963"/>
            <a:ext cx="2286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96925" y="36115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1828800" y="2590800"/>
            <a:ext cx="304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 baseline="0">
                <a:latin typeface="Times New Roman" charset="0"/>
                <a:cs typeface="Times New Roman" charset="0"/>
              </a:rPr>
              <a:t>N</a:t>
            </a:r>
            <a:r>
              <a:rPr lang="en-GB" b="1">
                <a:latin typeface="Times New Roman" charset="0"/>
                <a:cs typeface="Times New Roman" charset="0"/>
              </a:rPr>
              <a:t>1</a:t>
            </a:r>
            <a:endParaRPr lang="el-GR" b="1">
              <a:latin typeface="Times New Roman" charset="0"/>
              <a:cs typeface="Times New Roman" charset="0"/>
            </a:endParaRP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 rot="-3466125">
            <a:off x="2743200" y="2819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AutoShape 12"/>
          <p:cNvSpPr>
            <a:spLocks noChangeArrowheads="1"/>
          </p:cNvSpPr>
          <p:nvPr/>
        </p:nvSpPr>
        <p:spPr bwMode="auto">
          <a:xfrm>
            <a:off x="1754742" y="3162907"/>
            <a:ext cx="152962" cy="158081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 rot="-1440341">
            <a:off x="804863" y="3549650"/>
            <a:ext cx="566737" cy="28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 flipH="1" flipV="1">
            <a:off x="1583668" y="2590800"/>
            <a:ext cx="247650" cy="652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881063" y="3059113"/>
            <a:ext cx="200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l-GR" sz="2000" b="1" baseline="0" dirty="0">
                <a:latin typeface="Times New Roman" charset="0"/>
                <a:cs typeface="Times New Roman" charset="0"/>
              </a:rPr>
              <a:t>τ</a:t>
            </a:r>
            <a:r>
              <a:rPr lang="en-GB" sz="2000" b="1" dirty="0">
                <a:latin typeface="Times New Roman" charset="0"/>
                <a:cs typeface="Times New Roman" charset="0"/>
              </a:rPr>
              <a:t>1</a:t>
            </a:r>
            <a:endParaRPr lang="el-GR" sz="2000" b="1" dirty="0">
              <a:latin typeface="Times New Roman" charset="0"/>
              <a:cs typeface="Times New Roman" charset="0"/>
            </a:endParaRPr>
          </a:p>
        </p:txBody>
      </p:sp>
      <p:graphicFrame>
        <p:nvGraphicFramePr>
          <p:cNvPr id="18449" name="Object 16"/>
          <p:cNvGraphicFramePr>
            <a:graphicFrameLocks noChangeAspect="1"/>
          </p:cNvGraphicFramePr>
          <p:nvPr>
            <p:extLst/>
          </p:nvPr>
        </p:nvGraphicFramePr>
        <p:xfrm>
          <a:off x="304800" y="2444750"/>
          <a:ext cx="533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1" name="Equation" r:id="rId14" imgW="279360" imgH="253800" progId="Equation.3">
                  <p:embed/>
                </p:oleObj>
              </mc:Choice>
              <mc:Fallback>
                <p:oleObj name="Equation" r:id="rId14" imgW="279360" imgH="253800" progId="Equation.3">
                  <p:embed/>
                  <p:pic>
                    <p:nvPicPr>
                      <p:cNvPr id="1844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44750"/>
                        <a:ext cx="533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Line 17"/>
          <p:cNvSpPr>
            <a:spLocks noChangeShapeType="1"/>
          </p:cNvSpPr>
          <p:nvPr/>
        </p:nvSpPr>
        <p:spPr bwMode="auto">
          <a:xfrm flipH="1" flipV="1">
            <a:off x="590550" y="2968625"/>
            <a:ext cx="247650" cy="652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 flipH="1" flipV="1">
            <a:off x="2517775" y="2181225"/>
            <a:ext cx="247650" cy="652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Freeform 19"/>
          <p:cNvSpPr>
            <a:spLocks/>
          </p:cNvSpPr>
          <p:nvPr/>
        </p:nvSpPr>
        <p:spPr bwMode="auto">
          <a:xfrm>
            <a:off x="2743200" y="2590800"/>
            <a:ext cx="393700" cy="622300"/>
          </a:xfrm>
          <a:custGeom>
            <a:avLst/>
            <a:gdLst>
              <a:gd name="T0" fmla="*/ 2147483647 w 248"/>
              <a:gd name="T1" fmla="*/ 2147483647 h 392"/>
              <a:gd name="T2" fmla="*/ 2147483647 w 248"/>
              <a:gd name="T3" fmla="*/ 2147483647 h 392"/>
              <a:gd name="T4" fmla="*/ 2147483647 w 248"/>
              <a:gd name="T5" fmla="*/ 2147483647 h 392"/>
              <a:gd name="T6" fmla="*/ 2147483647 w 248"/>
              <a:gd name="T7" fmla="*/ 2147483647 h 392"/>
              <a:gd name="T8" fmla="*/ 2147483647 w 248"/>
              <a:gd name="T9" fmla="*/ 2147483647 h 392"/>
              <a:gd name="T10" fmla="*/ 2147483647 w 248"/>
              <a:gd name="T11" fmla="*/ 2147483647 h 392"/>
              <a:gd name="T12" fmla="*/ 0 w 248"/>
              <a:gd name="T13" fmla="*/ 2147483647 h 3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8"/>
              <a:gd name="T22" fmla="*/ 0 h 392"/>
              <a:gd name="T23" fmla="*/ 248 w 248"/>
              <a:gd name="T24" fmla="*/ 392 h 3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8" h="392">
                <a:moveTo>
                  <a:pt x="96" y="392"/>
                </a:moveTo>
                <a:cubicBezTo>
                  <a:pt x="132" y="380"/>
                  <a:pt x="168" y="368"/>
                  <a:pt x="192" y="344"/>
                </a:cubicBezTo>
                <a:cubicBezTo>
                  <a:pt x="216" y="320"/>
                  <a:pt x="232" y="280"/>
                  <a:pt x="240" y="248"/>
                </a:cubicBezTo>
                <a:cubicBezTo>
                  <a:pt x="248" y="216"/>
                  <a:pt x="248" y="184"/>
                  <a:pt x="240" y="152"/>
                </a:cubicBezTo>
                <a:cubicBezTo>
                  <a:pt x="232" y="120"/>
                  <a:pt x="216" y="80"/>
                  <a:pt x="192" y="56"/>
                </a:cubicBezTo>
                <a:cubicBezTo>
                  <a:pt x="168" y="32"/>
                  <a:pt x="128" y="16"/>
                  <a:pt x="96" y="8"/>
                </a:cubicBezTo>
                <a:cubicBezTo>
                  <a:pt x="64" y="0"/>
                  <a:pt x="32" y="4"/>
                  <a:pt x="0" y="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Freeform 20"/>
          <p:cNvSpPr>
            <a:spLocks/>
          </p:cNvSpPr>
          <p:nvPr/>
        </p:nvSpPr>
        <p:spPr bwMode="auto">
          <a:xfrm>
            <a:off x="1828800" y="2895600"/>
            <a:ext cx="393700" cy="622300"/>
          </a:xfrm>
          <a:custGeom>
            <a:avLst/>
            <a:gdLst>
              <a:gd name="T0" fmla="*/ 2147483647 w 248"/>
              <a:gd name="T1" fmla="*/ 2147483647 h 392"/>
              <a:gd name="T2" fmla="*/ 2147483647 w 248"/>
              <a:gd name="T3" fmla="*/ 2147483647 h 392"/>
              <a:gd name="T4" fmla="*/ 2147483647 w 248"/>
              <a:gd name="T5" fmla="*/ 2147483647 h 392"/>
              <a:gd name="T6" fmla="*/ 2147483647 w 248"/>
              <a:gd name="T7" fmla="*/ 2147483647 h 392"/>
              <a:gd name="T8" fmla="*/ 2147483647 w 248"/>
              <a:gd name="T9" fmla="*/ 2147483647 h 392"/>
              <a:gd name="T10" fmla="*/ 2147483647 w 248"/>
              <a:gd name="T11" fmla="*/ 2147483647 h 392"/>
              <a:gd name="T12" fmla="*/ 0 w 248"/>
              <a:gd name="T13" fmla="*/ 2147483647 h 3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8"/>
              <a:gd name="T22" fmla="*/ 0 h 392"/>
              <a:gd name="T23" fmla="*/ 248 w 248"/>
              <a:gd name="T24" fmla="*/ 392 h 3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8" h="392">
                <a:moveTo>
                  <a:pt x="96" y="392"/>
                </a:moveTo>
                <a:cubicBezTo>
                  <a:pt x="132" y="380"/>
                  <a:pt x="168" y="368"/>
                  <a:pt x="192" y="344"/>
                </a:cubicBezTo>
                <a:cubicBezTo>
                  <a:pt x="216" y="320"/>
                  <a:pt x="232" y="280"/>
                  <a:pt x="240" y="248"/>
                </a:cubicBezTo>
                <a:cubicBezTo>
                  <a:pt x="248" y="216"/>
                  <a:pt x="248" y="184"/>
                  <a:pt x="240" y="152"/>
                </a:cubicBezTo>
                <a:cubicBezTo>
                  <a:pt x="232" y="120"/>
                  <a:pt x="216" y="80"/>
                  <a:pt x="192" y="56"/>
                </a:cubicBezTo>
                <a:cubicBezTo>
                  <a:pt x="168" y="32"/>
                  <a:pt x="128" y="16"/>
                  <a:pt x="96" y="8"/>
                </a:cubicBezTo>
                <a:cubicBezTo>
                  <a:pt x="64" y="0"/>
                  <a:pt x="32" y="4"/>
                  <a:pt x="0" y="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Freeform 21"/>
          <p:cNvSpPr>
            <a:spLocks/>
          </p:cNvSpPr>
          <p:nvPr/>
        </p:nvSpPr>
        <p:spPr bwMode="auto">
          <a:xfrm>
            <a:off x="762000" y="3352800"/>
            <a:ext cx="393700" cy="622300"/>
          </a:xfrm>
          <a:custGeom>
            <a:avLst/>
            <a:gdLst>
              <a:gd name="T0" fmla="*/ 2147483647 w 248"/>
              <a:gd name="T1" fmla="*/ 2147483647 h 392"/>
              <a:gd name="T2" fmla="*/ 2147483647 w 248"/>
              <a:gd name="T3" fmla="*/ 2147483647 h 392"/>
              <a:gd name="T4" fmla="*/ 2147483647 w 248"/>
              <a:gd name="T5" fmla="*/ 2147483647 h 392"/>
              <a:gd name="T6" fmla="*/ 2147483647 w 248"/>
              <a:gd name="T7" fmla="*/ 2147483647 h 392"/>
              <a:gd name="T8" fmla="*/ 2147483647 w 248"/>
              <a:gd name="T9" fmla="*/ 2147483647 h 392"/>
              <a:gd name="T10" fmla="*/ 2147483647 w 248"/>
              <a:gd name="T11" fmla="*/ 2147483647 h 392"/>
              <a:gd name="T12" fmla="*/ 0 w 248"/>
              <a:gd name="T13" fmla="*/ 2147483647 h 3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8"/>
              <a:gd name="T22" fmla="*/ 0 h 392"/>
              <a:gd name="T23" fmla="*/ 248 w 248"/>
              <a:gd name="T24" fmla="*/ 392 h 3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8" h="392">
                <a:moveTo>
                  <a:pt x="96" y="392"/>
                </a:moveTo>
                <a:cubicBezTo>
                  <a:pt x="132" y="380"/>
                  <a:pt x="168" y="368"/>
                  <a:pt x="192" y="344"/>
                </a:cubicBezTo>
                <a:cubicBezTo>
                  <a:pt x="216" y="320"/>
                  <a:pt x="232" y="280"/>
                  <a:pt x="240" y="248"/>
                </a:cubicBezTo>
                <a:cubicBezTo>
                  <a:pt x="248" y="216"/>
                  <a:pt x="248" y="184"/>
                  <a:pt x="240" y="152"/>
                </a:cubicBezTo>
                <a:cubicBezTo>
                  <a:pt x="232" y="120"/>
                  <a:pt x="216" y="80"/>
                  <a:pt x="192" y="56"/>
                </a:cubicBezTo>
                <a:cubicBezTo>
                  <a:pt x="168" y="32"/>
                  <a:pt x="128" y="16"/>
                  <a:pt x="96" y="8"/>
                </a:cubicBezTo>
                <a:cubicBezTo>
                  <a:pt x="64" y="0"/>
                  <a:pt x="32" y="4"/>
                  <a:pt x="0" y="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2819400" y="2286000"/>
            <a:ext cx="200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l-GR" sz="2000" b="1" baseline="0" dirty="0">
                <a:latin typeface="Times New Roman" charset="0"/>
                <a:cs typeface="Times New Roman" charset="0"/>
              </a:rPr>
              <a:t>τ</a:t>
            </a:r>
            <a:r>
              <a:rPr lang="en-GB" sz="2000" b="1" dirty="0">
                <a:latin typeface="Times New Roman" charset="0"/>
                <a:cs typeface="Times New Roman" charset="0"/>
              </a:rPr>
              <a:t>2</a:t>
            </a:r>
            <a:endParaRPr lang="el-GR" sz="2000" b="1" dirty="0">
              <a:latin typeface="Times New Roman" charset="0"/>
              <a:cs typeface="Times New Roman" charset="0"/>
            </a:endParaRPr>
          </a:p>
        </p:txBody>
      </p:sp>
      <p:graphicFrame>
        <p:nvGraphicFramePr>
          <p:cNvPr id="18456" name="Object 23"/>
          <p:cNvGraphicFramePr>
            <a:graphicFrameLocks noChangeAspect="1"/>
          </p:cNvGraphicFramePr>
          <p:nvPr>
            <p:extLst/>
          </p:nvPr>
        </p:nvGraphicFramePr>
        <p:xfrm>
          <a:off x="977900" y="3592240"/>
          <a:ext cx="53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2" name="Equation" r:id="rId16" imgW="266400" imgH="253800" progId="Equation.3">
                  <p:embed/>
                </p:oleObj>
              </mc:Choice>
              <mc:Fallback>
                <p:oleObj name="Equation" r:id="rId16" imgW="266400" imgH="253800" progId="Equation.3">
                  <p:embed/>
                  <p:pic>
                    <p:nvPicPr>
                      <p:cNvPr id="1845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592240"/>
                        <a:ext cx="53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Line 24"/>
          <p:cNvSpPr>
            <a:spLocks noChangeShapeType="1"/>
          </p:cNvSpPr>
          <p:nvPr/>
        </p:nvSpPr>
        <p:spPr bwMode="auto">
          <a:xfrm rot="-1440341">
            <a:off x="1806575" y="3133725"/>
            <a:ext cx="566738" cy="28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rot="-1440341">
            <a:off x="2819400" y="2743200"/>
            <a:ext cx="566738" cy="28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59" name="Object 26"/>
          <p:cNvGraphicFramePr>
            <a:graphicFrameLocks noChangeAspect="1"/>
          </p:cNvGraphicFramePr>
          <p:nvPr/>
        </p:nvGraphicFramePr>
        <p:xfrm>
          <a:off x="2209800" y="3124200"/>
          <a:ext cx="558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3" name="Equation" r:id="rId18" imgW="279279" imgH="253890" progId="Equation.3">
                  <p:embed/>
                </p:oleObj>
              </mc:Choice>
              <mc:Fallback>
                <p:oleObj name="Equation" r:id="rId18" imgW="279279" imgH="253890" progId="Equation.3">
                  <p:embed/>
                  <p:pic>
                    <p:nvPicPr>
                      <p:cNvPr id="18459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24200"/>
                        <a:ext cx="558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0" name="Line 27"/>
          <p:cNvSpPr>
            <a:spLocks noChangeShapeType="1"/>
          </p:cNvSpPr>
          <p:nvPr/>
        </p:nvSpPr>
        <p:spPr bwMode="auto">
          <a:xfrm flipH="1" flipV="1">
            <a:off x="1828800" y="3215444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1" name="TextBox 2"/>
          <p:cNvSpPr txBox="1">
            <a:spLocks noChangeArrowheads="1"/>
          </p:cNvSpPr>
          <p:nvPr/>
        </p:nvSpPr>
        <p:spPr bwMode="auto">
          <a:xfrm>
            <a:off x="5172800" y="2456892"/>
            <a:ext cx="3060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800" baseline="0" dirty="0">
                <a:latin typeface="+mn-lt"/>
              </a:rPr>
              <a:t>Newton equation: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128284" y="3429000"/>
            <a:ext cx="612068" cy="8133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2"/>
          <p:cNvSpPr txBox="1">
            <a:spLocks noChangeArrowheads="1"/>
          </p:cNvSpPr>
          <p:nvPr/>
        </p:nvSpPr>
        <p:spPr bwMode="auto">
          <a:xfrm>
            <a:off x="5148064" y="4185084"/>
            <a:ext cx="30603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000" baseline="0" dirty="0">
                <a:latin typeface="+mn-lt"/>
              </a:rPr>
              <a:t>Absolute linear acceleration of centre </a:t>
            </a:r>
            <a:r>
              <a:rPr lang="en-GB" i="1" baseline="0" dirty="0" err="1">
                <a:latin typeface="Times"/>
                <a:cs typeface="Times"/>
              </a:rPr>
              <a:t>C</a:t>
            </a:r>
            <a:r>
              <a:rPr lang="en-GB" i="1" dirty="0" err="1">
                <a:latin typeface="Times"/>
                <a:cs typeface="Times"/>
              </a:rPr>
              <a:t>i</a:t>
            </a:r>
            <a:endParaRPr lang="en-GB" sz="2000" i="1" baseline="0" dirty="0">
              <a:latin typeface="Times"/>
              <a:cs typeface="Times"/>
            </a:endParaRPr>
          </a:p>
        </p:txBody>
      </p:sp>
      <p:sp>
        <p:nvSpPr>
          <p:cNvPr id="61" name="Text Box 43"/>
          <p:cNvSpPr txBox="1">
            <a:spLocks noChangeArrowheads="1"/>
          </p:cNvSpPr>
          <p:nvPr/>
        </p:nvSpPr>
        <p:spPr bwMode="auto">
          <a:xfrm>
            <a:off x="1186773" y="2960948"/>
            <a:ext cx="2888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 i="1" baseline="0" dirty="0">
                <a:latin typeface="Times New Roman" charset="0"/>
                <a:cs typeface="Times New Roman" charset="0"/>
              </a:rPr>
              <a:t>C</a:t>
            </a:r>
            <a:r>
              <a:rPr lang="en-GB" b="1" i="1" dirty="0">
                <a:latin typeface="Times New Roman" charset="0"/>
                <a:cs typeface="Times New Roman" charset="0"/>
              </a:rPr>
              <a:t>1</a:t>
            </a:r>
            <a:endParaRPr lang="el-GR" b="1" i="1" dirty="0">
              <a:latin typeface="Times New Roman" charset="0"/>
              <a:cs typeface="Times New Roman" charset="0"/>
            </a:endParaRPr>
          </a:p>
        </p:txBody>
      </p:sp>
      <p:sp>
        <p:nvSpPr>
          <p:cNvPr id="62" name="Line 45"/>
          <p:cNvSpPr>
            <a:spLocks noChangeShapeType="1"/>
          </p:cNvSpPr>
          <p:nvPr/>
        </p:nvSpPr>
        <p:spPr bwMode="auto">
          <a:xfrm flipV="1">
            <a:off x="611597" y="2873856"/>
            <a:ext cx="1106116" cy="4558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i="1" dirty="0"/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 flipV="1">
            <a:off x="575556" y="2355850"/>
            <a:ext cx="2002544" cy="829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i="1" dirty="0"/>
          </a:p>
        </p:txBody>
      </p:sp>
      <p:sp>
        <p:nvSpPr>
          <p:cNvPr id="64" name="Text Box 66"/>
          <p:cNvSpPr txBox="1">
            <a:spLocks noChangeArrowheads="1"/>
          </p:cNvSpPr>
          <p:nvPr/>
        </p:nvSpPr>
        <p:spPr bwMode="auto">
          <a:xfrm>
            <a:off x="1295636" y="2492896"/>
            <a:ext cx="2759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 i="1" baseline="0" dirty="0">
                <a:latin typeface="Times New Roman" charset="0"/>
                <a:cs typeface="Times New Roman" charset="0"/>
              </a:rPr>
              <a:t>L</a:t>
            </a:r>
            <a:r>
              <a:rPr lang="en-GB" b="1" i="1" dirty="0">
                <a:latin typeface="Times New Roman" charset="0"/>
                <a:cs typeface="Times New Roman" charset="0"/>
              </a:rPr>
              <a:t>1</a:t>
            </a:r>
            <a:endParaRPr lang="el-GR" b="1" i="1" dirty="0">
              <a:latin typeface="Times New Roman" charset="0"/>
              <a:cs typeface="Times New Roman" charset="0"/>
            </a:endParaRPr>
          </a:p>
        </p:txBody>
      </p:sp>
      <p:sp>
        <p:nvSpPr>
          <p:cNvPr id="37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0942"/>
          </a:xfrm>
        </p:spPr>
        <p:txBody>
          <a:bodyPr/>
          <a:lstStyle/>
          <a:p>
            <a:r>
              <a:rPr lang="en-US" dirty="0"/>
              <a:t>Link Balance </a:t>
            </a:r>
            <a:r>
              <a:rPr lang="en-US"/>
              <a:t>Equations – Newton </a:t>
            </a:r>
            <a:endParaRPr lang="en-US" dirty="0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944694" y="5148163"/>
            <a:ext cx="2590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aseline="0">
                <a:latin typeface="+mn-lt"/>
              </a:rPr>
              <a:t>Force acting on link 1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5944694" y="5580211"/>
            <a:ext cx="27395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aseline="0" dirty="0">
                <a:latin typeface="+mn-lt"/>
              </a:rPr>
              <a:t>Force that link 2 acts on link 1</a:t>
            </a:r>
          </a:p>
        </p:txBody>
      </p:sp>
      <p:graphicFrame>
        <p:nvGraphicFramePr>
          <p:cNvPr id="38" name="Object 39"/>
          <p:cNvGraphicFramePr>
            <a:graphicFrameLocks noChangeAspect="1"/>
          </p:cNvGraphicFramePr>
          <p:nvPr>
            <p:extLst/>
          </p:nvPr>
        </p:nvGraphicFramePr>
        <p:xfrm>
          <a:off x="252413" y="4606925"/>
          <a:ext cx="14509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4" name="Equation" r:id="rId20" imgW="787320" imgH="990360" progId="Equation.3">
                  <p:embed/>
                </p:oleObj>
              </mc:Choice>
              <mc:Fallback>
                <p:oleObj name="Equation" r:id="rId20" imgW="787320" imgH="990360" progId="Equation.3">
                  <p:embed/>
                  <p:pic>
                    <p:nvPicPr>
                      <p:cNvPr id="38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4606925"/>
                        <a:ext cx="1450975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670632" y="4645654"/>
            <a:ext cx="175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aseline="0" dirty="0">
                <a:latin typeface="+mn-lt"/>
              </a:rPr>
              <a:t>Torque in joint </a:t>
            </a:r>
            <a:r>
              <a:rPr lang="en-GB" sz="1600" i="1" baseline="0" dirty="0" err="1">
                <a:latin typeface="+mn-lt"/>
              </a:rPr>
              <a:t>i</a:t>
            </a:r>
            <a:endParaRPr lang="en-GB" sz="1600" i="1" baseline="0" dirty="0">
              <a:latin typeface="+mn-lt"/>
            </a:endParaRP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695040" y="5029568"/>
            <a:ext cx="21962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aseline="0" dirty="0">
                <a:latin typeface="+mn-lt"/>
              </a:rPr>
              <a:t>Inertial torque of link </a:t>
            </a:r>
            <a:r>
              <a:rPr lang="en-GB" sz="1600" i="1" baseline="0" dirty="0" err="1">
                <a:latin typeface="+mn-lt"/>
              </a:rPr>
              <a:t>i</a:t>
            </a:r>
            <a:endParaRPr lang="en-GB" sz="1600" i="1" baseline="0" dirty="0">
              <a:latin typeface="+mn-lt"/>
            </a:endParaRP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1055080" y="5461616"/>
            <a:ext cx="33569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aseline="0" dirty="0">
                <a:latin typeface="+mn-lt"/>
              </a:rPr>
              <a:t>Torque from coupling force in joint 1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1811164" y="5893664"/>
            <a:ext cx="3315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aseline="0" dirty="0">
                <a:latin typeface="+mn-lt"/>
              </a:rPr>
              <a:t>Torque from coupling force in joint 2</a:t>
            </a:r>
          </a:p>
        </p:txBody>
      </p:sp>
      <p:graphicFrame>
        <p:nvGraphicFramePr>
          <p:cNvPr id="43" name="Object 39"/>
          <p:cNvGraphicFramePr>
            <a:graphicFrameLocks noChangeAspect="1"/>
          </p:cNvGraphicFramePr>
          <p:nvPr>
            <p:extLst/>
          </p:nvPr>
        </p:nvGraphicFramePr>
        <p:xfrm>
          <a:off x="5192713" y="5067300"/>
          <a:ext cx="5270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5" name="Equation" r:id="rId22" imgW="291960" imgH="533160" progId="Equation.3">
                  <p:embed/>
                </p:oleObj>
              </mc:Choice>
              <mc:Fallback>
                <p:oleObj name="Equation" r:id="rId22" imgW="291960" imgH="533160" progId="Equation.3">
                  <p:embed/>
                  <p:pic>
                    <p:nvPicPr>
                      <p:cNvPr id="4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5067300"/>
                        <a:ext cx="52705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73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/>
      <p:bldP spid="18445" grpId="0" animBg="1"/>
      <p:bldP spid="18446" grpId="0" animBg="1"/>
      <p:bldP spid="18447" grpId="0" animBg="1"/>
      <p:bldP spid="18448" grpId="0"/>
      <p:bldP spid="18450" grpId="0" animBg="1"/>
      <p:bldP spid="18451" grpId="0" animBg="1"/>
      <p:bldP spid="18452" grpId="0" animBg="1"/>
      <p:bldP spid="18453" grpId="0" animBg="1"/>
      <p:bldP spid="18454" grpId="0" animBg="1"/>
      <p:bldP spid="18455" grpId="0"/>
      <p:bldP spid="18457" grpId="0" animBg="1"/>
      <p:bldP spid="18458" grpId="0" animBg="1"/>
      <p:bldP spid="18460" grpId="0" animBg="1"/>
      <p:bldP spid="61" grpId="0"/>
      <p:bldP spid="62" grpId="0" animBg="1"/>
      <p:bldP spid="35" grpId="0"/>
      <p:bldP spid="36" grpId="0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29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5116513" y="2990850"/>
          <a:ext cx="29686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0" name="Equation" r:id="rId4" imgW="1587240" imgH="253800" progId="Equation.3">
                  <p:embed/>
                </p:oleObj>
              </mc:Choice>
              <mc:Fallback>
                <p:oleObj name="Equation" r:id="rId4" imgW="1587240" imgH="253800" progId="Equation.3">
                  <p:embed/>
                  <p:pic>
                    <p:nvPicPr>
                      <p:cNvPr id="3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2990850"/>
                        <a:ext cx="29686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1" name="TextBox 2"/>
          <p:cNvSpPr txBox="1">
            <a:spLocks noChangeArrowheads="1"/>
          </p:cNvSpPr>
          <p:nvPr/>
        </p:nvSpPr>
        <p:spPr bwMode="auto">
          <a:xfrm>
            <a:off x="5172800" y="2456892"/>
            <a:ext cx="3060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800" baseline="0" dirty="0">
                <a:latin typeface="+mn-lt"/>
              </a:rPr>
              <a:t>Translation Forces:</a:t>
            </a:r>
          </a:p>
        </p:txBody>
      </p:sp>
      <p:cxnSp>
        <p:nvCxnSpPr>
          <p:cNvPr id="7" name="Straight Arrow Connector 6"/>
          <p:cNvCxnSpPr>
            <a:stCxn id="59" idx="0"/>
          </p:cNvCxnSpPr>
          <p:nvPr/>
        </p:nvCxnSpPr>
        <p:spPr>
          <a:xfrm flipV="1">
            <a:off x="6606226" y="3501008"/>
            <a:ext cx="522058" cy="878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2"/>
          <p:cNvSpPr txBox="1">
            <a:spLocks noChangeArrowheads="1"/>
          </p:cNvSpPr>
          <p:nvPr/>
        </p:nvSpPr>
        <p:spPr bwMode="auto">
          <a:xfrm>
            <a:off x="5076056" y="4379883"/>
            <a:ext cx="30603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000" baseline="0" dirty="0">
                <a:latin typeface="+mn-lt"/>
              </a:rPr>
              <a:t>Inertia</a:t>
            </a:r>
            <a:endParaRPr lang="en-GB" sz="2000" i="1" baseline="0" dirty="0">
              <a:latin typeface="Times"/>
              <a:cs typeface="Times"/>
            </a:endParaRPr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0942"/>
          </a:xfrm>
        </p:spPr>
        <p:txBody>
          <a:bodyPr>
            <a:normAutofit/>
          </a:bodyPr>
          <a:lstStyle/>
          <a:p>
            <a:r>
              <a:rPr lang="en-US" dirty="0"/>
              <a:t>Link Balance Equations – Translational </a:t>
            </a:r>
          </a:p>
        </p:txBody>
      </p:sp>
      <p:graphicFrame>
        <p:nvGraphicFramePr>
          <p:cNvPr id="36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979613" y="3644900"/>
          <a:ext cx="241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1" name="Equation" r:id="rId6" imgW="241091" imgH="164957" progId="Equation.3">
                  <p:embed/>
                </p:oleObj>
              </mc:Choice>
              <mc:Fallback>
                <p:oleObj name="Equation" r:id="rId6" imgW="241091" imgH="164957" progId="Equation.3">
                  <p:embed/>
                  <p:pic>
                    <p:nvPicPr>
                      <p:cNvPr id="3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644900"/>
                        <a:ext cx="2413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5"/>
          <p:cNvGraphicFramePr>
            <a:graphicFrameLocks noChangeAspect="1"/>
          </p:cNvGraphicFramePr>
          <p:nvPr/>
        </p:nvGraphicFramePr>
        <p:xfrm>
          <a:off x="2513013" y="1878013"/>
          <a:ext cx="4968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2" name="Equation" r:id="rId8" imgW="291973" imgH="253890" progId="Equation.3">
                  <p:embed/>
                </p:oleObj>
              </mc:Choice>
              <mc:Fallback>
                <p:oleObj name="Equation" r:id="rId8" imgW="291973" imgH="253890" progId="Equation.3">
                  <p:embed/>
                  <p:pic>
                    <p:nvPicPr>
                      <p:cNvPr id="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1878013"/>
                        <a:ext cx="49688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6"/>
          <p:cNvGraphicFramePr>
            <a:graphicFrameLocks noChangeAspect="1"/>
          </p:cNvGraphicFramePr>
          <p:nvPr/>
        </p:nvGraphicFramePr>
        <p:xfrm>
          <a:off x="1371600" y="2159000"/>
          <a:ext cx="5238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3" name="Equation" r:id="rId10" imgW="279279" imgH="253890" progId="Equation.3">
                  <p:embed/>
                </p:oleObj>
              </mc:Choice>
              <mc:Fallback>
                <p:oleObj name="Equation" r:id="rId10" imgW="279279" imgH="253890" progId="Equation.3">
                  <p:embed/>
                  <p:pic>
                    <p:nvPicPr>
                      <p:cNvPr id="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59000"/>
                        <a:ext cx="5238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3276600" y="2667000"/>
          <a:ext cx="5492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4" name="Equation" r:id="rId12" imgW="279279" imgH="253890" progId="Equation.3">
                  <p:embed/>
                </p:oleObj>
              </mc:Choice>
              <mc:Fallback>
                <p:oleObj name="Equation" r:id="rId12" imgW="279279" imgH="253890" progId="Equation.3">
                  <p:embed/>
                  <p:pic>
                    <p:nvPicPr>
                      <p:cNvPr id="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67000"/>
                        <a:ext cx="5492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AutoShape 8"/>
          <p:cNvSpPr>
            <a:spLocks noChangeArrowheads="1"/>
          </p:cNvSpPr>
          <p:nvPr/>
        </p:nvSpPr>
        <p:spPr bwMode="auto">
          <a:xfrm rot="20303174">
            <a:off x="660400" y="3128963"/>
            <a:ext cx="2286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796925" y="36115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1828800" y="2590800"/>
            <a:ext cx="304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 baseline="0">
                <a:latin typeface="Times New Roman" charset="0"/>
                <a:cs typeface="Times New Roman" charset="0"/>
              </a:rPr>
              <a:t>N</a:t>
            </a:r>
            <a:r>
              <a:rPr lang="en-GB" b="1">
                <a:latin typeface="Times New Roman" charset="0"/>
                <a:cs typeface="Times New Roman" charset="0"/>
              </a:rPr>
              <a:t>1</a:t>
            </a:r>
            <a:endParaRPr lang="el-GR" b="1">
              <a:latin typeface="Times New Roman" charset="0"/>
              <a:cs typeface="Times New Roman" charset="0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 rot="18133875">
            <a:off x="2743200" y="2819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AutoShape 12"/>
          <p:cNvSpPr>
            <a:spLocks noChangeArrowheads="1"/>
          </p:cNvSpPr>
          <p:nvPr/>
        </p:nvSpPr>
        <p:spPr bwMode="auto">
          <a:xfrm>
            <a:off x="1754742" y="3162907"/>
            <a:ext cx="152962" cy="158081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 rot="20159659">
            <a:off x="804863" y="3549650"/>
            <a:ext cx="566737" cy="28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4"/>
          <p:cNvSpPr>
            <a:spLocks noChangeShapeType="1"/>
          </p:cNvSpPr>
          <p:nvPr/>
        </p:nvSpPr>
        <p:spPr bwMode="auto">
          <a:xfrm flipH="1" flipV="1">
            <a:off x="1583668" y="2590800"/>
            <a:ext cx="247650" cy="652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881063" y="3059113"/>
            <a:ext cx="200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l-GR" sz="2000" b="1" baseline="0">
                <a:latin typeface="Times New Roman" charset="0"/>
                <a:cs typeface="Times New Roman" charset="0"/>
              </a:rPr>
              <a:t>τ</a:t>
            </a:r>
            <a:r>
              <a:rPr lang="en-GB" sz="2000" b="1">
                <a:latin typeface="Times New Roman" charset="0"/>
                <a:cs typeface="Times New Roman" charset="0"/>
              </a:rPr>
              <a:t>1</a:t>
            </a:r>
            <a:endParaRPr lang="el-GR" sz="2000" b="1">
              <a:latin typeface="Times New Roman" charset="0"/>
              <a:cs typeface="Times New Roman" charset="0"/>
            </a:endParaRPr>
          </a:p>
        </p:txBody>
      </p:sp>
      <p:graphicFrame>
        <p:nvGraphicFramePr>
          <p:cNvPr id="52" name="Object 16"/>
          <p:cNvGraphicFramePr>
            <a:graphicFrameLocks noChangeAspect="1"/>
          </p:cNvGraphicFramePr>
          <p:nvPr/>
        </p:nvGraphicFramePr>
        <p:xfrm>
          <a:off x="304800" y="2444750"/>
          <a:ext cx="533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5" name="Equation" r:id="rId14" imgW="279279" imgH="253890" progId="Equation.3">
                  <p:embed/>
                </p:oleObj>
              </mc:Choice>
              <mc:Fallback>
                <p:oleObj name="Equation" r:id="rId14" imgW="279279" imgH="253890" progId="Equation.3">
                  <p:embed/>
                  <p:pic>
                    <p:nvPicPr>
                      <p:cNvPr id="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44750"/>
                        <a:ext cx="533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ine 17"/>
          <p:cNvSpPr>
            <a:spLocks noChangeShapeType="1"/>
          </p:cNvSpPr>
          <p:nvPr/>
        </p:nvSpPr>
        <p:spPr bwMode="auto">
          <a:xfrm flipH="1" flipV="1">
            <a:off x="590550" y="2968625"/>
            <a:ext cx="247650" cy="652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18"/>
          <p:cNvSpPr>
            <a:spLocks noChangeShapeType="1"/>
          </p:cNvSpPr>
          <p:nvPr/>
        </p:nvSpPr>
        <p:spPr bwMode="auto">
          <a:xfrm flipH="1" flipV="1">
            <a:off x="2517775" y="2181225"/>
            <a:ext cx="247650" cy="652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Freeform 19"/>
          <p:cNvSpPr>
            <a:spLocks/>
          </p:cNvSpPr>
          <p:nvPr/>
        </p:nvSpPr>
        <p:spPr bwMode="auto">
          <a:xfrm>
            <a:off x="2743200" y="2590800"/>
            <a:ext cx="393700" cy="622300"/>
          </a:xfrm>
          <a:custGeom>
            <a:avLst/>
            <a:gdLst>
              <a:gd name="T0" fmla="*/ 2147483647 w 248"/>
              <a:gd name="T1" fmla="*/ 2147483647 h 392"/>
              <a:gd name="T2" fmla="*/ 2147483647 w 248"/>
              <a:gd name="T3" fmla="*/ 2147483647 h 392"/>
              <a:gd name="T4" fmla="*/ 2147483647 w 248"/>
              <a:gd name="T5" fmla="*/ 2147483647 h 392"/>
              <a:gd name="T6" fmla="*/ 2147483647 w 248"/>
              <a:gd name="T7" fmla="*/ 2147483647 h 392"/>
              <a:gd name="T8" fmla="*/ 2147483647 w 248"/>
              <a:gd name="T9" fmla="*/ 2147483647 h 392"/>
              <a:gd name="T10" fmla="*/ 2147483647 w 248"/>
              <a:gd name="T11" fmla="*/ 2147483647 h 392"/>
              <a:gd name="T12" fmla="*/ 0 w 248"/>
              <a:gd name="T13" fmla="*/ 2147483647 h 3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8"/>
              <a:gd name="T22" fmla="*/ 0 h 392"/>
              <a:gd name="T23" fmla="*/ 248 w 248"/>
              <a:gd name="T24" fmla="*/ 392 h 3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8" h="392">
                <a:moveTo>
                  <a:pt x="96" y="392"/>
                </a:moveTo>
                <a:cubicBezTo>
                  <a:pt x="132" y="380"/>
                  <a:pt x="168" y="368"/>
                  <a:pt x="192" y="344"/>
                </a:cubicBezTo>
                <a:cubicBezTo>
                  <a:pt x="216" y="320"/>
                  <a:pt x="232" y="280"/>
                  <a:pt x="240" y="248"/>
                </a:cubicBezTo>
                <a:cubicBezTo>
                  <a:pt x="248" y="216"/>
                  <a:pt x="248" y="184"/>
                  <a:pt x="240" y="152"/>
                </a:cubicBezTo>
                <a:cubicBezTo>
                  <a:pt x="232" y="120"/>
                  <a:pt x="216" y="80"/>
                  <a:pt x="192" y="56"/>
                </a:cubicBezTo>
                <a:cubicBezTo>
                  <a:pt x="168" y="32"/>
                  <a:pt x="128" y="16"/>
                  <a:pt x="96" y="8"/>
                </a:cubicBezTo>
                <a:cubicBezTo>
                  <a:pt x="64" y="0"/>
                  <a:pt x="32" y="4"/>
                  <a:pt x="0" y="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20"/>
          <p:cNvSpPr>
            <a:spLocks/>
          </p:cNvSpPr>
          <p:nvPr/>
        </p:nvSpPr>
        <p:spPr bwMode="auto">
          <a:xfrm>
            <a:off x="1828800" y="2895600"/>
            <a:ext cx="393700" cy="622300"/>
          </a:xfrm>
          <a:custGeom>
            <a:avLst/>
            <a:gdLst>
              <a:gd name="T0" fmla="*/ 2147483647 w 248"/>
              <a:gd name="T1" fmla="*/ 2147483647 h 392"/>
              <a:gd name="T2" fmla="*/ 2147483647 w 248"/>
              <a:gd name="T3" fmla="*/ 2147483647 h 392"/>
              <a:gd name="T4" fmla="*/ 2147483647 w 248"/>
              <a:gd name="T5" fmla="*/ 2147483647 h 392"/>
              <a:gd name="T6" fmla="*/ 2147483647 w 248"/>
              <a:gd name="T7" fmla="*/ 2147483647 h 392"/>
              <a:gd name="T8" fmla="*/ 2147483647 w 248"/>
              <a:gd name="T9" fmla="*/ 2147483647 h 392"/>
              <a:gd name="T10" fmla="*/ 2147483647 w 248"/>
              <a:gd name="T11" fmla="*/ 2147483647 h 392"/>
              <a:gd name="T12" fmla="*/ 0 w 248"/>
              <a:gd name="T13" fmla="*/ 2147483647 h 3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8"/>
              <a:gd name="T22" fmla="*/ 0 h 392"/>
              <a:gd name="T23" fmla="*/ 248 w 248"/>
              <a:gd name="T24" fmla="*/ 392 h 3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8" h="392">
                <a:moveTo>
                  <a:pt x="96" y="392"/>
                </a:moveTo>
                <a:cubicBezTo>
                  <a:pt x="132" y="380"/>
                  <a:pt x="168" y="368"/>
                  <a:pt x="192" y="344"/>
                </a:cubicBezTo>
                <a:cubicBezTo>
                  <a:pt x="216" y="320"/>
                  <a:pt x="232" y="280"/>
                  <a:pt x="240" y="248"/>
                </a:cubicBezTo>
                <a:cubicBezTo>
                  <a:pt x="248" y="216"/>
                  <a:pt x="248" y="184"/>
                  <a:pt x="240" y="152"/>
                </a:cubicBezTo>
                <a:cubicBezTo>
                  <a:pt x="232" y="120"/>
                  <a:pt x="216" y="80"/>
                  <a:pt x="192" y="56"/>
                </a:cubicBezTo>
                <a:cubicBezTo>
                  <a:pt x="168" y="32"/>
                  <a:pt x="128" y="16"/>
                  <a:pt x="96" y="8"/>
                </a:cubicBezTo>
                <a:cubicBezTo>
                  <a:pt x="64" y="0"/>
                  <a:pt x="32" y="4"/>
                  <a:pt x="0" y="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21"/>
          <p:cNvSpPr>
            <a:spLocks/>
          </p:cNvSpPr>
          <p:nvPr/>
        </p:nvSpPr>
        <p:spPr bwMode="auto">
          <a:xfrm>
            <a:off x="762000" y="3352800"/>
            <a:ext cx="393700" cy="622300"/>
          </a:xfrm>
          <a:custGeom>
            <a:avLst/>
            <a:gdLst>
              <a:gd name="T0" fmla="*/ 2147483647 w 248"/>
              <a:gd name="T1" fmla="*/ 2147483647 h 392"/>
              <a:gd name="T2" fmla="*/ 2147483647 w 248"/>
              <a:gd name="T3" fmla="*/ 2147483647 h 392"/>
              <a:gd name="T4" fmla="*/ 2147483647 w 248"/>
              <a:gd name="T5" fmla="*/ 2147483647 h 392"/>
              <a:gd name="T6" fmla="*/ 2147483647 w 248"/>
              <a:gd name="T7" fmla="*/ 2147483647 h 392"/>
              <a:gd name="T8" fmla="*/ 2147483647 w 248"/>
              <a:gd name="T9" fmla="*/ 2147483647 h 392"/>
              <a:gd name="T10" fmla="*/ 2147483647 w 248"/>
              <a:gd name="T11" fmla="*/ 2147483647 h 392"/>
              <a:gd name="T12" fmla="*/ 0 w 248"/>
              <a:gd name="T13" fmla="*/ 2147483647 h 3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8"/>
              <a:gd name="T22" fmla="*/ 0 h 392"/>
              <a:gd name="T23" fmla="*/ 248 w 248"/>
              <a:gd name="T24" fmla="*/ 392 h 3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8" h="392">
                <a:moveTo>
                  <a:pt x="96" y="392"/>
                </a:moveTo>
                <a:cubicBezTo>
                  <a:pt x="132" y="380"/>
                  <a:pt x="168" y="368"/>
                  <a:pt x="192" y="344"/>
                </a:cubicBezTo>
                <a:cubicBezTo>
                  <a:pt x="216" y="320"/>
                  <a:pt x="232" y="280"/>
                  <a:pt x="240" y="248"/>
                </a:cubicBezTo>
                <a:cubicBezTo>
                  <a:pt x="248" y="216"/>
                  <a:pt x="248" y="184"/>
                  <a:pt x="240" y="152"/>
                </a:cubicBezTo>
                <a:cubicBezTo>
                  <a:pt x="232" y="120"/>
                  <a:pt x="216" y="80"/>
                  <a:pt x="192" y="56"/>
                </a:cubicBezTo>
                <a:cubicBezTo>
                  <a:pt x="168" y="32"/>
                  <a:pt x="128" y="16"/>
                  <a:pt x="96" y="8"/>
                </a:cubicBezTo>
                <a:cubicBezTo>
                  <a:pt x="64" y="0"/>
                  <a:pt x="32" y="4"/>
                  <a:pt x="0" y="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2819400" y="2286000"/>
            <a:ext cx="200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l-GR" sz="2000" b="1" baseline="0">
                <a:latin typeface="Times New Roman" charset="0"/>
                <a:cs typeface="Times New Roman" charset="0"/>
              </a:rPr>
              <a:t>τ</a:t>
            </a:r>
            <a:r>
              <a:rPr lang="en-GB" sz="2000" b="1">
                <a:latin typeface="Times New Roman" charset="0"/>
                <a:cs typeface="Times New Roman" charset="0"/>
              </a:rPr>
              <a:t>2</a:t>
            </a:r>
            <a:endParaRPr lang="el-GR" sz="2000" b="1">
              <a:latin typeface="Times New Roman" charset="0"/>
              <a:cs typeface="Times New Roman" charset="0"/>
            </a:endParaRPr>
          </a:p>
        </p:txBody>
      </p:sp>
      <p:sp>
        <p:nvSpPr>
          <p:cNvPr id="61" name="Line 24"/>
          <p:cNvSpPr>
            <a:spLocks noChangeShapeType="1"/>
          </p:cNvSpPr>
          <p:nvPr/>
        </p:nvSpPr>
        <p:spPr bwMode="auto">
          <a:xfrm rot="20159659">
            <a:off x="1806575" y="3133725"/>
            <a:ext cx="566738" cy="28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25"/>
          <p:cNvSpPr>
            <a:spLocks noChangeShapeType="1"/>
          </p:cNvSpPr>
          <p:nvPr/>
        </p:nvSpPr>
        <p:spPr bwMode="auto">
          <a:xfrm rot="20159659">
            <a:off x="2819400" y="2743200"/>
            <a:ext cx="566738" cy="28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3" name="Object 26"/>
          <p:cNvGraphicFramePr>
            <a:graphicFrameLocks noChangeAspect="1"/>
          </p:cNvGraphicFramePr>
          <p:nvPr/>
        </p:nvGraphicFramePr>
        <p:xfrm>
          <a:off x="2209800" y="3124200"/>
          <a:ext cx="558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6" name="Equation" r:id="rId16" imgW="279279" imgH="253890" progId="Equation.3">
                  <p:embed/>
                </p:oleObj>
              </mc:Choice>
              <mc:Fallback>
                <p:oleObj name="Equation" r:id="rId16" imgW="279279" imgH="253890" progId="Equation.3">
                  <p:embed/>
                  <p:pic>
                    <p:nvPicPr>
                      <p:cNvPr id="63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24200"/>
                        <a:ext cx="558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Line 27"/>
          <p:cNvSpPr>
            <a:spLocks noChangeShapeType="1"/>
          </p:cNvSpPr>
          <p:nvPr/>
        </p:nvSpPr>
        <p:spPr bwMode="auto">
          <a:xfrm flipH="1" flipV="1">
            <a:off x="1828800" y="3215444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 Box 43"/>
          <p:cNvSpPr txBox="1">
            <a:spLocks noChangeArrowheads="1"/>
          </p:cNvSpPr>
          <p:nvPr/>
        </p:nvSpPr>
        <p:spPr bwMode="auto">
          <a:xfrm>
            <a:off x="1186773" y="2960948"/>
            <a:ext cx="2888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 i="1" baseline="0" dirty="0">
                <a:latin typeface="Times New Roman" charset="0"/>
                <a:cs typeface="Times New Roman" charset="0"/>
              </a:rPr>
              <a:t>C</a:t>
            </a:r>
            <a:r>
              <a:rPr lang="en-GB" b="1" i="1" dirty="0">
                <a:latin typeface="Times New Roman" charset="0"/>
                <a:cs typeface="Times New Roman" charset="0"/>
              </a:rPr>
              <a:t>1</a:t>
            </a:r>
            <a:endParaRPr lang="el-GR" b="1" i="1" dirty="0">
              <a:latin typeface="Times New Roman" charset="0"/>
              <a:cs typeface="Times New Roman" charset="0"/>
            </a:endParaRPr>
          </a:p>
        </p:txBody>
      </p:sp>
      <p:sp>
        <p:nvSpPr>
          <p:cNvPr id="66" name="Line 45"/>
          <p:cNvSpPr>
            <a:spLocks noChangeShapeType="1"/>
          </p:cNvSpPr>
          <p:nvPr/>
        </p:nvSpPr>
        <p:spPr bwMode="auto">
          <a:xfrm flipV="1">
            <a:off x="611559" y="2829111"/>
            <a:ext cx="1106116" cy="4558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 flipV="1">
            <a:off x="575556" y="2355850"/>
            <a:ext cx="2002544" cy="829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1295636" y="2492896"/>
            <a:ext cx="2759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 i="1" baseline="0" dirty="0">
                <a:latin typeface="Times New Roman" charset="0"/>
                <a:cs typeface="Times New Roman" charset="0"/>
              </a:rPr>
              <a:t>L</a:t>
            </a:r>
            <a:r>
              <a:rPr lang="en-GB" b="1" i="1" dirty="0">
                <a:latin typeface="Times New Roman" charset="0"/>
                <a:cs typeface="Times New Roman" charset="0"/>
              </a:rPr>
              <a:t>1</a:t>
            </a:r>
            <a:endParaRPr lang="el-GR" b="1" i="1" dirty="0">
              <a:latin typeface="Times New Roman" charset="0"/>
              <a:cs typeface="Times New Roman" charset="0"/>
            </a:endParaRPr>
          </a:p>
        </p:txBody>
      </p:sp>
      <p:graphicFrame>
        <p:nvGraphicFramePr>
          <p:cNvPr id="69" name="Object 23"/>
          <p:cNvGraphicFramePr>
            <a:graphicFrameLocks noChangeAspect="1"/>
          </p:cNvGraphicFramePr>
          <p:nvPr>
            <p:extLst/>
          </p:nvPr>
        </p:nvGraphicFramePr>
        <p:xfrm>
          <a:off x="977900" y="3592240"/>
          <a:ext cx="53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7" name="Equation" r:id="rId18" imgW="266469" imgH="253780" progId="Equation.3">
                  <p:embed/>
                </p:oleObj>
              </mc:Choice>
              <mc:Fallback>
                <p:oleObj name="Equation" r:id="rId18" imgW="266469" imgH="253780" progId="Equation.3">
                  <p:embed/>
                  <p:pic>
                    <p:nvPicPr>
                      <p:cNvPr id="6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592240"/>
                        <a:ext cx="53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32"/>
          <p:cNvSpPr txBox="1">
            <a:spLocks noChangeArrowheads="1"/>
          </p:cNvSpPr>
          <p:nvPr/>
        </p:nvSpPr>
        <p:spPr bwMode="auto">
          <a:xfrm>
            <a:off x="5944694" y="5148163"/>
            <a:ext cx="2590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aseline="0">
                <a:latin typeface="+mn-lt"/>
              </a:rPr>
              <a:t>Force acting on link 1</a:t>
            </a:r>
          </a:p>
        </p:txBody>
      </p:sp>
      <p:sp>
        <p:nvSpPr>
          <p:cNvPr id="71" name="Text Box 35"/>
          <p:cNvSpPr txBox="1">
            <a:spLocks noChangeArrowheads="1"/>
          </p:cNvSpPr>
          <p:nvPr/>
        </p:nvSpPr>
        <p:spPr bwMode="auto">
          <a:xfrm>
            <a:off x="5944694" y="5580211"/>
            <a:ext cx="27395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aseline="0" dirty="0">
                <a:latin typeface="+mn-lt"/>
              </a:rPr>
              <a:t>Force that link 2 acts on link 1</a:t>
            </a:r>
          </a:p>
        </p:txBody>
      </p:sp>
      <p:graphicFrame>
        <p:nvGraphicFramePr>
          <p:cNvPr id="72" name="Object 39"/>
          <p:cNvGraphicFramePr>
            <a:graphicFrameLocks noChangeAspect="1"/>
          </p:cNvGraphicFramePr>
          <p:nvPr>
            <p:extLst/>
          </p:nvPr>
        </p:nvGraphicFramePr>
        <p:xfrm>
          <a:off x="252413" y="4584700"/>
          <a:ext cx="14509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8" name="Equation" r:id="rId20" imgW="787320" imgH="990360" progId="Equation.3">
                  <p:embed/>
                </p:oleObj>
              </mc:Choice>
              <mc:Fallback>
                <p:oleObj name="Equation" r:id="rId20" imgW="787320" imgH="990360" progId="Equation.3">
                  <p:embed/>
                  <p:pic>
                    <p:nvPicPr>
                      <p:cNvPr id="72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4584700"/>
                        <a:ext cx="1450975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 Box 40"/>
          <p:cNvSpPr txBox="1">
            <a:spLocks noChangeArrowheads="1"/>
          </p:cNvSpPr>
          <p:nvPr/>
        </p:nvSpPr>
        <p:spPr bwMode="auto">
          <a:xfrm>
            <a:off x="670632" y="4645654"/>
            <a:ext cx="175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aseline="0" dirty="0">
                <a:latin typeface="+mn-lt"/>
              </a:rPr>
              <a:t>Torque in joint </a:t>
            </a:r>
            <a:r>
              <a:rPr lang="en-GB" sz="1600" i="1" baseline="0" dirty="0" err="1">
                <a:latin typeface="+mn-lt"/>
              </a:rPr>
              <a:t>i</a:t>
            </a:r>
            <a:endParaRPr lang="en-GB" sz="1600" i="1" baseline="0" dirty="0">
              <a:latin typeface="+mn-lt"/>
            </a:endParaRPr>
          </a:p>
        </p:txBody>
      </p:sp>
      <p:sp>
        <p:nvSpPr>
          <p:cNvPr id="74" name="Text Box 41"/>
          <p:cNvSpPr txBox="1">
            <a:spLocks noChangeArrowheads="1"/>
          </p:cNvSpPr>
          <p:nvPr/>
        </p:nvSpPr>
        <p:spPr bwMode="auto">
          <a:xfrm>
            <a:off x="695040" y="5029568"/>
            <a:ext cx="21962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aseline="0" dirty="0">
                <a:latin typeface="+mn-lt"/>
              </a:rPr>
              <a:t>Inertial torque of link </a:t>
            </a:r>
            <a:r>
              <a:rPr lang="en-GB" sz="1600" i="1" baseline="0" dirty="0" err="1">
                <a:latin typeface="+mn-lt"/>
              </a:rPr>
              <a:t>i</a:t>
            </a:r>
            <a:endParaRPr lang="en-GB" sz="1600" i="1" baseline="0" dirty="0">
              <a:latin typeface="+mn-lt"/>
            </a:endParaRPr>
          </a:p>
        </p:txBody>
      </p:sp>
      <p:sp>
        <p:nvSpPr>
          <p:cNvPr id="75" name="Text Box 43"/>
          <p:cNvSpPr txBox="1">
            <a:spLocks noChangeArrowheads="1"/>
          </p:cNvSpPr>
          <p:nvPr/>
        </p:nvSpPr>
        <p:spPr bwMode="auto">
          <a:xfrm>
            <a:off x="1055080" y="5461616"/>
            <a:ext cx="33569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aseline="0" dirty="0">
                <a:latin typeface="+mn-lt"/>
              </a:rPr>
              <a:t>Torque from coupling force in joint 1</a:t>
            </a:r>
          </a:p>
        </p:txBody>
      </p:sp>
      <p:sp>
        <p:nvSpPr>
          <p:cNvPr id="76" name="Text Box 44"/>
          <p:cNvSpPr txBox="1">
            <a:spLocks noChangeArrowheads="1"/>
          </p:cNvSpPr>
          <p:nvPr/>
        </p:nvSpPr>
        <p:spPr bwMode="auto">
          <a:xfrm>
            <a:off x="1811164" y="5893664"/>
            <a:ext cx="3315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aseline="0" dirty="0">
                <a:latin typeface="+mn-lt"/>
              </a:rPr>
              <a:t>Torque from coupling force in joint 2</a:t>
            </a:r>
          </a:p>
        </p:txBody>
      </p:sp>
      <p:graphicFrame>
        <p:nvGraphicFramePr>
          <p:cNvPr id="77" name="Object 39"/>
          <p:cNvGraphicFramePr>
            <a:graphicFrameLocks noChangeAspect="1"/>
          </p:cNvGraphicFramePr>
          <p:nvPr>
            <p:extLst/>
          </p:nvPr>
        </p:nvGraphicFramePr>
        <p:xfrm>
          <a:off x="5205413" y="5040313"/>
          <a:ext cx="5254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9" name="Equation" r:id="rId22" imgW="291960" imgH="533160" progId="Equation.3">
                  <p:embed/>
                </p:oleObj>
              </mc:Choice>
              <mc:Fallback>
                <p:oleObj name="Equation" r:id="rId22" imgW="291960" imgH="533160" progId="Equation.3">
                  <p:embed/>
                  <p:pic>
                    <p:nvPicPr>
                      <p:cNvPr id="7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5040313"/>
                        <a:ext cx="52546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446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3904108" y="1557850"/>
            <a:ext cx="5132388" cy="32316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aseline="0" dirty="0">
                <a:latin typeface="+mn-lt"/>
              </a:rPr>
              <a:t>Rotation forces (torques):</a:t>
            </a:r>
          </a:p>
          <a:p>
            <a:pPr eaLnBrk="1" hangingPunct="1">
              <a:spcBef>
                <a:spcPct val="50000"/>
              </a:spcBef>
            </a:pPr>
            <a:endParaRPr lang="en-GB" sz="2400" baseline="0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GB" sz="2400" baseline="0" dirty="0">
                <a:latin typeface="+mn-lt"/>
              </a:rPr>
              <a:t>Propagation from link to link in general:</a:t>
            </a:r>
          </a:p>
          <a:p>
            <a:pPr eaLnBrk="1" hangingPunct="1">
              <a:spcBef>
                <a:spcPct val="50000"/>
              </a:spcBef>
            </a:pPr>
            <a:endParaRPr lang="en-GB" sz="2400" baseline="0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endParaRPr lang="en-GB" sz="2400" baseline="0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endParaRPr lang="en-GB" sz="2400" baseline="0" dirty="0">
              <a:latin typeface="+mn-lt"/>
            </a:endParaRPr>
          </a:p>
        </p:txBody>
      </p:sp>
      <p:graphicFrame>
        <p:nvGraphicFramePr>
          <p:cNvPr id="18463" name="Object 30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4464050" y="2184400"/>
          <a:ext cx="40322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0" name="Equation" r:id="rId4" imgW="2057400" imgH="253800" progId="Equation.3">
                  <p:embed/>
                </p:oleObj>
              </mc:Choice>
              <mc:Fallback>
                <p:oleObj name="Equation" r:id="rId4" imgW="2057400" imgH="253800" progId="Equation.3">
                  <p:embed/>
                  <p:pic>
                    <p:nvPicPr>
                      <p:cNvPr id="18463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2184400"/>
                        <a:ext cx="40322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45"/>
          <p:cNvGraphicFramePr>
            <a:graphicFrameLocks noChangeAspect="1"/>
          </p:cNvGraphicFramePr>
          <p:nvPr>
            <p:extLst/>
          </p:nvPr>
        </p:nvGraphicFramePr>
        <p:xfrm>
          <a:off x="5226050" y="3138488"/>
          <a:ext cx="196373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1" name="Equation" r:id="rId6" imgW="863280" imgH="241200" progId="Equation.3">
                  <p:embed/>
                </p:oleObj>
              </mc:Choice>
              <mc:Fallback>
                <p:oleObj name="Equation" r:id="rId6" imgW="863280" imgH="241200" progId="Equation.3">
                  <p:embed/>
                  <p:pic>
                    <p:nvPicPr>
                      <p:cNvPr id="54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3138488"/>
                        <a:ext cx="1963738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46"/>
          <p:cNvGraphicFramePr>
            <a:graphicFrameLocks noChangeAspect="1"/>
          </p:cNvGraphicFramePr>
          <p:nvPr>
            <p:extLst/>
          </p:nvPr>
        </p:nvGraphicFramePr>
        <p:xfrm>
          <a:off x="3575050" y="3871913"/>
          <a:ext cx="52625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2" name="Equation" r:id="rId8" imgW="2489040" imgH="241200" progId="Equation.3">
                  <p:embed/>
                </p:oleObj>
              </mc:Choice>
              <mc:Fallback>
                <p:oleObj name="Equation" r:id="rId8" imgW="2489040" imgH="241200" progId="Equation.3">
                  <p:embed/>
                  <p:pic>
                    <p:nvPicPr>
                      <p:cNvPr id="55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3871913"/>
                        <a:ext cx="526256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0942"/>
          </a:xfrm>
        </p:spPr>
        <p:txBody>
          <a:bodyPr>
            <a:normAutofit/>
          </a:bodyPr>
          <a:lstStyle/>
          <a:p>
            <a:r>
              <a:rPr lang="en-US" dirty="0"/>
              <a:t>Link Balance Equations – Rotational</a:t>
            </a:r>
          </a:p>
        </p:txBody>
      </p:sp>
      <p:graphicFrame>
        <p:nvGraphicFramePr>
          <p:cNvPr id="44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979613" y="3644900"/>
          <a:ext cx="241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3" name="Equation" r:id="rId10" imgW="241091" imgH="164957" progId="Equation.3">
                  <p:embed/>
                </p:oleObj>
              </mc:Choice>
              <mc:Fallback>
                <p:oleObj name="Equation" r:id="rId10" imgW="241091" imgH="164957" progId="Equation.3">
                  <p:embed/>
                  <p:pic>
                    <p:nvPicPr>
                      <p:cNvPr id="4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644900"/>
                        <a:ext cx="2413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2513013" y="1878013"/>
          <a:ext cx="4968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4" name="Equation" r:id="rId12" imgW="291973" imgH="253890" progId="Equation.3">
                  <p:embed/>
                </p:oleObj>
              </mc:Choice>
              <mc:Fallback>
                <p:oleObj name="Equation" r:id="rId12" imgW="291973" imgH="253890" progId="Equation.3">
                  <p:embed/>
                  <p:pic>
                    <p:nvPicPr>
                      <p:cNvPr id="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1878013"/>
                        <a:ext cx="49688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6"/>
          <p:cNvGraphicFramePr>
            <a:graphicFrameLocks noChangeAspect="1"/>
          </p:cNvGraphicFramePr>
          <p:nvPr/>
        </p:nvGraphicFramePr>
        <p:xfrm>
          <a:off x="1371600" y="2159000"/>
          <a:ext cx="5238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5" name="Equation" r:id="rId14" imgW="279279" imgH="253890" progId="Equation.3">
                  <p:embed/>
                </p:oleObj>
              </mc:Choice>
              <mc:Fallback>
                <p:oleObj name="Equation" r:id="rId14" imgW="279279" imgH="253890" progId="Equation.3">
                  <p:embed/>
                  <p:pic>
                    <p:nvPicPr>
                      <p:cNvPr id="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59000"/>
                        <a:ext cx="5238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7"/>
          <p:cNvGraphicFramePr>
            <a:graphicFrameLocks noChangeAspect="1"/>
          </p:cNvGraphicFramePr>
          <p:nvPr/>
        </p:nvGraphicFramePr>
        <p:xfrm>
          <a:off x="3276600" y="2667000"/>
          <a:ext cx="5492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6" name="Equation" r:id="rId16" imgW="279279" imgH="253890" progId="Equation.3">
                  <p:embed/>
                </p:oleObj>
              </mc:Choice>
              <mc:Fallback>
                <p:oleObj name="Equation" r:id="rId16" imgW="279279" imgH="253890" progId="Equation.3">
                  <p:embed/>
                  <p:pic>
                    <p:nvPicPr>
                      <p:cNvPr id="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67000"/>
                        <a:ext cx="5492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AutoShape 8"/>
          <p:cNvSpPr>
            <a:spLocks noChangeArrowheads="1"/>
          </p:cNvSpPr>
          <p:nvPr/>
        </p:nvSpPr>
        <p:spPr bwMode="auto">
          <a:xfrm rot="20303174">
            <a:off x="660400" y="3128963"/>
            <a:ext cx="2286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796925" y="36115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1828800" y="2590800"/>
            <a:ext cx="304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 baseline="0">
                <a:latin typeface="Times New Roman" charset="0"/>
                <a:cs typeface="Times New Roman" charset="0"/>
              </a:rPr>
              <a:t>N</a:t>
            </a:r>
            <a:r>
              <a:rPr lang="en-GB" b="1">
                <a:latin typeface="Times New Roman" charset="0"/>
                <a:cs typeface="Times New Roman" charset="0"/>
              </a:rPr>
              <a:t>1</a:t>
            </a:r>
            <a:endParaRPr lang="el-GR" b="1">
              <a:latin typeface="Times New Roman" charset="0"/>
              <a:cs typeface="Times New Roman" charset="0"/>
            </a:endParaRPr>
          </a:p>
        </p:txBody>
      </p:sp>
      <p:sp>
        <p:nvSpPr>
          <p:cNvPr id="52" name="Oval 11"/>
          <p:cNvSpPr>
            <a:spLocks noChangeArrowheads="1"/>
          </p:cNvSpPr>
          <p:nvPr/>
        </p:nvSpPr>
        <p:spPr bwMode="auto">
          <a:xfrm rot="18133875">
            <a:off x="2743200" y="2819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AutoShape 12"/>
          <p:cNvSpPr>
            <a:spLocks noChangeArrowheads="1"/>
          </p:cNvSpPr>
          <p:nvPr/>
        </p:nvSpPr>
        <p:spPr bwMode="auto">
          <a:xfrm>
            <a:off x="1754742" y="3162907"/>
            <a:ext cx="152962" cy="158081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3"/>
          <p:cNvSpPr>
            <a:spLocks noChangeShapeType="1"/>
          </p:cNvSpPr>
          <p:nvPr/>
        </p:nvSpPr>
        <p:spPr bwMode="auto">
          <a:xfrm rot="20159659">
            <a:off x="804863" y="3549650"/>
            <a:ext cx="566737" cy="28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14"/>
          <p:cNvSpPr>
            <a:spLocks noChangeShapeType="1"/>
          </p:cNvSpPr>
          <p:nvPr/>
        </p:nvSpPr>
        <p:spPr bwMode="auto">
          <a:xfrm flipH="1" flipV="1">
            <a:off x="1583668" y="2590800"/>
            <a:ext cx="247650" cy="652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881063" y="3059113"/>
            <a:ext cx="200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l-GR" sz="2000" b="1" baseline="0">
                <a:latin typeface="Times New Roman" charset="0"/>
                <a:cs typeface="Times New Roman" charset="0"/>
              </a:rPr>
              <a:t>τ</a:t>
            </a:r>
            <a:r>
              <a:rPr lang="en-GB" sz="2000" b="1">
                <a:latin typeface="Times New Roman" charset="0"/>
                <a:cs typeface="Times New Roman" charset="0"/>
              </a:rPr>
              <a:t>1</a:t>
            </a:r>
            <a:endParaRPr lang="el-GR" sz="2000" b="1">
              <a:latin typeface="Times New Roman" charset="0"/>
              <a:cs typeface="Times New Roman" charset="0"/>
            </a:endParaRPr>
          </a:p>
        </p:txBody>
      </p:sp>
      <p:graphicFrame>
        <p:nvGraphicFramePr>
          <p:cNvPr id="64" name="Object 16"/>
          <p:cNvGraphicFramePr>
            <a:graphicFrameLocks noChangeAspect="1"/>
          </p:cNvGraphicFramePr>
          <p:nvPr/>
        </p:nvGraphicFramePr>
        <p:xfrm>
          <a:off x="304800" y="2444750"/>
          <a:ext cx="533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7" name="Equation" r:id="rId18" imgW="279279" imgH="253890" progId="Equation.3">
                  <p:embed/>
                </p:oleObj>
              </mc:Choice>
              <mc:Fallback>
                <p:oleObj name="Equation" r:id="rId18" imgW="279279" imgH="253890" progId="Equation.3">
                  <p:embed/>
                  <p:pic>
                    <p:nvPicPr>
                      <p:cNvPr id="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44750"/>
                        <a:ext cx="533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Line 17"/>
          <p:cNvSpPr>
            <a:spLocks noChangeShapeType="1"/>
          </p:cNvSpPr>
          <p:nvPr/>
        </p:nvSpPr>
        <p:spPr bwMode="auto">
          <a:xfrm flipH="1" flipV="1">
            <a:off x="590550" y="2968625"/>
            <a:ext cx="247650" cy="652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18"/>
          <p:cNvSpPr>
            <a:spLocks noChangeShapeType="1"/>
          </p:cNvSpPr>
          <p:nvPr/>
        </p:nvSpPr>
        <p:spPr bwMode="auto">
          <a:xfrm flipH="1" flipV="1">
            <a:off x="2517775" y="2181225"/>
            <a:ext cx="247650" cy="652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19"/>
          <p:cNvSpPr>
            <a:spLocks/>
          </p:cNvSpPr>
          <p:nvPr/>
        </p:nvSpPr>
        <p:spPr bwMode="auto">
          <a:xfrm>
            <a:off x="2743200" y="2590800"/>
            <a:ext cx="393700" cy="622300"/>
          </a:xfrm>
          <a:custGeom>
            <a:avLst/>
            <a:gdLst>
              <a:gd name="T0" fmla="*/ 2147483647 w 248"/>
              <a:gd name="T1" fmla="*/ 2147483647 h 392"/>
              <a:gd name="T2" fmla="*/ 2147483647 w 248"/>
              <a:gd name="T3" fmla="*/ 2147483647 h 392"/>
              <a:gd name="T4" fmla="*/ 2147483647 w 248"/>
              <a:gd name="T5" fmla="*/ 2147483647 h 392"/>
              <a:gd name="T6" fmla="*/ 2147483647 w 248"/>
              <a:gd name="T7" fmla="*/ 2147483647 h 392"/>
              <a:gd name="T8" fmla="*/ 2147483647 w 248"/>
              <a:gd name="T9" fmla="*/ 2147483647 h 392"/>
              <a:gd name="T10" fmla="*/ 2147483647 w 248"/>
              <a:gd name="T11" fmla="*/ 2147483647 h 392"/>
              <a:gd name="T12" fmla="*/ 0 w 248"/>
              <a:gd name="T13" fmla="*/ 2147483647 h 3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8"/>
              <a:gd name="T22" fmla="*/ 0 h 392"/>
              <a:gd name="T23" fmla="*/ 248 w 248"/>
              <a:gd name="T24" fmla="*/ 392 h 3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8" h="392">
                <a:moveTo>
                  <a:pt x="96" y="392"/>
                </a:moveTo>
                <a:cubicBezTo>
                  <a:pt x="132" y="380"/>
                  <a:pt x="168" y="368"/>
                  <a:pt x="192" y="344"/>
                </a:cubicBezTo>
                <a:cubicBezTo>
                  <a:pt x="216" y="320"/>
                  <a:pt x="232" y="280"/>
                  <a:pt x="240" y="248"/>
                </a:cubicBezTo>
                <a:cubicBezTo>
                  <a:pt x="248" y="216"/>
                  <a:pt x="248" y="184"/>
                  <a:pt x="240" y="152"/>
                </a:cubicBezTo>
                <a:cubicBezTo>
                  <a:pt x="232" y="120"/>
                  <a:pt x="216" y="80"/>
                  <a:pt x="192" y="56"/>
                </a:cubicBezTo>
                <a:cubicBezTo>
                  <a:pt x="168" y="32"/>
                  <a:pt x="128" y="16"/>
                  <a:pt x="96" y="8"/>
                </a:cubicBezTo>
                <a:cubicBezTo>
                  <a:pt x="64" y="0"/>
                  <a:pt x="32" y="4"/>
                  <a:pt x="0" y="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20"/>
          <p:cNvSpPr>
            <a:spLocks/>
          </p:cNvSpPr>
          <p:nvPr/>
        </p:nvSpPr>
        <p:spPr bwMode="auto">
          <a:xfrm>
            <a:off x="1828800" y="2895600"/>
            <a:ext cx="393700" cy="622300"/>
          </a:xfrm>
          <a:custGeom>
            <a:avLst/>
            <a:gdLst>
              <a:gd name="T0" fmla="*/ 2147483647 w 248"/>
              <a:gd name="T1" fmla="*/ 2147483647 h 392"/>
              <a:gd name="T2" fmla="*/ 2147483647 w 248"/>
              <a:gd name="T3" fmla="*/ 2147483647 h 392"/>
              <a:gd name="T4" fmla="*/ 2147483647 w 248"/>
              <a:gd name="T5" fmla="*/ 2147483647 h 392"/>
              <a:gd name="T6" fmla="*/ 2147483647 w 248"/>
              <a:gd name="T7" fmla="*/ 2147483647 h 392"/>
              <a:gd name="T8" fmla="*/ 2147483647 w 248"/>
              <a:gd name="T9" fmla="*/ 2147483647 h 392"/>
              <a:gd name="T10" fmla="*/ 2147483647 w 248"/>
              <a:gd name="T11" fmla="*/ 2147483647 h 392"/>
              <a:gd name="T12" fmla="*/ 0 w 248"/>
              <a:gd name="T13" fmla="*/ 2147483647 h 3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8"/>
              <a:gd name="T22" fmla="*/ 0 h 392"/>
              <a:gd name="T23" fmla="*/ 248 w 248"/>
              <a:gd name="T24" fmla="*/ 392 h 3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8" h="392">
                <a:moveTo>
                  <a:pt x="96" y="392"/>
                </a:moveTo>
                <a:cubicBezTo>
                  <a:pt x="132" y="380"/>
                  <a:pt x="168" y="368"/>
                  <a:pt x="192" y="344"/>
                </a:cubicBezTo>
                <a:cubicBezTo>
                  <a:pt x="216" y="320"/>
                  <a:pt x="232" y="280"/>
                  <a:pt x="240" y="248"/>
                </a:cubicBezTo>
                <a:cubicBezTo>
                  <a:pt x="248" y="216"/>
                  <a:pt x="248" y="184"/>
                  <a:pt x="240" y="152"/>
                </a:cubicBezTo>
                <a:cubicBezTo>
                  <a:pt x="232" y="120"/>
                  <a:pt x="216" y="80"/>
                  <a:pt x="192" y="56"/>
                </a:cubicBezTo>
                <a:cubicBezTo>
                  <a:pt x="168" y="32"/>
                  <a:pt x="128" y="16"/>
                  <a:pt x="96" y="8"/>
                </a:cubicBezTo>
                <a:cubicBezTo>
                  <a:pt x="64" y="0"/>
                  <a:pt x="32" y="4"/>
                  <a:pt x="0" y="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21"/>
          <p:cNvSpPr>
            <a:spLocks/>
          </p:cNvSpPr>
          <p:nvPr/>
        </p:nvSpPr>
        <p:spPr bwMode="auto">
          <a:xfrm>
            <a:off x="762000" y="3352800"/>
            <a:ext cx="393700" cy="622300"/>
          </a:xfrm>
          <a:custGeom>
            <a:avLst/>
            <a:gdLst>
              <a:gd name="T0" fmla="*/ 2147483647 w 248"/>
              <a:gd name="T1" fmla="*/ 2147483647 h 392"/>
              <a:gd name="T2" fmla="*/ 2147483647 w 248"/>
              <a:gd name="T3" fmla="*/ 2147483647 h 392"/>
              <a:gd name="T4" fmla="*/ 2147483647 w 248"/>
              <a:gd name="T5" fmla="*/ 2147483647 h 392"/>
              <a:gd name="T6" fmla="*/ 2147483647 w 248"/>
              <a:gd name="T7" fmla="*/ 2147483647 h 392"/>
              <a:gd name="T8" fmla="*/ 2147483647 w 248"/>
              <a:gd name="T9" fmla="*/ 2147483647 h 392"/>
              <a:gd name="T10" fmla="*/ 2147483647 w 248"/>
              <a:gd name="T11" fmla="*/ 2147483647 h 392"/>
              <a:gd name="T12" fmla="*/ 0 w 248"/>
              <a:gd name="T13" fmla="*/ 2147483647 h 3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8"/>
              <a:gd name="T22" fmla="*/ 0 h 392"/>
              <a:gd name="T23" fmla="*/ 248 w 248"/>
              <a:gd name="T24" fmla="*/ 392 h 3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8" h="392">
                <a:moveTo>
                  <a:pt x="96" y="392"/>
                </a:moveTo>
                <a:cubicBezTo>
                  <a:pt x="132" y="380"/>
                  <a:pt x="168" y="368"/>
                  <a:pt x="192" y="344"/>
                </a:cubicBezTo>
                <a:cubicBezTo>
                  <a:pt x="216" y="320"/>
                  <a:pt x="232" y="280"/>
                  <a:pt x="240" y="248"/>
                </a:cubicBezTo>
                <a:cubicBezTo>
                  <a:pt x="248" y="216"/>
                  <a:pt x="248" y="184"/>
                  <a:pt x="240" y="152"/>
                </a:cubicBezTo>
                <a:cubicBezTo>
                  <a:pt x="232" y="120"/>
                  <a:pt x="216" y="80"/>
                  <a:pt x="192" y="56"/>
                </a:cubicBezTo>
                <a:cubicBezTo>
                  <a:pt x="168" y="32"/>
                  <a:pt x="128" y="16"/>
                  <a:pt x="96" y="8"/>
                </a:cubicBezTo>
                <a:cubicBezTo>
                  <a:pt x="64" y="0"/>
                  <a:pt x="32" y="4"/>
                  <a:pt x="0" y="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Text Box 22"/>
          <p:cNvSpPr txBox="1">
            <a:spLocks noChangeArrowheads="1"/>
          </p:cNvSpPr>
          <p:nvPr/>
        </p:nvSpPr>
        <p:spPr bwMode="auto">
          <a:xfrm>
            <a:off x="2819400" y="2286000"/>
            <a:ext cx="200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l-GR" sz="2000" b="1" baseline="0">
                <a:latin typeface="Times New Roman" charset="0"/>
                <a:cs typeface="Times New Roman" charset="0"/>
              </a:rPr>
              <a:t>τ</a:t>
            </a:r>
            <a:r>
              <a:rPr lang="en-GB" sz="2000" b="1">
                <a:latin typeface="Times New Roman" charset="0"/>
                <a:cs typeface="Times New Roman" charset="0"/>
              </a:rPr>
              <a:t>2</a:t>
            </a:r>
            <a:endParaRPr lang="el-GR" sz="2000" b="1">
              <a:latin typeface="Times New Roman" charset="0"/>
              <a:cs typeface="Times New Roman" charset="0"/>
            </a:endParaRPr>
          </a:p>
        </p:txBody>
      </p:sp>
      <p:sp>
        <p:nvSpPr>
          <p:cNvPr id="72" name="Line 24"/>
          <p:cNvSpPr>
            <a:spLocks noChangeShapeType="1"/>
          </p:cNvSpPr>
          <p:nvPr/>
        </p:nvSpPr>
        <p:spPr bwMode="auto">
          <a:xfrm rot="20159659">
            <a:off x="1806575" y="3133725"/>
            <a:ext cx="566738" cy="28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25"/>
          <p:cNvSpPr>
            <a:spLocks noChangeShapeType="1"/>
          </p:cNvSpPr>
          <p:nvPr/>
        </p:nvSpPr>
        <p:spPr bwMode="auto">
          <a:xfrm rot="20159659">
            <a:off x="2819400" y="2743200"/>
            <a:ext cx="566738" cy="28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4" name="Object 26"/>
          <p:cNvGraphicFramePr>
            <a:graphicFrameLocks noChangeAspect="1"/>
          </p:cNvGraphicFramePr>
          <p:nvPr/>
        </p:nvGraphicFramePr>
        <p:xfrm>
          <a:off x="2209800" y="3124200"/>
          <a:ext cx="558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8" name="Equation" r:id="rId20" imgW="279279" imgH="253890" progId="Equation.3">
                  <p:embed/>
                </p:oleObj>
              </mc:Choice>
              <mc:Fallback>
                <p:oleObj name="Equation" r:id="rId20" imgW="279279" imgH="253890" progId="Equation.3">
                  <p:embed/>
                  <p:pic>
                    <p:nvPicPr>
                      <p:cNvPr id="7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24200"/>
                        <a:ext cx="558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Line 27"/>
          <p:cNvSpPr>
            <a:spLocks noChangeShapeType="1"/>
          </p:cNvSpPr>
          <p:nvPr/>
        </p:nvSpPr>
        <p:spPr bwMode="auto">
          <a:xfrm flipH="1" flipV="1">
            <a:off x="1828800" y="3215444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Text Box 43"/>
          <p:cNvSpPr txBox="1">
            <a:spLocks noChangeArrowheads="1"/>
          </p:cNvSpPr>
          <p:nvPr/>
        </p:nvSpPr>
        <p:spPr bwMode="auto">
          <a:xfrm>
            <a:off x="1186773" y="2960948"/>
            <a:ext cx="2888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 i="1" baseline="0" dirty="0">
                <a:latin typeface="Times New Roman" charset="0"/>
                <a:cs typeface="Times New Roman" charset="0"/>
              </a:rPr>
              <a:t>C</a:t>
            </a:r>
            <a:r>
              <a:rPr lang="en-GB" b="1" i="1" dirty="0">
                <a:latin typeface="Times New Roman" charset="0"/>
                <a:cs typeface="Times New Roman" charset="0"/>
              </a:rPr>
              <a:t>1</a:t>
            </a:r>
            <a:endParaRPr lang="el-GR" b="1" i="1" dirty="0">
              <a:latin typeface="Times New Roman" charset="0"/>
              <a:cs typeface="Times New Roman" charset="0"/>
            </a:endParaRPr>
          </a:p>
        </p:txBody>
      </p:sp>
      <p:sp>
        <p:nvSpPr>
          <p:cNvPr id="77" name="Line 45"/>
          <p:cNvSpPr>
            <a:spLocks noChangeShapeType="1"/>
          </p:cNvSpPr>
          <p:nvPr/>
        </p:nvSpPr>
        <p:spPr bwMode="auto">
          <a:xfrm flipV="1">
            <a:off x="611559" y="2829111"/>
            <a:ext cx="1106116" cy="4558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78" name="Line 65"/>
          <p:cNvSpPr>
            <a:spLocks noChangeShapeType="1"/>
          </p:cNvSpPr>
          <p:nvPr/>
        </p:nvSpPr>
        <p:spPr bwMode="auto">
          <a:xfrm flipV="1">
            <a:off x="575556" y="2355850"/>
            <a:ext cx="2002544" cy="829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i="1"/>
          </a:p>
        </p:txBody>
      </p:sp>
      <p:sp>
        <p:nvSpPr>
          <p:cNvPr id="79" name="Text Box 66"/>
          <p:cNvSpPr txBox="1">
            <a:spLocks noChangeArrowheads="1"/>
          </p:cNvSpPr>
          <p:nvPr/>
        </p:nvSpPr>
        <p:spPr bwMode="auto">
          <a:xfrm>
            <a:off x="1295636" y="2492896"/>
            <a:ext cx="2759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 i="1" baseline="0" dirty="0">
                <a:latin typeface="Times New Roman" charset="0"/>
                <a:cs typeface="Times New Roman" charset="0"/>
              </a:rPr>
              <a:t>L</a:t>
            </a:r>
            <a:r>
              <a:rPr lang="en-GB" b="1" i="1" dirty="0">
                <a:latin typeface="Times New Roman" charset="0"/>
                <a:cs typeface="Times New Roman" charset="0"/>
              </a:rPr>
              <a:t>1</a:t>
            </a:r>
            <a:endParaRPr lang="el-GR" b="1" i="1" dirty="0">
              <a:latin typeface="Times New Roman" charset="0"/>
              <a:cs typeface="Times New Roman" charset="0"/>
            </a:endParaRPr>
          </a:p>
        </p:txBody>
      </p:sp>
      <p:graphicFrame>
        <p:nvGraphicFramePr>
          <p:cNvPr id="80" name="Object 23"/>
          <p:cNvGraphicFramePr>
            <a:graphicFrameLocks noChangeAspect="1"/>
          </p:cNvGraphicFramePr>
          <p:nvPr>
            <p:extLst/>
          </p:nvPr>
        </p:nvGraphicFramePr>
        <p:xfrm>
          <a:off x="977900" y="3592240"/>
          <a:ext cx="53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9" name="Equation" r:id="rId22" imgW="266469" imgH="253780" progId="Equation.3">
                  <p:embed/>
                </p:oleObj>
              </mc:Choice>
              <mc:Fallback>
                <p:oleObj name="Equation" r:id="rId22" imgW="266469" imgH="253780" progId="Equation.3">
                  <p:embed/>
                  <p:pic>
                    <p:nvPicPr>
                      <p:cNvPr id="8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592240"/>
                        <a:ext cx="53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5944694" y="5148163"/>
            <a:ext cx="2590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aseline="0">
                <a:latin typeface="+mn-lt"/>
              </a:rPr>
              <a:t>Force acting on link 1</a:t>
            </a:r>
          </a:p>
        </p:txBody>
      </p:sp>
      <p:sp>
        <p:nvSpPr>
          <p:cNvPr id="82" name="Text Box 35"/>
          <p:cNvSpPr txBox="1">
            <a:spLocks noChangeArrowheads="1"/>
          </p:cNvSpPr>
          <p:nvPr/>
        </p:nvSpPr>
        <p:spPr bwMode="auto">
          <a:xfrm>
            <a:off x="5944694" y="5580211"/>
            <a:ext cx="27395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aseline="0" dirty="0">
                <a:latin typeface="+mn-lt"/>
              </a:rPr>
              <a:t>Force that link 2 acts on link 1</a:t>
            </a:r>
          </a:p>
        </p:txBody>
      </p:sp>
      <p:graphicFrame>
        <p:nvGraphicFramePr>
          <p:cNvPr id="83" name="Object 39"/>
          <p:cNvGraphicFramePr>
            <a:graphicFrameLocks noChangeAspect="1"/>
          </p:cNvGraphicFramePr>
          <p:nvPr>
            <p:extLst/>
          </p:nvPr>
        </p:nvGraphicFramePr>
        <p:xfrm>
          <a:off x="252413" y="4606925"/>
          <a:ext cx="14509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0" name="Equation" r:id="rId24" imgW="787320" imgH="990360" progId="Equation.3">
                  <p:embed/>
                </p:oleObj>
              </mc:Choice>
              <mc:Fallback>
                <p:oleObj name="Equation" r:id="rId24" imgW="787320" imgH="990360" progId="Equation.3">
                  <p:embed/>
                  <p:pic>
                    <p:nvPicPr>
                      <p:cNvPr id="8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4606925"/>
                        <a:ext cx="1450975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 Box 40"/>
          <p:cNvSpPr txBox="1">
            <a:spLocks noChangeArrowheads="1"/>
          </p:cNvSpPr>
          <p:nvPr/>
        </p:nvSpPr>
        <p:spPr bwMode="auto">
          <a:xfrm>
            <a:off x="670632" y="4645654"/>
            <a:ext cx="175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aseline="0" dirty="0">
                <a:latin typeface="+mn-lt"/>
              </a:rPr>
              <a:t>Torque in joint </a:t>
            </a:r>
            <a:r>
              <a:rPr lang="en-GB" sz="1600" i="1" baseline="0" dirty="0" err="1">
                <a:latin typeface="+mn-lt"/>
              </a:rPr>
              <a:t>i</a:t>
            </a:r>
            <a:endParaRPr lang="en-GB" sz="1600" i="1" baseline="0" dirty="0">
              <a:latin typeface="+mn-lt"/>
            </a:endParaRPr>
          </a:p>
        </p:txBody>
      </p:sp>
      <p:sp>
        <p:nvSpPr>
          <p:cNvPr id="85" name="Text Box 41"/>
          <p:cNvSpPr txBox="1">
            <a:spLocks noChangeArrowheads="1"/>
          </p:cNvSpPr>
          <p:nvPr/>
        </p:nvSpPr>
        <p:spPr bwMode="auto">
          <a:xfrm>
            <a:off x="695040" y="5029568"/>
            <a:ext cx="21962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aseline="0" dirty="0">
                <a:latin typeface="+mn-lt"/>
              </a:rPr>
              <a:t>Inertial torque of link </a:t>
            </a:r>
            <a:r>
              <a:rPr lang="en-GB" sz="1600" i="1" baseline="0" dirty="0" err="1">
                <a:latin typeface="+mn-lt"/>
              </a:rPr>
              <a:t>i</a:t>
            </a:r>
            <a:endParaRPr lang="en-GB" sz="1600" i="1" baseline="0" dirty="0">
              <a:latin typeface="+mn-lt"/>
            </a:endParaRPr>
          </a:p>
        </p:txBody>
      </p:sp>
      <p:sp>
        <p:nvSpPr>
          <p:cNvPr id="86" name="Text Box 43"/>
          <p:cNvSpPr txBox="1">
            <a:spLocks noChangeArrowheads="1"/>
          </p:cNvSpPr>
          <p:nvPr/>
        </p:nvSpPr>
        <p:spPr bwMode="auto">
          <a:xfrm>
            <a:off x="1055080" y="5461616"/>
            <a:ext cx="33569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aseline="0" dirty="0">
                <a:latin typeface="+mn-lt"/>
              </a:rPr>
              <a:t>Torque from coupling force in joint 1</a:t>
            </a:r>
          </a:p>
        </p:txBody>
      </p:sp>
      <p:sp>
        <p:nvSpPr>
          <p:cNvPr id="87" name="Text Box 44"/>
          <p:cNvSpPr txBox="1">
            <a:spLocks noChangeArrowheads="1"/>
          </p:cNvSpPr>
          <p:nvPr/>
        </p:nvSpPr>
        <p:spPr bwMode="auto">
          <a:xfrm>
            <a:off x="1811164" y="5893664"/>
            <a:ext cx="3315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600" baseline="0" dirty="0">
                <a:latin typeface="+mn-lt"/>
              </a:rPr>
              <a:t>Torque from coupling force in joint 2</a:t>
            </a:r>
          </a:p>
        </p:txBody>
      </p:sp>
      <p:graphicFrame>
        <p:nvGraphicFramePr>
          <p:cNvPr id="88" name="Object 39"/>
          <p:cNvGraphicFramePr>
            <a:graphicFrameLocks noChangeAspect="1"/>
          </p:cNvGraphicFramePr>
          <p:nvPr>
            <p:extLst/>
          </p:nvPr>
        </p:nvGraphicFramePr>
        <p:xfrm>
          <a:off x="5192713" y="5067300"/>
          <a:ext cx="5270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1" name="Equation" r:id="rId26" imgW="291960" imgH="533160" progId="Equation.3">
                  <p:embed/>
                </p:oleObj>
              </mc:Choice>
              <mc:Fallback>
                <p:oleObj name="Equation" r:id="rId26" imgW="291960" imgH="533160" progId="Equation.3">
                  <p:embed/>
                  <p:pic>
                    <p:nvPicPr>
                      <p:cNvPr id="88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5067300"/>
                        <a:ext cx="52705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25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Outward and Inward recursions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85788" y="1592263"/>
            <a:ext cx="8558212" cy="48085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GB" sz="2600" dirty="0"/>
              <a:t>Outward recursions – For link </a:t>
            </a:r>
            <a:r>
              <a:rPr lang="en-GB" sz="2600" dirty="0" err="1"/>
              <a:t>i</a:t>
            </a:r>
            <a:r>
              <a:rPr lang="en-GB" sz="2600" dirty="0"/>
              <a:t>=1 to n, calculate:</a:t>
            </a:r>
          </a:p>
          <a:p>
            <a:pPr marL="1217613" lvl="1" eaLnBrk="1" hangingPunct="1">
              <a:buFont typeface="Wingdings" charset="0"/>
              <a:buAutoNum type="arabicPeriod"/>
            </a:pPr>
            <a:r>
              <a:rPr lang="en-GB" sz="2200" dirty="0"/>
              <a:t>Angular velocity of link (</a:t>
            </a:r>
            <a:r>
              <a:rPr lang="el-GR" sz="2200" i="1" dirty="0">
                <a:cs typeface="Arial" charset="0"/>
              </a:rPr>
              <a:t>ω</a:t>
            </a:r>
            <a:r>
              <a:rPr lang="en-GB" sz="2200" i="1" baseline="-25000" dirty="0" err="1">
                <a:cs typeface="Arial" charset="0"/>
              </a:rPr>
              <a:t>i</a:t>
            </a:r>
            <a:r>
              <a:rPr lang="en-GB" sz="2200" dirty="0">
                <a:cs typeface="Arial" charset="0"/>
              </a:rPr>
              <a:t>)</a:t>
            </a:r>
          </a:p>
          <a:p>
            <a:pPr marL="1217613" lvl="1" eaLnBrk="1" hangingPunct="1">
              <a:buFont typeface="Wingdings" charset="0"/>
              <a:buAutoNum type="arabicPeriod"/>
            </a:pPr>
            <a:r>
              <a:rPr lang="en-GB" sz="2200" dirty="0">
                <a:cs typeface="Arial" charset="0"/>
              </a:rPr>
              <a:t>Angular acceleration of link (</a:t>
            </a:r>
            <a:r>
              <a:rPr lang="en-GB" sz="2200" i="1" dirty="0">
                <a:cs typeface="Arial" charset="0"/>
              </a:rPr>
              <a:t>d</a:t>
            </a:r>
            <a:r>
              <a:rPr lang="el-GR" sz="2200" i="1" dirty="0">
                <a:cs typeface="Arial" charset="0"/>
              </a:rPr>
              <a:t>ω</a:t>
            </a:r>
            <a:r>
              <a:rPr lang="en-GB" sz="2200" i="1" baseline="-25000" dirty="0" err="1">
                <a:cs typeface="Arial" charset="0"/>
              </a:rPr>
              <a:t>i</a:t>
            </a:r>
            <a:r>
              <a:rPr lang="en-GB" sz="2200" i="1" dirty="0">
                <a:cs typeface="Arial" charset="0"/>
              </a:rPr>
              <a:t>/</a:t>
            </a:r>
            <a:r>
              <a:rPr lang="en-GB" sz="2200" i="1" dirty="0" err="1">
                <a:cs typeface="Arial" charset="0"/>
              </a:rPr>
              <a:t>dt</a:t>
            </a:r>
            <a:r>
              <a:rPr lang="en-GB" sz="2200" dirty="0">
                <a:cs typeface="Arial" charset="0"/>
              </a:rPr>
              <a:t>)</a:t>
            </a:r>
          </a:p>
          <a:p>
            <a:pPr marL="1217613" lvl="1" eaLnBrk="1" hangingPunct="1">
              <a:buFont typeface="Wingdings" charset="0"/>
              <a:buAutoNum type="arabicPeriod"/>
            </a:pPr>
            <a:r>
              <a:rPr lang="en-GB" sz="2200" dirty="0">
                <a:cs typeface="Arial" charset="0"/>
              </a:rPr>
              <a:t>Linear acceleration of link at frame origin (</a:t>
            </a:r>
            <a:r>
              <a:rPr lang="en-GB" sz="2200" i="1" baseline="30000" dirty="0" err="1">
                <a:cs typeface="Arial" charset="0"/>
              </a:rPr>
              <a:t>i</a:t>
            </a:r>
            <a:r>
              <a:rPr lang="en-GB" sz="2200" i="1" dirty="0" err="1">
                <a:cs typeface="Arial" charset="0"/>
              </a:rPr>
              <a:t>dv</a:t>
            </a:r>
            <a:r>
              <a:rPr lang="en-GB" sz="2200" i="1" baseline="-25000" dirty="0" err="1">
                <a:cs typeface="Arial" charset="0"/>
              </a:rPr>
              <a:t>i</a:t>
            </a:r>
            <a:r>
              <a:rPr lang="en-GB" sz="2200" i="1" dirty="0">
                <a:cs typeface="Arial" charset="0"/>
              </a:rPr>
              <a:t>/</a:t>
            </a:r>
            <a:r>
              <a:rPr lang="en-GB" sz="2200" i="1" dirty="0" err="1">
                <a:cs typeface="Arial" charset="0"/>
              </a:rPr>
              <a:t>dt</a:t>
            </a:r>
            <a:r>
              <a:rPr lang="en-GB" sz="2200" dirty="0">
                <a:cs typeface="Arial" charset="0"/>
              </a:rPr>
              <a:t>)</a:t>
            </a:r>
          </a:p>
          <a:p>
            <a:pPr marL="1217613" lvl="1" eaLnBrk="1" hangingPunct="1">
              <a:buFont typeface="Wingdings" charset="0"/>
              <a:buAutoNum type="arabicPeriod"/>
            </a:pPr>
            <a:r>
              <a:rPr lang="en-GB" sz="2200" dirty="0">
                <a:cs typeface="Arial" charset="0"/>
              </a:rPr>
              <a:t>Linear acceleration of link at centroid (</a:t>
            </a:r>
            <a:r>
              <a:rPr lang="en-GB" sz="2200" baseline="30000" dirty="0" err="1">
                <a:cs typeface="Arial" charset="0"/>
              </a:rPr>
              <a:t>i</a:t>
            </a:r>
            <a:r>
              <a:rPr lang="en-GB" sz="2200" dirty="0" err="1">
                <a:cs typeface="Arial" charset="0"/>
              </a:rPr>
              <a:t>a</a:t>
            </a:r>
            <a:r>
              <a:rPr lang="en-GB" sz="2200" baseline="-25000" dirty="0" err="1">
                <a:cs typeface="Arial" charset="0"/>
              </a:rPr>
              <a:t>i</a:t>
            </a:r>
            <a:r>
              <a:rPr lang="en-GB" sz="2200" dirty="0">
                <a:cs typeface="Arial" charset="0"/>
              </a:rPr>
              <a:t>)</a:t>
            </a:r>
          </a:p>
          <a:p>
            <a:pPr marL="1217613" lvl="1" eaLnBrk="1" hangingPunct="1">
              <a:buFont typeface="Wingdings" charset="0"/>
              <a:buAutoNum type="arabicPeriod"/>
            </a:pPr>
            <a:r>
              <a:rPr lang="en-GB" sz="2200" dirty="0">
                <a:cs typeface="Arial" charset="0"/>
              </a:rPr>
              <a:t>Resultant force acting on link at centroid (</a:t>
            </a:r>
            <a:r>
              <a:rPr lang="en-GB" sz="2200" baseline="30000" dirty="0" err="1">
                <a:cs typeface="Arial" charset="0"/>
              </a:rPr>
              <a:t>i</a:t>
            </a:r>
            <a:r>
              <a:rPr lang="en-GB" sz="2200" dirty="0" err="1">
                <a:cs typeface="Arial" charset="0"/>
              </a:rPr>
              <a:t>F</a:t>
            </a:r>
            <a:r>
              <a:rPr lang="en-GB" sz="2200" baseline="-25000" dirty="0" err="1">
                <a:cs typeface="Arial" charset="0"/>
              </a:rPr>
              <a:t>i</a:t>
            </a:r>
            <a:r>
              <a:rPr lang="en-GB" sz="2200" dirty="0">
                <a:cs typeface="Arial" charset="0"/>
              </a:rPr>
              <a:t>)</a:t>
            </a:r>
          </a:p>
          <a:p>
            <a:pPr marL="1217613" lvl="1" eaLnBrk="1" hangingPunct="1">
              <a:buFont typeface="Wingdings" charset="0"/>
              <a:buAutoNum type="arabicPeriod"/>
            </a:pPr>
            <a:r>
              <a:rPr lang="en-GB" sz="2200" dirty="0">
                <a:cs typeface="Arial" charset="0"/>
              </a:rPr>
              <a:t>Resultant moment acting on link around centroid (N</a:t>
            </a:r>
            <a:r>
              <a:rPr lang="en-GB" sz="2200" baseline="-25000" dirty="0">
                <a:cs typeface="Arial" charset="0"/>
              </a:rPr>
              <a:t>i</a:t>
            </a:r>
            <a:r>
              <a:rPr lang="en-GB" sz="2200" dirty="0">
                <a:cs typeface="Arial" charset="0"/>
              </a:rPr>
              <a:t>)</a:t>
            </a:r>
          </a:p>
          <a:p>
            <a:pPr marL="1217613" lvl="1" eaLnBrk="1" hangingPunct="1">
              <a:buFont typeface="Wingdings" charset="0"/>
              <a:buAutoNum type="arabicPeriod"/>
            </a:pPr>
            <a:endParaRPr lang="en-GB" sz="2200" dirty="0">
              <a:cs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GB" sz="2600" dirty="0">
                <a:cs typeface="Arial" charset="0"/>
              </a:rPr>
              <a:t>Inward recursions – For link </a:t>
            </a:r>
            <a:r>
              <a:rPr lang="en-GB" sz="2600" dirty="0" err="1">
                <a:cs typeface="Arial" charset="0"/>
              </a:rPr>
              <a:t>i</a:t>
            </a:r>
            <a:r>
              <a:rPr lang="en-GB" sz="2600" dirty="0">
                <a:cs typeface="Arial" charset="0"/>
              </a:rPr>
              <a:t>=n to 1, calculate:</a:t>
            </a:r>
          </a:p>
          <a:p>
            <a:pPr marL="1217613" lvl="1" eaLnBrk="1" hangingPunct="1">
              <a:buFont typeface="Wingdings" charset="0"/>
              <a:buAutoNum type="arabicPeriod"/>
            </a:pPr>
            <a:r>
              <a:rPr lang="en-GB" sz="2200" dirty="0">
                <a:cs typeface="Arial" charset="0"/>
              </a:rPr>
              <a:t>Force exerted on link </a:t>
            </a:r>
            <a:r>
              <a:rPr lang="en-GB" sz="2200" dirty="0" err="1">
                <a:cs typeface="Arial" charset="0"/>
              </a:rPr>
              <a:t>i</a:t>
            </a:r>
            <a:r>
              <a:rPr lang="en-GB" sz="2200" dirty="0">
                <a:cs typeface="Arial" charset="0"/>
              </a:rPr>
              <a:t> by link i-1 (</a:t>
            </a:r>
            <a:r>
              <a:rPr lang="en-GB" sz="2200" baseline="30000" dirty="0" err="1">
                <a:cs typeface="Arial" charset="0"/>
              </a:rPr>
              <a:t>i</a:t>
            </a:r>
            <a:r>
              <a:rPr lang="en-GB" sz="2200" dirty="0" err="1">
                <a:cs typeface="Arial" charset="0"/>
              </a:rPr>
              <a:t>f</a:t>
            </a:r>
            <a:r>
              <a:rPr lang="en-GB" sz="2200" baseline="-25000" dirty="0" err="1">
                <a:cs typeface="Arial" charset="0"/>
              </a:rPr>
              <a:t>i</a:t>
            </a:r>
            <a:r>
              <a:rPr lang="en-GB" sz="2200" dirty="0">
                <a:cs typeface="Arial" charset="0"/>
              </a:rPr>
              <a:t>)</a:t>
            </a:r>
          </a:p>
          <a:p>
            <a:pPr marL="1217613" lvl="1" eaLnBrk="1" hangingPunct="1">
              <a:buFont typeface="Wingdings" charset="0"/>
              <a:buAutoNum type="arabicPeriod"/>
            </a:pPr>
            <a:r>
              <a:rPr lang="en-GB" sz="2200" dirty="0">
                <a:cs typeface="Arial" charset="0"/>
              </a:rPr>
              <a:t>Torque exerted on link </a:t>
            </a:r>
            <a:r>
              <a:rPr lang="en-GB" sz="2200" dirty="0" err="1">
                <a:cs typeface="Arial" charset="0"/>
              </a:rPr>
              <a:t>i</a:t>
            </a:r>
            <a:r>
              <a:rPr lang="en-GB" sz="2200" dirty="0">
                <a:cs typeface="Arial" charset="0"/>
              </a:rPr>
              <a:t> by link i-1 (</a:t>
            </a:r>
            <a:r>
              <a:rPr lang="el-GR" sz="2200" dirty="0">
                <a:cs typeface="Times New Roman" charset="0"/>
              </a:rPr>
              <a:t>τ</a:t>
            </a:r>
            <a:r>
              <a:rPr lang="en-GB" sz="2200" baseline="-25000" dirty="0" err="1">
                <a:cs typeface="Times New Roman" charset="0"/>
              </a:rPr>
              <a:t>i</a:t>
            </a:r>
            <a:r>
              <a:rPr lang="en-GB" sz="2200" dirty="0">
                <a:cs typeface="Times New Roman" charset="0"/>
              </a:rPr>
              <a:t>)</a:t>
            </a:r>
            <a:endParaRPr lang="el-GR" sz="2200" dirty="0">
              <a:cs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940152" y="2312876"/>
                <a:ext cx="1836204" cy="43204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b="0" i="1" baseline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baseline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GB" b="0" i="1" baseline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GB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baseline="0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GB" b="0" i="1" baseline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GB" b="0" i="1" baseline="0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GB" b="0" i="1" baseline="0" smtClean="0">
                          <a:latin typeface="Cambria Math" charset="0"/>
                        </a:rPr>
                        <m:t>+</m:t>
                      </m:r>
                      <m:acc>
                        <m:accPr>
                          <m:chr m:val="̈"/>
                          <m:ctrlPr>
                            <a:rPr lang="en-GB" b="0" i="1" baseline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baseline="0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baseline="0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aseline="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312876"/>
                <a:ext cx="1836204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940152" y="2800806"/>
                <a:ext cx="2988332" cy="147616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GB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GB" i="1" baseline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GB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i="1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 baseline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 baseline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GB" b="0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sPre>
                      <m:r>
                        <a:rPr lang="en-GB" i="1" baseline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Pre>
                        <m:sPrePr>
                          <m:ctrlPr>
                            <a:rPr lang="en-GB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GB" i="1" baseline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GB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i="1" baseline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GB" i="1" baseline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sPre>
                      <m:sPre>
                        <m:sPrePr>
                          <m:ctrlPr>
                            <a:rPr lang="en-GB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GB" i="1" baseline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GB" b="0" i="1" baseline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i="1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 baseline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 baseline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GB" i="1" baseline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GB" b="0" i="1" baseline="0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algn="ctr"/>
                <a:endParaRPr lang="en-GB" b="0" i="1" baseline="0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GB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GB" b="0" i="1" baseline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GB" b="0" i="1" baseline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Pre>
                        <m:sPrePr>
                          <m:ctrlPr>
                            <a:rPr lang="en-GB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GB" i="1" baseline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GB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i="1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 baseline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 baseline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GB" i="1" baseline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sPre>
                      <m:r>
                        <a:rPr lang="en-GB" b="0" i="1" baseline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GB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baseline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baseline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baseline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GB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aseline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800806"/>
                <a:ext cx="2988332" cy="1476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940152" y="4329100"/>
                <a:ext cx="2988332" cy="104411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i="1" baseline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GB" i="1" baseline="0">
                                  <a:latin typeface="Cambria Math" charset="0"/>
                                </a:rPr>
                                <m:t>𝑖</m:t>
                              </m:r>
                            </m:sup>
                            <m:e>
                              <m:r>
                                <a:rPr lang="en-GB" i="1" baseline="0">
                                  <a:latin typeface="Cambria Math" charset="0"/>
                                </a:rPr>
                                <m:t>𝑎</m:t>
                              </m:r>
                            </m:e>
                          </m:sPre>
                        </m:e>
                        <m:sub>
                          <m:r>
                            <a:rPr lang="en-GB" b="0" i="1" baseline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 baseline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i="1" baseline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sPre>
                        <m:sPrePr>
                          <m:ctrlPr>
                            <a:rPr lang="en-GB" i="1" baseline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GB" i="1" baseline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GB" i="1" baseline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i="1" baseline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 baseline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 baseline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GB" i="1" baseline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sPre>
                      <m:r>
                        <a:rPr lang="en-GB" i="1" baseline="0">
                          <a:solidFill>
                            <a:schemeClr val="bg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GB" i="1" baseline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baseline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GB" i="1" baseline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 baseline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baseline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 baseline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GB" i="1" baseline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i="1" baseline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 baseline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i="1" baseline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baseline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 baseline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 baseline="0">
                                            <a:solidFill>
                                              <a:schemeClr val="bg1"/>
                                            </a:solidFill>
                                            <a:latin typeface="Cambria Math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 baseline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329100"/>
                <a:ext cx="2988332" cy="10441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40152" y="5386468"/>
                <a:ext cx="1620180" cy="43204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baseline="0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baseline="0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b="0" i="1" baseline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GB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baseline="0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baseline="0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i="1" baseline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i="1" baseline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GB" i="1" baseline="0">
                                  <a:latin typeface="Cambria Math" charset="0"/>
                                </a:rPr>
                                <m:t>𝑖</m:t>
                              </m:r>
                            </m:sup>
                            <m:e>
                              <m:r>
                                <a:rPr lang="en-GB" i="1" baseline="0">
                                  <a:latin typeface="Cambria Math" charset="0"/>
                                </a:rPr>
                                <m:t>𝑎</m:t>
                              </m:r>
                            </m:e>
                          </m:sPre>
                        </m:e>
                        <m:sub>
                          <m:r>
                            <a:rPr lang="en-GB" b="0" i="1" baseline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 baseline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aseline="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386468"/>
                <a:ext cx="1620180" cy="432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940152" y="5841268"/>
                <a:ext cx="1368152" cy="39604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baseline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baseline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b="0" i="1" baseline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GB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baseline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baseline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GB" b="0" i="1" baseline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baseline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841268"/>
                <a:ext cx="1368152" cy="3960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940152" y="1844824"/>
                <a:ext cx="1836204" cy="43204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baseline="0" smtClean="0">
                              <a:latin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baseline="0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b="0" i="1" baseline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GB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baseline="0" smtClean="0">
                              <a:latin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baseline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GB" b="0" i="1" baseline="0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GB" b="0" i="1" baseline="0" smtClean="0">
                          <a:latin typeface="Cambria Math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GB" b="0" i="1" baseline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baseline="0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baseline="0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aseline="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844824"/>
                <a:ext cx="1836204" cy="43204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Outward Recursion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540" y="1592796"/>
            <a:ext cx="4319588" cy="4820357"/>
          </a:xfrm>
          <a:noFill/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lang="en-GB" sz="2200" dirty="0"/>
              <a:t>For an n-link planar jointed manipulator, assuming </a:t>
            </a:r>
            <a:r>
              <a:rPr lang="en-GB" sz="2200" u="sng" dirty="0"/>
              <a:t>each link’s centroid lies on the link’s x axis</a:t>
            </a:r>
            <a:r>
              <a:rPr lang="en-GB" sz="2200" dirty="0"/>
              <a:t> (and </a:t>
            </a:r>
            <a:r>
              <a:rPr lang="en-GB" sz="2200" u="sng" dirty="0"/>
              <a:t>zero gravity</a:t>
            </a:r>
            <a:r>
              <a:rPr lang="en-GB" sz="2200" dirty="0"/>
              <a:t>)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lang="en-GB" sz="2200" dirty="0"/>
              <a:t>For link </a:t>
            </a:r>
            <a:r>
              <a:rPr lang="en-GB" sz="2200" dirty="0" err="1"/>
              <a:t>i</a:t>
            </a:r>
            <a:r>
              <a:rPr lang="en-GB" sz="2200" dirty="0"/>
              <a:t>=1-n, calculate: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AutoNum type="arabicPeriod"/>
            </a:pP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 Angular velocity of link</a:t>
            </a:r>
            <a:endParaRPr lang="en-GB" sz="2200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charset="0"/>
              <a:buAutoNum type="arabicPeriod"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 Angular acceleration of link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AutoNum type="arabicPeriod"/>
            </a:pPr>
            <a:r>
              <a:rPr lang="en-GB" sz="2200" dirty="0">
                <a:solidFill>
                  <a:schemeClr val="accent3">
                    <a:lumMod val="75000"/>
                  </a:schemeClr>
                </a:solidFill>
                <a:cs typeface="Arial" charset="0"/>
              </a:rPr>
              <a:t> Linear acceleration of link at frame origin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AutoNum type="arabicPeriod"/>
            </a:pPr>
            <a:r>
              <a:rPr lang="en-GB" sz="2200" dirty="0">
                <a:solidFill>
                  <a:schemeClr val="accent4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GB" sz="2200" dirty="0">
                <a:solidFill>
                  <a:schemeClr val="accent4"/>
                </a:solidFill>
                <a:cs typeface="Arial" charset="0"/>
              </a:rPr>
              <a:t>Linear acceleration of link at centroid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AutoNum type="arabicPeriod"/>
            </a:pPr>
            <a:r>
              <a:rPr lang="en-GB" sz="2200" dirty="0">
                <a:solidFill>
                  <a:schemeClr val="accent5">
                    <a:lumMod val="75000"/>
                  </a:schemeClr>
                </a:solidFill>
                <a:cs typeface="Arial" charset="0"/>
              </a:rPr>
              <a:t> Resultant force acting on link at centroid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AutoNum type="arabicPeriod"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 Resultant moment acting on link around centroid</a:t>
            </a:r>
            <a:endParaRPr lang="en-US" sz="2200" dirty="0">
              <a:solidFill>
                <a:schemeClr val="accent6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4769532" y="3583874"/>
            <a:ext cx="990600" cy="838200"/>
          </a:xfrm>
          <a:prstGeom prst="rightArrow">
            <a:avLst>
              <a:gd name="adj1" fmla="val 50000"/>
              <a:gd name="adj2" fmla="val 295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0ACAF9-A6D9-4DAC-A1C8-C3E7DEA6FD1F}"/>
              </a:ext>
            </a:extLst>
          </p:cNvPr>
          <p:cNvGrpSpPr/>
          <p:nvPr/>
        </p:nvGrpSpPr>
        <p:grpSpPr>
          <a:xfrm>
            <a:off x="7200292" y="1417638"/>
            <a:ext cx="1752583" cy="1939354"/>
            <a:chOff x="7200292" y="1417638"/>
            <a:chExt cx="1752583" cy="19393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33B04B9-5D40-4215-84EB-229B8AA79845}"/>
                </a:ext>
              </a:extLst>
            </p:cNvPr>
            <p:cNvSpPr/>
            <p:nvPr/>
          </p:nvSpPr>
          <p:spPr>
            <a:xfrm>
              <a:off x="7200292" y="2852936"/>
              <a:ext cx="648072" cy="504056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3CB8C45-6E35-4B74-9F4B-C616686AE418}"/>
                </a:ext>
              </a:extLst>
            </p:cNvPr>
            <p:cNvCxnSpPr>
              <a:stCxn id="3" idx="7"/>
            </p:cNvCxnSpPr>
            <p:nvPr/>
          </p:nvCxnSpPr>
          <p:spPr>
            <a:xfrm flipV="1">
              <a:off x="7753456" y="1844824"/>
              <a:ext cx="634968" cy="10819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D28C3-5619-420B-A6D8-8B437E49D3FB}"/>
                </a:ext>
              </a:extLst>
            </p:cNvPr>
            <p:cNvSpPr txBox="1"/>
            <p:nvPr/>
          </p:nvSpPr>
          <p:spPr>
            <a:xfrm>
              <a:off x="8460432" y="141763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ln w="0"/>
                  <a:solidFill>
                    <a:schemeClr val="tx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!!!</a:t>
              </a:r>
              <a:endParaRPr lang="en-GB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7925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5555" y="1592263"/>
            <a:ext cx="8416925" cy="4808537"/>
          </a:xfrm>
        </p:spPr>
        <p:txBody>
          <a:bodyPr/>
          <a:lstStyle/>
          <a:p>
            <a:pPr marL="571500" indent="-571500" eaLnBrk="1" hangingPunct="1">
              <a:buFont typeface="Wingdings" charset="0"/>
              <a:buNone/>
            </a:pPr>
            <a:r>
              <a:rPr lang="en-GB" sz="2600" dirty="0"/>
              <a:t>For link </a:t>
            </a:r>
            <a:r>
              <a:rPr lang="en-GB" sz="2600" dirty="0" err="1"/>
              <a:t>i</a:t>
            </a:r>
            <a:r>
              <a:rPr lang="en-GB" sz="2600" dirty="0"/>
              <a:t>=n to 1, calculate:</a:t>
            </a:r>
          </a:p>
          <a:p>
            <a:pPr marL="571500" indent="-571500" eaLnBrk="1" hangingPunct="1">
              <a:buFont typeface="Wingdings" charset="0"/>
              <a:buAutoNum type="arabicPeriod"/>
            </a:pPr>
            <a:r>
              <a:rPr lang="en-GB" sz="2600" dirty="0"/>
              <a:t>Force exerted on link </a:t>
            </a:r>
            <a:r>
              <a:rPr lang="en-GB" sz="2600" dirty="0" err="1"/>
              <a:t>i</a:t>
            </a:r>
            <a:r>
              <a:rPr lang="en-GB" sz="2600" dirty="0"/>
              <a:t> by link i+1</a:t>
            </a:r>
          </a:p>
          <a:p>
            <a:pPr marL="571500" indent="-571500" eaLnBrk="1" hangingPunct="1">
              <a:buFont typeface="Wingdings" charset="0"/>
              <a:buAutoNum type="arabicPeriod"/>
            </a:pPr>
            <a:endParaRPr lang="en-GB" sz="2600" dirty="0"/>
          </a:p>
          <a:p>
            <a:pPr marL="571500" indent="-571500" eaLnBrk="1" hangingPunct="1">
              <a:buFont typeface="Wingdings" charset="0"/>
              <a:buAutoNum type="arabicPeriod"/>
            </a:pPr>
            <a:endParaRPr lang="en-GB" sz="2600" dirty="0"/>
          </a:p>
          <a:p>
            <a:pPr marL="571500" indent="-571500" eaLnBrk="1" hangingPunct="1">
              <a:buFont typeface="Wingdings" charset="0"/>
              <a:buAutoNum type="arabicPeriod"/>
            </a:pPr>
            <a:endParaRPr lang="en-GB" sz="2600" dirty="0"/>
          </a:p>
          <a:p>
            <a:pPr marL="0" indent="0" eaLnBrk="1" hangingPunct="1">
              <a:buNone/>
            </a:pPr>
            <a:endParaRPr lang="en-GB" sz="2600" dirty="0"/>
          </a:p>
          <a:p>
            <a:pPr marL="571500" indent="-571500" eaLnBrk="1" hangingPunct="1">
              <a:buFont typeface="Wingdings" charset="0"/>
              <a:buAutoNum type="arabicPeriod"/>
            </a:pPr>
            <a:r>
              <a:rPr lang="en-GB" sz="2600" dirty="0"/>
              <a:t>Torque exerted on link </a:t>
            </a:r>
            <a:r>
              <a:rPr lang="en-GB" sz="2600" dirty="0" err="1"/>
              <a:t>i</a:t>
            </a:r>
            <a:r>
              <a:rPr lang="en-GB" sz="2600" dirty="0"/>
              <a:t> by link i+1</a:t>
            </a:r>
            <a:endParaRPr lang="en-US" sz="2600" dirty="0"/>
          </a:p>
        </p:txBody>
      </p:sp>
      <p:graphicFrame>
        <p:nvGraphicFramePr>
          <p:cNvPr id="24581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3529013" y="2960688"/>
          <a:ext cx="20859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2" name="Equation" r:id="rId4" imgW="952200" imgH="482400" progId="Equation.3">
                  <p:embed/>
                </p:oleObj>
              </mc:Choice>
              <mc:Fallback>
                <p:oleObj name="Equation" r:id="rId4" imgW="952200" imgH="482400" progId="Equation.3">
                  <p:embed/>
                  <p:pic>
                    <p:nvPicPr>
                      <p:cNvPr id="2458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2960688"/>
                        <a:ext cx="20859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2667000" y="5157788"/>
          <a:ext cx="38084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3" name="Equation" r:id="rId6" imgW="2044440" imgH="253800" progId="Equation.3">
                  <p:embed/>
                </p:oleObj>
              </mc:Choice>
              <mc:Fallback>
                <p:oleObj name="Equation" r:id="rId6" imgW="2044440" imgH="253800" progId="Equation.3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57788"/>
                        <a:ext cx="38084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aseline="0" dirty="0"/>
              <a:t>Inward Recursion</a:t>
            </a:r>
          </a:p>
        </p:txBody>
      </p:sp>
    </p:spTree>
    <p:extLst>
      <p:ext uri="{BB962C8B-B14F-4D97-AF65-F5344CB8AC3E}">
        <p14:creationId xmlns:p14="http://schemas.microsoft.com/office/powerpoint/2010/main" val="567225435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forces</a:t>
            </a:r>
          </a:p>
        </p:txBody>
      </p:sp>
      <p:graphicFrame>
        <p:nvGraphicFramePr>
          <p:cNvPr id="25605" name="Object 4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471863" y="5435600"/>
          <a:ext cx="22002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9" name="Equation" r:id="rId4" imgW="1091880" imgH="457200" progId="Equation.3">
                  <p:embed/>
                </p:oleObj>
              </mc:Choice>
              <mc:Fallback>
                <p:oleObj name="Equation" r:id="rId4" imgW="1091880" imgH="457200" progId="Equation.3">
                  <p:embed/>
                  <p:pic>
                    <p:nvPicPr>
                      <p:cNvPr id="2560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863" y="5435600"/>
                        <a:ext cx="220027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9532" y="1376772"/>
            <a:ext cx="8582025" cy="4213225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charset="0"/>
              <a:buNone/>
            </a:pPr>
            <a:r>
              <a:rPr lang="en-GB" sz="2200" dirty="0"/>
              <a:t>RNE can also be used to calculate joint torques where </a:t>
            </a:r>
            <a:r>
              <a:rPr lang="en-GB" sz="2200" u="sng" dirty="0"/>
              <a:t>external forces act on the manipulator, including gravity</a:t>
            </a:r>
          </a:p>
          <a:p>
            <a:r>
              <a:rPr lang="en-GB" sz="2200" b="1" dirty="0"/>
              <a:t>External forces </a:t>
            </a:r>
            <a:r>
              <a:rPr lang="en-GB" sz="2200" dirty="0"/>
              <a:t>or moments exerted by the manipulator </a:t>
            </a:r>
            <a:r>
              <a:rPr lang="en-GB" sz="2200" u="sng" dirty="0"/>
              <a:t>at/around a point or a link</a:t>
            </a:r>
            <a:r>
              <a:rPr lang="en-GB" sz="2200" dirty="0"/>
              <a:t> can simply be added to the force or moment equations during the inward recursions. A particularly common special case is </a:t>
            </a:r>
            <a:r>
              <a:rPr lang="en-GB" sz="2200" u="sng" dirty="0"/>
              <a:t>end-effector force and torque</a:t>
            </a:r>
            <a:r>
              <a:rPr lang="en-GB" sz="2200" dirty="0"/>
              <a:t>, which are represented by </a:t>
            </a:r>
            <a:r>
              <a:rPr lang="en-GB" sz="2200" i="1" baseline="30000" dirty="0"/>
              <a:t>n</a:t>
            </a:r>
            <a:r>
              <a:rPr lang="en-GB" sz="2200" i="1" dirty="0"/>
              <a:t>f</a:t>
            </a:r>
            <a:r>
              <a:rPr lang="en-GB" sz="2200" i="1" baseline="-25000" dirty="0"/>
              <a:t>n+1</a:t>
            </a:r>
            <a:r>
              <a:rPr lang="en-GB" sz="2200" dirty="0"/>
              <a:t> and </a:t>
            </a:r>
            <a:r>
              <a:rPr lang="el-GR" sz="2200" i="1" dirty="0">
                <a:cs typeface="Times New Roman" charset="0"/>
              </a:rPr>
              <a:t>τ</a:t>
            </a:r>
            <a:r>
              <a:rPr lang="en-GB" sz="2200" i="1" baseline="-25000" dirty="0">
                <a:cs typeface="Times New Roman" charset="0"/>
              </a:rPr>
              <a:t>n+1</a:t>
            </a:r>
            <a:r>
              <a:rPr lang="en-GB" sz="2200" baseline="-25000" dirty="0">
                <a:cs typeface="Times New Roman" charset="0"/>
              </a:rPr>
              <a:t> </a:t>
            </a:r>
            <a:r>
              <a:rPr lang="en-GB" sz="2200" i="1" baseline="30000" dirty="0"/>
              <a:t>i</a:t>
            </a:r>
            <a:r>
              <a:rPr lang="en-GB" sz="2200" i="1" dirty="0"/>
              <a:t>f</a:t>
            </a:r>
            <a:r>
              <a:rPr lang="en-GB" sz="2200" i="1" baseline="-25000" dirty="0"/>
              <a:t>i+1</a:t>
            </a:r>
            <a:r>
              <a:rPr lang="en-GB" sz="2200" i="1" dirty="0"/>
              <a:t> and </a:t>
            </a:r>
            <a:r>
              <a:rPr lang="el-GR" sz="2200" i="1" dirty="0">
                <a:cs typeface="Times New Roman" charset="0"/>
              </a:rPr>
              <a:t>τ</a:t>
            </a:r>
            <a:r>
              <a:rPr lang="en-GB" sz="2200" i="1" baseline="-25000" dirty="0">
                <a:cs typeface="Times New Roman" charset="0"/>
              </a:rPr>
              <a:t>i+1 </a:t>
            </a:r>
            <a:r>
              <a:rPr lang="en-GB" sz="2200" i="1" dirty="0">
                <a:cs typeface="Times New Roman" charset="0"/>
              </a:rPr>
              <a:t>would be defined as the force/ torque exerted by the manipulator, not on the manipulator</a:t>
            </a:r>
          </a:p>
          <a:p>
            <a:r>
              <a:rPr lang="en-GB" sz="2200" dirty="0">
                <a:cs typeface="Times New Roman" charset="0"/>
              </a:rPr>
              <a:t>There is an easy way to include </a:t>
            </a:r>
            <a:r>
              <a:rPr lang="en-GB" sz="2200" b="1" dirty="0">
                <a:cs typeface="Times New Roman" charset="0"/>
              </a:rPr>
              <a:t>gravity</a:t>
            </a:r>
            <a:r>
              <a:rPr lang="en-GB" sz="2200" dirty="0">
                <a:cs typeface="Times New Roman" charset="0"/>
              </a:rPr>
              <a:t>: say that link 0 is accelerating vertically upwards at 1g. Thus assuming y</a:t>
            </a:r>
            <a:r>
              <a:rPr lang="en-GB" sz="2200" i="1" baseline="-25000" dirty="0">
                <a:cs typeface="Times New Roman" charset="0"/>
              </a:rPr>
              <a:t>0</a:t>
            </a:r>
            <a:r>
              <a:rPr lang="en-GB" sz="2200" dirty="0">
                <a:cs typeface="Times New Roman" charset="0"/>
              </a:rPr>
              <a:t> points vertically up, the following should be used:</a:t>
            </a:r>
          </a:p>
        </p:txBody>
      </p:sp>
    </p:spTree>
    <p:extLst>
      <p:ext uri="{BB962C8B-B14F-4D97-AF65-F5344CB8AC3E}">
        <p14:creationId xmlns:p14="http://schemas.microsoft.com/office/powerpoint/2010/main" val="428960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1812" lvl="1" indent="0" algn="ctr">
              <a:lnSpc>
                <a:spcPct val="90000"/>
              </a:lnSpc>
              <a:spcBef>
                <a:spcPts val="650"/>
              </a:spcBef>
              <a:buNone/>
            </a:pPr>
            <a:endParaRPr lang="en-GB" altLang="en-US" sz="2800" dirty="0">
              <a:solidFill>
                <a:srgbClr val="000000"/>
              </a:solidFill>
            </a:endParaRPr>
          </a:p>
          <a:p>
            <a:pPr marL="531812" lvl="1" indent="0" algn="ctr">
              <a:lnSpc>
                <a:spcPct val="90000"/>
              </a:lnSpc>
              <a:spcBef>
                <a:spcPts val="650"/>
              </a:spcBef>
              <a:buNone/>
            </a:pPr>
            <a:endParaRPr lang="en-GB" altLang="en-US" sz="2800" dirty="0">
              <a:solidFill>
                <a:srgbClr val="000000"/>
              </a:solidFill>
            </a:endParaRPr>
          </a:p>
          <a:p>
            <a:pPr marL="531812" lvl="1" indent="0" algn="ctr">
              <a:lnSpc>
                <a:spcPct val="90000"/>
              </a:lnSpc>
              <a:spcBef>
                <a:spcPts val="650"/>
              </a:spcBef>
              <a:buNone/>
            </a:pPr>
            <a:r>
              <a:rPr lang="en-GB" altLang="en-US" sz="3200" dirty="0">
                <a:solidFill>
                  <a:srgbClr val="000000"/>
                </a:solidFill>
              </a:rPr>
              <a:t>Introduction in Dynamics &amp; Lagrange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531812" lvl="1" indent="0" algn="ctr">
              <a:lnSpc>
                <a:spcPct val="90000"/>
              </a:lnSpc>
              <a:spcBef>
                <a:spcPts val="650"/>
              </a:spcBef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Questions?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58305"/>
            <a:ext cx="4248472" cy="63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43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forces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47923" y="1700808"/>
            <a:ext cx="3722293" cy="4079578"/>
            <a:chOff x="847923" y="1447800"/>
            <a:chExt cx="3722293" cy="4079578"/>
          </a:xfrm>
        </p:grpSpPr>
        <p:grpSp>
          <p:nvGrpSpPr>
            <p:cNvPr id="3" name="Group 2"/>
            <p:cNvGrpSpPr/>
            <p:nvPr/>
          </p:nvGrpSpPr>
          <p:grpSpPr>
            <a:xfrm>
              <a:off x="1096963" y="1447800"/>
              <a:ext cx="3224213" cy="3200400"/>
              <a:chOff x="1371600" y="1447800"/>
              <a:chExt cx="3224213" cy="3200400"/>
            </a:xfrm>
          </p:grpSpPr>
          <p:sp>
            <p:nvSpPr>
              <p:cNvPr id="26629" name="Freeform 27"/>
              <p:cNvSpPr>
                <a:spLocks/>
              </p:cNvSpPr>
              <p:nvPr/>
            </p:nvSpPr>
            <p:spPr bwMode="auto">
              <a:xfrm>
                <a:off x="3276600" y="1981200"/>
                <a:ext cx="762000" cy="1257300"/>
              </a:xfrm>
              <a:custGeom>
                <a:avLst/>
                <a:gdLst>
                  <a:gd name="T0" fmla="*/ 2147483647 w 360"/>
                  <a:gd name="T1" fmla="*/ 2147483647 h 504"/>
                  <a:gd name="T2" fmla="*/ 2147483647 w 360"/>
                  <a:gd name="T3" fmla="*/ 2147483647 h 504"/>
                  <a:gd name="T4" fmla="*/ 2147483647 w 360"/>
                  <a:gd name="T5" fmla="*/ 2147483647 h 504"/>
                  <a:gd name="T6" fmla="*/ 2147483647 w 360"/>
                  <a:gd name="T7" fmla="*/ 2147483647 h 504"/>
                  <a:gd name="T8" fmla="*/ 2147483647 w 360"/>
                  <a:gd name="T9" fmla="*/ 2147483647 h 504"/>
                  <a:gd name="T10" fmla="*/ 0 w 360"/>
                  <a:gd name="T11" fmla="*/ 2147483647 h 5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0"/>
                  <a:gd name="T19" fmla="*/ 0 h 504"/>
                  <a:gd name="T20" fmla="*/ 360 w 360"/>
                  <a:gd name="T21" fmla="*/ 504 h 5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0" h="504">
                    <a:moveTo>
                      <a:pt x="96" y="504"/>
                    </a:moveTo>
                    <a:cubicBezTo>
                      <a:pt x="148" y="492"/>
                      <a:pt x="200" y="480"/>
                      <a:pt x="240" y="456"/>
                    </a:cubicBezTo>
                    <a:cubicBezTo>
                      <a:pt x="280" y="432"/>
                      <a:pt x="320" y="408"/>
                      <a:pt x="336" y="360"/>
                    </a:cubicBezTo>
                    <a:cubicBezTo>
                      <a:pt x="352" y="312"/>
                      <a:pt x="360" y="224"/>
                      <a:pt x="336" y="168"/>
                    </a:cubicBezTo>
                    <a:cubicBezTo>
                      <a:pt x="312" y="112"/>
                      <a:pt x="248" y="48"/>
                      <a:pt x="192" y="24"/>
                    </a:cubicBezTo>
                    <a:cubicBezTo>
                      <a:pt x="136" y="0"/>
                      <a:pt x="68" y="12"/>
                      <a:pt x="0" y="24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0" name="Text Box 28"/>
              <p:cNvSpPr txBox="1">
                <a:spLocks noChangeArrowheads="1"/>
              </p:cNvSpPr>
              <p:nvPr/>
            </p:nvSpPr>
            <p:spPr bwMode="auto">
              <a:xfrm>
                <a:off x="4038600" y="2133600"/>
                <a:ext cx="557213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l-GR" sz="2800" b="1" baseline="0">
                    <a:solidFill>
                      <a:srgbClr val="FF0000"/>
                    </a:solidFill>
                    <a:latin typeface="Times New Roman" charset="0"/>
                    <a:cs typeface="Times New Roman" charset="0"/>
                  </a:rPr>
                  <a:t>τ</a:t>
                </a:r>
                <a:r>
                  <a:rPr lang="en-GB" sz="2800" b="1">
                    <a:solidFill>
                      <a:srgbClr val="FF0000"/>
                    </a:solidFill>
                    <a:latin typeface="Times New Roman" charset="0"/>
                    <a:cs typeface="Times New Roman" charset="0"/>
                  </a:rPr>
                  <a:t>n+1</a:t>
                </a:r>
                <a:endParaRPr lang="el-GR" sz="2800" b="1">
                  <a:solidFill>
                    <a:srgbClr val="FF0000"/>
                  </a:solidFill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26631" name="Text Box 33"/>
              <p:cNvSpPr txBox="1">
                <a:spLocks noChangeArrowheads="1"/>
              </p:cNvSpPr>
              <p:nvPr/>
            </p:nvSpPr>
            <p:spPr bwMode="auto">
              <a:xfrm>
                <a:off x="1371600" y="2667000"/>
                <a:ext cx="72707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000" b="1" baseline="0">
                    <a:latin typeface="Times New Roman" charset="0"/>
                    <a:cs typeface="Times New Roman" charset="0"/>
                  </a:rPr>
                  <a:t>Link n</a:t>
                </a:r>
                <a:endParaRPr lang="el-GR" sz="2000" b="1">
                  <a:latin typeface="Times New Roman" charset="0"/>
                  <a:cs typeface="Times New Roman" charset="0"/>
                </a:endParaRPr>
              </a:p>
            </p:txBody>
          </p:sp>
          <p:grpSp>
            <p:nvGrpSpPr>
              <p:cNvPr id="26633" name="Group 39"/>
              <p:cNvGrpSpPr>
                <a:grpSpLocks/>
              </p:cNvGrpSpPr>
              <p:nvPr/>
            </p:nvGrpSpPr>
            <p:grpSpPr bwMode="auto">
              <a:xfrm rot="535340">
                <a:off x="2117725" y="2438400"/>
                <a:ext cx="1065213" cy="2209800"/>
                <a:chOff x="1334" y="1536"/>
                <a:chExt cx="671" cy="1392"/>
              </a:xfrm>
            </p:grpSpPr>
            <p:sp>
              <p:nvSpPr>
                <p:cNvPr id="26640" name="AutoShape 13"/>
                <p:cNvSpPr>
                  <a:spLocks noChangeArrowheads="1"/>
                </p:cNvSpPr>
                <p:nvPr/>
              </p:nvSpPr>
              <p:spPr bwMode="auto">
                <a:xfrm rot="-3544460">
                  <a:off x="984" y="2136"/>
                  <a:ext cx="1392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41" name="Oval 36"/>
                <p:cNvSpPr>
                  <a:spLocks noChangeArrowheads="1"/>
                </p:cNvSpPr>
                <p:nvPr/>
              </p:nvSpPr>
              <p:spPr bwMode="auto">
                <a:xfrm>
                  <a:off x="1334" y="2747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42" name="Oval 38"/>
                <p:cNvSpPr>
                  <a:spLocks noChangeArrowheads="1"/>
                </p:cNvSpPr>
                <p:nvPr/>
              </p:nvSpPr>
              <p:spPr bwMode="auto">
                <a:xfrm>
                  <a:off x="1957" y="1691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634" name="Text Box 40"/>
              <p:cNvSpPr txBox="1">
                <a:spLocks noChangeArrowheads="1"/>
              </p:cNvSpPr>
              <p:nvPr/>
            </p:nvSpPr>
            <p:spPr bwMode="auto">
              <a:xfrm>
                <a:off x="2514600" y="1447800"/>
                <a:ext cx="647700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800" b="1" baseline="30000">
                    <a:solidFill>
                      <a:srgbClr val="0000CC"/>
                    </a:solidFill>
                    <a:latin typeface="Times New Roman" charset="0"/>
                    <a:cs typeface="Times New Roman" charset="0"/>
                  </a:rPr>
                  <a:t>n</a:t>
                </a:r>
                <a:r>
                  <a:rPr lang="en-GB" sz="2800" b="1" baseline="0">
                    <a:solidFill>
                      <a:srgbClr val="0000CC"/>
                    </a:solidFill>
                    <a:latin typeface="Times New Roman" charset="0"/>
                    <a:cs typeface="Times New Roman" charset="0"/>
                  </a:rPr>
                  <a:t>f</a:t>
                </a:r>
                <a:r>
                  <a:rPr lang="en-GB" sz="2800" b="1">
                    <a:solidFill>
                      <a:srgbClr val="0000CC"/>
                    </a:solidFill>
                    <a:latin typeface="Times New Roman" charset="0"/>
                    <a:cs typeface="Times New Roman" charset="0"/>
                  </a:rPr>
                  <a:t>n+1</a:t>
                </a:r>
                <a:endParaRPr lang="el-GR" sz="2800" b="1">
                  <a:solidFill>
                    <a:srgbClr val="0000CC"/>
                  </a:solidFill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26635" name="Line 41"/>
              <p:cNvSpPr>
                <a:spLocks noChangeShapeType="1"/>
              </p:cNvSpPr>
              <p:nvPr/>
            </p:nvSpPr>
            <p:spPr bwMode="auto">
              <a:xfrm flipH="1" flipV="1">
                <a:off x="3200400" y="1524000"/>
                <a:ext cx="76200" cy="1295400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6" name="Text Box 42"/>
            <p:cNvSpPr txBox="1">
              <a:spLocks noChangeArrowheads="1"/>
            </p:cNvSpPr>
            <p:nvPr/>
          </p:nvSpPr>
          <p:spPr bwMode="auto">
            <a:xfrm>
              <a:off x="847923" y="5065713"/>
              <a:ext cx="3722293" cy="4616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400" baseline="0" dirty="0">
                  <a:latin typeface="+mn-lt"/>
                </a:rPr>
                <a:t>External Forces and Torques</a:t>
              </a:r>
              <a:endParaRPr lang="en-US" sz="2400" baseline="0" dirty="0">
                <a:latin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30850" y="2290565"/>
            <a:ext cx="2691512" cy="2900065"/>
            <a:chOff x="5530850" y="2743200"/>
            <a:chExt cx="2691512" cy="2900065"/>
          </a:xfrm>
        </p:grpSpPr>
        <p:sp>
          <p:nvSpPr>
            <p:cNvPr id="26638" name="Text Box 44"/>
            <p:cNvSpPr txBox="1">
              <a:spLocks noChangeArrowheads="1"/>
            </p:cNvSpPr>
            <p:nvPr/>
          </p:nvSpPr>
          <p:spPr bwMode="auto">
            <a:xfrm>
              <a:off x="5530850" y="5181600"/>
              <a:ext cx="2691512" cy="4616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400" baseline="0">
                  <a:latin typeface="+mn-lt"/>
                </a:rPr>
                <a:t>Gravitational Forces</a:t>
              </a:r>
              <a:endParaRPr lang="en-US" sz="2400" baseline="0">
                <a:latin typeface="+mn-lt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578825" y="2743200"/>
              <a:ext cx="2595563" cy="2209800"/>
              <a:chOff x="5562600" y="2743200"/>
              <a:chExt cx="2595563" cy="2209800"/>
            </a:xfrm>
          </p:grpSpPr>
          <p:grpSp>
            <p:nvGrpSpPr>
              <p:cNvPr id="26628" name="Group 37"/>
              <p:cNvGrpSpPr>
                <a:grpSpLocks/>
              </p:cNvGrpSpPr>
              <p:nvPr/>
            </p:nvGrpSpPr>
            <p:grpSpPr bwMode="auto">
              <a:xfrm>
                <a:off x="6248400" y="4343400"/>
                <a:ext cx="1219200" cy="609600"/>
                <a:chOff x="624" y="2496"/>
                <a:chExt cx="768" cy="384"/>
              </a:xfrm>
            </p:grpSpPr>
            <p:sp>
              <p:nvSpPr>
                <p:cNvPr id="26643" name="AutoShape 11"/>
                <p:cNvSpPr>
                  <a:spLocks noChangeArrowheads="1"/>
                </p:cNvSpPr>
                <p:nvPr/>
              </p:nvSpPr>
              <p:spPr bwMode="auto">
                <a:xfrm flipV="1">
                  <a:off x="807" y="2496"/>
                  <a:ext cx="345" cy="22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8 w 21600"/>
                    <a:gd name="T13" fmla="*/ 4472 h 21600"/>
                    <a:gd name="T14" fmla="*/ 17092 w 21600"/>
                    <a:gd name="T15" fmla="*/ 1712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44" name="Line 15"/>
                <p:cNvSpPr>
                  <a:spLocks noChangeShapeType="1"/>
                </p:cNvSpPr>
                <p:nvPr/>
              </p:nvSpPr>
              <p:spPr bwMode="auto">
                <a:xfrm>
                  <a:off x="624" y="2736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45" name="Line 16"/>
                <p:cNvSpPr>
                  <a:spLocks noChangeShapeType="1"/>
                </p:cNvSpPr>
                <p:nvPr/>
              </p:nvSpPr>
              <p:spPr bwMode="auto">
                <a:xfrm>
                  <a:off x="672" y="273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46" name="Line 17"/>
                <p:cNvSpPr>
                  <a:spLocks noChangeShapeType="1"/>
                </p:cNvSpPr>
                <p:nvPr/>
              </p:nvSpPr>
              <p:spPr bwMode="auto">
                <a:xfrm>
                  <a:off x="768" y="273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47" name="Line 18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48" name="Line 19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49" name="Line 20"/>
                <p:cNvSpPr>
                  <a:spLocks noChangeShapeType="1"/>
                </p:cNvSpPr>
                <p:nvPr/>
              </p:nvSpPr>
              <p:spPr bwMode="auto">
                <a:xfrm>
                  <a:off x="1056" y="273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0" name="Line 21"/>
                <p:cNvSpPr>
                  <a:spLocks noChangeShapeType="1"/>
                </p:cNvSpPr>
                <p:nvPr/>
              </p:nvSpPr>
              <p:spPr bwMode="auto">
                <a:xfrm>
                  <a:off x="1152" y="273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1" name="Line 22"/>
                <p:cNvSpPr>
                  <a:spLocks noChangeShapeType="1"/>
                </p:cNvSpPr>
                <p:nvPr/>
              </p:nvSpPr>
              <p:spPr bwMode="auto">
                <a:xfrm>
                  <a:off x="1248" y="273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2" name="Oval 23"/>
                <p:cNvSpPr>
                  <a:spLocks noChangeArrowheads="1"/>
                </p:cNvSpPr>
                <p:nvPr/>
              </p:nvSpPr>
              <p:spPr bwMode="auto">
                <a:xfrm>
                  <a:off x="951" y="254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632" name="Text Box 34"/>
              <p:cNvSpPr txBox="1">
                <a:spLocks noChangeArrowheads="1"/>
              </p:cNvSpPr>
              <p:nvPr/>
            </p:nvSpPr>
            <p:spPr bwMode="auto">
              <a:xfrm>
                <a:off x="5562600" y="3810000"/>
                <a:ext cx="7127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000" b="1" baseline="0">
                    <a:latin typeface="Times New Roman" charset="0"/>
                    <a:cs typeface="Times New Roman" charset="0"/>
                  </a:rPr>
                  <a:t>Link 0</a:t>
                </a:r>
                <a:endParaRPr lang="el-GR" sz="2000" b="1"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26637" name="Line 43"/>
              <p:cNvSpPr>
                <a:spLocks noChangeShapeType="1"/>
              </p:cNvSpPr>
              <p:nvPr/>
            </p:nvSpPr>
            <p:spPr bwMode="auto">
              <a:xfrm flipH="1" flipV="1">
                <a:off x="6804025" y="3236913"/>
                <a:ext cx="1588" cy="1169987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9" name="Text Box 45"/>
              <p:cNvSpPr txBox="1">
                <a:spLocks noChangeArrowheads="1"/>
              </p:cNvSpPr>
              <p:nvPr/>
            </p:nvSpPr>
            <p:spPr bwMode="auto">
              <a:xfrm>
                <a:off x="6096000" y="2743200"/>
                <a:ext cx="2062163" cy="498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7200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800" b="1" baseline="30000">
                    <a:solidFill>
                      <a:srgbClr val="0000CC"/>
                    </a:solidFill>
                    <a:latin typeface="Times New Roman" charset="0"/>
                    <a:cs typeface="Times New Roman" charset="0"/>
                  </a:rPr>
                  <a:t>0</a:t>
                </a:r>
                <a:r>
                  <a:rPr lang="en-GB" sz="2800" b="1" baseline="0">
                    <a:solidFill>
                      <a:srgbClr val="0000CC"/>
                    </a:solidFill>
                    <a:latin typeface="Times New Roman" charset="0"/>
                    <a:cs typeface="Times New Roman" charset="0"/>
                  </a:rPr>
                  <a:t>v</a:t>
                </a:r>
                <a:r>
                  <a:rPr lang="en-GB" sz="2800" b="1">
                    <a:solidFill>
                      <a:srgbClr val="0000CC"/>
                    </a:solidFill>
                    <a:latin typeface="Times New Roman" charset="0"/>
                    <a:cs typeface="Times New Roman" charset="0"/>
                  </a:rPr>
                  <a:t>0,y</a:t>
                </a:r>
                <a:r>
                  <a:rPr lang="en-GB" sz="2800" b="1" baseline="0">
                    <a:solidFill>
                      <a:srgbClr val="0000CC"/>
                    </a:solidFill>
                    <a:latin typeface="Times New Roman" charset="0"/>
                    <a:cs typeface="Times New Roman" charset="0"/>
                  </a:rPr>
                  <a:t>=9.81ms</a:t>
                </a:r>
                <a:r>
                  <a:rPr lang="en-GB" sz="2800" b="1" baseline="30000">
                    <a:solidFill>
                      <a:srgbClr val="0000CC"/>
                    </a:solidFill>
                    <a:latin typeface="Times New Roman" charset="0"/>
                    <a:cs typeface="Times New Roman" charset="0"/>
                  </a:rPr>
                  <a:t>-2</a:t>
                </a:r>
                <a:endParaRPr lang="el-GR" sz="2800" b="1" baseline="30000">
                  <a:solidFill>
                    <a:srgbClr val="0000CC"/>
                  </a:solidFill>
                  <a:latin typeface="Times New Roman" charset="0"/>
                  <a:cs typeface="Times New Roman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6" name="Group 75"/>
          <p:cNvGrpSpPr>
            <a:grpSpLocks/>
          </p:cNvGrpSpPr>
          <p:nvPr/>
        </p:nvGrpSpPr>
        <p:grpSpPr bwMode="auto">
          <a:xfrm>
            <a:off x="990600" y="1711238"/>
            <a:ext cx="3338513" cy="3473450"/>
            <a:chOff x="624" y="812"/>
            <a:chExt cx="2103" cy="2188"/>
          </a:xfrm>
        </p:grpSpPr>
        <p:sp>
          <p:nvSpPr>
            <p:cNvPr id="28720" name="AutoShape 8"/>
            <p:cNvSpPr>
              <a:spLocks noChangeArrowheads="1"/>
            </p:cNvSpPr>
            <p:nvPr/>
          </p:nvSpPr>
          <p:spPr bwMode="auto">
            <a:xfrm flipV="1">
              <a:off x="711" y="2496"/>
              <a:ext cx="345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8 w 21600"/>
                <a:gd name="T13" fmla="*/ 4472 h 21600"/>
                <a:gd name="T14" fmla="*/ 17092 w 21600"/>
                <a:gd name="T15" fmla="*/ 171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1" name="AutoShape 9"/>
            <p:cNvSpPr>
              <a:spLocks noChangeArrowheads="1"/>
            </p:cNvSpPr>
            <p:nvPr/>
          </p:nvSpPr>
          <p:spPr bwMode="auto">
            <a:xfrm rot="-1498875">
              <a:off x="770" y="2218"/>
              <a:ext cx="1344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2" name="AutoShape 10"/>
            <p:cNvSpPr>
              <a:spLocks noChangeArrowheads="1"/>
            </p:cNvSpPr>
            <p:nvPr/>
          </p:nvSpPr>
          <p:spPr bwMode="auto">
            <a:xfrm rot="-3544460">
              <a:off x="1643" y="1412"/>
              <a:ext cx="1392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3" name="Oval 11"/>
            <p:cNvSpPr>
              <a:spLocks noChangeArrowheads="1"/>
            </p:cNvSpPr>
            <p:nvPr/>
          </p:nvSpPr>
          <p:spPr bwMode="auto">
            <a:xfrm>
              <a:off x="2016" y="20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4" name="Line 12"/>
            <p:cNvSpPr>
              <a:spLocks noChangeShapeType="1"/>
            </p:cNvSpPr>
            <p:nvPr/>
          </p:nvSpPr>
          <p:spPr bwMode="auto">
            <a:xfrm>
              <a:off x="624" y="27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5" name="Line 13"/>
            <p:cNvSpPr>
              <a:spLocks noChangeShapeType="1"/>
            </p:cNvSpPr>
            <p:nvPr/>
          </p:nvSpPr>
          <p:spPr bwMode="auto">
            <a:xfrm>
              <a:off x="672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6" name="Line 14"/>
            <p:cNvSpPr>
              <a:spLocks noChangeShapeType="1"/>
            </p:cNvSpPr>
            <p:nvPr/>
          </p:nvSpPr>
          <p:spPr bwMode="auto">
            <a:xfrm>
              <a:off x="76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7" name="Line 15"/>
            <p:cNvSpPr>
              <a:spLocks noChangeShapeType="1"/>
            </p:cNvSpPr>
            <p:nvPr/>
          </p:nvSpPr>
          <p:spPr bwMode="auto">
            <a:xfrm>
              <a:off x="864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8" name="Line 16"/>
            <p:cNvSpPr>
              <a:spLocks noChangeShapeType="1"/>
            </p:cNvSpPr>
            <p:nvPr/>
          </p:nvSpPr>
          <p:spPr bwMode="auto">
            <a:xfrm>
              <a:off x="960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9" name="Line 17"/>
            <p:cNvSpPr>
              <a:spLocks noChangeShapeType="1"/>
            </p:cNvSpPr>
            <p:nvPr/>
          </p:nvSpPr>
          <p:spPr bwMode="auto">
            <a:xfrm>
              <a:off x="1056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0" name="Line 18"/>
            <p:cNvSpPr>
              <a:spLocks noChangeShapeType="1"/>
            </p:cNvSpPr>
            <p:nvPr/>
          </p:nvSpPr>
          <p:spPr bwMode="auto">
            <a:xfrm>
              <a:off x="1152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1" name="Line 19"/>
            <p:cNvSpPr>
              <a:spLocks noChangeShapeType="1"/>
            </p:cNvSpPr>
            <p:nvPr/>
          </p:nvSpPr>
          <p:spPr bwMode="auto">
            <a:xfrm>
              <a:off x="124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2" name="Oval 20"/>
            <p:cNvSpPr>
              <a:spLocks noChangeArrowheads="1"/>
            </p:cNvSpPr>
            <p:nvPr/>
          </p:nvSpPr>
          <p:spPr bwMode="auto">
            <a:xfrm>
              <a:off x="864" y="25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3" name="Line 21"/>
            <p:cNvSpPr>
              <a:spLocks noChangeShapeType="1"/>
            </p:cNvSpPr>
            <p:nvPr/>
          </p:nvSpPr>
          <p:spPr bwMode="auto">
            <a:xfrm flipV="1">
              <a:off x="2055" y="1758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4" name="Freeform 22"/>
            <p:cNvSpPr>
              <a:spLocks/>
            </p:cNvSpPr>
            <p:nvPr/>
          </p:nvSpPr>
          <p:spPr bwMode="auto">
            <a:xfrm>
              <a:off x="2352" y="1680"/>
              <a:ext cx="144" cy="192"/>
            </a:xfrm>
            <a:custGeom>
              <a:avLst/>
              <a:gdLst>
                <a:gd name="T0" fmla="*/ 144 w 144"/>
                <a:gd name="T1" fmla="*/ 327 h 168"/>
                <a:gd name="T2" fmla="*/ 96 w 144"/>
                <a:gd name="T3" fmla="*/ 46 h 168"/>
                <a:gd name="T4" fmla="*/ 0 w 144"/>
                <a:gd name="T5" fmla="*/ 46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5" name="Freeform 23"/>
            <p:cNvSpPr>
              <a:spLocks/>
            </p:cNvSpPr>
            <p:nvPr/>
          </p:nvSpPr>
          <p:spPr bwMode="auto">
            <a:xfrm>
              <a:off x="2016" y="1632"/>
              <a:ext cx="336" cy="600"/>
            </a:xfrm>
            <a:custGeom>
              <a:avLst/>
              <a:gdLst>
                <a:gd name="T0" fmla="*/ 68 w 360"/>
                <a:gd name="T1" fmla="*/ 1205 h 504"/>
                <a:gd name="T2" fmla="*/ 170 w 360"/>
                <a:gd name="T3" fmla="*/ 1089 h 504"/>
                <a:gd name="T4" fmla="*/ 238 w 360"/>
                <a:gd name="T5" fmla="*/ 862 h 504"/>
                <a:gd name="T6" fmla="*/ 238 w 360"/>
                <a:gd name="T7" fmla="*/ 401 h 504"/>
                <a:gd name="T8" fmla="*/ 136 w 360"/>
                <a:gd name="T9" fmla="*/ 60 h 504"/>
                <a:gd name="T10" fmla="*/ 0 w 360"/>
                <a:gd name="T11" fmla="*/ 60 h 5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0"/>
                <a:gd name="T19" fmla="*/ 0 h 504"/>
                <a:gd name="T20" fmla="*/ 360 w 360"/>
                <a:gd name="T21" fmla="*/ 504 h 5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0" h="504">
                  <a:moveTo>
                    <a:pt x="96" y="504"/>
                  </a:moveTo>
                  <a:cubicBezTo>
                    <a:pt x="148" y="492"/>
                    <a:pt x="200" y="480"/>
                    <a:pt x="240" y="456"/>
                  </a:cubicBezTo>
                  <a:cubicBezTo>
                    <a:pt x="280" y="432"/>
                    <a:pt x="320" y="408"/>
                    <a:pt x="336" y="360"/>
                  </a:cubicBezTo>
                  <a:cubicBezTo>
                    <a:pt x="352" y="312"/>
                    <a:pt x="360" y="224"/>
                    <a:pt x="336" y="168"/>
                  </a:cubicBezTo>
                  <a:cubicBezTo>
                    <a:pt x="312" y="112"/>
                    <a:pt x="248" y="48"/>
                    <a:pt x="192" y="24"/>
                  </a:cubicBezTo>
                  <a:cubicBezTo>
                    <a:pt x="136" y="0"/>
                    <a:pt x="68" y="12"/>
                    <a:pt x="0" y="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6" name="Freeform 24"/>
            <p:cNvSpPr>
              <a:spLocks/>
            </p:cNvSpPr>
            <p:nvPr/>
          </p:nvSpPr>
          <p:spPr bwMode="auto">
            <a:xfrm>
              <a:off x="816" y="2208"/>
              <a:ext cx="480" cy="792"/>
            </a:xfrm>
            <a:custGeom>
              <a:avLst/>
              <a:gdLst>
                <a:gd name="T0" fmla="*/ 405 w 360"/>
                <a:gd name="T1" fmla="*/ 4831 h 504"/>
                <a:gd name="T2" fmla="*/ 1012 w 360"/>
                <a:gd name="T3" fmla="*/ 4373 h 504"/>
                <a:gd name="T4" fmla="*/ 1415 w 360"/>
                <a:gd name="T5" fmla="*/ 3449 h 504"/>
                <a:gd name="T6" fmla="*/ 1415 w 360"/>
                <a:gd name="T7" fmla="*/ 1611 h 504"/>
                <a:gd name="T8" fmla="*/ 809 w 360"/>
                <a:gd name="T9" fmla="*/ 233 h 504"/>
                <a:gd name="T10" fmla="*/ 0 w 360"/>
                <a:gd name="T11" fmla="*/ 233 h 5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0"/>
                <a:gd name="T19" fmla="*/ 0 h 504"/>
                <a:gd name="T20" fmla="*/ 360 w 360"/>
                <a:gd name="T21" fmla="*/ 504 h 5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0" h="504">
                  <a:moveTo>
                    <a:pt x="96" y="504"/>
                  </a:moveTo>
                  <a:cubicBezTo>
                    <a:pt x="148" y="492"/>
                    <a:pt x="200" y="480"/>
                    <a:pt x="240" y="456"/>
                  </a:cubicBezTo>
                  <a:cubicBezTo>
                    <a:pt x="280" y="432"/>
                    <a:pt x="320" y="408"/>
                    <a:pt x="336" y="360"/>
                  </a:cubicBezTo>
                  <a:cubicBezTo>
                    <a:pt x="352" y="312"/>
                    <a:pt x="360" y="224"/>
                    <a:pt x="336" y="168"/>
                  </a:cubicBezTo>
                  <a:cubicBezTo>
                    <a:pt x="312" y="112"/>
                    <a:pt x="248" y="48"/>
                    <a:pt x="192" y="24"/>
                  </a:cubicBezTo>
                  <a:cubicBezTo>
                    <a:pt x="136" y="0"/>
                    <a:pt x="68" y="12"/>
                    <a:pt x="0" y="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7" name="Text Box 35"/>
            <p:cNvSpPr txBox="1">
              <a:spLocks noChangeArrowheads="1"/>
            </p:cNvSpPr>
            <p:nvPr/>
          </p:nvSpPr>
          <p:spPr bwMode="auto">
            <a:xfrm>
              <a:off x="624" y="2112"/>
              <a:ext cx="17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800" b="1" baseline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τ</a:t>
              </a:r>
              <a:r>
                <a:rPr lang="en-GB" sz="2800" b="1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1</a:t>
              </a:r>
              <a:endParaRPr lang="el-GR" sz="2800" b="1">
                <a:solidFill>
                  <a:srgbClr val="FF0000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8738" name="Text Box 36"/>
            <p:cNvSpPr txBox="1">
              <a:spLocks noChangeArrowheads="1"/>
            </p:cNvSpPr>
            <p:nvPr/>
          </p:nvSpPr>
          <p:spPr bwMode="auto">
            <a:xfrm>
              <a:off x="1574" y="2367"/>
              <a:ext cx="1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0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θ</a:t>
              </a:r>
              <a:r>
                <a:rPr lang="en-GB" sz="2000" b="1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1</a:t>
              </a:r>
              <a:endParaRPr lang="el-GR" sz="2000" b="1">
                <a:solidFill>
                  <a:srgbClr val="0000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8739" name="Line 37"/>
            <p:cNvSpPr>
              <a:spLocks noChangeShapeType="1"/>
            </p:cNvSpPr>
            <p:nvPr/>
          </p:nvSpPr>
          <p:spPr bwMode="auto">
            <a:xfrm>
              <a:off x="940" y="2583"/>
              <a:ext cx="980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0" name="Freeform 38"/>
            <p:cNvSpPr>
              <a:spLocks/>
            </p:cNvSpPr>
            <p:nvPr/>
          </p:nvSpPr>
          <p:spPr bwMode="auto">
            <a:xfrm>
              <a:off x="1440" y="2400"/>
              <a:ext cx="144" cy="192"/>
            </a:xfrm>
            <a:custGeom>
              <a:avLst/>
              <a:gdLst>
                <a:gd name="T0" fmla="*/ 144 w 144"/>
                <a:gd name="T1" fmla="*/ 327 h 168"/>
                <a:gd name="T2" fmla="*/ 96 w 144"/>
                <a:gd name="T3" fmla="*/ 46 h 168"/>
                <a:gd name="T4" fmla="*/ 0 w 144"/>
                <a:gd name="T5" fmla="*/ 46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1" name="Text Box 39"/>
            <p:cNvSpPr txBox="1">
              <a:spLocks noChangeArrowheads="1"/>
            </p:cNvSpPr>
            <p:nvPr/>
          </p:nvSpPr>
          <p:spPr bwMode="auto">
            <a:xfrm>
              <a:off x="2448" y="1536"/>
              <a:ext cx="1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0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θ</a:t>
              </a:r>
              <a:r>
                <a:rPr lang="en-GB" sz="2000" b="1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2</a:t>
              </a:r>
              <a:endParaRPr lang="el-GR" sz="2000" b="1">
                <a:solidFill>
                  <a:srgbClr val="0000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8742" name="Text Box 40"/>
            <p:cNvSpPr txBox="1">
              <a:spLocks noChangeArrowheads="1"/>
            </p:cNvSpPr>
            <p:nvPr/>
          </p:nvSpPr>
          <p:spPr bwMode="auto">
            <a:xfrm>
              <a:off x="1104" y="1920"/>
              <a:ext cx="4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>
                  <a:latin typeface="Times New Roman" charset="0"/>
                  <a:cs typeface="Times New Roman" charset="0"/>
                </a:rPr>
                <a:t>Link 1</a:t>
              </a:r>
              <a:endParaRPr lang="el-GR" sz="2000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8743" name="Text Box 41"/>
            <p:cNvSpPr txBox="1">
              <a:spLocks noChangeArrowheads="1"/>
            </p:cNvSpPr>
            <p:nvPr/>
          </p:nvSpPr>
          <p:spPr bwMode="auto">
            <a:xfrm>
              <a:off x="1776" y="1104"/>
              <a:ext cx="4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>
                  <a:latin typeface="Times New Roman" charset="0"/>
                  <a:cs typeface="Times New Roman" charset="0"/>
                </a:rPr>
                <a:t>Link 2</a:t>
              </a:r>
              <a:endParaRPr lang="el-GR" sz="2000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8744" name="Text Box 42"/>
            <p:cNvSpPr txBox="1">
              <a:spLocks noChangeArrowheads="1"/>
            </p:cNvSpPr>
            <p:nvPr/>
          </p:nvSpPr>
          <p:spPr bwMode="auto">
            <a:xfrm>
              <a:off x="1776" y="1536"/>
              <a:ext cx="17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800" b="1" baseline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τ</a:t>
              </a:r>
              <a:r>
                <a:rPr lang="en-GB" sz="2800" b="1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2</a:t>
              </a:r>
              <a:endParaRPr lang="el-GR" sz="2800" b="1">
                <a:solidFill>
                  <a:srgbClr val="FF0000"/>
                </a:solidFill>
                <a:latin typeface="Times New Roman" charset="0"/>
                <a:cs typeface="Times New Roman" charset="0"/>
              </a:endParaRPr>
            </a:p>
          </p:txBody>
        </p:sp>
      </p:grpSp>
      <p:grpSp>
        <p:nvGrpSpPr>
          <p:cNvPr id="28677" name="Group 76"/>
          <p:cNvGrpSpPr>
            <a:grpSpLocks/>
          </p:cNvGrpSpPr>
          <p:nvPr/>
        </p:nvGrpSpPr>
        <p:grpSpPr bwMode="auto">
          <a:xfrm>
            <a:off x="4495800" y="1412776"/>
            <a:ext cx="4491038" cy="4672012"/>
            <a:chOff x="2832" y="609"/>
            <a:chExt cx="2829" cy="2943"/>
          </a:xfrm>
        </p:grpSpPr>
        <p:sp>
          <p:nvSpPr>
            <p:cNvPr id="28679" name="AutoShape 25"/>
            <p:cNvSpPr>
              <a:spLocks noChangeArrowheads="1"/>
            </p:cNvSpPr>
            <p:nvPr/>
          </p:nvSpPr>
          <p:spPr bwMode="auto">
            <a:xfrm flipV="1">
              <a:off x="2919" y="3168"/>
              <a:ext cx="345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8 w 21600"/>
                <a:gd name="T13" fmla="*/ 4472 h 21600"/>
                <a:gd name="T14" fmla="*/ 17092 w 21600"/>
                <a:gd name="T15" fmla="*/ 171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Line 26"/>
            <p:cNvSpPr>
              <a:spLocks noChangeShapeType="1"/>
            </p:cNvSpPr>
            <p:nvPr/>
          </p:nvSpPr>
          <p:spPr bwMode="auto">
            <a:xfrm>
              <a:off x="2832" y="340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Line 27"/>
            <p:cNvSpPr>
              <a:spLocks noChangeShapeType="1"/>
            </p:cNvSpPr>
            <p:nvPr/>
          </p:nvSpPr>
          <p:spPr bwMode="auto">
            <a:xfrm>
              <a:off x="2880" y="340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28"/>
            <p:cNvSpPr>
              <a:spLocks noChangeShapeType="1"/>
            </p:cNvSpPr>
            <p:nvPr/>
          </p:nvSpPr>
          <p:spPr bwMode="auto">
            <a:xfrm>
              <a:off x="2976" y="340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29"/>
            <p:cNvSpPr>
              <a:spLocks noChangeShapeType="1"/>
            </p:cNvSpPr>
            <p:nvPr/>
          </p:nvSpPr>
          <p:spPr bwMode="auto">
            <a:xfrm>
              <a:off x="3072" y="340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30"/>
            <p:cNvSpPr>
              <a:spLocks noChangeShapeType="1"/>
            </p:cNvSpPr>
            <p:nvPr/>
          </p:nvSpPr>
          <p:spPr bwMode="auto">
            <a:xfrm>
              <a:off x="3168" y="340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31"/>
            <p:cNvSpPr>
              <a:spLocks noChangeShapeType="1"/>
            </p:cNvSpPr>
            <p:nvPr/>
          </p:nvSpPr>
          <p:spPr bwMode="auto">
            <a:xfrm>
              <a:off x="3264" y="340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32"/>
            <p:cNvSpPr>
              <a:spLocks noChangeShapeType="1"/>
            </p:cNvSpPr>
            <p:nvPr/>
          </p:nvSpPr>
          <p:spPr bwMode="auto">
            <a:xfrm>
              <a:off x="3360" y="340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33"/>
            <p:cNvSpPr>
              <a:spLocks noChangeShapeType="1"/>
            </p:cNvSpPr>
            <p:nvPr/>
          </p:nvSpPr>
          <p:spPr bwMode="auto">
            <a:xfrm>
              <a:off x="3456" y="340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Oval 34"/>
            <p:cNvSpPr>
              <a:spLocks noChangeArrowheads="1"/>
            </p:cNvSpPr>
            <p:nvPr/>
          </p:nvSpPr>
          <p:spPr bwMode="auto">
            <a:xfrm>
              <a:off x="3061" y="325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AutoShape 43"/>
            <p:cNvSpPr>
              <a:spLocks noChangeArrowheads="1"/>
            </p:cNvSpPr>
            <p:nvPr/>
          </p:nvSpPr>
          <p:spPr bwMode="auto">
            <a:xfrm rot="-1498875">
              <a:off x="3216" y="2736"/>
              <a:ext cx="1344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Oval 44"/>
            <p:cNvSpPr>
              <a:spLocks noChangeArrowheads="1"/>
            </p:cNvSpPr>
            <p:nvPr/>
          </p:nvSpPr>
          <p:spPr bwMode="auto">
            <a:xfrm>
              <a:off x="3324" y="30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AutoShape 45"/>
            <p:cNvSpPr>
              <a:spLocks noChangeArrowheads="1"/>
            </p:cNvSpPr>
            <p:nvPr/>
          </p:nvSpPr>
          <p:spPr bwMode="auto">
            <a:xfrm rot="-3544460">
              <a:off x="4296" y="1560"/>
              <a:ext cx="1392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Oval 46"/>
            <p:cNvSpPr>
              <a:spLocks noChangeArrowheads="1"/>
            </p:cNvSpPr>
            <p:nvPr/>
          </p:nvSpPr>
          <p:spPr bwMode="auto">
            <a:xfrm>
              <a:off x="4408" y="25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Oval 47"/>
            <p:cNvSpPr>
              <a:spLocks noChangeArrowheads="1"/>
            </p:cNvSpPr>
            <p:nvPr/>
          </p:nvSpPr>
          <p:spPr bwMode="auto">
            <a:xfrm>
              <a:off x="4636" y="21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Text Box 48"/>
            <p:cNvSpPr txBox="1">
              <a:spLocks noChangeArrowheads="1"/>
            </p:cNvSpPr>
            <p:nvPr/>
          </p:nvSpPr>
          <p:spPr bwMode="auto">
            <a:xfrm>
              <a:off x="3456" y="2544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C</a:t>
              </a:r>
              <a:r>
                <a:rPr lang="en-GB" b="1">
                  <a:latin typeface="Times New Roman" charset="0"/>
                  <a:cs typeface="Times New Roman" charset="0"/>
                </a:rPr>
                <a:t>1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8695" name="AutoShape 49"/>
            <p:cNvSpPr>
              <a:spLocks noChangeArrowheads="1"/>
            </p:cNvSpPr>
            <p:nvPr/>
          </p:nvSpPr>
          <p:spPr bwMode="auto">
            <a:xfrm>
              <a:off x="3840" y="2784"/>
              <a:ext cx="144" cy="96"/>
            </a:xfrm>
            <a:prstGeom prst="flowChar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Line 50"/>
            <p:cNvSpPr>
              <a:spLocks noChangeShapeType="1"/>
            </p:cNvSpPr>
            <p:nvPr/>
          </p:nvSpPr>
          <p:spPr bwMode="auto">
            <a:xfrm flipV="1">
              <a:off x="3264" y="2656"/>
              <a:ext cx="568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Line 51"/>
            <p:cNvSpPr>
              <a:spLocks noChangeShapeType="1"/>
            </p:cNvSpPr>
            <p:nvPr/>
          </p:nvSpPr>
          <p:spPr bwMode="auto">
            <a:xfrm>
              <a:off x="3084" y="2648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Line 52"/>
            <p:cNvSpPr>
              <a:spLocks noChangeShapeType="1"/>
            </p:cNvSpPr>
            <p:nvPr/>
          </p:nvSpPr>
          <p:spPr bwMode="auto">
            <a:xfrm>
              <a:off x="3088" y="326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Text Box 53"/>
            <p:cNvSpPr txBox="1">
              <a:spLocks noChangeArrowheads="1"/>
            </p:cNvSpPr>
            <p:nvPr/>
          </p:nvSpPr>
          <p:spPr bwMode="auto">
            <a:xfrm>
              <a:off x="2876" y="2520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Y</a:t>
              </a:r>
              <a:r>
                <a:rPr lang="en-GB" b="1">
                  <a:latin typeface="Times New Roman" charset="0"/>
                  <a:cs typeface="Times New Roman" charset="0"/>
                </a:rPr>
                <a:t>0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8700" name="Text Box 54"/>
            <p:cNvSpPr txBox="1">
              <a:spLocks noChangeArrowheads="1"/>
            </p:cNvSpPr>
            <p:nvPr/>
          </p:nvSpPr>
          <p:spPr bwMode="auto">
            <a:xfrm>
              <a:off x="3744" y="3216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X</a:t>
              </a:r>
              <a:r>
                <a:rPr lang="en-GB" b="1">
                  <a:latin typeface="Times New Roman" charset="0"/>
                  <a:cs typeface="Times New Roman" charset="0"/>
                </a:rPr>
                <a:t>0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8701" name="Oval 55"/>
            <p:cNvSpPr>
              <a:spLocks noChangeArrowheads="1"/>
            </p:cNvSpPr>
            <p:nvPr/>
          </p:nvSpPr>
          <p:spPr bwMode="auto">
            <a:xfrm>
              <a:off x="5292" y="10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Text Box 56"/>
            <p:cNvSpPr txBox="1">
              <a:spLocks noChangeArrowheads="1"/>
            </p:cNvSpPr>
            <p:nvPr/>
          </p:nvSpPr>
          <p:spPr bwMode="auto">
            <a:xfrm>
              <a:off x="4552" y="1680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C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8703" name="Line 57"/>
            <p:cNvSpPr>
              <a:spLocks noChangeShapeType="1"/>
            </p:cNvSpPr>
            <p:nvPr/>
          </p:nvSpPr>
          <p:spPr bwMode="auto">
            <a:xfrm flipV="1">
              <a:off x="4540" y="1584"/>
              <a:ext cx="31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04" name="Group 58"/>
            <p:cNvGrpSpPr>
              <a:grpSpLocks/>
            </p:cNvGrpSpPr>
            <p:nvPr/>
          </p:nvGrpSpPr>
          <p:grpSpPr bwMode="auto">
            <a:xfrm rot="-1440341">
              <a:off x="4068" y="1720"/>
              <a:ext cx="1020" cy="869"/>
              <a:chOff x="2972" y="1632"/>
              <a:chExt cx="1020" cy="869"/>
            </a:xfrm>
          </p:grpSpPr>
          <p:sp>
            <p:nvSpPr>
              <p:cNvPr id="28715" name="Oval 59"/>
              <p:cNvSpPr>
                <a:spLocks noChangeArrowheads="1"/>
              </p:cNvSpPr>
              <p:nvPr/>
            </p:nvSpPr>
            <p:spPr bwMode="auto">
              <a:xfrm>
                <a:off x="3157" y="236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6" name="Line 60"/>
              <p:cNvSpPr>
                <a:spLocks noChangeShapeType="1"/>
              </p:cNvSpPr>
              <p:nvPr/>
            </p:nvSpPr>
            <p:spPr bwMode="auto">
              <a:xfrm>
                <a:off x="3180" y="1760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7" name="Line 61"/>
              <p:cNvSpPr>
                <a:spLocks noChangeShapeType="1"/>
              </p:cNvSpPr>
              <p:nvPr/>
            </p:nvSpPr>
            <p:spPr bwMode="auto">
              <a:xfrm>
                <a:off x="3184" y="238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8" name="Text Box 62"/>
              <p:cNvSpPr txBox="1">
                <a:spLocks noChangeArrowheads="1"/>
              </p:cNvSpPr>
              <p:nvPr/>
            </p:nvSpPr>
            <p:spPr bwMode="auto">
              <a:xfrm>
                <a:off x="2972" y="1632"/>
                <a:ext cx="1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Y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1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28719" name="Text Box 63"/>
              <p:cNvSpPr txBox="1">
                <a:spLocks noChangeArrowheads="1"/>
              </p:cNvSpPr>
              <p:nvPr/>
            </p:nvSpPr>
            <p:spPr bwMode="auto">
              <a:xfrm>
                <a:off x="3840" y="2328"/>
                <a:ext cx="1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X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1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28705" name="Oval 64"/>
            <p:cNvSpPr>
              <a:spLocks noChangeArrowheads="1"/>
            </p:cNvSpPr>
            <p:nvPr/>
          </p:nvSpPr>
          <p:spPr bwMode="auto">
            <a:xfrm rot="-3466125">
              <a:off x="5296" y="10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Line 65"/>
            <p:cNvSpPr>
              <a:spLocks noChangeShapeType="1"/>
            </p:cNvSpPr>
            <p:nvPr/>
          </p:nvSpPr>
          <p:spPr bwMode="auto">
            <a:xfrm rot="-3466125">
              <a:off x="5053" y="633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Line 66"/>
            <p:cNvSpPr>
              <a:spLocks noChangeShapeType="1"/>
            </p:cNvSpPr>
            <p:nvPr/>
          </p:nvSpPr>
          <p:spPr bwMode="auto">
            <a:xfrm rot="18133875" flipH="1">
              <a:off x="5210" y="913"/>
              <a:ext cx="448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Text Box 67"/>
            <p:cNvSpPr txBox="1">
              <a:spLocks noChangeArrowheads="1"/>
            </p:cNvSpPr>
            <p:nvPr/>
          </p:nvSpPr>
          <p:spPr bwMode="auto">
            <a:xfrm rot="-3466125">
              <a:off x="4608" y="781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Y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8709" name="Text Box 68"/>
            <p:cNvSpPr txBox="1">
              <a:spLocks noChangeArrowheads="1"/>
            </p:cNvSpPr>
            <p:nvPr/>
          </p:nvSpPr>
          <p:spPr bwMode="auto">
            <a:xfrm rot="-3466125">
              <a:off x="5499" y="598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X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8710" name="AutoShape 69"/>
            <p:cNvSpPr>
              <a:spLocks noChangeArrowheads="1"/>
            </p:cNvSpPr>
            <p:nvPr/>
          </p:nvSpPr>
          <p:spPr bwMode="auto">
            <a:xfrm>
              <a:off x="4932" y="1580"/>
              <a:ext cx="144" cy="96"/>
            </a:xfrm>
            <a:prstGeom prst="flowChar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Line 70"/>
            <p:cNvSpPr>
              <a:spLocks noChangeShapeType="1"/>
            </p:cNvSpPr>
            <p:nvPr/>
          </p:nvSpPr>
          <p:spPr bwMode="auto">
            <a:xfrm flipV="1">
              <a:off x="3396" y="2692"/>
              <a:ext cx="1096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Text Box 71"/>
            <p:cNvSpPr txBox="1">
              <a:spLocks noChangeArrowheads="1"/>
            </p:cNvSpPr>
            <p:nvPr/>
          </p:nvSpPr>
          <p:spPr bwMode="auto">
            <a:xfrm>
              <a:off x="3984" y="2928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L</a:t>
              </a:r>
              <a:r>
                <a:rPr lang="en-GB" b="1">
                  <a:latin typeface="Times New Roman" charset="0"/>
                  <a:cs typeface="Times New Roman" charset="0"/>
                </a:rPr>
                <a:t>1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8713" name="Line 72"/>
            <p:cNvSpPr>
              <a:spLocks noChangeShapeType="1"/>
            </p:cNvSpPr>
            <p:nvPr/>
          </p:nvSpPr>
          <p:spPr bwMode="auto">
            <a:xfrm flipV="1">
              <a:off x="4808" y="1192"/>
              <a:ext cx="656" cy="10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Text Box 73"/>
            <p:cNvSpPr txBox="1">
              <a:spLocks noChangeArrowheads="1"/>
            </p:cNvSpPr>
            <p:nvPr/>
          </p:nvSpPr>
          <p:spPr bwMode="auto">
            <a:xfrm>
              <a:off x="5176" y="1684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L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</p:grpSp>
      <p:sp>
        <p:nvSpPr>
          <p:cNvPr id="28678" name="Text Box 74"/>
          <p:cNvSpPr txBox="1">
            <a:spLocks noChangeArrowheads="1"/>
          </p:cNvSpPr>
          <p:nvPr/>
        </p:nvSpPr>
        <p:spPr bwMode="auto">
          <a:xfrm>
            <a:off x="431540" y="5364708"/>
            <a:ext cx="4176464" cy="119225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8000" tIns="10800" rIns="18000" bIns="82800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GB" sz="2000" baseline="0" dirty="0">
                <a:latin typeface="+mn-lt"/>
              </a:rPr>
              <a:t>We know angles, angular velocities </a:t>
            </a:r>
          </a:p>
          <a:p>
            <a:pPr eaLnBrk="1" hangingPunct="1">
              <a:lnSpc>
                <a:spcPct val="120000"/>
              </a:lnSpc>
            </a:pPr>
            <a:r>
              <a:rPr lang="en-GB" sz="2000" baseline="0" dirty="0">
                <a:latin typeface="+mn-lt"/>
              </a:rPr>
              <a:t>and angular accelerations for </a:t>
            </a:r>
            <a:r>
              <a:rPr lang="el-GR" sz="2000" i="1" baseline="0" dirty="0">
                <a:latin typeface="Times"/>
                <a:cs typeface="Times"/>
              </a:rPr>
              <a:t>θ</a:t>
            </a:r>
            <a:r>
              <a:rPr lang="en-GB" sz="2000" i="1" dirty="0">
                <a:latin typeface="+mn-lt"/>
                <a:cs typeface="Arial" charset="0"/>
              </a:rPr>
              <a:t>1</a:t>
            </a:r>
            <a:r>
              <a:rPr lang="en-GB" sz="2000" baseline="0" dirty="0">
                <a:latin typeface="+mn-lt"/>
                <a:cs typeface="Arial" charset="0"/>
              </a:rPr>
              <a:t> and </a:t>
            </a:r>
            <a:r>
              <a:rPr lang="el-GR" sz="2000" i="1" baseline="0" dirty="0">
                <a:latin typeface="Times"/>
                <a:cs typeface="Times"/>
              </a:rPr>
              <a:t>θ</a:t>
            </a:r>
            <a:r>
              <a:rPr lang="en-GB" sz="2000" i="1" dirty="0">
                <a:latin typeface="+mn-lt"/>
              </a:rPr>
              <a:t>2</a:t>
            </a:r>
            <a:r>
              <a:rPr lang="en-GB" sz="2000" baseline="0" dirty="0">
                <a:latin typeface="+mn-lt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GB" sz="2000" baseline="0" dirty="0">
                <a:latin typeface="+mn-lt"/>
              </a:rPr>
              <a:t>We want to find torques </a:t>
            </a:r>
            <a:r>
              <a:rPr lang="el-GR" sz="2000" i="1" baseline="0" dirty="0">
                <a:latin typeface="+mn-lt"/>
                <a:cs typeface="Times New Roman" charset="0"/>
              </a:rPr>
              <a:t>τ</a:t>
            </a:r>
            <a:r>
              <a:rPr lang="en-GB" sz="2000" i="1" dirty="0">
                <a:latin typeface="+mn-lt"/>
                <a:cs typeface="Times New Roman" charset="0"/>
              </a:rPr>
              <a:t>1</a:t>
            </a:r>
            <a:r>
              <a:rPr lang="en-GB" sz="2000" baseline="0" dirty="0">
                <a:latin typeface="+mn-lt"/>
                <a:cs typeface="Times New Roman" charset="0"/>
              </a:rPr>
              <a:t> and </a:t>
            </a:r>
            <a:r>
              <a:rPr lang="el-GR" sz="2000" i="1" baseline="0" dirty="0">
                <a:latin typeface="+mn-lt"/>
                <a:cs typeface="Times New Roman" charset="0"/>
              </a:rPr>
              <a:t>τ</a:t>
            </a:r>
            <a:r>
              <a:rPr lang="en-GB" sz="2000" i="1" dirty="0">
                <a:latin typeface="+mn-lt"/>
                <a:cs typeface="Times New Roman" charset="0"/>
              </a:rPr>
              <a:t>2</a:t>
            </a:r>
            <a:endParaRPr lang="el-GR" sz="2000" i="1" dirty="0">
              <a:latin typeface="+mn-lt"/>
              <a:cs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dynamics</a:t>
            </a:r>
            <a:br>
              <a:rPr lang="en-US" dirty="0"/>
            </a:br>
            <a:r>
              <a:rPr lang="en-US" dirty="0"/>
              <a:t>Example: 2 link planar mechanism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dynamics</a:t>
            </a:r>
            <a:br>
              <a:rPr lang="en-US" dirty="0"/>
            </a:br>
            <a:r>
              <a:rPr lang="en-US" dirty="0"/>
              <a:t>Example: 2 link planar mechanism</a:t>
            </a:r>
          </a:p>
        </p:txBody>
      </p:sp>
      <p:graphicFrame>
        <p:nvGraphicFramePr>
          <p:cNvPr id="29700" name="Object 30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431800" y="2024063"/>
          <a:ext cx="4284663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0" name="Equation" r:id="rId4" imgW="2387520" imgH="990360" progId="Equation.3">
                  <p:embed/>
                </p:oleObj>
              </mc:Choice>
              <mc:Fallback>
                <p:oleObj name="Equation" r:id="rId4" imgW="2387520" imgH="990360" progId="Equation.3">
                  <p:embed/>
                  <p:pic>
                    <p:nvPicPr>
                      <p:cNvPr id="2970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024063"/>
                        <a:ext cx="4284663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33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457200" y="3857625"/>
          <a:ext cx="4113213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1" name="Equation" r:id="rId6" imgW="2336760" imgH="1269720" progId="Equation.3">
                  <p:embed/>
                </p:oleObj>
              </mc:Choice>
              <mc:Fallback>
                <p:oleObj name="Equation" r:id="rId6" imgW="2336760" imgH="1269720" progId="Equation.3">
                  <p:embed/>
                  <p:pic>
                    <p:nvPicPr>
                      <p:cNvPr id="2970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57625"/>
                        <a:ext cx="4113213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5976156" y="1304764"/>
            <a:ext cx="2160240" cy="2423418"/>
            <a:chOff x="624" y="812"/>
            <a:chExt cx="2103" cy="2188"/>
          </a:xfrm>
        </p:grpSpPr>
        <p:sp>
          <p:nvSpPr>
            <p:cNvPr id="29745" name="AutoShape 5"/>
            <p:cNvSpPr>
              <a:spLocks noChangeArrowheads="1"/>
            </p:cNvSpPr>
            <p:nvPr/>
          </p:nvSpPr>
          <p:spPr bwMode="auto">
            <a:xfrm flipV="1">
              <a:off x="711" y="2496"/>
              <a:ext cx="345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8 w 21600"/>
                <a:gd name="T13" fmla="*/ 4472 h 21600"/>
                <a:gd name="T14" fmla="*/ 17092 w 21600"/>
                <a:gd name="T15" fmla="*/ 171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6" name="AutoShape 6"/>
            <p:cNvSpPr>
              <a:spLocks noChangeArrowheads="1"/>
            </p:cNvSpPr>
            <p:nvPr/>
          </p:nvSpPr>
          <p:spPr bwMode="auto">
            <a:xfrm rot="-1498875">
              <a:off x="770" y="2218"/>
              <a:ext cx="1344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7" name="AutoShape 7"/>
            <p:cNvSpPr>
              <a:spLocks noChangeArrowheads="1"/>
            </p:cNvSpPr>
            <p:nvPr/>
          </p:nvSpPr>
          <p:spPr bwMode="auto">
            <a:xfrm rot="-3544460">
              <a:off x="1643" y="1412"/>
              <a:ext cx="1392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8" name="Oval 8"/>
            <p:cNvSpPr>
              <a:spLocks noChangeArrowheads="1"/>
            </p:cNvSpPr>
            <p:nvPr/>
          </p:nvSpPr>
          <p:spPr bwMode="auto">
            <a:xfrm>
              <a:off x="2016" y="20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9" name="Line 9"/>
            <p:cNvSpPr>
              <a:spLocks noChangeShapeType="1"/>
            </p:cNvSpPr>
            <p:nvPr/>
          </p:nvSpPr>
          <p:spPr bwMode="auto">
            <a:xfrm>
              <a:off x="624" y="27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Line 10"/>
            <p:cNvSpPr>
              <a:spLocks noChangeShapeType="1"/>
            </p:cNvSpPr>
            <p:nvPr/>
          </p:nvSpPr>
          <p:spPr bwMode="auto">
            <a:xfrm>
              <a:off x="672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Line 11"/>
            <p:cNvSpPr>
              <a:spLocks noChangeShapeType="1"/>
            </p:cNvSpPr>
            <p:nvPr/>
          </p:nvSpPr>
          <p:spPr bwMode="auto">
            <a:xfrm>
              <a:off x="76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Line 12"/>
            <p:cNvSpPr>
              <a:spLocks noChangeShapeType="1"/>
            </p:cNvSpPr>
            <p:nvPr/>
          </p:nvSpPr>
          <p:spPr bwMode="auto">
            <a:xfrm>
              <a:off x="864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Line 13"/>
            <p:cNvSpPr>
              <a:spLocks noChangeShapeType="1"/>
            </p:cNvSpPr>
            <p:nvPr/>
          </p:nvSpPr>
          <p:spPr bwMode="auto">
            <a:xfrm>
              <a:off x="960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Line 14"/>
            <p:cNvSpPr>
              <a:spLocks noChangeShapeType="1"/>
            </p:cNvSpPr>
            <p:nvPr/>
          </p:nvSpPr>
          <p:spPr bwMode="auto">
            <a:xfrm>
              <a:off x="1056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5" name="Line 15"/>
            <p:cNvSpPr>
              <a:spLocks noChangeShapeType="1"/>
            </p:cNvSpPr>
            <p:nvPr/>
          </p:nvSpPr>
          <p:spPr bwMode="auto">
            <a:xfrm>
              <a:off x="1152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Line 16"/>
            <p:cNvSpPr>
              <a:spLocks noChangeShapeType="1"/>
            </p:cNvSpPr>
            <p:nvPr/>
          </p:nvSpPr>
          <p:spPr bwMode="auto">
            <a:xfrm>
              <a:off x="124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Oval 17"/>
            <p:cNvSpPr>
              <a:spLocks noChangeArrowheads="1"/>
            </p:cNvSpPr>
            <p:nvPr/>
          </p:nvSpPr>
          <p:spPr bwMode="auto">
            <a:xfrm>
              <a:off x="864" y="25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8" name="Line 18"/>
            <p:cNvSpPr>
              <a:spLocks noChangeShapeType="1"/>
            </p:cNvSpPr>
            <p:nvPr/>
          </p:nvSpPr>
          <p:spPr bwMode="auto">
            <a:xfrm flipV="1">
              <a:off x="2055" y="1758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9" name="Freeform 19"/>
            <p:cNvSpPr>
              <a:spLocks/>
            </p:cNvSpPr>
            <p:nvPr/>
          </p:nvSpPr>
          <p:spPr bwMode="auto">
            <a:xfrm>
              <a:off x="2352" y="1680"/>
              <a:ext cx="144" cy="192"/>
            </a:xfrm>
            <a:custGeom>
              <a:avLst/>
              <a:gdLst>
                <a:gd name="T0" fmla="*/ 144 w 144"/>
                <a:gd name="T1" fmla="*/ 327 h 168"/>
                <a:gd name="T2" fmla="*/ 96 w 144"/>
                <a:gd name="T3" fmla="*/ 46 h 168"/>
                <a:gd name="T4" fmla="*/ 0 w 144"/>
                <a:gd name="T5" fmla="*/ 46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0" name="Freeform 20"/>
            <p:cNvSpPr>
              <a:spLocks/>
            </p:cNvSpPr>
            <p:nvPr/>
          </p:nvSpPr>
          <p:spPr bwMode="auto">
            <a:xfrm>
              <a:off x="2016" y="1632"/>
              <a:ext cx="336" cy="600"/>
            </a:xfrm>
            <a:custGeom>
              <a:avLst/>
              <a:gdLst>
                <a:gd name="T0" fmla="*/ 68 w 360"/>
                <a:gd name="T1" fmla="*/ 1205 h 504"/>
                <a:gd name="T2" fmla="*/ 170 w 360"/>
                <a:gd name="T3" fmla="*/ 1089 h 504"/>
                <a:gd name="T4" fmla="*/ 238 w 360"/>
                <a:gd name="T5" fmla="*/ 862 h 504"/>
                <a:gd name="T6" fmla="*/ 238 w 360"/>
                <a:gd name="T7" fmla="*/ 401 h 504"/>
                <a:gd name="T8" fmla="*/ 136 w 360"/>
                <a:gd name="T9" fmla="*/ 60 h 504"/>
                <a:gd name="T10" fmla="*/ 0 w 360"/>
                <a:gd name="T11" fmla="*/ 60 h 5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0"/>
                <a:gd name="T19" fmla="*/ 0 h 504"/>
                <a:gd name="T20" fmla="*/ 360 w 360"/>
                <a:gd name="T21" fmla="*/ 504 h 5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0" h="504">
                  <a:moveTo>
                    <a:pt x="96" y="504"/>
                  </a:moveTo>
                  <a:cubicBezTo>
                    <a:pt x="148" y="492"/>
                    <a:pt x="200" y="480"/>
                    <a:pt x="240" y="456"/>
                  </a:cubicBezTo>
                  <a:cubicBezTo>
                    <a:pt x="280" y="432"/>
                    <a:pt x="320" y="408"/>
                    <a:pt x="336" y="360"/>
                  </a:cubicBezTo>
                  <a:cubicBezTo>
                    <a:pt x="352" y="312"/>
                    <a:pt x="360" y="224"/>
                    <a:pt x="336" y="168"/>
                  </a:cubicBezTo>
                  <a:cubicBezTo>
                    <a:pt x="312" y="112"/>
                    <a:pt x="248" y="48"/>
                    <a:pt x="192" y="24"/>
                  </a:cubicBezTo>
                  <a:cubicBezTo>
                    <a:pt x="136" y="0"/>
                    <a:pt x="68" y="12"/>
                    <a:pt x="0" y="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1" name="Freeform 21"/>
            <p:cNvSpPr>
              <a:spLocks/>
            </p:cNvSpPr>
            <p:nvPr/>
          </p:nvSpPr>
          <p:spPr bwMode="auto">
            <a:xfrm>
              <a:off x="816" y="2208"/>
              <a:ext cx="480" cy="792"/>
            </a:xfrm>
            <a:custGeom>
              <a:avLst/>
              <a:gdLst>
                <a:gd name="T0" fmla="*/ 405 w 360"/>
                <a:gd name="T1" fmla="*/ 4831 h 504"/>
                <a:gd name="T2" fmla="*/ 1012 w 360"/>
                <a:gd name="T3" fmla="*/ 4373 h 504"/>
                <a:gd name="T4" fmla="*/ 1415 w 360"/>
                <a:gd name="T5" fmla="*/ 3449 h 504"/>
                <a:gd name="T6" fmla="*/ 1415 w 360"/>
                <a:gd name="T7" fmla="*/ 1611 h 504"/>
                <a:gd name="T8" fmla="*/ 809 w 360"/>
                <a:gd name="T9" fmla="*/ 233 h 504"/>
                <a:gd name="T10" fmla="*/ 0 w 360"/>
                <a:gd name="T11" fmla="*/ 233 h 5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0"/>
                <a:gd name="T19" fmla="*/ 0 h 504"/>
                <a:gd name="T20" fmla="*/ 360 w 360"/>
                <a:gd name="T21" fmla="*/ 504 h 5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0" h="504">
                  <a:moveTo>
                    <a:pt x="96" y="504"/>
                  </a:moveTo>
                  <a:cubicBezTo>
                    <a:pt x="148" y="492"/>
                    <a:pt x="200" y="480"/>
                    <a:pt x="240" y="456"/>
                  </a:cubicBezTo>
                  <a:cubicBezTo>
                    <a:pt x="280" y="432"/>
                    <a:pt x="320" y="408"/>
                    <a:pt x="336" y="360"/>
                  </a:cubicBezTo>
                  <a:cubicBezTo>
                    <a:pt x="352" y="312"/>
                    <a:pt x="360" y="224"/>
                    <a:pt x="336" y="168"/>
                  </a:cubicBezTo>
                  <a:cubicBezTo>
                    <a:pt x="312" y="112"/>
                    <a:pt x="248" y="48"/>
                    <a:pt x="192" y="24"/>
                  </a:cubicBezTo>
                  <a:cubicBezTo>
                    <a:pt x="136" y="0"/>
                    <a:pt x="68" y="12"/>
                    <a:pt x="0" y="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2" name="Text Box 22"/>
            <p:cNvSpPr txBox="1">
              <a:spLocks noChangeArrowheads="1"/>
            </p:cNvSpPr>
            <p:nvPr/>
          </p:nvSpPr>
          <p:spPr bwMode="auto">
            <a:xfrm>
              <a:off x="624" y="2112"/>
              <a:ext cx="238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800" b="1" baseline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τ</a:t>
              </a:r>
              <a:r>
                <a:rPr lang="en-GB" sz="2800" b="1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1</a:t>
              </a:r>
              <a:endParaRPr lang="el-GR" sz="2800" b="1">
                <a:solidFill>
                  <a:srgbClr val="FF0000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9763" name="Text Box 23"/>
            <p:cNvSpPr txBox="1">
              <a:spLocks noChangeArrowheads="1"/>
            </p:cNvSpPr>
            <p:nvPr/>
          </p:nvSpPr>
          <p:spPr bwMode="auto">
            <a:xfrm>
              <a:off x="1575" y="2367"/>
              <a:ext cx="180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0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θ</a:t>
              </a:r>
              <a:r>
                <a:rPr lang="en-GB" sz="2000" b="1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1</a:t>
              </a:r>
              <a:endParaRPr lang="el-GR" sz="2000" b="1">
                <a:solidFill>
                  <a:srgbClr val="0000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9764" name="Line 24"/>
            <p:cNvSpPr>
              <a:spLocks noChangeShapeType="1"/>
            </p:cNvSpPr>
            <p:nvPr/>
          </p:nvSpPr>
          <p:spPr bwMode="auto">
            <a:xfrm>
              <a:off x="940" y="2583"/>
              <a:ext cx="980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5" name="Freeform 25"/>
            <p:cNvSpPr>
              <a:spLocks/>
            </p:cNvSpPr>
            <p:nvPr/>
          </p:nvSpPr>
          <p:spPr bwMode="auto">
            <a:xfrm>
              <a:off x="1440" y="2400"/>
              <a:ext cx="144" cy="192"/>
            </a:xfrm>
            <a:custGeom>
              <a:avLst/>
              <a:gdLst>
                <a:gd name="T0" fmla="*/ 144 w 144"/>
                <a:gd name="T1" fmla="*/ 327 h 168"/>
                <a:gd name="T2" fmla="*/ 96 w 144"/>
                <a:gd name="T3" fmla="*/ 46 h 168"/>
                <a:gd name="T4" fmla="*/ 0 w 144"/>
                <a:gd name="T5" fmla="*/ 46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6" name="Text Box 26"/>
            <p:cNvSpPr txBox="1">
              <a:spLocks noChangeArrowheads="1"/>
            </p:cNvSpPr>
            <p:nvPr/>
          </p:nvSpPr>
          <p:spPr bwMode="auto">
            <a:xfrm>
              <a:off x="2448" y="1536"/>
              <a:ext cx="181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0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θ</a:t>
              </a:r>
              <a:r>
                <a:rPr lang="en-GB" sz="2000" b="1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2</a:t>
              </a:r>
              <a:endParaRPr lang="el-GR" sz="2000" b="1">
                <a:solidFill>
                  <a:srgbClr val="0000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9767" name="Text Box 27"/>
            <p:cNvSpPr txBox="1">
              <a:spLocks noChangeArrowheads="1"/>
            </p:cNvSpPr>
            <p:nvPr/>
          </p:nvSpPr>
          <p:spPr bwMode="auto">
            <a:xfrm>
              <a:off x="1105" y="1920"/>
              <a:ext cx="59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>
                  <a:latin typeface="Times New Roman" charset="0"/>
                  <a:cs typeface="Times New Roman" charset="0"/>
                </a:rPr>
                <a:t>Link 1</a:t>
              </a:r>
              <a:endParaRPr lang="el-GR" sz="2000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9768" name="Text Box 28"/>
            <p:cNvSpPr txBox="1">
              <a:spLocks noChangeArrowheads="1"/>
            </p:cNvSpPr>
            <p:nvPr/>
          </p:nvSpPr>
          <p:spPr bwMode="auto">
            <a:xfrm>
              <a:off x="1776" y="1104"/>
              <a:ext cx="59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>
                  <a:latin typeface="Times New Roman" charset="0"/>
                  <a:cs typeface="Times New Roman" charset="0"/>
                </a:rPr>
                <a:t>Link 2</a:t>
              </a:r>
              <a:endParaRPr lang="el-GR" sz="2000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9769" name="Text Box 29"/>
            <p:cNvSpPr txBox="1">
              <a:spLocks noChangeArrowheads="1"/>
            </p:cNvSpPr>
            <p:nvPr/>
          </p:nvSpPr>
          <p:spPr bwMode="auto">
            <a:xfrm>
              <a:off x="1776" y="1536"/>
              <a:ext cx="238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800" b="1" baseline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τ</a:t>
              </a:r>
              <a:r>
                <a:rPr lang="en-GB" sz="2800" b="1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2</a:t>
              </a:r>
              <a:endParaRPr lang="el-GR" sz="2800" b="1">
                <a:solidFill>
                  <a:srgbClr val="FF0000"/>
                </a:solidFill>
                <a:latin typeface="Times New Roman" charset="0"/>
                <a:cs typeface="Times New Roman" charset="0"/>
              </a:endParaRPr>
            </a:p>
          </p:txBody>
        </p:sp>
      </p:grpSp>
      <p:grpSp>
        <p:nvGrpSpPr>
          <p:cNvPr id="29704" name="Group 81"/>
          <p:cNvGrpSpPr>
            <a:grpSpLocks/>
          </p:cNvGrpSpPr>
          <p:nvPr/>
        </p:nvGrpSpPr>
        <p:grpSpPr bwMode="auto">
          <a:xfrm>
            <a:off x="5914132" y="3647206"/>
            <a:ext cx="3158368" cy="2626110"/>
            <a:chOff x="3544" y="2153"/>
            <a:chExt cx="2080" cy="1820"/>
          </a:xfrm>
        </p:grpSpPr>
        <p:sp>
          <p:nvSpPr>
            <p:cNvPr id="29705" name="AutoShape 36"/>
            <p:cNvSpPr>
              <a:spLocks noChangeArrowheads="1"/>
            </p:cNvSpPr>
            <p:nvPr/>
          </p:nvSpPr>
          <p:spPr bwMode="auto">
            <a:xfrm flipV="1">
              <a:off x="3658" y="3729"/>
              <a:ext cx="22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47 w 21600"/>
                <a:gd name="T13" fmla="*/ 4500 h 21600"/>
                <a:gd name="T14" fmla="*/ 17147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37"/>
            <p:cNvSpPr>
              <a:spLocks noChangeShapeType="1"/>
            </p:cNvSpPr>
            <p:nvPr/>
          </p:nvSpPr>
          <p:spPr bwMode="auto">
            <a:xfrm>
              <a:off x="3600" y="3881"/>
              <a:ext cx="5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Line 38"/>
            <p:cNvSpPr>
              <a:spLocks noChangeShapeType="1"/>
            </p:cNvSpPr>
            <p:nvPr/>
          </p:nvSpPr>
          <p:spPr bwMode="auto">
            <a:xfrm>
              <a:off x="3632" y="3881"/>
              <a:ext cx="63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Line 39"/>
            <p:cNvSpPr>
              <a:spLocks noChangeShapeType="1"/>
            </p:cNvSpPr>
            <p:nvPr/>
          </p:nvSpPr>
          <p:spPr bwMode="auto">
            <a:xfrm>
              <a:off x="3695" y="3881"/>
              <a:ext cx="64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40"/>
            <p:cNvSpPr>
              <a:spLocks noChangeShapeType="1"/>
            </p:cNvSpPr>
            <p:nvPr/>
          </p:nvSpPr>
          <p:spPr bwMode="auto">
            <a:xfrm>
              <a:off x="3759" y="3881"/>
              <a:ext cx="63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41"/>
            <p:cNvSpPr>
              <a:spLocks noChangeShapeType="1"/>
            </p:cNvSpPr>
            <p:nvPr/>
          </p:nvSpPr>
          <p:spPr bwMode="auto">
            <a:xfrm>
              <a:off x="3822" y="3881"/>
              <a:ext cx="64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42"/>
            <p:cNvSpPr>
              <a:spLocks noChangeShapeType="1"/>
            </p:cNvSpPr>
            <p:nvPr/>
          </p:nvSpPr>
          <p:spPr bwMode="auto">
            <a:xfrm>
              <a:off x="3886" y="3881"/>
              <a:ext cx="63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43"/>
            <p:cNvSpPr>
              <a:spLocks noChangeShapeType="1"/>
            </p:cNvSpPr>
            <p:nvPr/>
          </p:nvSpPr>
          <p:spPr bwMode="auto">
            <a:xfrm>
              <a:off x="3949" y="3881"/>
              <a:ext cx="64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44"/>
            <p:cNvSpPr>
              <a:spLocks noChangeShapeType="1"/>
            </p:cNvSpPr>
            <p:nvPr/>
          </p:nvSpPr>
          <p:spPr bwMode="auto">
            <a:xfrm>
              <a:off x="4013" y="3881"/>
              <a:ext cx="63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Oval 45"/>
            <p:cNvSpPr>
              <a:spLocks noChangeArrowheads="1"/>
            </p:cNvSpPr>
            <p:nvPr/>
          </p:nvSpPr>
          <p:spPr bwMode="auto">
            <a:xfrm>
              <a:off x="3752" y="3782"/>
              <a:ext cx="31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AutoShape 46"/>
            <p:cNvSpPr>
              <a:spLocks noChangeArrowheads="1"/>
            </p:cNvSpPr>
            <p:nvPr/>
          </p:nvSpPr>
          <p:spPr bwMode="auto">
            <a:xfrm rot="-1498875">
              <a:off x="3854" y="3454"/>
              <a:ext cx="889" cy="1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Oval 47"/>
            <p:cNvSpPr>
              <a:spLocks noChangeArrowheads="1"/>
            </p:cNvSpPr>
            <p:nvPr/>
          </p:nvSpPr>
          <p:spPr bwMode="auto">
            <a:xfrm>
              <a:off x="3926" y="3663"/>
              <a:ext cx="31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AutoShape 48"/>
            <p:cNvSpPr>
              <a:spLocks noChangeArrowheads="1"/>
            </p:cNvSpPr>
            <p:nvPr/>
          </p:nvSpPr>
          <p:spPr bwMode="auto">
            <a:xfrm rot="-3544460">
              <a:off x="4587" y="2703"/>
              <a:ext cx="886" cy="1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Oval 49"/>
            <p:cNvSpPr>
              <a:spLocks noChangeArrowheads="1"/>
            </p:cNvSpPr>
            <p:nvPr/>
          </p:nvSpPr>
          <p:spPr bwMode="auto">
            <a:xfrm>
              <a:off x="4643" y="3332"/>
              <a:ext cx="32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Oval 50"/>
            <p:cNvSpPr>
              <a:spLocks noChangeArrowheads="1"/>
            </p:cNvSpPr>
            <p:nvPr/>
          </p:nvSpPr>
          <p:spPr bwMode="auto">
            <a:xfrm>
              <a:off x="4794" y="3100"/>
              <a:ext cx="31" cy="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Text Box 51"/>
            <p:cNvSpPr txBox="1">
              <a:spLocks noChangeArrowheads="1"/>
            </p:cNvSpPr>
            <p:nvPr/>
          </p:nvSpPr>
          <p:spPr bwMode="auto">
            <a:xfrm>
              <a:off x="4013" y="3332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C</a:t>
              </a:r>
              <a:r>
                <a:rPr lang="en-GB" b="1">
                  <a:latin typeface="Times New Roman" charset="0"/>
                  <a:cs typeface="Times New Roman" charset="0"/>
                </a:rPr>
                <a:t>1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9721" name="AutoShape 52"/>
            <p:cNvSpPr>
              <a:spLocks noChangeArrowheads="1"/>
            </p:cNvSpPr>
            <p:nvPr/>
          </p:nvSpPr>
          <p:spPr bwMode="auto">
            <a:xfrm>
              <a:off x="4267" y="3484"/>
              <a:ext cx="95" cy="62"/>
            </a:xfrm>
            <a:prstGeom prst="flowChar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Line 53"/>
            <p:cNvSpPr>
              <a:spLocks noChangeShapeType="1"/>
            </p:cNvSpPr>
            <p:nvPr/>
          </p:nvSpPr>
          <p:spPr bwMode="auto">
            <a:xfrm flipV="1">
              <a:off x="3886" y="3403"/>
              <a:ext cx="37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54"/>
            <p:cNvSpPr>
              <a:spLocks noChangeShapeType="1"/>
            </p:cNvSpPr>
            <p:nvPr/>
          </p:nvSpPr>
          <p:spPr bwMode="auto">
            <a:xfrm>
              <a:off x="3767" y="3398"/>
              <a:ext cx="0" cy="3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Line 55"/>
            <p:cNvSpPr>
              <a:spLocks noChangeShapeType="1"/>
            </p:cNvSpPr>
            <p:nvPr/>
          </p:nvSpPr>
          <p:spPr bwMode="auto">
            <a:xfrm>
              <a:off x="3769" y="3792"/>
              <a:ext cx="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Text Box 56"/>
            <p:cNvSpPr txBox="1">
              <a:spLocks noChangeArrowheads="1"/>
            </p:cNvSpPr>
            <p:nvPr/>
          </p:nvSpPr>
          <p:spPr bwMode="auto">
            <a:xfrm>
              <a:off x="3544" y="3317"/>
              <a:ext cx="20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6000" bIns="3600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Y</a:t>
              </a:r>
              <a:r>
                <a:rPr lang="en-GB" b="1">
                  <a:latin typeface="Times New Roman" charset="0"/>
                  <a:cs typeface="Times New Roman" charset="0"/>
                </a:rPr>
                <a:t>0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9726" name="Text Box 57"/>
            <p:cNvSpPr txBox="1">
              <a:spLocks noChangeArrowheads="1"/>
            </p:cNvSpPr>
            <p:nvPr/>
          </p:nvSpPr>
          <p:spPr bwMode="auto">
            <a:xfrm>
              <a:off x="4203" y="3759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X</a:t>
              </a:r>
              <a:r>
                <a:rPr lang="en-GB" b="1">
                  <a:latin typeface="Times New Roman" charset="0"/>
                  <a:cs typeface="Times New Roman" charset="0"/>
                </a:rPr>
                <a:t>0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9727" name="Oval 58"/>
            <p:cNvSpPr>
              <a:spLocks noChangeArrowheads="1"/>
            </p:cNvSpPr>
            <p:nvPr/>
          </p:nvSpPr>
          <p:spPr bwMode="auto">
            <a:xfrm>
              <a:off x="5228" y="2401"/>
              <a:ext cx="31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8" name="Text Box 59"/>
            <p:cNvSpPr txBox="1">
              <a:spLocks noChangeArrowheads="1"/>
            </p:cNvSpPr>
            <p:nvPr/>
          </p:nvSpPr>
          <p:spPr bwMode="auto">
            <a:xfrm>
              <a:off x="4608" y="2782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C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9729" name="Line 60"/>
            <p:cNvSpPr>
              <a:spLocks noChangeShapeType="1"/>
            </p:cNvSpPr>
            <p:nvPr/>
          </p:nvSpPr>
          <p:spPr bwMode="auto">
            <a:xfrm flipV="1">
              <a:off x="4730" y="2721"/>
              <a:ext cx="209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Oval 62"/>
            <p:cNvSpPr>
              <a:spLocks noChangeArrowheads="1"/>
            </p:cNvSpPr>
            <p:nvPr/>
          </p:nvSpPr>
          <p:spPr bwMode="auto">
            <a:xfrm rot="-1440341">
              <a:off x="4640" y="3335"/>
              <a:ext cx="31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Line 63"/>
            <p:cNvSpPr>
              <a:spLocks noChangeShapeType="1"/>
            </p:cNvSpPr>
            <p:nvPr/>
          </p:nvSpPr>
          <p:spPr bwMode="auto">
            <a:xfrm rot="-1440341">
              <a:off x="4574" y="2970"/>
              <a:ext cx="0" cy="3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Line 64"/>
            <p:cNvSpPr>
              <a:spLocks noChangeShapeType="1"/>
            </p:cNvSpPr>
            <p:nvPr/>
          </p:nvSpPr>
          <p:spPr bwMode="auto">
            <a:xfrm rot="-1440341">
              <a:off x="4637" y="3261"/>
              <a:ext cx="4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Oval 67"/>
            <p:cNvSpPr>
              <a:spLocks noChangeArrowheads="1"/>
            </p:cNvSpPr>
            <p:nvPr/>
          </p:nvSpPr>
          <p:spPr bwMode="auto">
            <a:xfrm rot="-3466125">
              <a:off x="5231" y="2405"/>
              <a:ext cx="30" cy="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Line 68"/>
            <p:cNvSpPr>
              <a:spLocks noChangeShapeType="1"/>
            </p:cNvSpPr>
            <p:nvPr/>
          </p:nvSpPr>
          <p:spPr bwMode="auto">
            <a:xfrm rot="18133875" flipV="1">
              <a:off x="5120" y="2202"/>
              <a:ext cx="11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Line 69"/>
            <p:cNvSpPr>
              <a:spLocks noChangeShapeType="1"/>
            </p:cNvSpPr>
            <p:nvPr/>
          </p:nvSpPr>
          <p:spPr bwMode="auto">
            <a:xfrm rot="18133875" flipH="1">
              <a:off x="5178" y="2295"/>
              <a:ext cx="285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AutoShape 72"/>
            <p:cNvSpPr>
              <a:spLocks noChangeArrowheads="1"/>
            </p:cNvSpPr>
            <p:nvPr/>
          </p:nvSpPr>
          <p:spPr bwMode="auto">
            <a:xfrm>
              <a:off x="4990" y="2719"/>
              <a:ext cx="95" cy="61"/>
            </a:xfrm>
            <a:prstGeom prst="flowChar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7" name="Line 73"/>
            <p:cNvSpPr>
              <a:spLocks noChangeShapeType="1"/>
            </p:cNvSpPr>
            <p:nvPr/>
          </p:nvSpPr>
          <p:spPr bwMode="auto">
            <a:xfrm flipV="1">
              <a:off x="3986" y="3426"/>
              <a:ext cx="712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Text Box 74"/>
            <p:cNvSpPr txBox="1">
              <a:spLocks noChangeArrowheads="1"/>
            </p:cNvSpPr>
            <p:nvPr/>
          </p:nvSpPr>
          <p:spPr bwMode="auto">
            <a:xfrm>
              <a:off x="4362" y="3576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L</a:t>
              </a:r>
              <a:r>
                <a:rPr lang="en-GB" b="1">
                  <a:latin typeface="Times New Roman" charset="0"/>
                  <a:cs typeface="Times New Roman" charset="0"/>
                </a:rPr>
                <a:t>1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9739" name="Line 75"/>
            <p:cNvSpPr>
              <a:spLocks noChangeShapeType="1"/>
            </p:cNvSpPr>
            <p:nvPr/>
          </p:nvSpPr>
          <p:spPr bwMode="auto">
            <a:xfrm flipV="1">
              <a:off x="4907" y="2472"/>
              <a:ext cx="435" cy="6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0" name="Text Box 76"/>
            <p:cNvSpPr txBox="1">
              <a:spLocks noChangeArrowheads="1"/>
            </p:cNvSpPr>
            <p:nvPr/>
          </p:nvSpPr>
          <p:spPr bwMode="auto">
            <a:xfrm>
              <a:off x="5151" y="2785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L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9741" name="Text Box 77"/>
            <p:cNvSpPr txBox="1">
              <a:spLocks noChangeArrowheads="1"/>
            </p:cNvSpPr>
            <p:nvPr/>
          </p:nvSpPr>
          <p:spPr bwMode="auto">
            <a:xfrm>
              <a:off x="4272" y="2880"/>
              <a:ext cx="20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6000" bIns="3600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Y</a:t>
              </a:r>
              <a:r>
                <a:rPr lang="en-GB" b="1">
                  <a:latin typeface="Times New Roman" charset="0"/>
                  <a:cs typeface="Times New Roman" charset="0"/>
                </a:rPr>
                <a:t>1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9742" name="Text Box 78"/>
            <p:cNvSpPr txBox="1">
              <a:spLocks noChangeArrowheads="1"/>
            </p:cNvSpPr>
            <p:nvPr/>
          </p:nvSpPr>
          <p:spPr bwMode="auto">
            <a:xfrm>
              <a:off x="4944" y="3264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X</a:t>
              </a:r>
              <a:r>
                <a:rPr lang="en-GB" b="1">
                  <a:latin typeface="Times New Roman" charset="0"/>
                  <a:cs typeface="Times New Roman" charset="0"/>
                </a:rPr>
                <a:t>1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9743" name="Text Box 79"/>
            <p:cNvSpPr txBox="1">
              <a:spLocks noChangeArrowheads="1"/>
            </p:cNvSpPr>
            <p:nvPr/>
          </p:nvSpPr>
          <p:spPr bwMode="auto">
            <a:xfrm>
              <a:off x="5472" y="2160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X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9744" name="Text Box 80"/>
            <p:cNvSpPr txBox="1">
              <a:spLocks noChangeArrowheads="1"/>
            </p:cNvSpPr>
            <p:nvPr/>
          </p:nvSpPr>
          <p:spPr bwMode="auto">
            <a:xfrm>
              <a:off x="4836" y="2172"/>
              <a:ext cx="20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6000" bIns="3600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Y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7544" y="1592263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>
                <a:latin typeface="+mn-lt"/>
              </a:rPr>
              <a:t>Outward – Link1:</a:t>
            </a:r>
          </a:p>
        </p:txBody>
      </p:sp>
    </p:spTree>
    <p:extLst>
      <p:ext uri="{BB962C8B-B14F-4D97-AF65-F5344CB8AC3E}">
        <p14:creationId xmlns:p14="http://schemas.microsoft.com/office/powerpoint/2010/main" val="38366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4" name="Object 3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491701" y="2106663"/>
          <a:ext cx="2807543" cy="414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4" name="Equation" r:id="rId4" imgW="1841400" imgH="2717640" progId="Equation.3">
                  <p:embed/>
                </p:oleObj>
              </mc:Choice>
              <mc:Fallback>
                <p:oleObj name="Equation" r:id="rId4" imgW="1841400" imgH="2717640" progId="Equation.3">
                  <p:embed/>
                  <p:pic>
                    <p:nvPicPr>
                      <p:cNvPr id="307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701" y="2106663"/>
                        <a:ext cx="2807543" cy="414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Inverse dynamics</a:t>
            </a:r>
            <a:br>
              <a:rPr lang="en-US" sz="4000" dirty="0"/>
            </a:br>
            <a:r>
              <a:rPr lang="en-US" sz="4000" dirty="0"/>
              <a:t>Example: 2 link planar mechanism</a:t>
            </a:r>
            <a:endParaRPr lang="en-US" sz="3600" dirty="0"/>
          </a:p>
        </p:txBody>
      </p:sp>
      <p:sp>
        <p:nvSpPr>
          <p:cNvPr id="72" name="TextBox 71"/>
          <p:cNvSpPr txBox="1"/>
          <p:nvPr/>
        </p:nvSpPr>
        <p:spPr>
          <a:xfrm>
            <a:off x="467544" y="1592263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>
                <a:latin typeface="+mn-lt"/>
              </a:rPr>
              <a:t>Outward – Link2:</a:t>
            </a:r>
          </a:p>
        </p:txBody>
      </p:sp>
      <p:grpSp>
        <p:nvGrpSpPr>
          <p:cNvPr id="141" name="Group 4"/>
          <p:cNvGrpSpPr>
            <a:grpSpLocks/>
          </p:cNvGrpSpPr>
          <p:nvPr/>
        </p:nvGrpSpPr>
        <p:grpSpPr bwMode="auto">
          <a:xfrm>
            <a:off x="5976156" y="1304764"/>
            <a:ext cx="2160240" cy="2423418"/>
            <a:chOff x="624" y="812"/>
            <a:chExt cx="2103" cy="2188"/>
          </a:xfrm>
        </p:grpSpPr>
        <p:sp>
          <p:nvSpPr>
            <p:cNvPr id="142" name="AutoShape 5"/>
            <p:cNvSpPr>
              <a:spLocks noChangeArrowheads="1"/>
            </p:cNvSpPr>
            <p:nvPr/>
          </p:nvSpPr>
          <p:spPr bwMode="auto">
            <a:xfrm flipV="1">
              <a:off x="711" y="2496"/>
              <a:ext cx="345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8 w 21600"/>
                <a:gd name="T13" fmla="*/ 4472 h 21600"/>
                <a:gd name="T14" fmla="*/ 17092 w 21600"/>
                <a:gd name="T15" fmla="*/ 171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AutoShape 6"/>
            <p:cNvSpPr>
              <a:spLocks noChangeArrowheads="1"/>
            </p:cNvSpPr>
            <p:nvPr/>
          </p:nvSpPr>
          <p:spPr bwMode="auto">
            <a:xfrm rot="-1498875">
              <a:off x="770" y="2218"/>
              <a:ext cx="1344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AutoShape 7"/>
            <p:cNvSpPr>
              <a:spLocks noChangeArrowheads="1"/>
            </p:cNvSpPr>
            <p:nvPr/>
          </p:nvSpPr>
          <p:spPr bwMode="auto">
            <a:xfrm rot="-3544460">
              <a:off x="1643" y="1412"/>
              <a:ext cx="1392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Oval 8"/>
            <p:cNvSpPr>
              <a:spLocks noChangeArrowheads="1"/>
            </p:cNvSpPr>
            <p:nvPr/>
          </p:nvSpPr>
          <p:spPr bwMode="auto">
            <a:xfrm>
              <a:off x="2016" y="20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9"/>
            <p:cNvSpPr>
              <a:spLocks noChangeShapeType="1"/>
            </p:cNvSpPr>
            <p:nvPr/>
          </p:nvSpPr>
          <p:spPr bwMode="auto">
            <a:xfrm>
              <a:off x="624" y="27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0"/>
            <p:cNvSpPr>
              <a:spLocks noChangeShapeType="1"/>
            </p:cNvSpPr>
            <p:nvPr/>
          </p:nvSpPr>
          <p:spPr bwMode="auto">
            <a:xfrm>
              <a:off x="672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1"/>
            <p:cNvSpPr>
              <a:spLocks noChangeShapeType="1"/>
            </p:cNvSpPr>
            <p:nvPr/>
          </p:nvSpPr>
          <p:spPr bwMode="auto">
            <a:xfrm>
              <a:off x="76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2"/>
            <p:cNvSpPr>
              <a:spLocks noChangeShapeType="1"/>
            </p:cNvSpPr>
            <p:nvPr/>
          </p:nvSpPr>
          <p:spPr bwMode="auto">
            <a:xfrm>
              <a:off x="864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3"/>
            <p:cNvSpPr>
              <a:spLocks noChangeShapeType="1"/>
            </p:cNvSpPr>
            <p:nvPr/>
          </p:nvSpPr>
          <p:spPr bwMode="auto">
            <a:xfrm>
              <a:off x="960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4"/>
            <p:cNvSpPr>
              <a:spLocks noChangeShapeType="1"/>
            </p:cNvSpPr>
            <p:nvPr/>
          </p:nvSpPr>
          <p:spPr bwMode="auto">
            <a:xfrm>
              <a:off x="1056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5"/>
            <p:cNvSpPr>
              <a:spLocks noChangeShapeType="1"/>
            </p:cNvSpPr>
            <p:nvPr/>
          </p:nvSpPr>
          <p:spPr bwMode="auto">
            <a:xfrm>
              <a:off x="1152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6"/>
            <p:cNvSpPr>
              <a:spLocks noChangeShapeType="1"/>
            </p:cNvSpPr>
            <p:nvPr/>
          </p:nvSpPr>
          <p:spPr bwMode="auto">
            <a:xfrm>
              <a:off x="124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Oval 17"/>
            <p:cNvSpPr>
              <a:spLocks noChangeArrowheads="1"/>
            </p:cNvSpPr>
            <p:nvPr/>
          </p:nvSpPr>
          <p:spPr bwMode="auto">
            <a:xfrm>
              <a:off x="864" y="25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8"/>
            <p:cNvSpPr>
              <a:spLocks noChangeShapeType="1"/>
            </p:cNvSpPr>
            <p:nvPr/>
          </p:nvSpPr>
          <p:spPr bwMode="auto">
            <a:xfrm flipV="1">
              <a:off x="2055" y="1758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9"/>
            <p:cNvSpPr>
              <a:spLocks/>
            </p:cNvSpPr>
            <p:nvPr/>
          </p:nvSpPr>
          <p:spPr bwMode="auto">
            <a:xfrm>
              <a:off x="2352" y="1680"/>
              <a:ext cx="144" cy="192"/>
            </a:xfrm>
            <a:custGeom>
              <a:avLst/>
              <a:gdLst>
                <a:gd name="T0" fmla="*/ 144 w 144"/>
                <a:gd name="T1" fmla="*/ 327 h 168"/>
                <a:gd name="T2" fmla="*/ 96 w 144"/>
                <a:gd name="T3" fmla="*/ 46 h 168"/>
                <a:gd name="T4" fmla="*/ 0 w 144"/>
                <a:gd name="T5" fmla="*/ 46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0"/>
            <p:cNvSpPr>
              <a:spLocks/>
            </p:cNvSpPr>
            <p:nvPr/>
          </p:nvSpPr>
          <p:spPr bwMode="auto">
            <a:xfrm>
              <a:off x="2016" y="1632"/>
              <a:ext cx="336" cy="600"/>
            </a:xfrm>
            <a:custGeom>
              <a:avLst/>
              <a:gdLst>
                <a:gd name="T0" fmla="*/ 68 w 360"/>
                <a:gd name="T1" fmla="*/ 1205 h 504"/>
                <a:gd name="T2" fmla="*/ 170 w 360"/>
                <a:gd name="T3" fmla="*/ 1089 h 504"/>
                <a:gd name="T4" fmla="*/ 238 w 360"/>
                <a:gd name="T5" fmla="*/ 862 h 504"/>
                <a:gd name="T6" fmla="*/ 238 w 360"/>
                <a:gd name="T7" fmla="*/ 401 h 504"/>
                <a:gd name="T8" fmla="*/ 136 w 360"/>
                <a:gd name="T9" fmla="*/ 60 h 504"/>
                <a:gd name="T10" fmla="*/ 0 w 360"/>
                <a:gd name="T11" fmla="*/ 60 h 5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0"/>
                <a:gd name="T19" fmla="*/ 0 h 504"/>
                <a:gd name="T20" fmla="*/ 360 w 360"/>
                <a:gd name="T21" fmla="*/ 504 h 5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0" h="504">
                  <a:moveTo>
                    <a:pt x="96" y="504"/>
                  </a:moveTo>
                  <a:cubicBezTo>
                    <a:pt x="148" y="492"/>
                    <a:pt x="200" y="480"/>
                    <a:pt x="240" y="456"/>
                  </a:cubicBezTo>
                  <a:cubicBezTo>
                    <a:pt x="280" y="432"/>
                    <a:pt x="320" y="408"/>
                    <a:pt x="336" y="360"/>
                  </a:cubicBezTo>
                  <a:cubicBezTo>
                    <a:pt x="352" y="312"/>
                    <a:pt x="360" y="224"/>
                    <a:pt x="336" y="168"/>
                  </a:cubicBezTo>
                  <a:cubicBezTo>
                    <a:pt x="312" y="112"/>
                    <a:pt x="248" y="48"/>
                    <a:pt x="192" y="24"/>
                  </a:cubicBezTo>
                  <a:cubicBezTo>
                    <a:pt x="136" y="0"/>
                    <a:pt x="68" y="12"/>
                    <a:pt x="0" y="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1"/>
            <p:cNvSpPr>
              <a:spLocks/>
            </p:cNvSpPr>
            <p:nvPr/>
          </p:nvSpPr>
          <p:spPr bwMode="auto">
            <a:xfrm>
              <a:off x="816" y="2208"/>
              <a:ext cx="480" cy="792"/>
            </a:xfrm>
            <a:custGeom>
              <a:avLst/>
              <a:gdLst>
                <a:gd name="T0" fmla="*/ 405 w 360"/>
                <a:gd name="T1" fmla="*/ 4831 h 504"/>
                <a:gd name="T2" fmla="*/ 1012 w 360"/>
                <a:gd name="T3" fmla="*/ 4373 h 504"/>
                <a:gd name="T4" fmla="*/ 1415 w 360"/>
                <a:gd name="T5" fmla="*/ 3449 h 504"/>
                <a:gd name="T6" fmla="*/ 1415 w 360"/>
                <a:gd name="T7" fmla="*/ 1611 h 504"/>
                <a:gd name="T8" fmla="*/ 809 w 360"/>
                <a:gd name="T9" fmla="*/ 233 h 504"/>
                <a:gd name="T10" fmla="*/ 0 w 360"/>
                <a:gd name="T11" fmla="*/ 233 h 5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0"/>
                <a:gd name="T19" fmla="*/ 0 h 504"/>
                <a:gd name="T20" fmla="*/ 360 w 360"/>
                <a:gd name="T21" fmla="*/ 504 h 5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0" h="504">
                  <a:moveTo>
                    <a:pt x="96" y="504"/>
                  </a:moveTo>
                  <a:cubicBezTo>
                    <a:pt x="148" y="492"/>
                    <a:pt x="200" y="480"/>
                    <a:pt x="240" y="456"/>
                  </a:cubicBezTo>
                  <a:cubicBezTo>
                    <a:pt x="280" y="432"/>
                    <a:pt x="320" y="408"/>
                    <a:pt x="336" y="360"/>
                  </a:cubicBezTo>
                  <a:cubicBezTo>
                    <a:pt x="352" y="312"/>
                    <a:pt x="360" y="224"/>
                    <a:pt x="336" y="168"/>
                  </a:cubicBezTo>
                  <a:cubicBezTo>
                    <a:pt x="312" y="112"/>
                    <a:pt x="248" y="48"/>
                    <a:pt x="192" y="24"/>
                  </a:cubicBezTo>
                  <a:cubicBezTo>
                    <a:pt x="136" y="0"/>
                    <a:pt x="68" y="12"/>
                    <a:pt x="0" y="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Text Box 22"/>
            <p:cNvSpPr txBox="1">
              <a:spLocks noChangeArrowheads="1"/>
            </p:cNvSpPr>
            <p:nvPr/>
          </p:nvSpPr>
          <p:spPr bwMode="auto">
            <a:xfrm>
              <a:off x="624" y="2112"/>
              <a:ext cx="238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800" b="1" baseline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τ</a:t>
              </a:r>
              <a:r>
                <a:rPr lang="en-GB" sz="2800" b="1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1</a:t>
              </a:r>
              <a:endParaRPr lang="el-GR" sz="2800" b="1">
                <a:solidFill>
                  <a:srgbClr val="FF0000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60" name="Text Box 23"/>
            <p:cNvSpPr txBox="1">
              <a:spLocks noChangeArrowheads="1"/>
            </p:cNvSpPr>
            <p:nvPr/>
          </p:nvSpPr>
          <p:spPr bwMode="auto">
            <a:xfrm>
              <a:off x="1575" y="2367"/>
              <a:ext cx="180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0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θ</a:t>
              </a:r>
              <a:r>
                <a:rPr lang="en-GB" sz="2000" b="1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1</a:t>
              </a:r>
              <a:endParaRPr lang="el-GR" sz="2000" b="1">
                <a:solidFill>
                  <a:srgbClr val="0000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61" name="Line 24"/>
            <p:cNvSpPr>
              <a:spLocks noChangeShapeType="1"/>
            </p:cNvSpPr>
            <p:nvPr/>
          </p:nvSpPr>
          <p:spPr bwMode="auto">
            <a:xfrm>
              <a:off x="940" y="2583"/>
              <a:ext cx="980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25"/>
            <p:cNvSpPr>
              <a:spLocks/>
            </p:cNvSpPr>
            <p:nvPr/>
          </p:nvSpPr>
          <p:spPr bwMode="auto">
            <a:xfrm>
              <a:off x="1440" y="2400"/>
              <a:ext cx="144" cy="192"/>
            </a:xfrm>
            <a:custGeom>
              <a:avLst/>
              <a:gdLst>
                <a:gd name="T0" fmla="*/ 144 w 144"/>
                <a:gd name="T1" fmla="*/ 327 h 168"/>
                <a:gd name="T2" fmla="*/ 96 w 144"/>
                <a:gd name="T3" fmla="*/ 46 h 168"/>
                <a:gd name="T4" fmla="*/ 0 w 144"/>
                <a:gd name="T5" fmla="*/ 46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Text Box 26"/>
            <p:cNvSpPr txBox="1">
              <a:spLocks noChangeArrowheads="1"/>
            </p:cNvSpPr>
            <p:nvPr/>
          </p:nvSpPr>
          <p:spPr bwMode="auto">
            <a:xfrm>
              <a:off x="2448" y="1536"/>
              <a:ext cx="181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0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θ</a:t>
              </a:r>
              <a:r>
                <a:rPr lang="en-GB" sz="2000" b="1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2</a:t>
              </a:r>
              <a:endParaRPr lang="el-GR" sz="2000" b="1">
                <a:solidFill>
                  <a:srgbClr val="0000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64" name="Text Box 27"/>
            <p:cNvSpPr txBox="1">
              <a:spLocks noChangeArrowheads="1"/>
            </p:cNvSpPr>
            <p:nvPr/>
          </p:nvSpPr>
          <p:spPr bwMode="auto">
            <a:xfrm>
              <a:off x="1105" y="1920"/>
              <a:ext cx="59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>
                  <a:latin typeface="Times New Roman" charset="0"/>
                  <a:cs typeface="Times New Roman" charset="0"/>
                </a:rPr>
                <a:t>Link 1</a:t>
              </a:r>
              <a:endParaRPr lang="el-GR" sz="2000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65" name="Text Box 28"/>
            <p:cNvSpPr txBox="1">
              <a:spLocks noChangeArrowheads="1"/>
            </p:cNvSpPr>
            <p:nvPr/>
          </p:nvSpPr>
          <p:spPr bwMode="auto">
            <a:xfrm>
              <a:off x="1776" y="1104"/>
              <a:ext cx="59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>
                  <a:latin typeface="Times New Roman" charset="0"/>
                  <a:cs typeface="Times New Roman" charset="0"/>
                </a:rPr>
                <a:t>Link 2</a:t>
              </a:r>
              <a:endParaRPr lang="el-GR" sz="2000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66" name="Text Box 29"/>
            <p:cNvSpPr txBox="1">
              <a:spLocks noChangeArrowheads="1"/>
            </p:cNvSpPr>
            <p:nvPr/>
          </p:nvSpPr>
          <p:spPr bwMode="auto">
            <a:xfrm>
              <a:off x="1776" y="1536"/>
              <a:ext cx="238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800" b="1" baseline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τ</a:t>
              </a:r>
              <a:r>
                <a:rPr lang="en-GB" sz="2800" b="1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2</a:t>
              </a:r>
              <a:endParaRPr lang="el-GR" sz="2800" b="1">
                <a:solidFill>
                  <a:srgbClr val="FF0000"/>
                </a:solidFill>
                <a:latin typeface="Times New Roman" charset="0"/>
                <a:cs typeface="Times New Roman" charset="0"/>
              </a:endParaRPr>
            </a:p>
          </p:txBody>
        </p:sp>
      </p:grpSp>
      <p:grpSp>
        <p:nvGrpSpPr>
          <p:cNvPr id="167" name="Group 81"/>
          <p:cNvGrpSpPr>
            <a:grpSpLocks/>
          </p:cNvGrpSpPr>
          <p:nvPr/>
        </p:nvGrpSpPr>
        <p:grpSpPr bwMode="auto">
          <a:xfrm>
            <a:off x="5914132" y="3647206"/>
            <a:ext cx="3158368" cy="2626110"/>
            <a:chOff x="3544" y="2153"/>
            <a:chExt cx="2080" cy="1820"/>
          </a:xfrm>
        </p:grpSpPr>
        <p:sp>
          <p:nvSpPr>
            <p:cNvPr id="168" name="AutoShape 36"/>
            <p:cNvSpPr>
              <a:spLocks noChangeArrowheads="1"/>
            </p:cNvSpPr>
            <p:nvPr/>
          </p:nvSpPr>
          <p:spPr bwMode="auto">
            <a:xfrm flipV="1">
              <a:off x="3658" y="3729"/>
              <a:ext cx="22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47 w 21600"/>
                <a:gd name="T13" fmla="*/ 4500 h 21600"/>
                <a:gd name="T14" fmla="*/ 17147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37"/>
            <p:cNvSpPr>
              <a:spLocks noChangeShapeType="1"/>
            </p:cNvSpPr>
            <p:nvPr/>
          </p:nvSpPr>
          <p:spPr bwMode="auto">
            <a:xfrm>
              <a:off x="3600" y="3881"/>
              <a:ext cx="5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38"/>
            <p:cNvSpPr>
              <a:spLocks noChangeShapeType="1"/>
            </p:cNvSpPr>
            <p:nvPr/>
          </p:nvSpPr>
          <p:spPr bwMode="auto">
            <a:xfrm>
              <a:off x="3632" y="3881"/>
              <a:ext cx="63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39"/>
            <p:cNvSpPr>
              <a:spLocks noChangeShapeType="1"/>
            </p:cNvSpPr>
            <p:nvPr/>
          </p:nvSpPr>
          <p:spPr bwMode="auto">
            <a:xfrm>
              <a:off x="3695" y="3881"/>
              <a:ext cx="64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40"/>
            <p:cNvSpPr>
              <a:spLocks noChangeShapeType="1"/>
            </p:cNvSpPr>
            <p:nvPr/>
          </p:nvSpPr>
          <p:spPr bwMode="auto">
            <a:xfrm>
              <a:off x="3759" y="3881"/>
              <a:ext cx="63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41"/>
            <p:cNvSpPr>
              <a:spLocks noChangeShapeType="1"/>
            </p:cNvSpPr>
            <p:nvPr/>
          </p:nvSpPr>
          <p:spPr bwMode="auto">
            <a:xfrm>
              <a:off x="3822" y="3881"/>
              <a:ext cx="64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42"/>
            <p:cNvSpPr>
              <a:spLocks noChangeShapeType="1"/>
            </p:cNvSpPr>
            <p:nvPr/>
          </p:nvSpPr>
          <p:spPr bwMode="auto">
            <a:xfrm>
              <a:off x="3886" y="3881"/>
              <a:ext cx="63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43"/>
            <p:cNvSpPr>
              <a:spLocks noChangeShapeType="1"/>
            </p:cNvSpPr>
            <p:nvPr/>
          </p:nvSpPr>
          <p:spPr bwMode="auto">
            <a:xfrm>
              <a:off x="3949" y="3881"/>
              <a:ext cx="64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44"/>
            <p:cNvSpPr>
              <a:spLocks noChangeShapeType="1"/>
            </p:cNvSpPr>
            <p:nvPr/>
          </p:nvSpPr>
          <p:spPr bwMode="auto">
            <a:xfrm>
              <a:off x="4013" y="3881"/>
              <a:ext cx="63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Oval 45"/>
            <p:cNvSpPr>
              <a:spLocks noChangeArrowheads="1"/>
            </p:cNvSpPr>
            <p:nvPr/>
          </p:nvSpPr>
          <p:spPr bwMode="auto">
            <a:xfrm>
              <a:off x="3752" y="3782"/>
              <a:ext cx="31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AutoShape 46"/>
            <p:cNvSpPr>
              <a:spLocks noChangeArrowheads="1"/>
            </p:cNvSpPr>
            <p:nvPr/>
          </p:nvSpPr>
          <p:spPr bwMode="auto">
            <a:xfrm rot="-1498875">
              <a:off x="3854" y="3454"/>
              <a:ext cx="889" cy="1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Oval 47"/>
            <p:cNvSpPr>
              <a:spLocks noChangeArrowheads="1"/>
            </p:cNvSpPr>
            <p:nvPr/>
          </p:nvSpPr>
          <p:spPr bwMode="auto">
            <a:xfrm>
              <a:off x="3926" y="3663"/>
              <a:ext cx="31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AutoShape 48"/>
            <p:cNvSpPr>
              <a:spLocks noChangeArrowheads="1"/>
            </p:cNvSpPr>
            <p:nvPr/>
          </p:nvSpPr>
          <p:spPr bwMode="auto">
            <a:xfrm rot="-3544460">
              <a:off x="4587" y="2703"/>
              <a:ext cx="886" cy="1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Oval 49"/>
            <p:cNvSpPr>
              <a:spLocks noChangeArrowheads="1"/>
            </p:cNvSpPr>
            <p:nvPr/>
          </p:nvSpPr>
          <p:spPr bwMode="auto">
            <a:xfrm>
              <a:off x="4643" y="3332"/>
              <a:ext cx="32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Oval 50"/>
            <p:cNvSpPr>
              <a:spLocks noChangeArrowheads="1"/>
            </p:cNvSpPr>
            <p:nvPr/>
          </p:nvSpPr>
          <p:spPr bwMode="auto">
            <a:xfrm>
              <a:off x="4794" y="3100"/>
              <a:ext cx="31" cy="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Text Box 51"/>
            <p:cNvSpPr txBox="1">
              <a:spLocks noChangeArrowheads="1"/>
            </p:cNvSpPr>
            <p:nvPr/>
          </p:nvSpPr>
          <p:spPr bwMode="auto">
            <a:xfrm>
              <a:off x="4013" y="3332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C</a:t>
              </a:r>
              <a:r>
                <a:rPr lang="en-GB" b="1">
                  <a:latin typeface="Times New Roman" charset="0"/>
                  <a:cs typeface="Times New Roman" charset="0"/>
                </a:rPr>
                <a:t>1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84" name="AutoShape 52"/>
            <p:cNvSpPr>
              <a:spLocks noChangeArrowheads="1"/>
            </p:cNvSpPr>
            <p:nvPr/>
          </p:nvSpPr>
          <p:spPr bwMode="auto">
            <a:xfrm>
              <a:off x="4267" y="3484"/>
              <a:ext cx="95" cy="62"/>
            </a:xfrm>
            <a:prstGeom prst="flowChar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53"/>
            <p:cNvSpPr>
              <a:spLocks noChangeShapeType="1"/>
            </p:cNvSpPr>
            <p:nvPr/>
          </p:nvSpPr>
          <p:spPr bwMode="auto">
            <a:xfrm flipV="1">
              <a:off x="3886" y="3403"/>
              <a:ext cx="37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54"/>
            <p:cNvSpPr>
              <a:spLocks noChangeShapeType="1"/>
            </p:cNvSpPr>
            <p:nvPr/>
          </p:nvSpPr>
          <p:spPr bwMode="auto">
            <a:xfrm>
              <a:off x="3767" y="3398"/>
              <a:ext cx="0" cy="3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55"/>
            <p:cNvSpPr>
              <a:spLocks noChangeShapeType="1"/>
            </p:cNvSpPr>
            <p:nvPr/>
          </p:nvSpPr>
          <p:spPr bwMode="auto">
            <a:xfrm>
              <a:off x="3769" y="3792"/>
              <a:ext cx="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Text Box 56"/>
            <p:cNvSpPr txBox="1">
              <a:spLocks noChangeArrowheads="1"/>
            </p:cNvSpPr>
            <p:nvPr/>
          </p:nvSpPr>
          <p:spPr bwMode="auto">
            <a:xfrm>
              <a:off x="3544" y="3317"/>
              <a:ext cx="20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6000" bIns="3600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Y</a:t>
              </a:r>
              <a:r>
                <a:rPr lang="en-GB" b="1">
                  <a:latin typeface="Times New Roman" charset="0"/>
                  <a:cs typeface="Times New Roman" charset="0"/>
                </a:rPr>
                <a:t>0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89" name="Text Box 57"/>
            <p:cNvSpPr txBox="1">
              <a:spLocks noChangeArrowheads="1"/>
            </p:cNvSpPr>
            <p:nvPr/>
          </p:nvSpPr>
          <p:spPr bwMode="auto">
            <a:xfrm>
              <a:off x="4203" y="3759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X</a:t>
              </a:r>
              <a:r>
                <a:rPr lang="en-GB" b="1">
                  <a:latin typeface="Times New Roman" charset="0"/>
                  <a:cs typeface="Times New Roman" charset="0"/>
                </a:rPr>
                <a:t>0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90" name="Oval 58"/>
            <p:cNvSpPr>
              <a:spLocks noChangeArrowheads="1"/>
            </p:cNvSpPr>
            <p:nvPr/>
          </p:nvSpPr>
          <p:spPr bwMode="auto">
            <a:xfrm>
              <a:off x="5228" y="2401"/>
              <a:ext cx="31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Text Box 59"/>
            <p:cNvSpPr txBox="1">
              <a:spLocks noChangeArrowheads="1"/>
            </p:cNvSpPr>
            <p:nvPr/>
          </p:nvSpPr>
          <p:spPr bwMode="auto">
            <a:xfrm>
              <a:off x="4608" y="2782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C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92" name="Line 60"/>
            <p:cNvSpPr>
              <a:spLocks noChangeShapeType="1"/>
            </p:cNvSpPr>
            <p:nvPr/>
          </p:nvSpPr>
          <p:spPr bwMode="auto">
            <a:xfrm flipV="1">
              <a:off x="4730" y="2721"/>
              <a:ext cx="209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Oval 62"/>
            <p:cNvSpPr>
              <a:spLocks noChangeArrowheads="1"/>
            </p:cNvSpPr>
            <p:nvPr/>
          </p:nvSpPr>
          <p:spPr bwMode="auto">
            <a:xfrm rot="-1440341">
              <a:off x="4640" y="3335"/>
              <a:ext cx="31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63"/>
            <p:cNvSpPr>
              <a:spLocks noChangeShapeType="1"/>
            </p:cNvSpPr>
            <p:nvPr/>
          </p:nvSpPr>
          <p:spPr bwMode="auto">
            <a:xfrm rot="-1440341">
              <a:off x="4574" y="2970"/>
              <a:ext cx="0" cy="3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64"/>
            <p:cNvSpPr>
              <a:spLocks noChangeShapeType="1"/>
            </p:cNvSpPr>
            <p:nvPr/>
          </p:nvSpPr>
          <p:spPr bwMode="auto">
            <a:xfrm rot="-1440341">
              <a:off x="4637" y="3261"/>
              <a:ext cx="4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Oval 67"/>
            <p:cNvSpPr>
              <a:spLocks noChangeArrowheads="1"/>
            </p:cNvSpPr>
            <p:nvPr/>
          </p:nvSpPr>
          <p:spPr bwMode="auto">
            <a:xfrm rot="-3466125">
              <a:off x="5231" y="2405"/>
              <a:ext cx="30" cy="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68"/>
            <p:cNvSpPr>
              <a:spLocks noChangeShapeType="1"/>
            </p:cNvSpPr>
            <p:nvPr/>
          </p:nvSpPr>
          <p:spPr bwMode="auto">
            <a:xfrm rot="18133875" flipV="1">
              <a:off x="5120" y="2202"/>
              <a:ext cx="11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69"/>
            <p:cNvSpPr>
              <a:spLocks noChangeShapeType="1"/>
            </p:cNvSpPr>
            <p:nvPr/>
          </p:nvSpPr>
          <p:spPr bwMode="auto">
            <a:xfrm rot="18133875" flipH="1">
              <a:off x="5178" y="2295"/>
              <a:ext cx="285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AutoShape 72"/>
            <p:cNvSpPr>
              <a:spLocks noChangeArrowheads="1"/>
            </p:cNvSpPr>
            <p:nvPr/>
          </p:nvSpPr>
          <p:spPr bwMode="auto">
            <a:xfrm>
              <a:off x="4990" y="2719"/>
              <a:ext cx="95" cy="61"/>
            </a:xfrm>
            <a:prstGeom prst="flowChar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73"/>
            <p:cNvSpPr>
              <a:spLocks noChangeShapeType="1"/>
            </p:cNvSpPr>
            <p:nvPr/>
          </p:nvSpPr>
          <p:spPr bwMode="auto">
            <a:xfrm flipV="1">
              <a:off x="3986" y="3426"/>
              <a:ext cx="712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 Box 74"/>
            <p:cNvSpPr txBox="1">
              <a:spLocks noChangeArrowheads="1"/>
            </p:cNvSpPr>
            <p:nvPr/>
          </p:nvSpPr>
          <p:spPr bwMode="auto">
            <a:xfrm>
              <a:off x="4362" y="3576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L</a:t>
              </a:r>
              <a:r>
                <a:rPr lang="en-GB" b="1">
                  <a:latin typeface="Times New Roman" charset="0"/>
                  <a:cs typeface="Times New Roman" charset="0"/>
                </a:rPr>
                <a:t>1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02" name="Line 75"/>
            <p:cNvSpPr>
              <a:spLocks noChangeShapeType="1"/>
            </p:cNvSpPr>
            <p:nvPr/>
          </p:nvSpPr>
          <p:spPr bwMode="auto">
            <a:xfrm flipV="1">
              <a:off x="4907" y="2472"/>
              <a:ext cx="435" cy="6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Text Box 76"/>
            <p:cNvSpPr txBox="1">
              <a:spLocks noChangeArrowheads="1"/>
            </p:cNvSpPr>
            <p:nvPr/>
          </p:nvSpPr>
          <p:spPr bwMode="auto">
            <a:xfrm>
              <a:off x="5151" y="2785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L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04" name="Text Box 77"/>
            <p:cNvSpPr txBox="1">
              <a:spLocks noChangeArrowheads="1"/>
            </p:cNvSpPr>
            <p:nvPr/>
          </p:nvSpPr>
          <p:spPr bwMode="auto">
            <a:xfrm>
              <a:off x="4272" y="2880"/>
              <a:ext cx="20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6000" bIns="3600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Y</a:t>
              </a:r>
              <a:r>
                <a:rPr lang="en-GB" b="1">
                  <a:latin typeface="Times New Roman" charset="0"/>
                  <a:cs typeface="Times New Roman" charset="0"/>
                </a:rPr>
                <a:t>1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05" name="Text Box 78"/>
            <p:cNvSpPr txBox="1">
              <a:spLocks noChangeArrowheads="1"/>
            </p:cNvSpPr>
            <p:nvPr/>
          </p:nvSpPr>
          <p:spPr bwMode="auto">
            <a:xfrm>
              <a:off x="4944" y="3264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X</a:t>
              </a:r>
              <a:r>
                <a:rPr lang="en-GB" b="1">
                  <a:latin typeface="Times New Roman" charset="0"/>
                  <a:cs typeface="Times New Roman" charset="0"/>
                </a:rPr>
                <a:t>1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06" name="Text Box 79"/>
            <p:cNvSpPr txBox="1">
              <a:spLocks noChangeArrowheads="1"/>
            </p:cNvSpPr>
            <p:nvPr/>
          </p:nvSpPr>
          <p:spPr bwMode="auto">
            <a:xfrm>
              <a:off x="5472" y="2160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X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207" name="Text Box 80"/>
            <p:cNvSpPr txBox="1">
              <a:spLocks noChangeArrowheads="1"/>
            </p:cNvSpPr>
            <p:nvPr/>
          </p:nvSpPr>
          <p:spPr bwMode="auto">
            <a:xfrm>
              <a:off x="4836" y="2172"/>
              <a:ext cx="20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6000" bIns="3600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Y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1222E506-8714-4E29-A1D6-8EF69A7BA894}"/>
              </a:ext>
            </a:extLst>
          </p:cNvPr>
          <p:cNvSpPr/>
          <p:nvPr/>
        </p:nvSpPr>
        <p:spPr>
          <a:xfrm>
            <a:off x="1367644" y="3140968"/>
            <a:ext cx="1692188" cy="908801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11B2170-9E3F-4FAF-87D1-58CA2CA0A69E}"/>
              </a:ext>
            </a:extLst>
          </p:cNvPr>
          <p:cNvCxnSpPr/>
          <p:nvPr/>
        </p:nvCxnSpPr>
        <p:spPr>
          <a:xfrm flipV="1">
            <a:off x="2728672" y="2150965"/>
            <a:ext cx="634968" cy="1081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A747BAA-C0E9-456F-88BC-F86AD936CFC1}"/>
              </a:ext>
            </a:extLst>
          </p:cNvPr>
          <p:cNvSpPr txBox="1"/>
          <p:nvPr/>
        </p:nvSpPr>
        <p:spPr>
          <a:xfrm>
            <a:off x="3435648" y="172377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!!!</a:t>
            </a:r>
            <a:endParaRPr lang="en-GB" b="1" dirty="0">
              <a:solidFill>
                <a:schemeClr val="tx2"/>
              </a:solidFill>
            </a:endParaRPr>
          </a:p>
        </p:txBody>
      </p:sp>
      <p:graphicFrame>
        <p:nvGraphicFramePr>
          <p:cNvPr id="75" name="Object 2">
            <a:extLst>
              <a:ext uri="{FF2B5EF4-FFF2-40B4-BE49-F238E27FC236}">
                <a16:creationId xmlns:a16="http://schemas.microsoft.com/office/drawing/2014/main" id="{42936B18-72A3-4CAC-AE50-561199A7C9D7}"/>
              </a:ext>
            </a:extLst>
          </p:cNvPr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243360" y="1371741"/>
          <a:ext cx="2191356" cy="915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5" name="Equation" r:id="rId6" imgW="1701720" imgH="711000" progId="Equation.3">
                  <p:embed/>
                </p:oleObj>
              </mc:Choice>
              <mc:Fallback>
                <p:oleObj name="Equation" r:id="rId6" imgW="1701720" imgH="711000" progId="Equation.3">
                  <p:embed/>
                  <p:pic>
                    <p:nvPicPr>
                      <p:cNvPr id="75" name="Object 2">
                        <a:extLst>
                          <a:ext uri="{FF2B5EF4-FFF2-40B4-BE49-F238E27FC236}">
                            <a16:creationId xmlns:a16="http://schemas.microsoft.com/office/drawing/2014/main" id="{42936B18-72A3-4CAC-AE50-561199A7C9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360" y="1371741"/>
                        <a:ext cx="2191356" cy="91549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032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Inverse dynamics</a:t>
            </a:r>
            <a:br>
              <a:rPr lang="en-US" sz="4000" dirty="0"/>
            </a:br>
            <a:r>
              <a:rPr lang="en-US" sz="4000" dirty="0"/>
              <a:t>Example: 2 link planar mechanism</a:t>
            </a:r>
            <a:endParaRPr lang="en-US" sz="3600" dirty="0"/>
          </a:p>
        </p:txBody>
      </p:sp>
      <p:graphicFrame>
        <p:nvGraphicFramePr>
          <p:cNvPr id="31749" name="Object 7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961273"/>
              </p:ext>
            </p:extLst>
          </p:nvPr>
        </p:nvGraphicFramePr>
        <p:xfrm>
          <a:off x="256382" y="2804447"/>
          <a:ext cx="4900042" cy="1527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5" name="Equation" r:id="rId4" imgW="2361960" imgH="736560" progId="Equation.3">
                  <p:embed/>
                </p:oleObj>
              </mc:Choice>
              <mc:Fallback>
                <p:oleObj name="Equation" r:id="rId4" imgW="2361960" imgH="736560" progId="Equation.3">
                  <p:embed/>
                  <p:pic>
                    <p:nvPicPr>
                      <p:cNvPr id="31749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2" y="2804447"/>
                        <a:ext cx="4900042" cy="1527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511244" y="3456403"/>
            <a:ext cx="1865364" cy="2307815"/>
            <a:chOff x="2987824" y="1800374"/>
            <a:chExt cx="1865364" cy="2307815"/>
          </a:xfrm>
        </p:grpSpPr>
        <p:graphicFrame>
          <p:nvGraphicFramePr>
            <p:cNvPr id="31750" name="Object 74"/>
            <p:cNvGraphicFramePr>
              <a:graphicFrameLocks noChangeAspect="1"/>
            </p:cNvGraphicFramePr>
            <p:nvPr>
              <p:extLst/>
            </p:nvPr>
          </p:nvGraphicFramePr>
          <p:xfrm>
            <a:off x="3491880" y="1988840"/>
            <a:ext cx="4286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36" name="Equation" r:id="rId6" imgW="228600" imgH="228600" progId="Equation.3">
                    <p:embed/>
                  </p:oleObj>
                </mc:Choice>
                <mc:Fallback>
                  <p:oleObj name="Equation" r:id="rId6" imgW="228600" imgH="228600" progId="Equation.3">
                    <p:embed/>
                    <p:pic>
                      <p:nvPicPr>
                        <p:cNvPr id="3175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1988840"/>
                          <a:ext cx="428625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1" name="AutoShape 76"/>
            <p:cNvSpPr>
              <a:spLocks noChangeArrowheads="1"/>
            </p:cNvSpPr>
            <p:nvPr/>
          </p:nvSpPr>
          <p:spPr bwMode="auto">
            <a:xfrm rot="18265285">
              <a:off x="3175471" y="2790974"/>
              <a:ext cx="2286000" cy="3048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Oval 77"/>
            <p:cNvSpPr>
              <a:spLocks noChangeArrowheads="1"/>
            </p:cNvSpPr>
            <p:nvPr/>
          </p:nvSpPr>
          <p:spPr bwMode="auto">
            <a:xfrm rot="19557824">
              <a:off x="3701462" y="375194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Text Box 78"/>
            <p:cNvSpPr txBox="1">
              <a:spLocks noChangeArrowheads="1"/>
            </p:cNvSpPr>
            <p:nvPr/>
          </p:nvSpPr>
          <p:spPr bwMode="auto">
            <a:xfrm>
              <a:off x="4139952" y="2204864"/>
              <a:ext cx="3048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 dirty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N</a:t>
              </a:r>
              <a:r>
                <a:rPr lang="en-GB" b="1" dirty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2</a:t>
              </a:r>
              <a:endParaRPr lang="el-GR" b="1" dirty="0">
                <a:solidFill>
                  <a:srgbClr val="FF0000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31754" name="AutoShape 80"/>
            <p:cNvSpPr>
              <a:spLocks noChangeArrowheads="1"/>
            </p:cNvSpPr>
            <p:nvPr/>
          </p:nvSpPr>
          <p:spPr bwMode="auto">
            <a:xfrm rot="19557824">
              <a:off x="4204171" y="2856061"/>
              <a:ext cx="228600" cy="152400"/>
            </a:xfrm>
            <a:prstGeom prst="flowChar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Line 82"/>
            <p:cNvSpPr>
              <a:spLocks noChangeShapeType="1"/>
            </p:cNvSpPr>
            <p:nvPr/>
          </p:nvSpPr>
          <p:spPr bwMode="auto">
            <a:xfrm rot="19562111" flipH="1" flipV="1">
              <a:off x="3905041" y="2398401"/>
              <a:ext cx="247650" cy="65246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Text Box 83"/>
            <p:cNvSpPr txBox="1">
              <a:spLocks noChangeArrowheads="1"/>
            </p:cNvSpPr>
            <p:nvPr/>
          </p:nvSpPr>
          <p:spPr bwMode="auto">
            <a:xfrm>
              <a:off x="3527884" y="3212976"/>
              <a:ext cx="184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000" baseline="0" dirty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τ</a:t>
              </a:r>
              <a:r>
                <a:rPr lang="en-GB" sz="2000" dirty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2</a:t>
              </a:r>
              <a:endParaRPr lang="el-GR" sz="2000" dirty="0">
                <a:solidFill>
                  <a:srgbClr val="FF0000"/>
                </a:solidFill>
                <a:latin typeface="Times New Roman" charset="0"/>
                <a:cs typeface="Times New Roman" charset="0"/>
              </a:endParaRPr>
            </a:p>
          </p:txBody>
        </p:sp>
        <p:graphicFrame>
          <p:nvGraphicFramePr>
            <p:cNvPr id="31757" name="Object 84"/>
            <p:cNvGraphicFramePr>
              <a:graphicFrameLocks noChangeAspect="1"/>
            </p:cNvGraphicFramePr>
            <p:nvPr>
              <p:extLst/>
            </p:nvPr>
          </p:nvGraphicFramePr>
          <p:xfrm>
            <a:off x="2987824" y="2852936"/>
            <a:ext cx="436563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37" name="Equation" r:id="rId8" imgW="228600" imgH="228600" progId="Equation.3">
                    <p:embed/>
                  </p:oleObj>
                </mc:Choice>
                <mc:Fallback>
                  <p:oleObj name="Equation" r:id="rId8" imgW="228600" imgH="228600" progId="Equation.3">
                    <p:embed/>
                    <p:pic>
                      <p:nvPicPr>
                        <p:cNvPr id="31757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824" y="2852936"/>
                          <a:ext cx="436563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8" name="Line 85"/>
            <p:cNvSpPr>
              <a:spLocks noChangeShapeType="1"/>
            </p:cNvSpPr>
            <p:nvPr/>
          </p:nvSpPr>
          <p:spPr bwMode="auto">
            <a:xfrm rot="19562111" flipH="1" flipV="1">
              <a:off x="3292974" y="3226494"/>
              <a:ext cx="247650" cy="652463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Freeform 88"/>
            <p:cNvSpPr>
              <a:spLocks/>
            </p:cNvSpPr>
            <p:nvPr/>
          </p:nvSpPr>
          <p:spPr bwMode="auto">
            <a:xfrm rot="19562111">
              <a:off x="4208192" y="2549785"/>
              <a:ext cx="393700" cy="622300"/>
            </a:xfrm>
            <a:custGeom>
              <a:avLst/>
              <a:gdLst>
                <a:gd name="T0" fmla="*/ 2147483647 w 248"/>
                <a:gd name="T1" fmla="*/ 2147483647 h 392"/>
                <a:gd name="T2" fmla="*/ 2147483647 w 248"/>
                <a:gd name="T3" fmla="*/ 2147483647 h 392"/>
                <a:gd name="T4" fmla="*/ 2147483647 w 248"/>
                <a:gd name="T5" fmla="*/ 2147483647 h 392"/>
                <a:gd name="T6" fmla="*/ 2147483647 w 248"/>
                <a:gd name="T7" fmla="*/ 2147483647 h 392"/>
                <a:gd name="T8" fmla="*/ 2147483647 w 248"/>
                <a:gd name="T9" fmla="*/ 2147483647 h 392"/>
                <a:gd name="T10" fmla="*/ 2147483647 w 248"/>
                <a:gd name="T11" fmla="*/ 2147483647 h 392"/>
                <a:gd name="T12" fmla="*/ 0 w 248"/>
                <a:gd name="T13" fmla="*/ 2147483647 h 3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8"/>
                <a:gd name="T22" fmla="*/ 0 h 392"/>
                <a:gd name="T23" fmla="*/ 248 w 248"/>
                <a:gd name="T24" fmla="*/ 392 h 3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8" h="392">
                  <a:moveTo>
                    <a:pt x="96" y="392"/>
                  </a:moveTo>
                  <a:cubicBezTo>
                    <a:pt x="132" y="380"/>
                    <a:pt x="168" y="368"/>
                    <a:pt x="192" y="344"/>
                  </a:cubicBezTo>
                  <a:cubicBezTo>
                    <a:pt x="216" y="320"/>
                    <a:pt x="232" y="280"/>
                    <a:pt x="240" y="248"/>
                  </a:cubicBezTo>
                  <a:cubicBezTo>
                    <a:pt x="248" y="216"/>
                    <a:pt x="248" y="184"/>
                    <a:pt x="240" y="152"/>
                  </a:cubicBezTo>
                  <a:cubicBezTo>
                    <a:pt x="232" y="120"/>
                    <a:pt x="216" y="80"/>
                    <a:pt x="192" y="56"/>
                  </a:cubicBezTo>
                  <a:cubicBezTo>
                    <a:pt x="168" y="32"/>
                    <a:pt x="128" y="16"/>
                    <a:pt x="96" y="8"/>
                  </a:cubicBezTo>
                  <a:cubicBezTo>
                    <a:pt x="64" y="0"/>
                    <a:pt x="32" y="4"/>
                    <a:pt x="0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Freeform 89"/>
            <p:cNvSpPr>
              <a:spLocks/>
            </p:cNvSpPr>
            <p:nvPr/>
          </p:nvSpPr>
          <p:spPr bwMode="auto">
            <a:xfrm rot="19562111">
              <a:off x="3524116" y="3485889"/>
              <a:ext cx="393700" cy="622300"/>
            </a:xfrm>
            <a:custGeom>
              <a:avLst/>
              <a:gdLst>
                <a:gd name="T0" fmla="*/ 2147483647 w 248"/>
                <a:gd name="T1" fmla="*/ 2147483647 h 392"/>
                <a:gd name="T2" fmla="*/ 2147483647 w 248"/>
                <a:gd name="T3" fmla="*/ 2147483647 h 392"/>
                <a:gd name="T4" fmla="*/ 2147483647 w 248"/>
                <a:gd name="T5" fmla="*/ 2147483647 h 392"/>
                <a:gd name="T6" fmla="*/ 2147483647 w 248"/>
                <a:gd name="T7" fmla="*/ 2147483647 h 392"/>
                <a:gd name="T8" fmla="*/ 2147483647 w 248"/>
                <a:gd name="T9" fmla="*/ 2147483647 h 392"/>
                <a:gd name="T10" fmla="*/ 2147483647 w 248"/>
                <a:gd name="T11" fmla="*/ 2147483647 h 392"/>
                <a:gd name="T12" fmla="*/ 0 w 248"/>
                <a:gd name="T13" fmla="*/ 2147483647 h 3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8"/>
                <a:gd name="T22" fmla="*/ 0 h 392"/>
                <a:gd name="T23" fmla="*/ 248 w 248"/>
                <a:gd name="T24" fmla="*/ 392 h 3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8" h="392">
                  <a:moveTo>
                    <a:pt x="96" y="392"/>
                  </a:moveTo>
                  <a:cubicBezTo>
                    <a:pt x="132" y="380"/>
                    <a:pt x="168" y="368"/>
                    <a:pt x="192" y="344"/>
                  </a:cubicBezTo>
                  <a:cubicBezTo>
                    <a:pt x="216" y="320"/>
                    <a:pt x="232" y="280"/>
                    <a:pt x="240" y="248"/>
                  </a:cubicBezTo>
                  <a:cubicBezTo>
                    <a:pt x="248" y="216"/>
                    <a:pt x="248" y="184"/>
                    <a:pt x="240" y="152"/>
                  </a:cubicBezTo>
                  <a:cubicBezTo>
                    <a:pt x="232" y="120"/>
                    <a:pt x="216" y="80"/>
                    <a:pt x="192" y="56"/>
                  </a:cubicBezTo>
                  <a:cubicBezTo>
                    <a:pt x="168" y="32"/>
                    <a:pt x="128" y="16"/>
                    <a:pt x="96" y="8"/>
                  </a:cubicBezTo>
                  <a:cubicBezTo>
                    <a:pt x="64" y="0"/>
                    <a:pt x="32" y="4"/>
                    <a:pt x="0" y="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Line 95"/>
            <p:cNvSpPr>
              <a:spLocks noChangeShapeType="1"/>
            </p:cNvSpPr>
            <p:nvPr/>
          </p:nvSpPr>
          <p:spPr bwMode="auto">
            <a:xfrm rot="19557824" flipV="1">
              <a:off x="3808613" y="3397130"/>
              <a:ext cx="1044575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Text Box 96"/>
            <p:cNvSpPr txBox="1">
              <a:spLocks noChangeArrowheads="1"/>
            </p:cNvSpPr>
            <p:nvPr/>
          </p:nvSpPr>
          <p:spPr bwMode="auto">
            <a:xfrm>
              <a:off x="4319972" y="3537012"/>
              <a:ext cx="195263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GB" sz="2000" b="1" baseline="0" dirty="0">
                  <a:latin typeface="Times New Roman" charset="0"/>
                  <a:cs typeface="Times New Roman" charset="0"/>
                </a:rPr>
                <a:t>c</a:t>
              </a:r>
              <a:r>
                <a:rPr lang="en-GB" sz="2000" b="1" dirty="0">
                  <a:latin typeface="Times New Roman" charset="0"/>
                  <a:cs typeface="Times New Roman" charset="0"/>
                </a:rPr>
                <a:t>2</a:t>
              </a:r>
              <a:endParaRPr lang="el-GR" sz="2000" b="1" dirty="0">
                <a:latin typeface="Times New Roman" charset="0"/>
                <a:cs typeface="Times New Roman" charset="0"/>
              </a:endParaRPr>
            </a:p>
          </p:txBody>
        </p:sp>
      </p:grpSp>
      <p:sp>
        <p:nvSpPr>
          <p:cNvPr id="31763" name="AutoShape 97"/>
          <p:cNvSpPr>
            <a:spLocks noChangeArrowheads="1"/>
          </p:cNvSpPr>
          <p:nvPr/>
        </p:nvSpPr>
        <p:spPr bwMode="auto">
          <a:xfrm rot="7906979">
            <a:off x="6744208" y="5373968"/>
            <a:ext cx="381000" cy="795337"/>
          </a:xfrm>
          <a:prstGeom prst="leftArrow">
            <a:avLst>
              <a:gd name="adj1" fmla="val 38185"/>
              <a:gd name="adj2" fmla="val 449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Text Box 98"/>
          <p:cNvSpPr txBox="1">
            <a:spLocks noChangeArrowheads="1"/>
          </p:cNvSpPr>
          <p:nvPr/>
        </p:nvSpPr>
        <p:spPr bwMode="auto">
          <a:xfrm>
            <a:off x="3131354" y="5229997"/>
            <a:ext cx="2682875" cy="58102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600" b="1" baseline="0" dirty="0"/>
              <a:t>Force and torque exerted on link 2 by link 1</a:t>
            </a:r>
            <a:endParaRPr lang="en-US" sz="1600" b="1" baseline="0" dirty="0"/>
          </a:p>
        </p:txBody>
      </p:sp>
      <p:sp>
        <p:nvSpPr>
          <p:cNvPr id="48" name="TextBox 47"/>
          <p:cNvSpPr txBox="1"/>
          <p:nvPr/>
        </p:nvSpPr>
        <p:spPr>
          <a:xfrm>
            <a:off x="467544" y="1592263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>
                <a:latin typeface="+mn-lt"/>
              </a:rPr>
              <a:t>Inward– Link2:</a:t>
            </a:r>
          </a:p>
        </p:txBody>
      </p:sp>
      <p:grpSp>
        <p:nvGrpSpPr>
          <p:cNvPr id="49" name="Group 4"/>
          <p:cNvGrpSpPr>
            <a:grpSpLocks/>
          </p:cNvGrpSpPr>
          <p:nvPr/>
        </p:nvGrpSpPr>
        <p:grpSpPr bwMode="auto">
          <a:xfrm>
            <a:off x="5976156" y="1304764"/>
            <a:ext cx="2160240" cy="2423418"/>
            <a:chOff x="624" y="812"/>
            <a:chExt cx="2103" cy="2188"/>
          </a:xfrm>
        </p:grpSpPr>
        <p:sp>
          <p:nvSpPr>
            <p:cNvPr id="76" name="AutoShape 5"/>
            <p:cNvSpPr>
              <a:spLocks noChangeArrowheads="1"/>
            </p:cNvSpPr>
            <p:nvPr/>
          </p:nvSpPr>
          <p:spPr bwMode="auto">
            <a:xfrm flipV="1">
              <a:off x="711" y="2496"/>
              <a:ext cx="345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8 w 21600"/>
                <a:gd name="T13" fmla="*/ 4472 h 21600"/>
                <a:gd name="T14" fmla="*/ 17092 w 21600"/>
                <a:gd name="T15" fmla="*/ 171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AutoShape 6"/>
            <p:cNvSpPr>
              <a:spLocks noChangeArrowheads="1"/>
            </p:cNvSpPr>
            <p:nvPr/>
          </p:nvSpPr>
          <p:spPr bwMode="auto">
            <a:xfrm rot="-1498875">
              <a:off x="770" y="2218"/>
              <a:ext cx="1344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AutoShape 7"/>
            <p:cNvSpPr>
              <a:spLocks noChangeArrowheads="1"/>
            </p:cNvSpPr>
            <p:nvPr/>
          </p:nvSpPr>
          <p:spPr bwMode="auto">
            <a:xfrm rot="-3544460">
              <a:off x="1643" y="1412"/>
              <a:ext cx="1392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2016" y="20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624" y="27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72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76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2"/>
            <p:cNvSpPr>
              <a:spLocks noChangeShapeType="1"/>
            </p:cNvSpPr>
            <p:nvPr/>
          </p:nvSpPr>
          <p:spPr bwMode="auto">
            <a:xfrm>
              <a:off x="864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>
              <a:off x="960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4"/>
            <p:cNvSpPr>
              <a:spLocks noChangeShapeType="1"/>
            </p:cNvSpPr>
            <p:nvPr/>
          </p:nvSpPr>
          <p:spPr bwMode="auto">
            <a:xfrm>
              <a:off x="1056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5"/>
            <p:cNvSpPr>
              <a:spLocks noChangeShapeType="1"/>
            </p:cNvSpPr>
            <p:nvPr/>
          </p:nvSpPr>
          <p:spPr bwMode="auto">
            <a:xfrm>
              <a:off x="1152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6"/>
            <p:cNvSpPr>
              <a:spLocks noChangeShapeType="1"/>
            </p:cNvSpPr>
            <p:nvPr/>
          </p:nvSpPr>
          <p:spPr bwMode="auto">
            <a:xfrm>
              <a:off x="124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Oval 17"/>
            <p:cNvSpPr>
              <a:spLocks noChangeArrowheads="1"/>
            </p:cNvSpPr>
            <p:nvPr/>
          </p:nvSpPr>
          <p:spPr bwMode="auto">
            <a:xfrm>
              <a:off x="864" y="25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8"/>
            <p:cNvSpPr>
              <a:spLocks noChangeShapeType="1"/>
            </p:cNvSpPr>
            <p:nvPr/>
          </p:nvSpPr>
          <p:spPr bwMode="auto">
            <a:xfrm flipV="1">
              <a:off x="2055" y="1758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9"/>
            <p:cNvSpPr>
              <a:spLocks/>
            </p:cNvSpPr>
            <p:nvPr/>
          </p:nvSpPr>
          <p:spPr bwMode="auto">
            <a:xfrm>
              <a:off x="2352" y="1680"/>
              <a:ext cx="144" cy="192"/>
            </a:xfrm>
            <a:custGeom>
              <a:avLst/>
              <a:gdLst>
                <a:gd name="T0" fmla="*/ 144 w 144"/>
                <a:gd name="T1" fmla="*/ 327 h 168"/>
                <a:gd name="T2" fmla="*/ 96 w 144"/>
                <a:gd name="T3" fmla="*/ 46 h 168"/>
                <a:gd name="T4" fmla="*/ 0 w 144"/>
                <a:gd name="T5" fmla="*/ 46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0"/>
            <p:cNvSpPr>
              <a:spLocks/>
            </p:cNvSpPr>
            <p:nvPr/>
          </p:nvSpPr>
          <p:spPr bwMode="auto">
            <a:xfrm>
              <a:off x="2016" y="1632"/>
              <a:ext cx="336" cy="600"/>
            </a:xfrm>
            <a:custGeom>
              <a:avLst/>
              <a:gdLst>
                <a:gd name="T0" fmla="*/ 68 w 360"/>
                <a:gd name="T1" fmla="*/ 1205 h 504"/>
                <a:gd name="T2" fmla="*/ 170 w 360"/>
                <a:gd name="T3" fmla="*/ 1089 h 504"/>
                <a:gd name="T4" fmla="*/ 238 w 360"/>
                <a:gd name="T5" fmla="*/ 862 h 504"/>
                <a:gd name="T6" fmla="*/ 238 w 360"/>
                <a:gd name="T7" fmla="*/ 401 h 504"/>
                <a:gd name="T8" fmla="*/ 136 w 360"/>
                <a:gd name="T9" fmla="*/ 60 h 504"/>
                <a:gd name="T10" fmla="*/ 0 w 360"/>
                <a:gd name="T11" fmla="*/ 60 h 5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0"/>
                <a:gd name="T19" fmla="*/ 0 h 504"/>
                <a:gd name="T20" fmla="*/ 360 w 360"/>
                <a:gd name="T21" fmla="*/ 504 h 5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0" h="504">
                  <a:moveTo>
                    <a:pt x="96" y="504"/>
                  </a:moveTo>
                  <a:cubicBezTo>
                    <a:pt x="148" y="492"/>
                    <a:pt x="200" y="480"/>
                    <a:pt x="240" y="456"/>
                  </a:cubicBezTo>
                  <a:cubicBezTo>
                    <a:pt x="280" y="432"/>
                    <a:pt x="320" y="408"/>
                    <a:pt x="336" y="360"/>
                  </a:cubicBezTo>
                  <a:cubicBezTo>
                    <a:pt x="352" y="312"/>
                    <a:pt x="360" y="224"/>
                    <a:pt x="336" y="168"/>
                  </a:cubicBezTo>
                  <a:cubicBezTo>
                    <a:pt x="312" y="112"/>
                    <a:pt x="248" y="48"/>
                    <a:pt x="192" y="24"/>
                  </a:cubicBezTo>
                  <a:cubicBezTo>
                    <a:pt x="136" y="0"/>
                    <a:pt x="68" y="12"/>
                    <a:pt x="0" y="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1"/>
            <p:cNvSpPr>
              <a:spLocks/>
            </p:cNvSpPr>
            <p:nvPr/>
          </p:nvSpPr>
          <p:spPr bwMode="auto">
            <a:xfrm>
              <a:off x="816" y="2208"/>
              <a:ext cx="480" cy="792"/>
            </a:xfrm>
            <a:custGeom>
              <a:avLst/>
              <a:gdLst>
                <a:gd name="T0" fmla="*/ 405 w 360"/>
                <a:gd name="T1" fmla="*/ 4831 h 504"/>
                <a:gd name="T2" fmla="*/ 1012 w 360"/>
                <a:gd name="T3" fmla="*/ 4373 h 504"/>
                <a:gd name="T4" fmla="*/ 1415 w 360"/>
                <a:gd name="T5" fmla="*/ 3449 h 504"/>
                <a:gd name="T6" fmla="*/ 1415 w 360"/>
                <a:gd name="T7" fmla="*/ 1611 h 504"/>
                <a:gd name="T8" fmla="*/ 809 w 360"/>
                <a:gd name="T9" fmla="*/ 233 h 504"/>
                <a:gd name="T10" fmla="*/ 0 w 360"/>
                <a:gd name="T11" fmla="*/ 233 h 5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0"/>
                <a:gd name="T19" fmla="*/ 0 h 504"/>
                <a:gd name="T20" fmla="*/ 360 w 360"/>
                <a:gd name="T21" fmla="*/ 504 h 5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0" h="504">
                  <a:moveTo>
                    <a:pt x="96" y="504"/>
                  </a:moveTo>
                  <a:cubicBezTo>
                    <a:pt x="148" y="492"/>
                    <a:pt x="200" y="480"/>
                    <a:pt x="240" y="456"/>
                  </a:cubicBezTo>
                  <a:cubicBezTo>
                    <a:pt x="280" y="432"/>
                    <a:pt x="320" y="408"/>
                    <a:pt x="336" y="360"/>
                  </a:cubicBezTo>
                  <a:cubicBezTo>
                    <a:pt x="352" y="312"/>
                    <a:pt x="360" y="224"/>
                    <a:pt x="336" y="168"/>
                  </a:cubicBezTo>
                  <a:cubicBezTo>
                    <a:pt x="312" y="112"/>
                    <a:pt x="248" y="48"/>
                    <a:pt x="192" y="24"/>
                  </a:cubicBezTo>
                  <a:cubicBezTo>
                    <a:pt x="136" y="0"/>
                    <a:pt x="68" y="12"/>
                    <a:pt x="0" y="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22"/>
            <p:cNvSpPr txBox="1">
              <a:spLocks noChangeArrowheads="1"/>
            </p:cNvSpPr>
            <p:nvPr/>
          </p:nvSpPr>
          <p:spPr bwMode="auto">
            <a:xfrm>
              <a:off x="624" y="2112"/>
              <a:ext cx="238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800" b="1" baseline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τ</a:t>
              </a:r>
              <a:r>
                <a:rPr lang="en-GB" sz="2800" b="1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1</a:t>
              </a:r>
              <a:endParaRPr lang="el-GR" sz="2800" b="1">
                <a:solidFill>
                  <a:srgbClr val="FF0000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94" name="Text Box 23"/>
            <p:cNvSpPr txBox="1">
              <a:spLocks noChangeArrowheads="1"/>
            </p:cNvSpPr>
            <p:nvPr/>
          </p:nvSpPr>
          <p:spPr bwMode="auto">
            <a:xfrm>
              <a:off x="1575" y="2367"/>
              <a:ext cx="180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0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θ</a:t>
              </a:r>
              <a:r>
                <a:rPr lang="en-GB" sz="2000" b="1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1</a:t>
              </a:r>
              <a:endParaRPr lang="el-GR" sz="2000" b="1">
                <a:solidFill>
                  <a:srgbClr val="0000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940" y="2583"/>
              <a:ext cx="980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5"/>
            <p:cNvSpPr>
              <a:spLocks/>
            </p:cNvSpPr>
            <p:nvPr/>
          </p:nvSpPr>
          <p:spPr bwMode="auto">
            <a:xfrm>
              <a:off x="1440" y="2400"/>
              <a:ext cx="144" cy="192"/>
            </a:xfrm>
            <a:custGeom>
              <a:avLst/>
              <a:gdLst>
                <a:gd name="T0" fmla="*/ 144 w 144"/>
                <a:gd name="T1" fmla="*/ 327 h 168"/>
                <a:gd name="T2" fmla="*/ 96 w 144"/>
                <a:gd name="T3" fmla="*/ 46 h 168"/>
                <a:gd name="T4" fmla="*/ 0 w 144"/>
                <a:gd name="T5" fmla="*/ 46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Text Box 26"/>
            <p:cNvSpPr txBox="1">
              <a:spLocks noChangeArrowheads="1"/>
            </p:cNvSpPr>
            <p:nvPr/>
          </p:nvSpPr>
          <p:spPr bwMode="auto">
            <a:xfrm>
              <a:off x="2448" y="1536"/>
              <a:ext cx="181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0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θ</a:t>
              </a:r>
              <a:r>
                <a:rPr lang="en-GB" sz="2000" b="1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2</a:t>
              </a:r>
              <a:endParaRPr lang="el-GR" sz="2000" b="1">
                <a:solidFill>
                  <a:srgbClr val="0000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98" name="Text Box 27"/>
            <p:cNvSpPr txBox="1">
              <a:spLocks noChangeArrowheads="1"/>
            </p:cNvSpPr>
            <p:nvPr/>
          </p:nvSpPr>
          <p:spPr bwMode="auto">
            <a:xfrm>
              <a:off x="1105" y="1920"/>
              <a:ext cx="59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>
                  <a:latin typeface="Times New Roman" charset="0"/>
                  <a:cs typeface="Times New Roman" charset="0"/>
                </a:rPr>
                <a:t>Link 1</a:t>
              </a:r>
              <a:endParaRPr lang="el-GR" sz="2000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99" name="Text Box 28"/>
            <p:cNvSpPr txBox="1">
              <a:spLocks noChangeArrowheads="1"/>
            </p:cNvSpPr>
            <p:nvPr/>
          </p:nvSpPr>
          <p:spPr bwMode="auto">
            <a:xfrm>
              <a:off x="1776" y="1104"/>
              <a:ext cx="59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>
                  <a:latin typeface="Times New Roman" charset="0"/>
                  <a:cs typeface="Times New Roman" charset="0"/>
                </a:rPr>
                <a:t>Link 2</a:t>
              </a:r>
              <a:endParaRPr lang="el-GR" sz="2000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00" name="Text Box 29"/>
            <p:cNvSpPr txBox="1">
              <a:spLocks noChangeArrowheads="1"/>
            </p:cNvSpPr>
            <p:nvPr/>
          </p:nvSpPr>
          <p:spPr bwMode="auto">
            <a:xfrm>
              <a:off x="1776" y="1536"/>
              <a:ext cx="238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800" b="1" baseline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τ</a:t>
              </a:r>
              <a:r>
                <a:rPr lang="en-GB" sz="2800" b="1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2</a:t>
              </a:r>
              <a:endParaRPr lang="el-GR" sz="2800" b="1">
                <a:solidFill>
                  <a:srgbClr val="FF0000"/>
                </a:solidFill>
                <a:latin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000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dynamics</a:t>
            </a:r>
            <a:br>
              <a:rPr lang="en-US" dirty="0"/>
            </a:br>
            <a:r>
              <a:rPr lang="en-US" dirty="0"/>
              <a:t>Example: 2 link planar mechanism</a:t>
            </a:r>
          </a:p>
        </p:txBody>
      </p:sp>
      <p:graphicFrame>
        <p:nvGraphicFramePr>
          <p:cNvPr id="32772" name="Object 2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04985853"/>
              </p:ext>
            </p:extLst>
          </p:nvPr>
        </p:nvGraphicFramePr>
        <p:xfrm>
          <a:off x="574618" y="2665412"/>
          <a:ext cx="4559802" cy="2831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6" name="Equation" r:id="rId4" imgW="2412720" imgH="1498320" progId="Equation.3">
                  <p:embed/>
                </p:oleObj>
              </mc:Choice>
              <mc:Fallback>
                <p:oleObj name="Equation" r:id="rId4" imgW="2412720" imgH="1498320" progId="Equation.3">
                  <p:embed/>
                  <p:pic>
                    <p:nvPicPr>
                      <p:cNvPr id="3277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18" y="2665412"/>
                        <a:ext cx="4559802" cy="2831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Object 53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6527800" y="3748088"/>
          <a:ext cx="279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7" name="Equation" r:id="rId6" imgW="279400" imgH="228600" progId="Equation.3">
                  <p:embed/>
                </p:oleObj>
              </mc:Choice>
              <mc:Fallback>
                <p:oleObj name="Equation" r:id="rId6" imgW="279400" imgH="228600" progId="Equation.3">
                  <p:embed/>
                  <p:pic>
                    <p:nvPicPr>
                      <p:cNvPr id="32791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3748088"/>
                        <a:ext cx="279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30"/>
          <p:cNvGraphicFramePr>
            <a:graphicFrameLocks noChangeAspect="1"/>
          </p:cNvGraphicFramePr>
          <p:nvPr>
            <p:extLst/>
          </p:nvPr>
        </p:nvGraphicFramePr>
        <p:xfrm>
          <a:off x="6770567" y="4490479"/>
          <a:ext cx="381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8" name="Equation" r:id="rId8" imgW="203112" imgH="228501" progId="Equation.3">
                  <p:embed/>
                </p:oleObj>
              </mc:Choice>
              <mc:Fallback>
                <p:oleObj name="Equation" r:id="rId8" imgW="203112" imgH="228501" progId="Equation.3">
                  <p:embed/>
                  <p:pic>
                    <p:nvPicPr>
                      <p:cNvPr id="3277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567" y="4490479"/>
                        <a:ext cx="381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AutoShape 31"/>
          <p:cNvSpPr>
            <a:spLocks noChangeArrowheads="1"/>
          </p:cNvSpPr>
          <p:nvPr/>
        </p:nvSpPr>
        <p:spPr bwMode="auto">
          <a:xfrm rot="20303174">
            <a:off x="5987930" y="5279467"/>
            <a:ext cx="2286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Oval 32"/>
          <p:cNvSpPr>
            <a:spLocks noChangeArrowheads="1"/>
          </p:cNvSpPr>
          <p:nvPr/>
        </p:nvSpPr>
        <p:spPr bwMode="auto">
          <a:xfrm>
            <a:off x="6124455" y="576206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Text Box 33"/>
          <p:cNvSpPr txBox="1">
            <a:spLocks noChangeArrowheads="1"/>
          </p:cNvSpPr>
          <p:nvPr/>
        </p:nvSpPr>
        <p:spPr bwMode="auto">
          <a:xfrm>
            <a:off x="7400805" y="5147704"/>
            <a:ext cx="304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 baseline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GB" b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1</a:t>
            </a:r>
            <a:endParaRPr lang="el-GR" b="1">
              <a:solidFill>
                <a:srgbClr val="FF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32778" name="AutoShape 34"/>
          <p:cNvSpPr>
            <a:spLocks noChangeArrowheads="1"/>
          </p:cNvSpPr>
          <p:nvPr/>
        </p:nvSpPr>
        <p:spPr bwMode="auto">
          <a:xfrm>
            <a:off x="7016630" y="5344554"/>
            <a:ext cx="228600" cy="152400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35"/>
          <p:cNvSpPr>
            <a:spLocks noChangeShapeType="1"/>
          </p:cNvSpPr>
          <p:nvPr/>
        </p:nvSpPr>
        <p:spPr bwMode="auto">
          <a:xfrm flipV="1">
            <a:off x="7140455" y="4690504"/>
            <a:ext cx="31750" cy="73025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Text Box 36"/>
          <p:cNvSpPr txBox="1">
            <a:spLocks noChangeArrowheads="1"/>
          </p:cNvSpPr>
          <p:nvPr/>
        </p:nvSpPr>
        <p:spPr bwMode="auto">
          <a:xfrm>
            <a:off x="6208592" y="5209617"/>
            <a:ext cx="200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l-GR" sz="2000" b="1" baseline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τ</a:t>
            </a:r>
            <a:r>
              <a:rPr lang="en-GB" sz="2000" b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1</a:t>
            </a:r>
            <a:endParaRPr lang="el-GR" sz="2000" b="1">
              <a:solidFill>
                <a:srgbClr val="FF0000"/>
              </a:solidFill>
              <a:latin typeface="Times New Roman" charset="0"/>
              <a:cs typeface="Times New Roman" charset="0"/>
            </a:endParaRPr>
          </a:p>
        </p:txBody>
      </p:sp>
      <p:graphicFrame>
        <p:nvGraphicFramePr>
          <p:cNvPr id="32781" name="Object 37"/>
          <p:cNvGraphicFramePr>
            <a:graphicFrameLocks noChangeAspect="1"/>
          </p:cNvGraphicFramePr>
          <p:nvPr>
            <p:extLst/>
          </p:nvPr>
        </p:nvGraphicFramePr>
        <p:xfrm>
          <a:off x="5724405" y="4941329"/>
          <a:ext cx="3635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9" name="Equation" r:id="rId10" imgW="190500" imgH="228600" progId="Equation.3">
                  <p:embed/>
                </p:oleObj>
              </mc:Choice>
              <mc:Fallback>
                <p:oleObj name="Equation" r:id="rId10" imgW="190500" imgH="228600" progId="Equation.3">
                  <p:embed/>
                  <p:pic>
                    <p:nvPicPr>
                      <p:cNvPr id="3278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405" y="4941329"/>
                        <a:ext cx="3635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Line 38"/>
          <p:cNvSpPr>
            <a:spLocks noChangeShapeType="1"/>
          </p:cNvSpPr>
          <p:nvPr/>
        </p:nvSpPr>
        <p:spPr bwMode="auto">
          <a:xfrm flipV="1">
            <a:off x="6165730" y="5071504"/>
            <a:ext cx="15875" cy="700088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Freeform 39"/>
          <p:cNvSpPr>
            <a:spLocks/>
          </p:cNvSpPr>
          <p:nvPr/>
        </p:nvSpPr>
        <p:spPr bwMode="auto">
          <a:xfrm>
            <a:off x="7019805" y="5046104"/>
            <a:ext cx="393700" cy="622300"/>
          </a:xfrm>
          <a:custGeom>
            <a:avLst/>
            <a:gdLst>
              <a:gd name="T0" fmla="*/ 2147483647 w 248"/>
              <a:gd name="T1" fmla="*/ 2147483647 h 392"/>
              <a:gd name="T2" fmla="*/ 2147483647 w 248"/>
              <a:gd name="T3" fmla="*/ 2147483647 h 392"/>
              <a:gd name="T4" fmla="*/ 2147483647 w 248"/>
              <a:gd name="T5" fmla="*/ 2147483647 h 392"/>
              <a:gd name="T6" fmla="*/ 2147483647 w 248"/>
              <a:gd name="T7" fmla="*/ 2147483647 h 392"/>
              <a:gd name="T8" fmla="*/ 2147483647 w 248"/>
              <a:gd name="T9" fmla="*/ 2147483647 h 392"/>
              <a:gd name="T10" fmla="*/ 2147483647 w 248"/>
              <a:gd name="T11" fmla="*/ 2147483647 h 392"/>
              <a:gd name="T12" fmla="*/ 0 w 248"/>
              <a:gd name="T13" fmla="*/ 2147483647 h 3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8"/>
              <a:gd name="T22" fmla="*/ 0 h 392"/>
              <a:gd name="T23" fmla="*/ 248 w 248"/>
              <a:gd name="T24" fmla="*/ 392 h 3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8" h="392">
                <a:moveTo>
                  <a:pt x="96" y="392"/>
                </a:moveTo>
                <a:cubicBezTo>
                  <a:pt x="132" y="380"/>
                  <a:pt x="168" y="368"/>
                  <a:pt x="192" y="344"/>
                </a:cubicBezTo>
                <a:cubicBezTo>
                  <a:pt x="216" y="320"/>
                  <a:pt x="232" y="280"/>
                  <a:pt x="240" y="248"/>
                </a:cubicBezTo>
                <a:cubicBezTo>
                  <a:pt x="248" y="216"/>
                  <a:pt x="248" y="184"/>
                  <a:pt x="240" y="152"/>
                </a:cubicBezTo>
                <a:cubicBezTo>
                  <a:pt x="232" y="120"/>
                  <a:pt x="216" y="80"/>
                  <a:pt x="192" y="56"/>
                </a:cubicBezTo>
                <a:cubicBezTo>
                  <a:pt x="168" y="32"/>
                  <a:pt x="128" y="16"/>
                  <a:pt x="96" y="8"/>
                </a:cubicBezTo>
                <a:cubicBezTo>
                  <a:pt x="64" y="0"/>
                  <a:pt x="32" y="4"/>
                  <a:pt x="0" y="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Freeform 40"/>
          <p:cNvSpPr>
            <a:spLocks/>
          </p:cNvSpPr>
          <p:nvPr/>
        </p:nvSpPr>
        <p:spPr bwMode="auto">
          <a:xfrm>
            <a:off x="6029205" y="5503304"/>
            <a:ext cx="393700" cy="622300"/>
          </a:xfrm>
          <a:custGeom>
            <a:avLst/>
            <a:gdLst>
              <a:gd name="T0" fmla="*/ 2147483647 w 248"/>
              <a:gd name="T1" fmla="*/ 2147483647 h 392"/>
              <a:gd name="T2" fmla="*/ 2147483647 w 248"/>
              <a:gd name="T3" fmla="*/ 2147483647 h 392"/>
              <a:gd name="T4" fmla="*/ 2147483647 w 248"/>
              <a:gd name="T5" fmla="*/ 2147483647 h 392"/>
              <a:gd name="T6" fmla="*/ 2147483647 w 248"/>
              <a:gd name="T7" fmla="*/ 2147483647 h 392"/>
              <a:gd name="T8" fmla="*/ 2147483647 w 248"/>
              <a:gd name="T9" fmla="*/ 2147483647 h 392"/>
              <a:gd name="T10" fmla="*/ 2147483647 w 248"/>
              <a:gd name="T11" fmla="*/ 2147483647 h 392"/>
              <a:gd name="T12" fmla="*/ 0 w 248"/>
              <a:gd name="T13" fmla="*/ 2147483647 h 3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8"/>
              <a:gd name="T22" fmla="*/ 0 h 392"/>
              <a:gd name="T23" fmla="*/ 248 w 248"/>
              <a:gd name="T24" fmla="*/ 392 h 3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8" h="392">
                <a:moveTo>
                  <a:pt x="96" y="392"/>
                </a:moveTo>
                <a:cubicBezTo>
                  <a:pt x="132" y="380"/>
                  <a:pt x="168" y="368"/>
                  <a:pt x="192" y="344"/>
                </a:cubicBezTo>
                <a:cubicBezTo>
                  <a:pt x="216" y="320"/>
                  <a:pt x="232" y="280"/>
                  <a:pt x="240" y="248"/>
                </a:cubicBezTo>
                <a:cubicBezTo>
                  <a:pt x="248" y="216"/>
                  <a:pt x="248" y="184"/>
                  <a:pt x="240" y="152"/>
                </a:cubicBezTo>
                <a:cubicBezTo>
                  <a:pt x="232" y="120"/>
                  <a:pt x="216" y="80"/>
                  <a:pt x="192" y="56"/>
                </a:cubicBezTo>
                <a:cubicBezTo>
                  <a:pt x="168" y="32"/>
                  <a:pt x="128" y="16"/>
                  <a:pt x="96" y="8"/>
                </a:cubicBezTo>
                <a:cubicBezTo>
                  <a:pt x="64" y="0"/>
                  <a:pt x="32" y="4"/>
                  <a:pt x="0" y="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41"/>
          <p:cNvSpPr>
            <a:spLocks noChangeShapeType="1"/>
          </p:cNvSpPr>
          <p:nvPr/>
        </p:nvSpPr>
        <p:spPr bwMode="auto">
          <a:xfrm flipV="1">
            <a:off x="6334005" y="5944629"/>
            <a:ext cx="104457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Text Box 42"/>
          <p:cNvSpPr txBox="1">
            <a:spLocks noChangeArrowheads="1"/>
          </p:cNvSpPr>
          <p:nvPr/>
        </p:nvSpPr>
        <p:spPr bwMode="auto">
          <a:xfrm>
            <a:off x="6638805" y="5809692"/>
            <a:ext cx="1952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GB" sz="2000" b="1" baseline="0">
                <a:latin typeface="Times New Roman" charset="0"/>
                <a:cs typeface="Times New Roman" charset="0"/>
              </a:rPr>
              <a:t>c</a:t>
            </a:r>
            <a:r>
              <a:rPr lang="en-GB" sz="2000" b="1">
                <a:latin typeface="Times New Roman" charset="0"/>
                <a:cs typeface="Times New Roman" charset="0"/>
              </a:rPr>
              <a:t>1</a:t>
            </a:r>
            <a:endParaRPr lang="el-GR" sz="2000" b="1">
              <a:latin typeface="Times New Roman" charset="0"/>
              <a:cs typeface="Times New Roman" charset="0"/>
            </a:endParaRPr>
          </a:p>
        </p:txBody>
      </p:sp>
      <p:sp>
        <p:nvSpPr>
          <p:cNvPr id="32787" name="Oval 45"/>
          <p:cNvSpPr>
            <a:spLocks noChangeArrowheads="1"/>
          </p:cNvSpPr>
          <p:nvPr/>
        </p:nvSpPr>
        <p:spPr bwMode="auto">
          <a:xfrm>
            <a:off x="8048505" y="502864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Line 46"/>
          <p:cNvSpPr>
            <a:spLocks noChangeShapeType="1"/>
          </p:cNvSpPr>
          <p:nvPr/>
        </p:nvSpPr>
        <p:spPr bwMode="auto">
          <a:xfrm flipH="1" flipV="1">
            <a:off x="7842130" y="4412692"/>
            <a:ext cx="247650" cy="652462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Text Box 47"/>
          <p:cNvSpPr txBox="1">
            <a:spLocks noChangeArrowheads="1"/>
          </p:cNvSpPr>
          <p:nvPr/>
        </p:nvSpPr>
        <p:spPr bwMode="auto">
          <a:xfrm>
            <a:off x="8467605" y="4538104"/>
            <a:ext cx="350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 b="1" baseline="0">
                <a:latin typeface="Times New Roman" charset="0"/>
                <a:cs typeface="Times New Roman" charset="0"/>
              </a:rPr>
              <a:t>-</a:t>
            </a:r>
            <a:r>
              <a:rPr lang="el-GR" sz="2000" b="1" baseline="0">
                <a:latin typeface="Times New Roman" charset="0"/>
                <a:cs typeface="Times New Roman" charset="0"/>
              </a:rPr>
              <a:t>τ</a:t>
            </a:r>
            <a:r>
              <a:rPr lang="en-GB" sz="2000" b="1">
                <a:latin typeface="Times New Roman" charset="0"/>
                <a:cs typeface="Times New Roman" charset="0"/>
              </a:rPr>
              <a:t>2</a:t>
            </a:r>
            <a:endParaRPr lang="el-GR" sz="2000" b="1">
              <a:latin typeface="Times New Roman" charset="0"/>
              <a:cs typeface="Times New Roman" charset="0"/>
            </a:endParaRPr>
          </a:p>
        </p:txBody>
      </p:sp>
      <p:sp>
        <p:nvSpPr>
          <p:cNvPr id="32790" name="Freeform 48"/>
          <p:cNvSpPr>
            <a:spLocks/>
          </p:cNvSpPr>
          <p:nvPr/>
        </p:nvSpPr>
        <p:spPr bwMode="auto">
          <a:xfrm>
            <a:off x="8086605" y="4690504"/>
            <a:ext cx="393700" cy="622300"/>
          </a:xfrm>
          <a:custGeom>
            <a:avLst/>
            <a:gdLst>
              <a:gd name="T0" fmla="*/ 2147483647 w 248"/>
              <a:gd name="T1" fmla="*/ 2147483647 h 392"/>
              <a:gd name="T2" fmla="*/ 2147483647 w 248"/>
              <a:gd name="T3" fmla="*/ 2147483647 h 392"/>
              <a:gd name="T4" fmla="*/ 2147483647 w 248"/>
              <a:gd name="T5" fmla="*/ 2147483647 h 392"/>
              <a:gd name="T6" fmla="*/ 2147483647 w 248"/>
              <a:gd name="T7" fmla="*/ 2147483647 h 392"/>
              <a:gd name="T8" fmla="*/ 2147483647 w 248"/>
              <a:gd name="T9" fmla="*/ 2147483647 h 392"/>
              <a:gd name="T10" fmla="*/ 2147483647 w 248"/>
              <a:gd name="T11" fmla="*/ 2147483647 h 392"/>
              <a:gd name="T12" fmla="*/ 0 w 248"/>
              <a:gd name="T13" fmla="*/ 2147483647 h 3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8"/>
              <a:gd name="T22" fmla="*/ 0 h 392"/>
              <a:gd name="T23" fmla="*/ 248 w 248"/>
              <a:gd name="T24" fmla="*/ 392 h 3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8" h="392">
                <a:moveTo>
                  <a:pt x="96" y="392"/>
                </a:moveTo>
                <a:cubicBezTo>
                  <a:pt x="132" y="380"/>
                  <a:pt x="168" y="368"/>
                  <a:pt x="192" y="344"/>
                </a:cubicBezTo>
                <a:cubicBezTo>
                  <a:pt x="216" y="320"/>
                  <a:pt x="232" y="280"/>
                  <a:pt x="240" y="248"/>
                </a:cubicBezTo>
                <a:cubicBezTo>
                  <a:pt x="248" y="216"/>
                  <a:pt x="248" y="184"/>
                  <a:pt x="240" y="152"/>
                </a:cubicBezTo>
                <a:cubicBezTo>
                  <a:pt x="232" y="120"/>
                  <a:pt x="216" y="80"/>
                  <a:pt x="192" y="56"/>
                </a:cubicBezTo>
                <a:cubicBezTo>
                  <a:pt x="168" y="32"/>
                  <a:pt x="128" y="16"/>
                  <a:pt x="96" y="8"/>
                </a:cubicBezTo>
                <a:cubicBezTo>
                  <a:pt x="64" y="0"/>
                  <a:pt x="32" y="4"/>
                  <a:pt x="0" y="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</p:txBody>
      </p:sp>
      <p:sp>
        <p:nvSpPr>
          <p:cNvPr id="52" name="TextBox 51"/>
          <p:cNvSpPr txBox="1"/>
          <p:nvPr/>
        </p:nvSpPr>
        <p:spPr>
          <a:xfrm>
            <a:off x="467544" y="1592263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>
                <a:latin typeface="+mn-lt"/>
              </a:rPr>
              <a:t>Inward– Link2:</a:t>
            </a:r>
          </a:p>
        </p:txBody>
      </p: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5976156" y="1520788"/>
            <a:ext cx="2160240" cy="2423418"/>
            <a:chOff x="624" y="812"/>
            <a:chExt cx="2103" cy="2188"/>
          </a:xfrm>
        </p:grpSpPr>
        <p:sp>
          <p:nvSpPr>
            <p:cNvPr id="54" name="AutoShape 5"/>
            <p:cNvSpPr>
              <a:spLocks noChangeArrowheads="1"/>
            </p:cNvSpPr>
            <p:nvPr/>
          </p:nvSpPr>
          <p:spPr bwMode="auto">
            <a:xfrm flipV="1">
              <a:off x="711" y="2496"/>
              <a:ext cx="345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8 w 21600"/>
                <a:gd name="T13" fmla="*/ 4472 h 21600"/>
                <a:gd name="T14" fmla="*/ 17092 w 21600"/>
                <a:gd name="T15" fmla="*/ 171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6"/>
            <p:cNvSpPr>
              <a:spLocks noChangeArrowheads="1"/>
            </p:cNvSpPr>
            <p:nvPr/>
          </p:nvSpPr>
          <p:spPr bwMode="auto">
            <a:xfrm rot="-1498875">
              <a:off x="770" y="2218"/>
              <a:ext cx="1344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7"/>
            <p:cNvSpPr>
              <a:spLocks noChangeArrowheads="1"/>
            </p:cNvSpPr>
            <p:nvPr/>
          </p:nvSpPr>
          <p:spPr bwMode="auto">
            <a:xfrm rot="-3544460">
              <a:off x="1643" y="1412"/>
              <a:ext cx="1392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2016" y="20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9"/>
            <p:cNvSpPr>
              <a:spLocks noChangeShapeType="1"/>
            </p:cNvSpPr>
            <p:nvPr/>
          </p:nvSpPr>
          <p:spPr bwMode="auto">
            <a:xfrm>
              <a:off x="624" y="27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>
              <a:off x="672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76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864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960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>
              <a:off x="1056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>
              <a:off x="1152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>
              <a:off x="124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17"/>
            <p:cNvSpPr>
              <a:spLocks noChangeArrowheads="1"/>
            </p:cNvSpPr>
            <p:nvPr/>
          </p:nvSpPr>
          <p:spPr bwMode="auto">
            <a:xfrm>
              <a:off x="864" y="25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8"/>
            <p:cNvSpPr>
              <a:spLocks noChangeShapeType="1"/>
            </p:cNvSpPr>
            <p:nvPr/>
          </p:nvSpPr>
          <p:spPr bwMode="auto">
            <a:xfrm flipV="1">
              <a:off x="2055" y="1758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9"/>
            <p:cNvSpPr>
              <a:spLocks/>
            </p:cNvSpPr>
            <p:nvPr/>
          </p:nvSpPr>
          <p:spPr bwMode="auto">
            <a:xfrm>
              <a:off x="2352" y="1680"/>
              <a:ext cx="144" cy="192"/>
            </a:xfrm>
            <a:custGeom>
              <a:avLst/>
              <a:gdLst>
                <a:gd name="T0" fmla="*/ 144 w 144"/>
                <a:gd name="T1" fmla="*/ 327 h 168"/>
                <a:gd name="T2" fmla="*/ 96 w 144"/>
                <a:gd name="T3" fmla="*/ 46 h 168"/>
                <a:gd name="T4" fmla="*/ 0 w 144"/>
                <a:gd name="T5" fmla="*/ 46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2016" y="1632"/>
              <a:ext cx="336" cy="600"/>
            </a:xfrm>
            <a:custGeom>
              <a:avLst/>
              <a:gdLst>
                <a:gd name="T0" fmla="*/ 68 w 360"/>
                <a:gd name="T1" fmla="*/ 1205 h 504"/>
                <a:gd name="T2" fmla="*/ 170 w 360"/>
                <a:gd name="T3" fmla="*/ 1089 h 504"/>
                <a:gd name="T4" fmla="*/ 238 w 360"/>
                <a:gd name="T5" fmla="*/ 862 h 504"/>
                <a:gd name="T6" fmla="*/ 238 w 360"/>
                <a:gd name="T7" fmla="*/ 401 h 504"/>
                <a:gd name="T8" fmla="*/ 136 w 360"/>
                <a:gd name="T9" fmla="*/ 60 h 504"/>
                <a:gd name="T10" fmla="*/ 0 w 360"/>
                <a:gd name="T11" fmla="*/ 60 h 5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0"/>
                <a:gd name="T19" fmla="*/ 0 h 504"/>
                <a:gd name="T20" fmla="*/ 360 w 360"/>
                <a:gd name="T21" fmla="*/ 504 h 5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0" h="504">
                  <a:moveTo>
                    <a:pt x="96" y="504"/>
                  </a:moveTo>
                  <a:cubicBezTo>
                    <a:pt x="148" y="492"/>
                    <a:pt x="200" y="480"/>
                    <a:pt x="240" y="456"/>
                  </a:cubicBezTo>
                  <a:cubicBezTo>
                    <a:pt x="280" y="432"/>
                    <a:pt x="320" y="408"/>
                    <a:pt x="336" y="360"/>
                  </a:cubicBezTo>
                  <a:cubicBezTo>
                    <a:pt x="352" y="312"/>
                    <a:pt x="360" y="224"/>
                    <a:pt x="336" y="168"/>
                  </a:cubicBezTo>
                  <a:cubicBezTo>
                    <a:pt x="312" y="112"/>
                    <a:pt x="248" y="48"/>
                    <a:pt x="192" y="24"/>
                  </a:cubicBezTo>
                  <a:cubicBezTo>
                    <a:pt x="136" y="0"/>
                    <a:pt x="68" y="12"/>
                    <a:pt x="0" y="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1"/>
            <p:cNvSpPr>
              <a:spLocks/>
            </p:cNvSpPr>
            <p:nvPr/>
          </p:nvSpPr>
          <p:spPr bwMode="auto">
            <a:xfrm>
              <a:off x="816" y="2208"/>
              <a:ext cx="480" cy="792"/>
            </a:xfrm>
            <a:custGeom>
              <a:avLst/>
              <a:gdLst>
                <a:gd name="T0" fmla="*/ 405 w 360"/>
                <a:gd name="T1" fmla="*/ 4831 h 504"/>
                <a:gd name="T2" fmla="*/ 1012 w 360"/>
                <a:gd name="T3" fmla="*/ 4373 h 504"/>
                <a:gd name="T4" fmla="*/ 1415 w 360"/>
                <a:gd name="T5" fmla="*/ 3449 h 504"/>
                <a:gd name="T6" fmla="*/ 1415 w 360"/>
                <a:gd name="T7" fmla="*/ 1611 h 504"/>
                <a:gd name="T8" fmla="*/ 809 w 360"/>
                <a:gd name="T9" fmla="*/ 233 h 504"/>
                <a:gd name="T10" fmla="*/ 0 w 360"/>
                <a:gd name="T11" fmla="*/ 233 h 5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0"/>
                <a:gd name="T19" fmla="*/ 0 h 504"/>
                <a:gd name="T20" fmla="*/ 360 w 360"/>
                <a:gd name="T21" fmla="*/ 504 h 5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0" h="504">
                  <a:moveTo>
                    <a:pt x="96" y="504"/>
                  </a:moveTo>
                  <a:cubicBezTo>
                    <a:pt x="148" y="492"/>
                    <a:pt x="200" y="480"/>
                    <a:pt x="240" y="456"/>
                  </a:cubicBezTo>
                  <a:cubicBezTo>
                    <a:pt x="280" y="432"/>
                    <a:pt x="320" y="408"/>
                    <a:pt x="336" y="360"/>
                  </a:cubicBezTo>
                  <a:cubicBezTo>
                    <a:pt x="352" y="312"/>
                    <a:pt x="360" y="224"/>
                    <a:pt x="336" y="168"/>
                  </a:cubicBezTo>
                  <a:cubicBezTo>
                    <a:pt x="312" y="112"/>
                    <a:pt x="248" y="48"/>
                    <a:pt x="192" y="24"/>
                  </a:cubicBezTo>
                  <a:cubicBezTo>
                    <a:pt x="136" y="0"/>
                    <a:pt x="68" y="12"/>
                    <a:pt x="0" y="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22"/>
            <p:cNvSpPr txBox="1">
              <a:spLocks noChangeArrowheads="1"/>
            </p:cNvSpPr>
            <p:nvPr/>
          </p:nvSpPr>
          <p:spPr bwMode="auto">
            <a:xfrm>
              <a:off x="624" y="2112"/>
              <a:ext cx="238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800" b="1" baseline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τ</a:t>
              </a:r>
              <a:r>
                <a:rPr lang="en-GB" sz="2800" b="1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1</a:t>
              </a:r>
              <a:endParaRPr lang="el-GR" sz="2800" b="1">
                <a:solidFill>
                  <a:srgbClr val="FF0000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72" name="Text Box 23"/>
            <p:cNvSpPr txBox="1">
              <a:spLocks noChangeArrowheads="1"/>
            </p:cNvSpPr>
            <p:nvPr/>
          </p:nvSpPr>
          <p:spPr bwMode="auto">
            <a:xfrm>
              <a:off x="1575" y="2367"/>
              <a:ext cx="180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0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θ</a:t>
              </a:r>
              <a:r>
                <a:rPr lang="en-GB" sz="2000" b="1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1</a:t>
              </a:r>
              <a:endParaRPr lang="el-GR" sz="2000" b="1">
                <a:solidFill>
                  <a:srgbClr val="0000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>
              <a:off x="940" y="2583"/>
              <a:ext cx="980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5"/>
            <p:cNvSpPr>
              <a:spLocks/>
            </p:cNvSpPr>
            <p:nvPr/>
          </p:nvSpPr>
          <p:spPr bwMode="auto">
            <a:xfrm>
              <a:off x="1440" y="2400"/>
              <a:ext cx="144" cy="192"/>
            </a:xfrm>
            <a:custGeom>
              <a:avLst/>
              <a:gdLst>
                <a:gd name="T0" fmla="*/ 144 w 144"/>
                <a:gd name="T1" fmla="*/ 327 h 168"/>
                <a:gd name="T2" fmla="*/ 96 w 144"/>
                <a:gd name="T3" fmla="*/ 46 h 168"/>
                <a:gd name="T4" fmla="*/ 0 w 144"/>
                <a:gd name="T5" fmla="*/ 46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 Box 26"/>
            <p:cNvSpPr txBox="1">
              <a:spLocks noChangeArrowheads="1"/>
            </p:cNvSpPr>
            <p:nvPr/>
          </p:nvSpPr>
          <p:spPr bwMode="auto">
            <a:xfrm>
              <a:off x="2448" y="1536"/>
              <a:ext cx="181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0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θ</a:t>
              </a:r>
              <a:r>
                <a:rPr lang="en-GB" sz="2000" b="1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2</a:t>
              </a:r>
              <a:endParaRPr lang="el-GR" sz="2000" b="1">
                <a:solidFill>
                  <a:srgbClr val="0000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76" name="Text Box 27"/>
            <p:cNvSpPr txBox="1">
              <a:spLocks noChangeArrowheads="1"/>
            </p:cNvSpPr>
            <p:nvPr/>
          </p:nvSpPr>
          <p:spPr bwMode="auto">
            <a:xfrm>
              <a:off x="1105" y="1920"/>
              <a:ext cx="59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>
                  <a:latin typeface="Times New Roman" charset="0"/>
                  <a:cs typeface="Times New Roman" charset="0"/>
                </a:rPr>
                <a:t>Link 1</a:t>
              </a:r>
              <a:endParaRPr lang="el-GR" sz="2000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77" name="Text Box 28"/>
            <p:cNvSpPr txBox="1">
              <a:spLocks noChangeArrowheads="1"/>
            </p:cNvSpPr>
            <p:nvPr/>
          </p:nvSpPr>
          <p:spPr bwMode="auto">
            <a:xfrm>
              <a:off x="1776" y="1104"/>
              <a:ext cx="59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>
                  <a:latin typeface="Times New Roman" charset="0"/>
                  <a:cs typeface="Times New Roman" charset="0"/>
                </a:rPr>
                <a:t>Link 2</a:t>
              </a:r>
              <a:endParaRPr lang="el-GR" sz="2000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78" name="Text Box 29"/>
            <p:cNvSpPr txBox="1">
              <a:spLocks noChangeArrowheads="1"/>
            </p:cNvSpPr>
            <p:nvPr/>
          </p:nvSpPr>
          <p:spPr bwMode="auto">
            <a:xfrm>
              <a:off x="1776" y="1536"/>
              <a:ext cx="238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800" b="1" baseline="0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τ</a:t>
              </a:r>
              <a:r>
                <a:rPr lang="en-GB" sz="2800" b="1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2</a:t>
              </a:r>
              <a:endParaRPr lang="el-GR" sz="2800" b="1">
                <a:solidFill>
                  <a:srgbClr val="FF0000"/>
                </a:solidFill>
                <a:latin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1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RNE calculations</a:t>
            </a:r>
          </a:p>
          <a:p>
            <a:pPr marL="0" indent="0" algn="ctr">
              <a:buNone/>
            </a:pPr>
            <a:r>
              <a:rPr lang="en-US" sz="2800" dirty="0"/>
              <a:t>150n-48 multiplications</a:t>
            </a:r>
          </a:p>
          <a:p>
            <a:pPr marL="0" indent="0" algn="ctr">
              <a:buNone/>
            </a:pPr>
            <a:r>
              <a:rPr lang="en-US" sz="2800" dirty="0"/>
              <a:t>131n-48 additions</a:t>
            </a:r>
          </a:p>
          <a:p>
            <a:r>
              <a:rPr lang="en-US" sz="2800" dirty="0" err="1"/>
              <a:t>Lagrangian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32n</a:t>
            </a:r>
            <a:r>
              <a:rPr lang="en-US" sz="2800" baseline="30000" dirty="0"/>
              <a:t>4</a:t>
            </a:r>
            <a:r>
              <a:rPr lang="en-US" sz="2800" dirty="0"/>
              <a:t>+86n</a:t>
            </a:r>
            <a:r>
              <a:rPr lang="en-US" sz="2800" baseline="30000" dirty="0"/>
              <a:t>3</a:t>
            </a:r>
            <a:r>
              <a:rPr lang="en-US" sz="2800" dirty="0"/>
              <a:t>+171n</a:t>
            </a:r>
            <a:r>
              <a:rPr lang="en-US" sz="2800" baseline="30000" dirty="0"/>
              <a:t>2</a:t>
            </a:r>
            <a:r>
              <a:rPr lang="en-US" sz="2800" dirty="0"/>
              <a:t>+53n-128 multiplications</a:t>
            </a:r>
          </a:p>
          <a:p>
            <a:pPr marL="0" indent="0" algn="ctr">
              <a:buNone/>
            </a:pPr>
            <a:r>
              <a:rPr lang="en-US" sz="2800" dirty="0"/>
              <a:t>25n</a:t>
            </a:r>
            <a:r>
              <a:rPr lang="en-US" sz="2800" baseline="30000" dirty="0"/>
              <a:t>4</a:t>
            </a:r>
            <a:r>
              <a:rPr lang="en-US" sz="2800" dirty="0"/>
              <a:t>+66n</a:t>
            </a:r>
            <a:r>
              <a:rPr lang="en-US" sz="2800" baseline="30000" dirty="0"/>
              <a:t>3</a:t>
            </a:r>
            <a:r>
              <a:rPr lang="en-US" sz="2800" dirty="0"/>
              <a:t>+129n</a:t>
            </a:r>
            <a:r>
              <a:rPr lang="en-US" sz="2800" baseline="30000" dirty="0"/>
              <a:t>2</a:t>
            </a:r>
            <a:r>
              <a:rPr lang="en-US" sz="2800" dirty="0"/>
              <a:t>+42n-96 additions</a:t>
            </a:r>
          </a:p>
          <a:p>
            <a:endParaRPr lang="en-US" sz="1600" dirty="0"/>
          </a:p>
          <a:p>
            <a:r>
              <a:rPr lang="en-US" sz="2800" dirty="0"/>
              <a:t>For n =6 (typical)</a:t>
            </a:r>
          </a:p>
          <a:p>
            <a:pPr marL="0" indent="0" algn="ctr">
              <a:buNone/>
            </a:pPr>
            <a:r>
              <a:rPr lang="en-US" dirty="0"/>
              <a:t>852 </a:t>
            </a:r>
            <a:r>
              <a:rPr lang="en-US" sz="2800" dirty="0"/>
              <a:t>vs 66394 multiplications</a:t>
            </a:r>
          </a:p>
          <a:p>
            <a:pPr marL="0" indent="0" algn="ctr">
              <a:buNone/>
            </a:pPr>
            <a:r>
              <a:rPr lang="en-US" sz="2800" dirty="0"/>
              <a:t>738 vs 51456 additions</a:t>
            </a:r>
          </a:p>
          <a:p>
            <a:pPr marL="0" indent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835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Newton-Euler</a:t>
            </a:r>
          </a:p>
        </p:txBody>
      </p:sp>
    </p:spTree>
    <p:extLst>
      <p:ext uri="{BB962C8B-B14F-4D97-AF65-F5344CB8AC3E}">
        <p14:creationId xmlns:p14="http://schemas.microsoft.com/office/powerpoint/2010/main" val="320907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on Newton Euler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Recursive NE</a:t>
            </a:r>
          </a:p>
          <a:p>
            <a:pPr lvl="1"/>
            <a:r>
              <a:rPr lang="en-GB" dirty="0"/>
              <a:t>substituting numeric values at each step</a:t>
            </a:r>
          </a:p>
          <a:p>
            <a:pPr lvl="1"/>
            <a:r>
              <a:rPr lang="en-GB" dirty="0"/>
              <a:t>computational complexity of each step remains constant </a:t>
            </a:r>
          </a:p>
          <a:p>
            <a:pPr lvl="1"/>
            <a:r>
              <a:rPr lang="en-GB" dirty="0"/>
              <a:t>grows in a linear fashion with the number of joints</a:t>
            </a:r>
          </a:p>
          <a:p>
            <a:pPr marL="457200" lvl="1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Closed form of NE</a:t>
            </a:r>
          </a:p>
          <a:p>
            <a:pPr lvl="1"/>
            <a:r>
              <a:rPr lang="en-GB" dirty="0"/>
              <a:t>substituting expressions in a recursive way </a:t>
            </a:r>
          </a:p>
          <a:p>
            <a:pPr lvl="1"/>
            <a:r>
              <a:rPr lang="en-GB" dirty="0"/>
              <a:t>closed-form dynamic model is obtained, which is identical to the one obtained using Euler-Lagrange (or any other) method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Form Newton – Euler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Explicit </a:t>
            </a:r>
            <a:r>
              <a:rPr lang="en-US" sz="2800" u="sng" dirty="0"/>
              <a:t>input-output relations</a:t>
            </a:r>
          </a:p>
          <a:p>
            <a:pPr eaLnBrk="1" hangingPunct="1"/>
            <a:r>
              <a:rPr lang="en-US" sz="2800" dirty="0"/>
              <a:t>Dynamic equations in terms </a:t>
            </a:r>
            <a:r>
              <a:rPr lang="en-US" sz="2800" u="sng" dirty="0"/>
              <a:t>of joints displacement </a:t>
            </a:r>
            <a:r>
              <a:rPr lang="en-US" sz="2800" dirty="0"/>
              <a:t>and </a:t>
            </a:r>
            <a:r>
              <a:rPr lang="en-US" sz="2800" u="sng" dirty="0"/>
              <a:t>joints torques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647564" y="3645024"/>
            <a:ext cx="2514600" cy="2711450"/>
            <a:chOff x="624" y="812"/>
            <a:chExt cx="2103" cy="2188"/>
          </a:xfrm>
        </p:grpSpPr>
        <p:sp>
          <p:nvSpPr>
            <p:cNvPr id="39951" name="AutoShape 5"/>
            <p:cNvSpPr>
              <a:spLocks noChangeArrowheads="1"/>
            </p:cNvSpPr>
            <p:nvPr/>
          </p:nvSpPr>
          <p:spPr bwMode="auto">
            <a:xfrm flipV="1">
              <a:off x="711" y="2496"/>
              <a:ext cx="345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8 w 21600"/>
                <a:gd name="T13" fmla="*/ 4472 h 21600"/>
                <a:gd name="T14" fmla="*/ 17092 w 21600"/>
                <a:gd name="T15" fmla="*/ 171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AutoShape 6"/>
            <p:cNvSpPr>
              <a:spLocks noChangeArrowheads="1"/>
            </p:cNvSpPr>
            <p:nvPr/>
          </p:nvSpPr>
          <p:spPr bwMode="auto">
            <a:xfrm rot="-1498875">
              <a:off x="770" y="2218"/>
              <a:ext cx="1344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AutoShape 7"/>
            <p:cNvSpPr>
              <a:spLocks noChangeArrowheads="1"/>
            </p:cNvSpPr>
            <p:nvPr/>
          </p:nvSpPr>
          <p:spPr bwMode="auto">
            <a:xfrm rot="-3544460">
              <a:off x="1643" y="1412"/>
              <a:ext cx="1392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Oval 8"/>
            <p:cNvSpPr>
              <a:spLocks noChangeArrowheads="1"/>
            </p:cNvSpPr>
            <p:nvPr/>
          </p:nvSpPr>
          <p:spPr bwMode="auto">
            <a:xfrm>
              <a:off x="2016" y="20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9"/>
            <p:cNvSpPr>
              <a:spLocks noChangeShapeType="1"/>
            </p:cNvSpPr>
            <p:nvPr/>
          </p:nvSpPr>
          <p:spPr bwMode="auto">
            <a:xfrm>
              <a:off x="624" y="27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10"/>
            <p:cNvSpPr>
              <a:spLocks noChangeShapeType="1"/>
            </p:cNvSpPr>
            <p:nvPr/>
          </p:nvSpPr>
          <p:spPr bwMode="auto">
            <a:xfrm>
              <a:off x="672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11"/>
            <p:cNvSpPr>
              <a:spLocks noChangeShapeType="1"/>
            </p:cNvSpPr>
            <p:nvPr/>
          </p:nvSpPr>
          <p:spPr bwMode="auto">
            <a:xfrm>
              <a:off x="76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Line 12"/>
            <p:cNvSpPr>
              <a:spLocks noChangeShapeType="1"/>
            </p:cNvSpPr>
            <p:nvPr/>
          </p:nvSpPr>
          <p:spPr bwMode="auto">
            <a:xfrm>
              <a:off x="864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13"/>
            <p:cNvSpPr>
              <a:spLocks noChangeShapeType="1"/>
            </p:cNvSpPr>
            <p:nvPr/>
          </p:nvSpPr>
          <p:spPr bwMode="auto">
            <a:xfrm>
              <a:off x="960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14"/>
            <p:cNvSpPr>
              <a:spLocks noChangeShapeType="1"/>
            </p:cNvSpPr>
            <p:nvPr/>
          </p:nvSpPr>
          <p:spPr bwMode="auto">
            <a:xfrm>
              <a:off x="1056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15"/>
            <p:cNvSpPr>
              <a:spLocks noChangeShapeType="1"/>
            </p:cNvSpPr>
            <p:nvPr/>
          </p:nvSpPr>
          <p:spPr bwMode="auto">
            <a:xfrm>
              <a:off x="1152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16"/>
            <p:cNvSpPr>
              <a:spLocks noChangeShapeType="1"/>
            </p:cNvSpPr>
            <p:nvPr/>
          </p:nvSpPr>
          <p:spPr bwMode="auto">
            <a:xfrm>
              <a:off x="124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Oval 17"/>
            <p:cNvSpPr>
              <a:spLocks noChangeArrowheads="1"/>
            </p:cNvSpPr>
            <p:nvPr/>
          </p:nvSpPr>
          <p:spPr bwMode="auto">
            <a:xfrm>
              <a:off x="864" y="25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Line 18"/>
            <p:cNvSpPr>
              <a:spLocks noChangeShapeType="1"/>
            </p:cNvSpPr>
            <p:nvPr/>
          </p:nvSpPr>
          <p:spPr bwMode="auto">
            <a:xfrm flipV="1">
              <a:off x="2055" y="1758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Freeform 19"/>
            <p:cNvSpPr>
              <a:spLocks/>
            </p:cNvSpPr>
            <p:nvPr/>
          </p:nvSpPr>
          <p:spPr bwMode="auto">
            <a:xfrm>
              <a:off x="2352" y="1680"/>
              <a:ext cx="144" cy="192"/>
            </a:xfrm>
            <a:custGeom>
              <a:avLst/>
              <a:gdLst>
                <a:gd name="T0" fmla="*/ 144 w 144"/>
                <a:gd name="T1" fmla="*/ 286 h 168"/>
                <a:gd name="T2" fmla="*/ 96 w 144"/>
                <a:gd name="T3" fmla="*/ 40 h 168"/>
                <a:gd name="T4" fmla="*/ 0 w 144"/>
                <a:gd name="T5" fmla="*/ 40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Freeform 20"/>
            <p:cNvSpPr>
              <a:spLocks/>
            </p:cNvSpPr>
            <p:nvPr/>
          </p:nvSpPr>
          <p:spPr bwMode="auto">
            <a:xfrm>
              <a:off x="2016" y="1632"/>
              <a:ext cx="336" cy="600"/>
            </a:xfrm>
            <a:custGeom>
              <a:avLst/>
              <a:gdLst>
                <a:gd name="T0" fmla="*/ 73 w 360"/>
                <a:gd name="T1" fmla="*/ 1012 h 504"/>
                <a:gd name="T2" fmla="*/ 182 w 360"/>
                <a:gd name="T3" fmla="*/ 915 h 504"/>
                <a:gd name="T4" fmla="*/ 255 w 360"/>
                <a:gd name="T5" fmla="*/ 724 h 504"/>
                <a:gd name="T6" fmla="*/ 255 w 360"/>
                <a:gd name="T7" fmla="*/ 337 h 504"/>
                <a:gd name="T8" fmla="*/ 146 w 360"/>
                <a:gd name="T9" fmla="*/ 50 h 504"/>
                <a:gd name="T10" fmla="*/ 0 w 360"/>
                <a:gd name="T11" fmla="*/ 50 h 5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0"/>
                <a:gd name="T19" fmla="*/ 0 h 504"/>
                <a:gd name="T20" fmla="*/ 360 w 360"/>
                <a:gd name="T21" fmla="*/ 504 h 5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0" h="504">
                  <a:moveTo>
                    <a:pt x="96" y="504"/>
                  </a:moveTo>
                  <a:cubicBezTo>
                    <a:pt x="148" y="492"/>
                    <a:pt x="200" y="480"/>
                    <a:pt x="240" y="456"/>
                  </a:cubicBezTo>
                  <a:cubicBezTo>
                    <a:pt x="280" y="432"/>
                    <a:pt x="320" y="408"/>
                    <a:pt x="336" y="360"/>
                  </a:cubicBezTo>
                  <a:cubicBezTo>
                    <a:pt x="352" y="312"/>
                    <a:pt x="360" y="224"/>
                    <a:pt x="336" y="168"/>
                  </a:cubicBezTo>
                  <a:cubicBezTo>
                    <a:pt x="312" y="112"/>
                    <a:pt x="248" y="48"/>
                    <a:pt x="192" y="24"/>
                  </a:cubicBezTo>
                  <a:cubicBezTo>
                    <a:pt x="136" y="0"/>
                    <a:pt x="68" y="12"/>
                    <a:pt x="0" y="2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Freeform 21"/>
            <p:cNvSpPr>
              <a:spLocks/>
            </p:cNvSpPr>
            <p:nvPr/>
          </p:nvSpPr>
          <p:spPr bwMode="auto">
            <a:xfrm>
              <a:off x="816" y="2208"/>
              <a:ext cx="480" cy="792"/>
            </a:xfrm>
            <a:custGeom>
              <a:avLst/>
              <a:gdLst>
                <a:gd name="T0" fmla="*/ 304 w 360"/>
                <a:gd name="T1" fmla="*/ 3074 h 504"/>
                <a:gd name="T2" fmla="*/ 759 w 360"/>
                <a:gd name="T3" fmla="*/ 2783 h 504"/>
                <a:gd name="T4" fmla="*/ 1061 w 360"/>
                <a:gd name="T5" fmla="*/ 2195 h 504"/>
                <a:gd name="T6" fmla="*/ 1061 w 360"/>
                <a:gd name="T7" fmla="*/ 1025 h 504"/>
                <a:gd name="T8" fmla="*/ 607 w 360"/>
                <a:gd name="T9" fmla="*/ 148 h 504"/>
                <a:gd name="T10" fmla="*/ 0 w 360"/>
                <a:gd name="T11" fmla="*/ 148 h 5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0"/>
                <a:gd name="T19" fmla="*/ 0 h 504"/>
                <a:gd name="T20" fmla="*/ 360 w 360"/>
                <a:gd name="T21" fmla="*/ 504 h 5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0" h="504">
                  <a:moveTo>
                    <a:pt x="96" y="504"/>
                  </a:moveTo>
                  <a:cubicBezTo>
                    <a:pt x="148" y="492"/>
                    <a:pt x="200" y="480"/>
                    <a:pt x="240" y="456"/>
                  </a:cubicBezTo>
                  <a:cubicBezTo>
                    <a:pt x="280" y="432"/>
                    <a:pt x="320" y="408"/>
                    <a:pt x="336" y="360"/>
                  </a:cubicBezTo>
                  <a:cubicBezTo>
                    <a:pt x="352" y="312"/>
                    <a:pt x="360" y="224"/>
                    <a:pt x="336" y="168"/>
                  </a:cubicBezTo>
                  <a:cubicBezTo>
                    <a:pt x="312" y="112"/>
                    <a:pt x="248" y="48"/>
                    <a:pt x="192" y="24"/>
                  </a:cubicBezTo>
                  <a:cubicBezTo>
                    <a:pt x="136" y="0"/>
                    <a:pt x="68" y="12"/>
                    <a:pt x="0" y="2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Text Box 22"/>
            <p:cNvSpPr txBox="1">
              <a:spLocks noChangeArrowheads="1"/>
            </p:cNvSpPr>
            <p:nvPr/>
          </p:nvSpPr>
          <p:spPr bwMode="auto">
            <a:xfrm>
              <a:off x="624" y="2112"/>
              <a:ext cx="238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800" b="1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τ</a:t>
              </a:r>
              <a:r>
                <a:rPr lang="en-GB" sz="2800" b="1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1</a:t>
              </a:r>
              <a:endParaRPr lang="el-GR" sz="2800" b="1">
                <a:solidFill>
                  <a:srgbClr val="FF0000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39969" name="Text Box 23"/>
            <p:cNvSpPr txBox="1">
              <a:spLocks noChangeArrowheads="1"/>
            </p:cNvSpPr>
            <p:nvPr/>
          </p:nvSpPr>
          <p:spPr bwMode="auto">
            <a:xfrm>
              <a:off x="1575" y="2367"/>
              <a:ext cx="180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000" b="1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θ</a:t>
              </a:r>
              <a:r>
                <a:rPr lang="en-GB" sz="2000" b="1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1</a:t>
              </a:r>
              <a:endParaRPr lang="el-GR" sz="2000" b="1">
                <a:solidFill>
                  <a:srgbClr val="0000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39970" name="Line 24"/>
            <p:cNvSpPr>
              <a:spLocks noChangeShapeType="1"/>
            </p:cNvSpPr>
            <p:nvPr/>
          </p:nvSpPr>
          <p:spPr bwMode="auto">
            <a:xfrm>
              <a:off x="940" y="2583"/>
              <a:ext cx="980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1" name="Freeform 25"/>
            <p:cNvSpPr>
              <a:spLocks/>
            </p:cNvSpPr>
            <p:nvPr/>
          </p:nvSpPr>
          <p:spPr bwMode="auto">
            <a:xfrm>
              <a:off x="1440" y="2400"/>
              <a:ext cx="144" cy="192"/>
            </a:xfrm>
            <a:custGeom>
              <a:avLst/>
              <a:gdLst>
                <a:gd name="T0" fmla="*/ 144 w 144"/>
                <a:gd name="T1" fmla="*/ 286 h 168"/>
                <a:gd name="T2" fmla="*/ 96 w 144"/>
                <a:gd name="T3" fmla="*/ 40 h 168"/>
                <a:gd name="T4" fmla="*/ 0 w 144"/>
                <a:gd name="T5" fmla="*/ 40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Text Box 26"/>
            <p:cNvSpPr txBox="1">
              <a:spLocks noChangeArrowheads="1"/>
            </p:cNvSpPr>
            <p:nvPr/>
          </p:nvSpPr>
          <p:spPr bwMode="auto">
            <a:xfrm>
              <a:off x="2448" y="1536"/>
              <a:ext cx="181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000" b="1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θ</a:t>
              </a:r>
              <a:r>
                <a:rPr lang="en-GB" sz="2000" b="1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2</a:t>
              </a:r>
              <a:endParaRPr lang="el-GR" sz="2000" b="1">
                <a:solidFill>
                  <a:srgbClr val="0000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39973" name="Text Box 27"/>
            <p:cNvSpPr txBox="1">
              <a:spLocks noChangeArrowheads="1"/>
            </p:cNvSpPr>
            <p:nvPr/>
          </p:nvSpPr>
          <p:spPr bwMode="auto">
            <a:xfrm>
              <a:off x="1105" y="1920"/>
              <a:ext cx="59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>
                  <a:latin typeface="Times New Roman" charset="0"/>
                  <a:cs typeface="Times New Roman" charset="0"/>
                </a:rPr>
                <a:t>Link 1</a:t>
              </a:r>
              <a:endParaRPr lang="el-GR" sz="2000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39974" name="Text Box 28"/>
            <p:cNvSpPr txBox="1">
              <a:spLocks noChangeArrowheads="1"/>
            </p:cNvSpPr>
            <p:nvPr/>
          </p:nvSpPr>
          <p:spPr bwMode="auto">
            <a:xfrm>
              <a:off x="1776" y="1104"/>
              <a:ext cx="59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>
                  <a:latin typeface="Times New Roman" charset="0"/>
                  <a:cs typeface="Times New Roman" charset="0"/>
                </a:rPr>
                <a:t>Link 2</a:t>
              </a:r>
              <a:endParaRPr lang="el-GR" sz="2000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39975" name="Text Box 29"/>
            <p:cNvSpPr txBox="1">
              <a:spLocks noChangeArrowheads="1"/>
            </p:cNvSpPr>
            <p:nvPr/>
          </p:nvSpPr>
          <p:spPr bwMode="auto">
            <a:xfrm>
              <a:off x="1776" y="1536"/>
              <a:ext cx="238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l-GR" sz="2800" b="1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τ</a:t>
              </a:r>
              <a:r>
                <a:rPr lang="en-GB" sz="2800" b="1">
                  <a:solidFill>
                    <a:srgbClr val="FF0000"/>
                  </a:solidFill>
                  <a:latin typeface="Times New Roman" charset="0"/>
                  <a:cs typeface="Times New Roman" charset="0"/>
                </a:rPr>
                <a:t>2</a:t>
              </a:r>
              <a:endParaRPr lang="el-GR" sz="2800" b="1">
                <a:solidFill>
                  <a:srgbClr val="FF0000"/>
                </a:solidFill>
                <a:latin typeface="Times New Roman" charset="0"/>
                <a:cs typeface="Times New Roman" charset="0"/>
              </a:endParaRPr>
            </a:p>
          </p:txBody>
        </p:sp>
      </p:grpSp>
      <p:sp>
        <p:nvSpPr>
          <p:cNvPr id="39941" name="TextBox 29"/>
          <p:cNvSpPr txBox="1">
            <a:spLocks noChangeArrowheads="1"/>
          </p:cNvSpPr>
          <p:nvPr/>
        </p:nvSpPr>
        <p:spPr bwMode="auto">
          <a:xfrm>
            <a:off x="4500351" y="2924944"/>
            <a:ext cx="3500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aseline="0" dirty="0">
                <a:latin typeface="+mn-lt"/>
                <a:cs typeface="Arial" charset="0"/>
              </a:rPr>
              <a:t>NE eq. for Link 1:</a:t>
            </a:r>
          </a:p>
        </p:txBody>
      </p:sp>
      <p:graphicFrame>
        <p:nvGraphicFramePr>
          <p:cNvPr id="399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199101"/>
              </p:ext>
            </p:extLst>
          </p:nvPr>
        </p:nvGraphicFramePr>
        <p:xfrm>
          <a:off x="4535996" y="3465004"/>
          <a:ext cx="3816424" cy="489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2" name="Equation" r:id="rId3" imgW="1879600" imgH="241300" progId="Equation.3">
                  <p:embed/>
                </p:oleObj>
              </mc:Choice>
              <mc:Fallback>
                <p:oleObj name="Equation" r:id="rId3" imgW="1879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996" y="3465004"/>
                        <a:ext cx="3816424" cy="489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948865"/>
              </p:ext>
            </p:extLst>
          </p:nvPr>
        </p:nvGraphicFramePr>
        <p:xfrm>
          <a:off x="3743908" y="4005064"/>
          <a:ext cx="50133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3" name="Equation" r:id="rId5" imgW="2781300" imgH="292100" progId="Equation.3">
                  <p:embed/>
                </p:oleObj>
              </mc:Choice>
              <mc:Fallback>
                <p:oleObj name="Equation" r:id="rId5" imgW="27813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908" y="4005064"/>
                        <a:ext cx="50133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524280"/>
              </p:ext>
            </p:extLst>
          </p:nvPr>
        </p:nvGraphicFramePr>
        <p:xfrm>
          <a:off x="4608004" y="5157192"/>
          <a:ext cx="3240360" cy="50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4" name="Equation" r:id="rId7" imgW="1625600" imgH="254000" progId="Equation.3">
                  <p:embed/>
                </p:oleObj>
              </mc:Choice>
              <mc:Fallback>
                <p:oleObj name="Equation" r:id="rId7" imgW="16256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004" y="5157192"/>
                        <a:ext cx="3240360" cy="506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093515"/>
              </p:ext>
            </p:extLst>
          </p:nvPr>
        </p:nvGraphicFramePr>
        <p:xfrm>
          <a:off x="4975225" y="5708526"/>
          <a:ext cx="28384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5" name="Equation" r:id="rId9" imgW="1574800" imgH="292100" progId="Equation.3">
                  <p:embed/>
                </p:oleObj>
              </mc:Choice>
              <mc:Fallback>
                <p:oleObj name="Equation" r:id="rId9" imgW="15748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5708526"/>
                        <a:ext cx="28384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29"/>
          <p:cNvSpPr txBox="1">
            <a:spLocks noChangeArrowheads="1"/>
          </p:cNvSpPr>
          <p:nvPr/>
        </p:nvSpPr>
        <p:spPr bwMode="auto">
          <a:xfrm>
            <a:off x="4644008" y="4653136"/>
            <a:ext cx="3500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aseline="0" dirty="0">
                <a:latin typeface="+mn-lt"/>
                <a:cs typeface="Arial" charset="0"/>
              </a:rPr>
              <a:t>NE eq. for Link 2:</a:t>
            </a:r>
          </a:p>
        </p:txBody>
      </p:sp>
    </p:spTree>
    <p:extLst>
      <p:ext uri="{BB962C8B-B14F-4D97-AF65-F5344CB8AC3E}">
        <p14:creationId xmlns:p14="http://schemas.microsoft.com/office/powerpoint/2010/main" val="223300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</a:rPr>
              <a:t>Today’s Lecture</a:t>
            </a:r>
          </a:p>
        </p:txBody>
      </p:sp>
      <p:sp>
        <p:nvSpPr>
          <p:cNvPr id="55298" name="Content Placeholder 3"/>
          <p:cNvSpPr>
            <a:spLocks noGrp="1"/>
          </p:cNvSpPr>
          <p:nvPr>
            <p:ph idx="1"/>
          </p:nvPr>
        </p:nvSpPr>
        <p:spPr>
          <a:xfrm>
            <a:off x="457200" y="1360338"/>
            <a:ext cx="8229600" cy="4137323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en-US" dirty="0">
                <a:latin typeface="Arial" pitchFamily="34" charset="0"/>
                <a:ea typeface="ＭＳ Ｐゴシック" pitchFamily="34" charset="-128"/>
              </a:rPr>
              <a:t>Recursive Newton-Euler (RNE)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US" dirty="0">
                <a:latin typeface="Arial" pitchFamily="34" charset="0"/>
                <a:ea typeface="ＭＳ Ｐゴシック" pitchFamily="34" charset="-128"/>
              </a:rPr>
              <a:t>Closed Form Newton-Euler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US" dirty="0">
                <a:latin typeface="Arial" pitchFamily="34" charset="0"/>
                <a:ea typeface="ＭＳ Ｐゴシック" pitchFamily="34" charset="-128"/>
              </a:rPr>
              <a:t>Computational Considerations 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11503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Form Newton – Euler (2)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395536" y="1729758"/>
            <a:ext cx="8229600" cy="40755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Eliminate coupling forces and separate them from the joint torques</a:t>
            </a:r>
          </a:p>
          <a:p>
            <a:pPr eaLnBrk="1" hangingPunct="1"/>
            <a:r>
              <a:rPr lang="en-US" sz="2400" dirty="0"/>
              <a:t>For the planar manipulator joint torques are equal to the coupling moments 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Replacing (3) in (4):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and (1) in (2):</a:t>
            </a:r>
          </a:p>
          <a:p>
            <a:pPr eaLnBrk="1" hangingPunct="1"/>
            <a:endParaRPr lang="en-US" sz="2800" dirty="0"/>
          </a:p>
        </p:txBody>
      </p:sp>
      <p:graphicFrame>
        <p:nvGraphicFramePr>
          <p:cNvPr id="4096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956090"/>
              </p:ext>
            </p:extLst>
          </p:nvPr>
        </p:nvGraphicFramePr>
        <p:xfrm>
          <a:off x="623888" y="5707063"/>
          <a:ext cx="79200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7" name="Equation" r:id="rId3" imgW="4584700" imgH="304800" progId="Equation.3">
                  <p:embed/>
                </p:oleObj>
              </mc:Choice>
              <mc:Fallback>
                <p:oleObj name="Equation" r:id="rId3" imgW="4584700" imgH="304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5707063"/>
                        <a:ext cx="79200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886440"/>
              </p:ext>
            </p:extLst>
          </p:nvPr>
        </p:nvGraphicFramePr>
        <p:xfrm>
          <a:off x="4896037" y="3000787"/>
          <a:ext cx="720080" cy="392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8" name="Equation" r:id="rId5" imgW="419100" imgH="228600" progId="Equation.3">
                  <p:embed/>
                </p:oleObj>
              </mc:Choice>
              <mc:Fallback>
                <p:oleObj name="Equation" r:id="rId5" imgW="419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037" y="3000787"/>
                        <a:ext cx="720080" cy="392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9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010457"/>
              </p:ext>
            </p:extLst>
          </p:nvPr>
        </p:nvGraphicFramePr>
        <p:xfrm>
          <a:off x="3664136" y="2964276"/>
          <a:ext cx="742351" cy="39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0" name="Equation" r:id="rId9" imgW="431613" imgH="228501" progId="Equation.3">
                  <p:embed/>
                </p:oleObj>
              </mc:Choice>
              <mc:Fallback>
                <p:oleObj name="Equation" r:id="rId9" imgW="431613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136" y="2964276"/>
                        <a:ext cx="742351" cy="39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518658"/>
              </p:ext>
            </p:extLst>
          </p:nvPr>
        </p:nvGraphicFramePr>
        <p:xfrm>
          <a:off x="2327275" y="4341813"/>
          <a:ext cx="44926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1" name="Equation" r:id="rId11" imgW="2311400" imgH="304800" progId="Equation.3">
                  <p:embed/>
                </p:oleObj>
              </mc:Choice>
              <mc:Fallback>
                <p:oleObj name="Equation" r:id="rId11" imgW="2311400" imgH="304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4341813"/>
                        <a:ext cx="44926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Form Newton – Euler (3)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395536" y="1729758"/>
            <a:ext cx="8229600" cy="40755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Replacing with the different parameters:</a:t>
            </a:r>
          </a:p>
          <a:p>
            <a:pPr eaLnBrk="1" hangingPunct="1"/>
            <a:endParaRPr lang="en-US" sz="2800" dirty="0"/>
          </a:p>
        </p:txBody>
      </p:sp>
      <p:graphicFrame>
        <p:nvGraphicFramePr>
          <p:cNvPr id="4096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545463"/>
              </p:ext>
            </p:extLst>
          </p:nvPr>
        </p:nvGraphicFramePr>
        <p:xfrm>
          <a:off x="623888" y="5707063"/>
          <a:ext cx="79200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0" name="Equation" r:id="rId3" imgW="4584700" imgH="304800" progId="Equation.3">
                  <p:embed/>
                </p:oleObj>
              </mc:Choice>
              <mc:Fallback>
                <p:oleObj name="Equation" r:id="rId3" imgW="45847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5707063"/>
                        <a:ext cx="79200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1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01922"/>
              </p:ext>
            </p:extLst>
          </p:nvPr>
        </p:nvGraphicFramePr>
        <p:xfrm>
          <a:off x="2327275" y="4341813"/>
          <a:ext cx="44926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2" name="Equation" r:id="rId7" imgW="2311400" imgH="304800" progId="Equation.3">
                  <p:embed/>
                </p:oleObj>
              </mc:Choice>
              <mc:Fallback>
                <p:oleObj name="Equation" r:id="rId7" imgW="23114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4341813"/>
                        <a:ext cx="44926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504586"/>
              </p:ext>
            </p:extLst>
          </p:nvPr>
        </p:nvGraphicFramePr>
        <p:xfrm>
          <a:off x="575556" y="2384884"/>
          <a:ext cx="802276" cy="520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3" name="Equation" r:id="rId9" imgW="469696" imgH="304668" progId="Equation.3">
                  <p:embed/>
                </p:oleObj>
              </mc:Choice>
              <mc:Fallback>
                <p:oleObj name="Equation" r:id="rId9" imgW="469696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6" y="2384884"/>
                        <a:ext cx="802276" cy="520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753103"/>
              </p:ext>
            </p:extLst>
          </p:nvPr>
        </p:nvGraphicFramePr>
        <p:xfrm>
          <a:off x="2386021" y="2395910"/>
          <a:ext cx="1279821" cy="520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4" name="Equation" r:id="rId11" imgW="748975" imgH="304668" progId="Equation.3">
                  <p:embed/>
                </p:oleObj>
              </mc:Choice>
              <mc:Fallback>
                <p:oleObj name="Equation" r:id="rId11" imgW="748975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21" y="2395910"/>
                        <a:ext cx="1279821" cy="520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025462"/>
              </p:ext>
            </p:extLst>
          </p:nvPr>
        </p:nvGraphicFramePr>
        <p:xfrm>
          <a:off x="611560" y="3321797"/>
          <a:ext cx="823925" cy="477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5" name="Equation" r:id="rId13" imgW="482391" imgH="279279" progId="Equation.3">
                  <p:embed/>
                </p:oleObj>
              </mc:Choice>
              <mc:Fallback>
                <p:oleObj name="Equation" r:id="rId13" imgW="482391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321797"/>
                        <a:ext cx="823925" cy="477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275843"/>
              </p:ext>
            </p:extLst>
          </p:nvPr>
        </p:nvGraphicFramePr>
        <p:xfrm>
          <a:off x="2020270" y="3321798"/>
          <a:ext cx="1300196" cy="4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6" name="Equation" r:id="rId15" imgW="761669" imgH="279279" progId="Equation.3">
                  <p:embed/>
                </p:oleObj>
              </mc:Choice>
              <mc:Fallback>
                <p:oleObj name="Equation" r:id="rId15" imgW="761669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270" y="3321798"/>
                        <a:ext cx="1300196" cy="477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34037"/>
              </p:ext>
            </p:extLst>
          </p:nvPr>
        </p:nvGraphicFramePr>
        <p:xfrm>
          <a:off x="6372200" y="3188085"/>
          <a:ext cx="1980220" cy="744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7" name="Equation" r:id="rId17" imgW="1282700" imgH="482600" progId="Equation.3">
                  <p:embed/>
                </p:oleObj>
              </mc:Choice>
              <mc:Fallback>
                <p:oleObj name="Equation" r:id="rId17" imgW="1282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3188085"/>
                        <a:ext cx="1980220" cy="744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151882"/>
              </p:ext>
            </p:extLst>
          </p:nvPr>
        </p:nvGraphicFramePr>
        <p:xfrm>
          <a:off x="3905251" y="3188085"/>
          <a:ext cx="1882164" cy="74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8" name="Equation" r:id="rId19" imgW="1218671" imgH="482391" progId="Equation.3">
                  <p:embed/>
                </p:oleObj>
              </mc:Choice>
              <mc:Fallback>
                <p:oleObj name="Equation" r:id="rId19" imgW="1218671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1" y="3188085"/>
                        <a:ext cx="1882164" cy="744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094342"/>
              </p:ext>
            </p:extLst>
          </p:nvPr>
        </p:nvGraphicFramePr>
        <p:xfrm>
          <a:off x="4674031" y="2395910"/>
          <a:ext cx="1216148" cy="4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9" name="Equation" r:id="rId21" imgW="812447" imgH="330057" progId="Equation.3">
                  <p:embed/>
                </p:oleObj>
              </mc:Choice>
              <mc:Fallback>
                <p:oleObj name="Equation" r:id="rId21" imgW="812447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031" y="2395910"/>
                        <a:ext cx="1216148" cy="4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616971"/>
              </p:ext>
            </p:extLst>
          </p:nvPr>
        </p:nvGraphicFramePr>
        <p:xfrm>
          <a:off x="6898368" y="2395910"/>
          <a:ext cx="949996" cy="6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0" name="Equation" r:id="rId23" imgW="634725" imgH="457002" progId="Equation.3">
                  <p:embed/>
                </p:oleObj>
              </mc:Choice>
              <mc:Fallback>
                <p:oleObj name="Equation" r:id="rId23" imgW="634725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8368" y="2395910"/>
                        <a:ext cx="949996" cy="683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543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Form Newton – Euler (3)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395536" y="1729758"/>
            <a:ext cx="8229600" cy="40755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Replacing with the different parameters: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2400" dirty="0"/>
              <a:t>We get the Closed Form Equations:</a:t>
            </a:r>
          </a:p>
        </p:txBody>
      </p:sp>
      <p:graphicFrame>
        <p:nvGraphicFramePr>
          <p:cNvPr id="4096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0602"/>
              </p:ext>
            </p:extLst>
          </p:nvPr>
        </p:nvGraphicFramePr>
        <p:xfrm>
          <a:off x="2949575" y="4609504"/>
          <a:ext cx="32464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05" name="Equation" r:id="rId3" imgW="1879600" imgH="317500" progId="Equation.3">
                  <p:embed/>
                </p:oleObj>
              </mc:Choice>
              <mc:Fallback>
                <p:oleObj name="Equation" r:id="rId3" imgW="18796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4609504"/>
                        <a:ext cx="324643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06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019375"/>
              </p:ext>
            </p:extLst>
          </p:nvPr>
        </p:nvGraphicFramePr>
        <p:xfrm>
          <a:off x="575556" y="2384884"/>
          <a:ext cx="802276" cy="520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07" name="Equation" r:id="rId7" imgW="469696" imgH="304668" progId="Equation.3">
                  <p:embed/>
                </p:oleObj>
              </mc:Choice>
              <mc:Fallback>
                <p:oleObj name="Equation" r:id="rId7" imgW="469696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6" y="2384884"/>
                        <a:ext cx="802276" cy="520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200643"/>
              </p:ext>
            </p:extLst>
          </p:nvPr>
        </p:nvGraphicFramePr>
        <p:xfrm>
          <a:off x="2386021" y="2395910"/>
          <a:ext cx="1279821" cy="520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08" name="Equation" r:id="rId9" imgW="748975" imgH="304668" progId="Equation.3">
                  <p:embed/>
                </p:oleObj>
              </mc:Choice>
              <mc:Fallback>
                <p:oleObj name="Equation" r:id="rId9" imgW="748975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21" y="2395910"/>
                        <a:ext cx="1279821" cy="520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230460"/>
              </p:ext>
            </p:extLst>
          </p:nvPr>
        </p:nvGraphicFramePr>
        <p:xfrm>
          <a:off x="611560" y="3321797"/>
          <a:ext cx="823925" cy="477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09" name="Equation" r:id="rId11" imgW="482391" imgH="279279" progId="Equation.3">
                  <p:embed/>
                </p:oleObj>
              </mc:Choice>
              <mc:Fallback>
                <p:oleObj name="Equation" r:id="rId11" imgW="482391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321797"/>
                        <a:ext cx="823925" cy="477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628139"/>
              </p:ext>
            </p:extLst>
          </p:nvPr>
        </p:nvGraphicFramePr>
        <p:xfrm>
          <a:off x="2020270" y="3321798"/>
          <a:ext cx="1300196" cy="4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0" name="Equation" r:id="rId13" imgW="761669" imgH="279279" progId="Equation.3">
                  <p:embed/>
                </p:oleObj>
              </mc:Choice>
              <mc:Fallback>
                <p:oleObj name="Equation" r:id="rId13" imgW="761669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270" y="3321798"/>
                        <a:ext cx="1300196" cy="477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714570"/>
              </p:ext>
            </p:extLst>
          </p:nvPr>
        </p:nvGraphicFramePr>
        <p:xfrm>
          <a:off x="6372200" y="3188085"/>
          <a:ext cx="1980220" cy="744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1" name="Equation" r:id="rId15" imgW="1282700" imgH="482600" progId="Equation.3">
                  <p:embed/>
                </p:oleObj>
              </mc:Choice>
              <mc:Fallback>
                <p:oleObj name="Equation" r:id="rId15" imgW="1282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3188085"/>
                        <a:ext cx="1980220" cy="744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193273"/>
              </p:ext>
            </p:extLst>
          </p:nvPr>
        </p:nvGraphicFramePr>
        <p:xfrm>
          <a:off x="3905251" y="3188085"/>
          <a:ext cx="1882164" cy="74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2" name="Equation" r:id="rId17" imgW="1218671" imgH="482391" progId="Equation.3">
                  <p:embed/>
                </p:oleObj>
              </mc:Choice>
              <mc:Fallback>
                <p:oleObj name="Equation" r:id="rId17" imgW="1218671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1" y="3188085"/>
                        <a:ext cx="1882164" cy="744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834832"/>
              </p:ext>
            </p:extLst>
          </p:nvPr>
        </p:nvGraphicFramePr>
        <p:xfrm>
          <a:off x="4674031" y="2395910"/>
          <a:ext cx="1216148" cy="4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3" name="Equation" r:id="rId19" imgW="812447" imgH="330057" progId="Equation.3">
                  <p:embed/>
                </p:oleObj>
              </mc:Choice>
              <mc:Fallback>
                <p:oleObj name="Equation" r:id="rId19" imgW="812447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031" y="2395910"/>
                        <a:ext cx="1216148" cy="4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588832"/>
              </p:ext>
            </p:extLst>
          </p:nvPr>
        </p:nvGraphicFramePr>
        <p:xfrm>
          <a:off x="6898368" y="2395910"/>
          <a:ext cx="949996" cy="6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4" name="Equation" r:id="rId21" imgW="634725" imgH="457002" progId="Equation.3">
                  <p:embed/>
                </p:oleObj>
              </mc:Choice>
              <mc:Fallback>
                <p:oleObj name="Equation" r:id="rId21" imgW="634725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8368" y="2395910"/>
                        <a:ext cx="949996" cy="683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624612"/>
              </p:ext>
            </p:extLst>
          </p:nvPr>
        </p:nvGraphicFramePr>
        <p:xfrm>
          <a:off x="2336800" y="5613400"/>
          <a:ext cx="44799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5" name="Equation" r:id="rId23" imgW="2413000" imgH="317500" progId="Equation.3">
                  <p:embed/>
                </p:oleObj>
              </mc:Choice>
              <mc:Fallback>
                <p:oleObj name="Equation" r:id="rId23" imgW="24130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5613400"/>
                        <a:ext cx="44799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Form Newton – Euler (4)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395536" y="1729758"/>
            <a:ext cx="8229600" cy="4075506"/>
          </a:xfrm>
        </p:spPr>
        <p:txBody>
          <a:bodyPr>
            <a:normAutofit/>
          </a:bodyPr>
          <a:lstStyle/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marL="0" indent="0" eaLnBrk="1" hangingPunct="1">
              <a:buNone/>
            </a:pPr>
            <a:endParaRPr lang="en-US" sz="1400" dirty="0"/>
          </a:p>
          <a:p>
            <a:pPr marL="0" indent="0" eaLnBrk="1" hangingPunct="1">
              <a:buNone/>
            </a:pPr>
            <a:r>
              <a:rPr lang="en-US" sz="2400" dirty="0"/>
              <a:t>where</a:t>
            </a:r>
          </a:p>
        </p:txBody>
      </p:sp>
      <p:graphicFrame>
        <p:nvGraphicFramePr>
          <p:cNvPr id="4096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919730"/>
              </p:ext>
            </p:extLst>
          </p:nvPr>
        </p:nvGraphicFramePr>
        <p:xfrm>
          <a:off x="3024535" y="1724324"/>
          <a:ext cx="32464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0" name="Equation" r:id="rId4" imgW="1879600" imgH="317500" progId="Equation.3">
                  <p:embed/>
                </p:oleObj>
              </mc:Choice>
              <mc:Fallback>
                <p:oleObj name="Equation" r:id="rId4" imgW="18796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535" y="1724324"/>
                        <a:ext cx="324643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463176"/>
              </p:ext>
            </p:extLst>
          </p:nvPr>
        </p:nvGraphicFramePr>
        <p:xfrm>
          <a:off x="2339752" y="2420888"/>
          <a:ext cx="44799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1" name="Equation" r:id="rId6" imgW="2413000" imgH="317500" progId="Equation.3">
                  <p:embed/>
                </p:oleObj>
              </mc:Choice>
              <mc:Fallback>
                <p:oleObj name="Equation" r:id="rId6" imgW="24130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420888"/>
                        <a:ext cx="44799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160931"/>
              </p:ext>
            </p:extLst>
          </p:nvPr>
        </p:nvGraphicFramePr>
        <p:xfrm>
          <a:off x="1825625" y="3681028"/>
          <a:ext cx="5495925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2" name="Equation" r:id="rId8" imgW="2959100" imgH="1422400" progId="Equation.3">
                  <p:embed/>
                </p:oleObj>
              </mc:Choice>
              <mc:Fallback>
                <p:oleObj name="Equation" r:id="rId8" imgW="2959100" imgH="142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3681028"/>
                        <a:ext cx="5495925" cy="264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39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Physical meaning of dynamic equations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973359"/>
            <a:ext cx="8229600" cy="48040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b="1" dirty="0" err="1"/>
              <a:t>G</a:t>
            </a:r>
            <a:r>
              <a:rPr lang="en-US" sz="2400" b="1" baseline="-25000" dirty="0" err="1"/>
              <a:t>i</a:t>
            </a:r>
            <a:r>
              <a:rPr lang="en-US" sz="2400" b="1" dirty="0"/>
              <a:t> </a:t>
            </a:r>
            <a:r>
              <a:rPr lang="en-US" sz="2400" dirty="0"/>
              <a:t>– effect of </a:t>
            </a:r>
            <a:r>
              <a:rPr lang="en-US" sz="2400" u="sng" dirty="0"/>
              <a:t>gravity</a:t>
            </a:r>
            <a:r>
              <a:rPr lang="en-US" sz="2400" dirty="0"/>
              <a:t>, max. when links are fully extended along the x-axis</a:t>
            </a:r>
          </a:p>
          <a:p>
            <a:pPr eaLnBrk="1" hangingPunct="1"/>
            <a:r>
              <a:rPr lang="en-US" sz="2400" b="1" dirty="0" err="1"/>
              <a:t>H</a:t>
            </a:r>
            <a:r>
              <a:rPr lang="en-US" sz="2400" b="1" baseline="-25000" dirty="0" err="1"/>
              <a:t>ii</a:t>
            </a:r>
            <a:r>
              <a:rPr lang="en-US" sz="2400" b="1" dirty="0"/>
              <a:t> </a:t>
            </a:r>
            <a:r>
              <a:rPr lang="en-US" sz="2400" dirty="0"/>
              <a:t>– accounts for the </a:t>
            </a:r>
            <a:r>
              <a:rPr lang="en-US" sz="2400" u="sng" dirty="0"/>
              <a:t>inertia of both links</a:t>
            </a:r>
            <a:r>
              <a:rPr lang="en-US" sz="2400" dirty="0"/>
              <a:t> as seen from the joint </a:t>
            </a:r>
            <a:r>
              <a:rPr lang="en-US" sz="2400" dirty="0" err="1"/>
              <a:t>i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b="1" dirty="0" err="1"/>
              <a:t>H</a:t>
            </a:r>
            <a:r>
              <a:rPr lang="en-US" sz="2400" b="1" baseline="-25000" dirty="0" err="1"/>
              <a:t>ij</a:t>
            </a:r>
            <a:r>
              <a:rPr lang="en-US" sz="2400" baseline="-25000" dirty="0"/>
              <a:t>  </a:t>
            </a:r>
            <a:r>
              <a:rPr lang="en-US" sz="2400" dirty="0"/>
              <a:t>– accounts for the </a:t>
            </a:r>
            <a:r>
              <a:rPr lang="en-US" sz="2400" u="sng" dirty="0"/>
              <a:t>inertial effects of the j link’s motion </a:t>
            </a:r>
            <a:r>
              <a:rPr lang="en-US" sz="2400" dirty="0"/>
              <a:t>upon the </a:t>
            </a:r>
            <a:r>
              <a:rPr lang="en-US" sz="2400" dirty="0" err="1"/>
              <a:t>i</a:t>
            </a:r>
            <a:r>
              <a:rPr lang="en-US" sz="2400" dirty="0"/>
              <a:t> link</a:t>
            </a:r>
          </a:p>
          <a:p>
            <a:pPr eaLnBrk="1" hangingPunct="1"/>
            <a:r>
              <a:rPr lang="en-US" sz="2400" b="1" dirty="0"/>
              <a:t>h term</a:t>
            </a:r>
            <a:r>
              <a:rPr lang="en-US" sz="2400" dirty="0"/>
              <a:t>– </a:t>
            </a:r>
            <a:r>
              <a:rPr lang="en-US" sz="2400" u="sng" dirty="0"/>
              <a:t>centrifugal force </a:t>
            </a:r>
            <a:r>
              <a:rPr lang="en-US" sz="2400" dirty="0"/>
              <a:t>acting on the one joint due to rotation of </a:t>
            </a:r>
            <a:r>
              <a:rPr lang="en-US" sz="2400"/>
              <a:t>the other joint</a:t>
            </a:r>
            <a:endParaRPr lang="en-US" sz="2400" dirty="0"/>
          </a:p>
          <a:p>
            <a:pPr eaLnBrk="1" hangingPunct="1"/>
            <a:r>
              <a:rPr lang="en-US" sz="2400" b="1" dirty="0"/>
              <a:t>2h term</a:t>
            </a:r>
            <a:r>
              <a:rPr lang="en-US" sz="2400" dirty="0"/>
              <a:t> – </a:t>
            </a:r>
            <a:r>
              <a:rPr lang="en-US" sz="2400" u="sng" dirty="0"/>
              <a:t>Coriolis effect </a:t>
            </a:r>
            <a:r>
              <a:rPr lang="en-US" sz="2400" dirty="0"/>
              <a:t>due to relative motion of the link 2 centroid that is also rotating around joint 1. </a:t>
            </a:r>
          </a:p>
          <a:p>
            <a:pPr marL="360000" indent="0" eaLnBrk="1" hangingPunct="1">
              <a:buNone/>
            </a:pPr>
            <a:r>
              <a:rPr lang="en-US" sz="2400" i="1" dirty="0"/>
              <a:t>Since the Coriolis force acts in parallel to the link 2 it does not create a moment about the second joint.</a:t>
            </a:r>
          </a:p>
        </p:txBody>
      </p:sp>
      <p:graphicFrame>
        <p:nvGraphicFramePr>
          <p:cNvPr id="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691024"/>
              </p:ext>
            </p:extLst>
          </p:nvPr>
        </p:nvGraphicFramePr>
        <p:xfrm>
          <a:off x="2332037" y="872716"/>
          <a:ext cx="44799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6" name="Equation" r:id="rId3" imgW="2413000" imgH="317500" progId="Equation.3">
                  <p:embed/>
                </p:oleObj>
              </mc:Choice>
              <mc:Fallback>
                <p:oleObj name="Equation" r:id="rId3" imgW="2413000" imgH="317500" progId="Equation.3">
                  <p:embed/>
                  <p:pic>
                    <p:nvPicPr>
                      <p:cNvPr id="1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7" y="872716"/>
                        <a:ext cx="44799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203666"/>
              </p:ext>
            </p:extLst>
          </p:nvPr>
        </p:nvGraphicFramePr>
        <p:xfrm>
          <a:off x="2948780" y="1340768"/>
          <a:ext cx="32464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7" name="Equation" r:id="rId5" imgW="1879600" imgH="317500" progId="Equation.3">
                  <p:embed/>
                </p:oleObj>
              </mc:Choice>
              <mc:Fallback>
                <p:oleObj name="Equation" r:id="rId5" imgW="1879600" imgH="317500" progId="Equation.3">
                  <p:embed/>
                  <p:pic>
                    <p:nvPicPr>
                      <p:cNvPr id="4096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780" y="1340768"/>
                        <a:ext cx="324643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on Dynamics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Dynamics is about the state of the manipulator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main approaches Lagrange + Newton Euler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Recursive NE</a:t>
            </a:r>
          </a:p>
          <a:p>
            <a:pPr lvl="1"/>
            <a:r>
              <a:rPr lang="en-GB" dirty="0"/>
              <a:t>substituting numeric values at each step</a:t>
            </a:r>
          </a:p>
          <a:p>
            <a:pPr lvl="1"/>
            <a:r>
              <a:rPr lang="en-GB" dirty="0"/>
              <a:t>computational complexity of each step remains constant </a:t>
            </a:r>
          </a:p>
          <a:p>
            <a:pPr lvl="1"/>
            <a:r>
              <a:rPr lang="en-GB" dirty="0"/>
              <a:t>grows in a linear fashion with the number of joints</a:t>
            </a:r>
          </a:p>
        </p:txBody>
      </p:sp>
    </p:spTree>
    <p:extLst>
      <p:ext uri="{BB962C8B-B14F-4D97-AF65-F5344CB8AC3E}">
        <p14:creationId xmlns:p14="http://schemas.microsoft.com/office/powerpoint/2010/main" val="193350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Example</a:t>
            </a:r>
          </a:p>
        </p:txBody>
      </p:sp>
    </p:spTree>
    <p:extLst>
      <p:ext uri="{BB962C8B-B14F-4D97-AF65-F5344CB8AC3E}">
        <p14:creationId xmlns:p14="http://schemas.microsoft.com/office/powerpoint/2010/main" val="3740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dynamics</a:t>
            </a:r>
            <a:br>
              <a:rPr lang="en-US" dirty="0"/>
            </a:br>
            <a:r>
              <a:rPr lang="en-US" sz="2200" dirty="0"/>
              <a:t>Numerical Example: 2 link mechanism with external force and gravity</a:t>
            </a:r>
            <a:endParaRPr lang="en-US" dirty="0"/>
          </a:p>
        </p:txBody>
      </p:sp>
      <p:grpSp>
        <p:nvGrpSpPr>
          <p:cNvPr id="33796" name="Group 80"/>
          <p:cNvGrpSpPr>
            <a:grpSpLocks/>
          </p:cNvGrpSpPr>
          <p:nvPr/>
        </p:nvGrpSpPr>
        <p:grpSpPr bwMode="auto">
          <a:xfrm>
            <a:off x="582625" y="1849735"/>
            <a:ext cx="3089275" cy="3019425"/>
            <a:chOff x="396" y="816"/>
            <a:chExt cx="1946" cy="1902"/>
          </a:xfrm>
        </p:grpSpPr>
        <p:sp>
          <p:nvSpPr>
            <p:cNvPr id="33798" name="AutoShape 4"/>
            <p:cNvSpPr>
              <a:spLocks noChangeArrowheads="1"/>
            </p:cNvSpPr>
            <p:nvPr/>
          </p:nvSpPr>
          <p:spPr bwMode="auto">
            <a:xfrm flipV="1">
              <a:off x="498" y="2419"/>
              <a:ext cx="259" cy="17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3 w 21600"/>
                <a:gd name="T13" fmla="*/ 4515 h 21600"/>
                <a:gd name="T14" fmla="*/ 17097 w 21600"/>
                <a:gd name="T15" fmla="*/ 1708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AutoShape 5"/>
            <p:cNvSpPr>
              <a:spLocks noChangeArrowheads="1"/>
            </p:cNvSpPr>
            <p:nvPr/>
          </p:nvSpPr>
          <p:spPr bwMode="auto">
            <a:xfrm rot="-1498875">
              <a:off x="542" y="2202"/>
              <a:ext cx="1012" cy="14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AutoShape 6"/>
            <p:cNvSpPr>
              <a:spLocks noChangeArrowheads="1"/>
            </p:cNvSpPr>
            <p:nvPr/>
          </p:nvSpPr>
          <p:spPr bwMode="auto">
            <a:xfrm rot="-3544460">
              <a:off x="1180" y="1575"/>
              <a:ext cx="1087" cy="1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Oval 7"/>
            <p:cNvSpPr>
              <a:spLocks noChangeArrowheads="1"/>
            </p:cNvSpPr>
            <p:nvPr/>
          </p:nvSpPr>
          <p:spPr bwMode="auto">
            <a:xfrm>
              <a:off x="1480" y="2044"/>
              <a:ext cx="37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Line 8"/>
            <p:cNvSpPr>
              <a:spLocks noChangeShapeType="1"/>
            </p:cNvSpPr>
            <p:nvPr/>
          </p:nvSpPr>
          <p:spPr bwMode="auto">
            <a:xfrm>
              <a:off x="432" y="2606"/>
              <a:ext cx="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Line 9"/>
            <p:cNvSpPr>
              <a:spLocks noChangeShapeType="1"/>
            </p:cNvSpPr>
            <p:nvPr/>
          </p:nvSpPr>
          <p:spPr bwMode="auto">
            <a:xfrm>
              <a:off x="468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Line 10"/>
            <p:cNvSpPr>
              <a:spLocks noChangeShapeType="1"/>
            </p:cNvSpPr>
            <p:nvPr/>
          </p:nvSpPr>
          <p:spPr bwMode="auto">
            <a:xfrm>
              <a:off x="540" y="2606"/>
              <a:ext cx="73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Line 11"/>
            <p:cNvSpPr>
              <a:spLocks noChangeShapeType="1"/>
            </p:cNvSpPr>
            <p:nvPr/>
          </p:nvSpPr>
          <p:spPr bwMode="auto">
            <a:xfrm>
              <a:off x="613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Line 12"/>
            <p:cNvSpPr>
              <a:spLocks noChangeShapeType="1"/>
            </p:cNvSpPr>
            <p:nvPr/>
          </p:nvSpPr>
          <p:spPr bwMode="auto">
            <a:xfrm>
              <a:off x="685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>
              <a:off x="757" y="2606"/>
              <a:ext cx="73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Line 14"/>
            <p:cNvSpPr>
              <a:spLocks noChangeShapeType="1"/>
            </p:cNvSpPr>
            <p:nvPr/>
          </p:nvSpPr>
          <p:spPr bwMode="auto">
            <a:xfrm>
              <a:off x="830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Line 15"/>
            <p:cNvSpPr>
              <a:spLocks noChangeShapeType="1"/>
            </p:cNvSpPr>
            <p:nvPr/>
          </p:nvSpPr>
          <p:spPr bwMode="auto">
            <a:xfrm>
              <a:off x="902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Oval 16"/>
            <p:cNvSpPr>
              <a:spLocks noChangeArrowheads="1"/>
            </p:cNvSpPr>
            <p:nvPr/>
          </p:nvSpPr>
          <p:spPr bwMode="auto">
            <a:xfrm>
              <a:off x="613" y="2456"/>
              <a:ext cx="36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7"/>
            <p:cNvSpPr>
              <a:spLocks noChangeShapeType="1"/>
            </p:cNvSpPr>
            <p:nvPr/>
          </p:nvSpPr>
          <p:spPr bwMode="auto">
            <a:xfrm flipV="1">
              <a:off x="1510" y="1842"/>
              <a:ext cx="506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Freeform 18"/>
            <p:cNvSpPr>
              <a:spLocks/>
            </p:cNvSpPr>
            <p:nvPr/>
          </p:nvSpPr>
          <p:spPr bwMode="auto">
            <a:xfrm>
              <a:off x="1734" y="1782"/>
              <a:ext cx="108" cy="149"/>
            </a:xfrm>
            <a:custGeom>
              <a:avLst/>
              <a:gdLst>
                <a:gd name="T0" fmla="*/ 35 w 144"/>
                <a:gd name="T1" fmla="*/ 92 h 168"/>
                <a:gd name="T2" fmla="*/ 23 w 144"/>
                <a:gd name="T3" fmla="*/ 13 h 168"/>
                <a:gd name="T4" fmla="*/ 0 w 144"/>
                <a:gd name="T5" fmla="*/ 13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Text Box 22"/>
            <p:cNvSpPr txBox="1">
              <a:spLocks noChangeArrowheads="1"/>
            </p:cNvSpPr>
            <p:nvPr/>
          </p:nvSpPr>
          <p:spPr bwMode="auto">
            <a:xfrm>
              <a:off x="1183" y="2291"/>
              <a:ext cx="30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GB" sz="20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30</a:t>
              </a:r>
              <a:r>
                <a:rPr lang="en-US" sz="2000" b="1" baseline="0">
                  <a:solidFill>
                    <a:srgbClr val="0000CC"/>
                  </a:solidFill>
                  <a:cs typeface="Arial" charset="0"/>
                </a:rPr>
                <a:t>º</a:t>
              </a:r>
              <a:endParaRPr lang="en-US" sz="2000" b="1">
                <a:solidFill>
                  <a:srgbClr val="0000CC"/>
                </a:solidFill>
                <a:cs typeface="Arial" charset="0"/>
              </a:endParaRPr>
            </a:p>
          </p:txBody>
        </p:sp>
        <p:sp>
          <p:nvSpPr>
            <p:cNvPr id="33814" name="Line 23"/>
            <p:cNvSpPr>
              <a:spLocks noChangeShapeType="1"/>
            </p:cNvSpPr>
            <p:nvPr/>
          </p:nvSpPr>
          <p:spPr bwMode="auto">
            <a:xfrm>
              <a:off x="618" y="2473"/>
              <a:ext cx="984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Freeform 24"/>
            <p:cNvSpPr>
              <a:spLocks/>
            </p:cNvSpPr>
            <p:nvPr/>
          </p:nvSpPr>
          <p:spPr bwMode="auto">
            <a:xfrm>
              <a:off x="1047" y="2344"/>
              <a:ext cx="108" cy="150"/>
            </a:xfrm>
            <a:custGeom>
              <a:avLst/>
              <a:gdLst>
                <a:gd name="T0" fmla="*/ 35 w 144"/>
                <a:gd name="T1" fmla="*/ 96 h 168"/>
                <a:gd name="T2" fmla="*/ 23 w 144"/>
                <a:gd name="T3" fmla="*/ 13 h 168"/>
                <a:gd name="T4" fmla="*/ 0 w 144"/>
                <a:gd name="T5" fmla="*/ 13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Text Box 25"/>
            <p:cNvSpPr txBox="1">
              <a:spLocks noChangeArrowheads="1"/>
            </p:cNvSpPr>
            <p:nvPr/>
          </p:nvSpPr>
          <p:spPr bwMode="auto">
            <a:xfrm>
              <a:off x="1830" y="1662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30</a:t>
              </a:r>
              <a:r>
                <a:rPr lang="en-US" sz="2000" b="1" baseline="0">
                  <a:solidFill>
                    <a:srgbClr val="0000CC"/>
                  </a:solidFill>
                  <a:cs typeface="Arial" charset="0"/>
                </a:rPr>
                <a:t>º</a:t>
              </a:r>
              <a:endParaRPr lang="en-US" sz="2000" b="1">
                <a:solidFill>
                  <a:srgbClr val="0000CC"/>
                </a:solidFill>
                <a:cs typeface="Arial" charset="0"/>
              </a:endParaRPr>
            </a:p>
          </p:txBody>
        </p:sp>
        <p:sp>
          <p:nvSpPr>
            <p:cNvPr id="33817" name="Text Box 26"/>
            <p:cNvSpPr txBox="1">
              <a:spLocks noChangeArrowheads="1"/>
            </p:cNvSpPr>
            <p:nvPr/>
          </p:nvSpPr>
          <p:spPr bwMode="auto">
            <a:xfrm>
              <a:off x="480" y="1728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>
                  <a:latin typeface="Times New Roman" charset="0"/>
                  <a:cs typeface="Times New Roman" charset="0"/>
                </a:rPr>
                <a:t>Link 1</a:t>
              </a:r>
              <a:endParaRPr lang="el-GR" sz="2000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33818" name="Text Box 27"/>
            <p:cNvSpPr txBox="1">
              <a:spLocks noChangeArrowheads="1"/>
            </p:cNvSpPr>
            <p:nvPr/>
          </p:nvSpPr>
          <p:spPr bwMode="auto">
            <a:xfrm>
              <a:off x="1248" y="1344"/>
              <a:ext cx="4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 dirty="0">
                  <a:latin typeface="Times New Roman" charset="0"/>
                  <a:cs typeface="Times New Roman" charset="0"/>
                </a:rPr>
                <a:t>Link 2</a:t>
              </a:r>
              <a:endParaRPr lang="el-GR" sz="2000" b="1" dirty="0">
                <a:latin typeface="Times New Roman" charset="0"/>
                <a:cs typeface="Times New Roman" charset="0"/>
              </a:endParaRPr>
            </a:p>
          </p:txBody>
        </p:sp>
        <p:grpSp>
          <p:nvGrpSpPr>
            <p:cNvPr id="33819" name="Group 73"/>
            <p:cNvGrpSpPr>
              <a:grpSpLocks/>
            </p:cNvGrpSpPr>
            <p:nvPr/>
          </p:nvGrpSpPr>
          <p:grpSpPr bwMode="auto">
            <a:xfrm>
              <a:off x="396" y="1992"/>
              <a:ext cx="811" cy="615"/>
              <a:chOff x="3264" y="1884"/>
              <a:chExt cx="811" cy="615"/>
            </a:xfrm>
          </p:grpSpPr>
          <p:sp>
            <p:nvSpPr>
              <p:cNvPr id="33833" name="Oval 42"/>
              <p:cNvSpPr>
                <a:spLocks noChangeArrowheads="1"/>
              </p:cNvSpPr>
              <p:nvPr/>
            </p:nvSpPr>
            <p:spPr bwMode="auto">
              <a:xfrm>
                <a:off x="3472" y="2349"/>
                <a:ext cx="31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4" name="Line 51"/>
              <p:cNvSpPr>
                <a:spLocks noChangeShapeType="1"/>
              </p:cNvSpPr>
              <p:nvPr/>
            </p:nvSpPr>
            <p:spPr bwMode="auto">
              <a:xfrm>
                <a:off x="3487" y="1965"/>
                <a:ext cx="0" cy="3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5" name="Line 52"/>
              <p:cNvSpPr>
                <a:spLocks noChangeShapeType="1"/>
              </p:cNvSpPr>
              <p:nvPr/>
            </p:nvSpPr>
            <p:spPr bwMode="auto">
              <a:xfrm>
                <a:off x="3489" y="2359"/>
                <a:ext cx="4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6" name="Text Box 53"/>
              <p:cNvSpPr txBox="1">
                <a:spLocks noChangeArrowheads="1"/>
              </p:cNvSpPr>
              <p:nvPr/>
            </p:nvSpPr>
            <p:spPr bwMode="auto">
              <a:xfrm>
                <a:off x="3264" y="1884"/>
                <a:ext cx="20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36000" bIns="3600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Y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0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33837" name="Text Box 54"/>
              <p:cNvSpPr txBox="1">
                <a:spLocks noChangeArrowheads="1"/>
              </p:cNvSpPr>
              <p:nvPr/>
            </p:nvSpPr>
            <p:spPr bwMode="auto">
              <a:xfrm>
                <a:off x="3923" y="2326"/>
                <a:ext cx="1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X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0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33820" name="Group 75"/>
            <p:cNvGrpSpPr>
              <a:grpSpLocks/>
            </p:cNvGrpSpPr>
            <p:nvPr/>
          </p:nvGrpSpPr>
          <p:grpSpPr bwMode="auto">
            <a:xfrm>
              <a:off x="1106" y="1609"/>
              <a:ext cx="824" cy="557"/>
              <a:chOff x="3992" y="1447"/>
              <a:chExt cx="824" cy="557"/>
            </a:xfrm>
          </p:grpSpPr>
          <p:sp>
            <p:nvSpPr>
              <p:cNvPr id="33828" name="Oval 46"/>
              <p:cNvSpPr>
                <a:spLocks noChangeArrowheads="1"/>
              </p:cNvSpPr>
              <p:nvPr/>
            </p:nvSpPr>
            <p:spPr bwMode="auto">
              <a:xfrm>
                <a:off x="4363" y="1899"/>
                <a:ext cx="32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9" name="Line 59"/>
              <p:cNvSpPr>
                <a:spLocks noChangeShapeType="1"/>
              </p:cNvSpPr>
              <p:nvPr/>
            </p:nvSpPr>
            <p:spPr bwMode="auto">
              <a:xfrm rot="-1440341">
                <a:off x="4294" y="1537"/>
                <a:ext cx="0" cy="3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0" name="Line 60"/>
              <p:cNvSpPr>
                <a:spLocks noChangeShapeType="1"/>
              </p:cNvSpPr>
              <p:nvPr/>
            </p:nvSpPr>
            <p:spPr bwMode="auto">
              <a:xfrm rot="-1440341">
                <a:off x="4357" y="1828"/>
                <a:ext cx="4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1" name="Text Box 69"/>
              <p:cNvSpPr txBox="1">
                <a:spLocks noChangeArrowheads="1"/>
              </p:cNvSpPr>
              <p:nvPr/>
            </p:nvSpPr>
            <p:spPr bwMode="auto">
              <a:xfrm>
                <a:off x="3992" y="1447"/>
                <a:ext cx="20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36000" bIns="3600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Y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1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33832" name="Text Box 70"/>
              <p:cNvSpPr txBox="1">
                <a:spLocks noChangeArrowheads="1"/>
              </p:cNvSpPr>
              <p:nvPr/>
            </p:nvSpPr>
            <p:spPr bwMode="auto">
              <a:xfrm>
                <a:off x="4664" y="1831"/>
                <a:ext cx="1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X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1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33821" name="Oval 55"/>
            <p:cNvSpPr>
              <a:spLocks noChangeArrowheads="1"/>
            </p:cNvSpPr>
            <p:nvPr/>
          </p:nvSpPr>
          <p:spPr bwMode="auto">
            <a:xfrm>
              <a:off x="1946" y="1196"/>
              <a:ext cx="31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Line 62"/>
            <p:cNvSpPr>
              <a:spLocks noChangeShapeType="1"/>
            </p:cNvSpPr>
            <p:nvPr/>
          </p:nvSpPr>
          <p:spPr bwMode="auto">
            <a:xfrm rot="18133875" flipV="1">
              <a:off x="1838" y="997"/>
              <a:ext cx="11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3" name="Line 63"/>
            <p:cNvSpPr>
              <a:spLocks noChangeShapeType="1"/>
            </p:cNvSpPr>
            <p:nvPr/>
          </p:nvSpPr>
          <p:spPr bwMode="auto">
            <a:xfrm rot="18133875" flipH="1">
              <a:off x="1896" y="1090"/>
              <a:ext cx="285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Text Box 71"/>
            <p:cNvSpPr txBox="1">
              <a:spLocks noChangeArrowheads="1"/>
            </p:cNvSpPr>
            <p:nvPr/>
          </p:nvSpPr>
          <p:spPr bwMode="auto">
            <a:xfrm>
              <a:off x="2190" y="955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X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33825" name="Text Box 72"/>
            <p:cNvSpPr txBox="1">
              <a:spLocks noChangeArrowheads="1"/>
            </p:cNvSpPr>
            <p:nvPr/>
          </p:nvSpPr>
          <p:spPr bwMode="auto">
            <a:xfrm>
              <a:off x="1698" y="900"/>
              <a:ext cx="20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6000" bIns="3600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Y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33826" name="Line 76"/>
            <p:cNvSpPr>
              <a:spLocks noChangeShapeType="1"/>
            </p:cNvSpPr>
            <p:nvPr/>
          </p:nvSpPr>
          <p:spPr bwMode="auto">
            <a:xfrm flipH="1" flipV="1">
              <a:off x="1458" y="942"/>
              <a:ext cx="432" cy="28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Text Box 77"/>
            <p:cNvSpPr txBox="1">
              <a:spLocks noChangeArrowheads="1"/>
            </p:cNvSpPr>
            <p:nvPr/>
          </p:nvSpPr>
          <p:spPr bwMode="auto">
            <a:xfrm>
              <a:off x="1008" y="816"/>
              <a:ext cx="464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6000" bIns="3600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6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F=100N</a:t>
              </a:r>
              <a:endParaRPr lang="el-GR" sz="1600" b="1">
                <a:solidFill>
                  <a:srgbClr val="0000CC"/>
                </a:solidFill>
                <a:latin typeface="Times New Roman" charset="0"/>
                <a:cs typeface="Times New Roman" charset="0"/>
              </a:endParaRPr>
            </a:p>
          </p:txBody>
        </p:sp>
      </p:grpSp>
      <p:sp>
        <p:nvSpPr>
          <p:cNvPr id="33797" name="Text Box 79"/>
          <p:cNvSpPr txBox="1">
            <a:spLocks noChangeArrowheads="1"/>
          </p:cNvSpPr>
          <p:nvPr/>
        </p:nvSpPr>
        <p:spPr bwMode="auto">
          <a:xfrm>
            <a:off x="4247964" y="1412776"/>
            <a:ext cx="4572000" cy="429040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5000"/>
              </a:spcAft>
            </a:pPr>
            <a:r>
              <a:rPr lang="en-GB" sz="2000" baseline="0" dirty="0">
                <a:latin typeface="+mn-lt"/>
              </a:rPr>
              <a:t>Masses:		m</a:t>
            </a:r>
            <a:r>
              <a:rPr lang="en-GB" sz="2000" dirty="0">
                <a:latin typeface="+mn-lt"/>
              </a:rPr>
              <a:t>1</a:t>
            </a:r>
            <a:r>
              <a:rPr lang="en-GB" sz="2000" baseline="0" dirty="0">
                <a:latin typeface="+mn-lt"/>
              </a:rPr>
              <a:t>=20kg</a:t>
            </a:r>
          </a:p>
          <a:p>
            <a:pPr eaLnBrk="1" hangingPunct="1">
              <a:spcBef>
                <a:spcPct val="10000"/>
              </a:spcBef>
              <a:spcAft>
                <a:spcPct val="15000"/>
              </a:spcAft>
            </a:pPr>
            <a:r>
              <a:rPr lang="en-GB" sz="2000" baseline="0" dirty="0">
                <a:latin typeface="+mn-lt"/>
              </a:rPr>
              <a:t>		m</a:t>
            </a:r>
            <a:r>
              <a:rPr lang="en-GB" sz="2000" dirty="0">
                <a:latin typeface="+mn-lt"/>
              </a:rPr>
              <a:t>2</a:t>
            </a:r>
            <a:r>
              <a:rPr lang="en-GB" sz="2000" baseline="0" dirty="0">
                <a:latin typeface="+mn-lt"/>
              </a:rPr>
              <a:t>=10kg</a:t>
            </a:r>
          </a:p>
          <a:p>
            <a:pPr eaLnBrk="1" hangingPunct="1">
              <a:spcBef>
                <a:spcPct val="10000"/>
              </a:spcBef>
              <a:spcAft>
                <a:spcPct val="15000"/>
              </a:spcAft>
            </a:pPr>
            <a:endParaRPr lang="en-GB" sz="2000" baseline="0" dirty="0">
              <a:latin typeface="+mn-lt"/>
            </a:endParaRPr>
          </a:p>
          <a:p>
            <a:pPr eaLnBrk="1" hangingPunct="1">
              <a:spcBef>
                <a:spcPct val="10000"/>
              </a:spcBef>
              <a:spcAft>
                <a:spcPct val="15000"/>
              </a:spcAft>
            </a:pPr>
            <a:r>
              <a:rPr lang="en-GB" sz="2000" baseline="0" dirty="0">
                <a:latin typeface="+mn-lt"/>
              </a:rPr>
              <a:t>Lengths:		L</a:t>
            </a:r>
            <a:r>
              <a:rPr lang="en-GB" sz="2000" dirty="0">
                <a:latin typeface="+mn-lt"/>
              </a:rPr>
              <a:t>1</a:t>
            </a:r>
            <a:r>
              <a:rPr lang="en-GB" sz="2000" baseline="0" dirty="0">
                <a:latin typeface="+mn-lt"/>
              </a:rPr>
              <a:t>=0.6m</a:t>
            </a:r>
          </a:p>
          <a:p>
            <a:pPr eaLnBrk="1" hangingPunct="1">
              <a:spcBef>
                <a:spcPct val="10000"/>
              </a:spcBef>
              <a:spcAft>
                <a:spcPct val="15000"/>
              </a:spcAft>
            </a:pPr>
            <a:r>
              <a:rPr lang="en-GB" sz="2000" baseline="0" dirty="0">
                <a:latin typeface="+mn-lt"/>
              </a:rPr>
              <a:t>		L</a:t>
            </a:r>
            <a:r>
              <a:rPr lang="en-GB" sz="2000" dirty="0">
                <a:latin typeface="+mn-lt"/>
              </a:rPr>
              <a:t>2</a:t>
            </a:r>
            <a:r>
              <a:rPr lang="en-GB" sz="2000" baseline="0" dirty="0">
                <a:latin typeface="+mn-lt"/>
              </a:rPr>
              <a:t>=0.4m</a:t>
            </a:r>
          </a:p>
          <a:p>
            <a:pPr eaLnBrk="1" hangingPunct="1">
              <a:spcBef>
                <a:spcPct val="10000"/>
              </a:spcBef>
              <a:spcAft>
                <a:spcPct val="15000"/>
              </a:spcAft>
            </a:pPr>
            <a:endParaRPr lang="en-GB" sz="2000" baseline="0" dirty="0">
              <a:latin typeface="+mn-lt"/>
            </a:endParaRPr>
          </a:p>
          <a:p>
            <a:pPr eaLnBrk="1" hangingPunct="1">
              <a:spcBef>
                <a:spcPct val="10000"/>
              </a:spcBef>
              <a:spcAft>
                <a:spcPct val="15000"/>
              </a:spcAft>
            </a:pPr>
            <a:r>
              <a:rPr lang="en-GB" sz="2000" baseline="0" dirty="0">
                <a:latin typeface="+mn-lt"/>
              </a:rPr>
              <a:t>Centroid 	c</a:t>
            </a:r>
            <a:r>
              <a:rPr lang="en-GB" sz="2000" dirty="0">
                <a:latin typeface="+mn-lt"/>
              </a:rPr>
              <a:t>1</a:t>
            </a:r>
            <a:r>
              <a:rPr lang="en-GB" sz="2000" baseline="0" dirty="0">
                <a:latin typeface="+mn-lt"/>
              </a:rPr>
              <a:t>=0.3m</a:t>
            </a:r>
          </a:p>
          <a:p>
            <a:pPr eaLnBrk="1" hangingPunct="1">
              <a:lnSpc>
                <a:spcPct val="12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GB" sz="2000" baseline="0" dirty="0">
                <a:latin typeface="+mn-lt"/>
              </a:rPr>
              <a:t>locations:	c</a:t>
            </a:r>
            <a:r>
              <a:rPr lang="en-GB" sz="2000" dirty="0">
                <a:latin typeface="+mn-lt"/>
              </a:rPr>
              <a:t>2</a:t>
            </a:r>
            <a:r>
              <a:rPr lang="en-GB" sz="2000" baseline="0" dirty="0">
                <a:latin typeface="+mn-lt"/>
              </a:rPr>
              <a:t>=0.2m</a:t>
            </a:r>
          </a:p>
          <a:p>
            <a:pPr eaLnBrk="1" hangingPunct="1">
              <a:spcBef>
                <a:spcPct val="10000"/>
              </a:spcBef>
              <a:spcAft>
                <a:spcPct val="15000"/>
              </a:spcAft>
            </a:pPr>
            <a:endParaRPr lang="en-GB" sz="2000" baseline="0" dirty="0">
              <a:latin typeface="+mn-lt"/>
            </a:endParaRPr>
          </a:p>
          <a:p>
            <a:pPr eaLnBrk="1" hangingPunct="1">
              <a:spcBef>
                <a:spcPct val="10000"/>
              </a:spcBef>
              <a:spcAft>
                <a:spcPct val="15000"/>
              </a:spcAft>
            </a:pPr>
            <a:endParaRPr lang="en-GB" sz="2000" baseline="0" dirty="0">
              <a:latin typeface="+mn-lt"/>
            </a:endParaRPr>
          </a:p>
          <a:p>
            <a:pPr eaLnBrk="1" hangingPunct="1">
              <a:spcBef>
                <a:spcPct val="10000"/>
              </a:spcBef>
              <a:spcAft>
                <a:spcPct val="15000"/>
              </a:spcAft>
            </a:pPr>
            <a:r>
              <a:rPr lang="en-GB" sz="2000" baseline="0" dirty="0">
                <a:latin typeface="+mn-lt"/>
              </a:rPr>
              <a:t>Calculate the joint torques </a:t>
            </a:r>
            <a:r>
              <a:rPr lang="el-GR" sz="2000" baseline="0" dirty="0">
                <a:latin typeface="+mn-lt"/>
                <a:cs typeface="Times New Roman" charset="0"/>
              </a:rPr>
              <a:t>τ</a:t>
            </a:r>
            <a:r>
              <a:rPr lang="en-GB" sz="2000" dirty="0">
                <a:latin typeface="+mn-lt"/>
                <a:cs typeface="Times New Roman" charset="0"/>
              </a:rPr>
              <a:t>1</a:t>
            </a:r>
            <a:r>
              <a:rPr lang="en-GB" sz="2000" baseline="0" dirty="0">
                <a:latin typeface="+mn-lt"/>
                <a:cs typeface="Times New Roman" charset="0"/>
              </a:rPr>
              <a:t> and </a:t>
            </a:r>
            <a:r>
              <a:rPr lang="en-GB" sz="2000" baseline="0" dirty="0">
                <a:latin typeface="+mn-lt"/>
              </a:rPr>
              <a:t> </a:t>
            </a:r>
            <a:r>
              <a:rPr lang="el-GR" sz="2000" baseline="0" dirty="0">
                <a:latin typeface="+mn-lt"/>
                <a:cs typeface="Times New Roman" charset="0"/>
              </a:rPr>
              <a:t>τ</a:t>
            </a:r>
            <a:r>
              <a:rPr lang="en-GB" sz="2000" dirty="0">
                <a:latin typeface="+mn-lt"/>
                <a:cs typeface="Times New Roman" charset="0"/>
              </a:rPr>
              <a:t>2</a:t>
            </a:r>
            <a:endParaRPr lang="el-GR" sz="2000" dirty="0">
              <a:latin typeface="+mn-lt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3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dynamics</a:t>
            </a:r>
            <a:br>
              <a:rPr lang="en-US" dirty="0"/>
            </a:br>
            <a:r>
              <a:rPr lang="en-US" sz="2200" dirty="0"/>
              <a:t>Numerical Example: 2 link mechanism with external force and gravity</a:t>
            </a:r>
          </a:p>
        </p:txBody>
      </p:sp>
      <p:graphicFrame>
        <p:nvGraphicFramePr>
          <p:cNvPr id="34821" name="Object 4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4062416" y="1592796"/>
          <a:ext cx="4948021" cy="4744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9" name="Equation" r:id="rId4" imgW="4000320" imgH="3835080" progId="Equation.3">
                  <p:embed/>
                </p:oleObj>
              </mc:Choice>
              <mc:Fallback>
                <p:oleObj name="Equation" r:id="rId4" imgW="4000320" imgH="3835080" progId="Equation.3">
                  <p:embed/>
                  <p:pic>
                    <p:nvPicPr>
                      <p:cNvPr id="34821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6" y="1592796"/>
                        <a:ext cx="4948021" cy="4744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80"/>
          <p:cNvGrpSpPr>
            <a:grpSpLocks/>
          </p:cNvGrpSpPr>
          <p:nvPr/>
        </p:nvGrpSpPr>
        <p:grpSpPr bwMode="auto">
          <a:xfrm>
            <a:off x="582625" y="1849735"/>
            <a:ext cx="3089275" cy="3019425"/>
            <a:chOff x="396" y="816"/>
            <a:chExt cx="1946" cy="1902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auto">
            <a:xfrm flipV="1">
              <a:off x="498" y="2419"/>
              <a:ext cx="259" cy="17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3 w 21600"/>
                <a:gd name="T13" fmla="*/ 4515 h 21600"/>
                <a:gd name="T14" fmla="*/ 17097 w 21600"/>
                <a:gd name="T15" fmla="*/ 1708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5"/>
            <p:cNvSpPr>
              <a:spLocks noChangeArrowheads="1"/>
            </p:cNvSpPr>
            <p:nvPr/>
          </p:nvSpPr>
          <p:spPr bwMode="auto">
            <a:xfrm rot="-1498875">
              <a:off x="542" y="2202"/>
              <a:ext cx="1012" cy="14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 rot="-3544460">
              <a:off x="1180" y="1575"/>
              <a:ext cx="1087" cy="1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480" y="2044"/>
              <a:ext cx="37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8"/>
            <p:cNvSpPr>
              <a:spLocks noChangeShapeType="1"/>
            </p:cNvSpPr>
            <p:nvPr/>
          </p:nvSpPr>
          <p:spPr bwMode="auto">
            <a:xfrm>
              <a:off x="432" y="2606"/>
              <a:ext cx="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468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>
              <a:off x="540" y="2606"/>
              <a:ext cx="73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13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685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757" y="2606"/>
              <a:ext cx="73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830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5"/>
            <p:cNvSpPr>
              <a:spLocks noChangeShapeType="1"/>
            </p:cNvSpPr>
            <p:nvPr/>
          </p:nvSpPr>
          <p:spPr bwMode="auto">
            <a:xfrm>
              <a:off x="902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auto">
            <a:xfrm>
              <a:off x="613" y="2456"/>
              <a:ext cx="36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 flipV="1">
              <a:off x="1510" y="1842"/>
              <a:ext cx="506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1734" y="1782"/>
              <a:ext cx="108" cy="149"/>
            </a:xfrm>
            <a:custGeom>
              <a:avLst/>
              <a:gdLst>
                <a:gd name="T0" fmla="*/ 35 w 144"/>
                <a:gd name="T1" fmla="*/ 92 h 168"/>
                <a:gd name="T2" fmla="*/ 23 w 144"/>
                <a:gd name="T3" fmla="*/ 13 h 168"/>
                <a:gd name="T4" fmla="*/ 0 w 144"/>
                <a:gd name="T5" fmla="*/ 13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2"/>
            <p:cNvSpPr txBox="1">
              <a:spLocks noChangeArrowheads="1"/>
            </p:cNvSpPr>
            <p:nvPr/>
          </p:nvSpPr>
          <p:spPr bwMode="auto">
            <a:xfrm>
              <a:off x="1183" y="2291"/>
              <a:ext cx="30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GB" sz="20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30</a:t>
              </a:r>
              <a:r>
                <a:rPr lang="en-US" sz="2000" b="1" baseline="0">
                  <a:solidFill>
                    <a:srgbClr val="0000CC"/>
                  </a:solidFill>
                  <a:cs typeface="Arial" charset="0"/>
                </a:rPr>
                <a:t>º</a:t>
              </a:r>
              <a:endParaRPr lang="en-US" sz="2000" b="1">
                <a:solidFill>
                  <a:srgbClr val="0000CC"/>
                </a:solidFill>
                <a:cs typeface="Arial" charset="0"/>
              </a:endParaRPr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>
              <a:off x="618" y="2473"/>
              <a:ext cx="984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4"/>
            <p:cNvSpPr>
              <a:spLocks/>
            </p:cNvSpPr>
            <p:nvPr/>
          </p:nvSpPr>
          <p:spPr bwMode="auto">
            <a:xfrm>
              <a:off x="1047" y="2344"/>
              <a:ext cx="108" cy="150"/>
            </a:xfrm>
            <a:custGeom>
              <a:avLst/>
              <a:gdLst>
                <a:gd name="T0" fmla="*/ 35 w 144"/>
                <a:gd name="T1" fmla="*/ 96 h 168"/>
                <a:gd name="T2" fmla="*/ 23 w 144"/>
                <a:gd name="T3" fmla="*/ 13 h 168"/>
                <a:gd name="T4" fmla="*/ 0 w 144"/>
                <a:gd name="T5" fmla="*/ 13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 Box 25"/>
            <p:cNvSpPr txBox="1">
              <a:spLocks noChangeArrowheads="1"/>
            </p:cNvSpPr>
            <p:nvPr/>
          </p:nvSpPr>
          <p:spPr bwMode="auto">
            <a:xfrm>
              <a:off x="1830" y="1662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30</a:t>
              </a:r>
              <a:r>
                <a:rPr lang="en-US" sz="2000" b="1" baseline="0">
                  <a:solidFill>
                    <a:srgbClr val="0000CC"/>
                  </a:solidFill>
                  <a:cs typeface="Arial" charset="0"/>
                </a:rPr>
                <a:t>º</a:t>
              </a:r>
              <a:endParaRPr lang="en-US" sz="2000" b="1">
                <a:solidFill>
                  <a:srgbClr val="0000CC"/>
                </a:solidFill>
                <a:cs typeface="Arial" charset="0"/>
              </a:endParaRPr>
            </a:p>
          </p:txBody>
        </p:sp>
        <p:sp>
          <p:nvSpPr>
            <p:cNvPr id="67" name="Text Box 26"/>
            <p:cNvSpPr txBox="1">
              <a:spLocks noChangeArrowheads="1"/>
            </p:cNvSpPr>
            <p:nvPr/>
          </p:nvSpPr>
          <p:spPr bwMode="auto">
            <a:xfrm>
              <a:off x="480" y="1728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>
                  <a:latin typeface="Times New Roman" charset="0"/>
                  <a:cs typeface="Times New Roman" charset="0"/>
                </a:rPr>
                <a:t>Link 1</a:t>
              </a:r>
              <a:endParaRPr lang="el-GR" sz="2000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68" name="Text Box 27"/>
            <p:cNvSpPr txBox="1">
              <a:spLocks noChangeArrowheads="1"/>
            </p:cNvSpPr>
            <p:nvPr/>
          </p:nvSpPr>
          <p:spPr bwMode="auto">
            <a:xfrm>
              <a:off x="1248" y="1344"/>
              <a:ext cx="4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 dirty="0">
                  <a:latin typeface="Times New Roman" charset="0"/>
                  <a:cs typeface="Times New Roman" charset="0"/>
                </a:rPr>
                <a:t>Link 2</a:t>
              </a:r>
              <a:endParaRPr lang="el-GR" sz="2000" b="1" dirty="0">
                <a:latin typeface="Times New Roman" charset="0"/>
                <a:cs typeface="Times New Roman" charset="0"/>
              </a:endParaRPr>
            </a:p>
          </p:txBody>
        </p:sp>
        <p:grpSp>
          <p:nvGrpSpPr>
            <p:cNvPr id="69" name="Group 73"/>
            <p:cNvGrpSpPr>
              <a:grpSpLocks/>
            </p:cNvGrpSpPr>
            <p:nvPr/>
          </p:nvGrpSpPr>
          <p:grpSpPr bwMode="auto">
            <a:xfrm>
              <a:off x="396" y="1992"/>
              <a:ext cx="811" cy="615"/>
              <a:chOff x="3264" y="1884"/>
              <a:chExt cx="811" cy="615"/>
            </a:xfrm>
          </p:grpSpPr>
          <p:sp>
            <p:nvSpPr>
              <p:cNvPr id="83" name="Oval 42"/>
              <p:cNvSpPr>
                <a:spLocks noChangeArrowheads="1"/>
              </p:cNvSpPr>
              <p:nvPr/>
            </p:nvSpPr>
            <p:spPr bwMode="auto">
              <a:xfrm>
                <a:off x="3472" y="2349"/>
                <a:ext cx="31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51"/>
              <p:cNvSpPr>
                <a:spLocks noChangeShapeType="1"/>
              </p:cNvSpPr>
              <p:nvPr/>
            </p:nvSpPr>
            <p:spPr bwMode="auto">
              <a:xfrm>
                <a:off x="3487" y="1965"/>
                <a:ext cx="0" cy="3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52"/>
              <p:cNvSpPr>
                <a:spLocks noChangeShapeType="1"/>
              </p:cNvSpPr>
              <p:nvPr/>
            </p:nvSpPr>
            <p:spPr bwMode="auto">
              <a:xfrm>
                <a:off x="3489" y="2359"/>
                <a:ext cx="4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Text Box 53"/>
              <p:cNvSpPr txBox="1">
                <a:spLocks noChangeArrowheads="1"/>
              </p:cNvSpPr>
              <p:nvPr/>
            </p:nvSpPr>
            <p:spPr bwMode="auto">
              <a:xfrm>
                <a:off x="3264" y="1884"/>
                <a:ext cx="20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36000" bIns="3600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Y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0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87" name="Text Box 54"/>
              <p:cNvSpPr txBox="1">
                <a:spLocks noChangeArrowheads="1"/>
              </p:cNvSpPr>
              <p:nvPr/>
            </p:nvSpPr>
            <p:spPr bwMode="auto">
              <a:xfrm>
                <a:off x="3923" y="2326"/>
                <a:ext cx="1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X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0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0" name="Group 75"/>
            <p:cNvGrpSpPr>
              <a:grpSpLocks/>
            </p:cNvGrpSpPr>
            <p:nvPr/>
          </p:nvGrpSpPr>
          <p:grpSpPr bwMode="auto">
            <a:xfrm>
              <a:off x="1106" y="1609"/>
              <a:ext cx="824" cy="557"/>
              <a:chOff x="3992" y="1447"/>
              <a:chExt cx="824" cy="557"/>
            </a:xfrm>
          </p:grpSpPr>
          <p:sp>
            <p:nvSpPr>
              <p:cNvPr id="78" name="Oval 46"/>
              <p:cNvSpPr>
                <a:spLocks noChangeArrowheads="1"/>
              </p:cNvSpPr>
              <p:nvPr/>
            </p:nvSpPr>
            <p:spPr bwMode="auto">
              <a:xfrm>
                <a:off x="4363" y="1899"/>
                <a:ext cx="32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59"/>
              <p:cNvSpPr>
                <a:spLocks noChangeShapeType="1"/>
              </p:cNvSpPr>
              <p:nvPr/>
            </p:nvSpPr>
            <p:spPr bwMode="auto">
              <a:xfrm rot="-1440341">
                <a:off x="4294" y="1537"/>
                <a:ext cx="0" cy="3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60"/>
              <p:cNvSpPr>
                <a:spLocks noChangeShapeType="1"/>
              </p:cNvSpPr>
              <p:nvPr/>
            </p:nvSpPr>
            <p:spPr bwMode="auto">
              <a:xfrm rot="-1440341">
                <a:off x="4357" y="1828"/>
                <a:ext cx="4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Text Box 69"/>
              <p:cNvSpPr txBox="1">
                <a:spLocks noChangeArrowheads="1"/>
              </p:cNvSpPr>
              <p:nvPr/>
            </p:nvSpPr>
            <p:spPr bwMode="auto">
              <a:xfrm>
                <a:off x="3992" y="1447"/>
                <a:ext cx="20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36000" bIns="3600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Y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1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82" name="Text Box 70"/>
              <p:cNvSpPr txBox="1">
                <a:spLocks noChangeArrowheads="1"/>
              </p:cNvSpPr>
              <p:nvPr/>
            </p:nvSpPr>
            <p:spPr bwMode="auto">
              <a:xfrm>
                <a:off x="4664" y="1831"/>
                <a:ext cx="1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X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1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71" name="Oval 55"/>
            <p:cNvSpPr>
              <a:spLocks noChangeArrowheads="1"/>
            </p:cNvSpPr>
            <p:nvPr/>
          </p:nvSpPr>
          <p:spPr bwMode="auto">
            <a:xfrm>
              <a:off x="1946" y="1196"/>
              <a:ext cx="31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 rot="18133875" flipV="1">
              <a:off x="1838" y="997"/>
              <a:ext cx="11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3"/>
            <p:cNvSpPr>
              <a:spLocks noChangeShapeType="1"/>
            </p:cNvSpPr>
            <p:nvPr/>
          </p:nvSpPr>
          <p:spPr bwMode="auto">
            <a:xfrm rot="18133875" flipH="1">
              <a:off x="1896" y="1090"/>
              <a:ext cx="285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2190" y="955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X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75" name="Text Box 72"/>
            <p:cNvSpPr txBox="1">
              <a:spLocks noChangeArrowheads="1"/>
            </p:cNvSpPr>
            <p:nvPr/>
          </p:nvSpPr>
          <p:spPr bwMode="auto">
            <a:xfrm>
              <a:off x="1698" y="900"/>
              <a:ext cx="20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6000" bIns="3600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Y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 flipH="1" flipV="1">
              <a:off x="1458" y="942"/>
              <a:ext cx="432" cy="28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1008" y="816"/>
              <a:ext cx="464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6000" bIns="3600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6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F=100N</a:t>
              </a:r>
              <a:endParaRPr lang="el-GR" sz="1600" b="1">
                <a:solidFill>
                  <a:srgbClr val="0000CC"/>
                </a:solidFill>
                <a:latin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33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dynamics</a:t>
            </a:r>
            <a:br>
              <a:rPr lang="en-US" dirty="0"/>
            </a:br>
            <a:r>
              <a:rPr lang="en-US" sz="2200" dirty="0"/>
              <a:t>Numerical Example: 2 link mechanism with external force and gravity</a:t>
            </a:r>
          </a:p>
        </p:txBody>
      </p:sp>
      <p:graphicFrame>
        <p:nvGraphicFramePr>
          <p:cNvPr id="35845" name="Object 4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963125" y="1800225"/>
          <a:ext cx="4852264" cy="4266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3" name="Equation" r:id="rId4" imgW="3263760" imgH="2869920" progId="Equation.3">
                  <p:embed/>
                </p:oleObj>
              </mc:Choice>
              <mc:Fallback>
                <p:oleObj name="Equation" r:id="rId4" imgW="3263760" imgH="2869920" progId="Equation.3">
                  <p:embed/>
                  <p:pic>
                    <p:nvPicPr>
                      <p:cNvPr id="3584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125" y="1800225"/>
                        <a:ext cx="4852264" cy="4266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80"/>
          <p:cNvGrpSpPr>
            <a:grpSpLocks/>
          </p:cNvGrpSpPr>
          <p:nvPr/>
        </p:nvGrpSpPr>
        <p:grpSpPr bwMode="auto">
          <a:xfrm>
            <a:off x="582625" y="1849735"/>
            <a:ext cx="3089275" cy="3019425"/>
            <a:chOff x="396" y="816"/>
            <a:chExt cx="1946" cy="1902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auto">
            <a:xfrm flipV="1">
              <a:off x="498" y="2419"/>
              <a:ext cx="259" cy="17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3 w 21600"/>
                <a:gd name="T13" fmla="*/ 4515 h 21600"/>
                <a:gd name="T14" fmla="*/ 17097 w 21600"/>
                <a:gd name="T15" fmla="*/ 1708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5"/>
            <p:cNvSpPr>
              <a:spLocks noChangeArrowheads="1"/>
            </p:cNvSpPr>
            <p:nvPr/>
          </p:nvSpPr>
          <p:spPr bwMode="auto">
            <a:xfrm rot="-1498875">
              <a:off x="542" y="2202"/>
              <a:ext cx="1012" cy="14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 rot="-3544460">
              <a:off x="1180" y="1575"/>
              <a:ext cx="1087" cy="1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480" y="2044"/>
              <a:ext cx="37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8"/>
            <p:cNvSpPr>
              <a:spLocks noChangeShapeType="1"/>
            </p:cNvSpPr>
            <p:nvPr/>
          </p:nvSpPr>
          <p:spPr bwMode="auto">
            <a:xfrm>
              <a:off x="432" y="2606"/>
              <a:ext cx="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468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>
              <a:off x="540" y="2606"/>
              <a:ext cx="73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13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685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757" y="2606"/>
              <a:ext cx="73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830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5"/>
            <p:cNvSpPr>
              <a:spLocks noChangeShapeType="1"/>
            </p:cNvSpPr>
            <p:nvPr/>
          </p:nvSpPr>
          <p:spPr bwMode="auto">
            <a:xfrm>
              <a:off x="902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auto">
            <a:xfrm>
              <a:off x="613" y="2456"/>
              <a:ext cx="36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 flipV="1">
              <a:off x="1510" y="1842"/>
              <a:ext cx="506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1734" y="1782"/>
              <a:ext cx="108" cy="149"/>
            </a:xfrm>
            <a:custGeom>
              <a:avLst/>
              <a:gdLst>
                <a:gd name="T0" fmla="*/ 35 w 144"/>
                <a:gd name="T1" fmla="*/ 92 h 168"/>
                <a:gd name="T2" fmla="*/ 23 w 144"/>
                <a:gd name="T3" fmla="*/ 13 h 168"/>
                <a:gd name="T4" fmla="*/ 0 w 144"/>
                <a:gd name="T5" fmla="*/ 13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2"/>
            <p:cNvSpPr txBox="1">
              <a:spLocks noChangeArrowheads="1"/>
            </p:cNvSpPr>
            <p:nvPr/>
          </p:nvSpPr>
          <p:spPr bwMode="auto">
            <a:xfrm>
              <a:off x="1183" y="2291"/>
              <a:ext cx="30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GB" sz="20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30</a:t>
              </a:r>
              <a:r>
                <a:rPr lang="en-US" sz="2000" b="1" baseline="0">
                  <a:solidFill>
                    <a:srgbClr val="0000CC"/>
                  </a:solidFill>
                  <a:cs typeface="Arial" charset="0"/>
                </a:rPr>
                <a:t>º</a:t>
              </a:r>
              <a:endParaRPr lang="en-US" sz="2000" b="1">
                <a:solidFill>
                  <a:srgbClr val="0000CC"/>
                </a:solidFill>
                <a:cs typeface="Arial" charset="0"/>
              </a:endParaRPr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>
              <a:off x="618" y="2473"/>
              <a:ext cx="984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4"/>
            <p:cNvSpPr>
              <a:spLocks/>
            </p:cNvSpPr>
            <p:nvPr/>
          </p:nvSpPr>
          <p:spPr bwMode="auto">
            <a:xfrm>
              <a:off x="1047" y="2344"/>
              <a:ext cx="108" cy="150"/>
            </a:xfrm>
            <a:custGeom>
              <a:avLst/>
              <a:gdLst>
                <a:gd name="T0" fmla="*/ 35 w 144"/>
                <a:gd name="T1" fmla="*/ 96 h 168"/>
                <a:gd name="T2" fmla="*/ 23 w 144"/>
                <a:gd name="T3" fmla="*/ 13 h 168"/>
                <a:gd name="T4" fmla="*/ 0 w 144"/>
                <a:gd name="T5" fmla="*/ 13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 Box 25"/>
            <p:cNvSpPr txBox="1">
              <a:spLocks noChangeArrowheads="1"/>
            </p:cNvSpPr>
            <p:nvPr/>
          </p:nvSpPr>
          <p:spPr bwMode="auto">
            <a:xfrm>
              <a:off x="1830" y="1662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30</a:t>
              </a:r>
              <a:r>
                <a:rPr lang="en-US" sz="2000" b="1" baseline="0">
                  <a:solidFill>
                    <a:srgbClr val="0000CC"/>
                  </a:solidFill>
                  <a:cs typeface="Arial" charset="0"/>
                </a:rPr>
                <a:t>º</a:t>
              </a:r>
              <a:endParaRPr lang="en-US" sz="2000" b="1">
                <a:solidFill>
                  <a:srgbClr val="0000CC"/>
                </a:solidFill>
                <a:cs typeface="Arial" charset="0"/>
              </a:endParaRPr>
            </a:p>
          </p:txBody>
        </p:sp>
        <p:sp>
          <p:nvSpPr>
            <p:cNvPr id="67" name="Text Box 26"/>
            <p:cNvSpPr txBox="1">
              <a:spLocks noChangeArrowheads="1"/>
            </p:cNvSpPr>
            <p:nvPr/>
          </p:nvSpPr>
          <p:spPr bwMode="auto">
            <a:xfrm>
              <a:off x="480" y="1728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>
                  <a:latin typeface="Times New Roman" charset="0"/>
                  <a:cs typeface="Times New Roman" charset="0"/>
                </a:rPr>
                <a:t>Link 1</a:t>
              </a:r>
              <a:endParaRPr lang="el-GR" sz="2000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68" name="Text Box 27"/>
            <p:cNvSpPr txBox="1">
              <a:spLocks noChangeArrowheads="1"/>
            </p:cNvSpPr>
            <p:nvPr/>
          </p:nvSpPr>
          <p:spPr bwMode="auto">
            <a:xfrm>
              <a:off x="1248" y="1344"/>
              <a:ext cx="4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 dirty="0">
                  <a:latin typeface="Times New Roman" charset="0"/>
                  <a:cs typeface="Times New Roman" charset="0"/>
                </a:rPr>
                <a:t>Link 2</a:t>
              </a:r>
              <a:endParaRPr lang="el-GR" sz="2000" b="1" dirty="0">
                <a:latin typeface="Times New Roman" charset="0"/>
                <a:cs typeface="Times New Roman" charset="0"/>
              </a:endParaRPr>
            </a:p>
          </p:txBody>
        </p:sp>
        <p:grpSp>
          <p:nvGrpSpPr>
            <p:cNvPr id="69" name="Group 73"/>
            <p:cNvGrpSpPr>
              <a:grpSpLocks/>
            </p:cNvGrpSpPr>
            <p:nvPr/>
          </p:nvGrpSpPr>
          <p:grpSpPr bwMode="auto">
            <a:xfrm>
              <a:off x="396" y="1992"/>
              <a:ext cx="811" cy="615"/>
              <a:chOff x="3264" y="1884"/>
              <a:chExt cx="811" cy="615"/>
            </a:xfrm>
          </p:grpSpPr>
          <p:sp>
            <p:nvSpPr>
              <p:cNvPr id="83" name="Oval 42"/>
              <p:cNvSpPr>
                <a:spLocks noChangeArrowheads="1"/>
              </p:cNvSpPr>
              <p:nvPr/>
            </p:nvSpPr>
            <p:spPr bwMode="auto">
              <a:xfrm>
                <a:off x="3472" y="2349"/>
                <a:ext cx="31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51"/>
              <p:cNvSpPr>
                <a:spLocks noChangeShapeType="1"/>
              </p:cNvSpPr>
              <p:nvPr/>
            </p:nvSpPr>
            <p:spPr bwMode="auto">
              <a:xfrm>
                <a:off x="3487" y="1965"/>
                <a:ext cx="0" cy="3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52"/>
              <p:cNvSpPr>
                <a:spLocks noChangeShapeType="1"/>
              </p:cNvSpPr>
              <p:nvPr/>
            </p:nvSpPr>
            <p:spPr bwMode="auto">
              <a:xfrm>
                <a:off x="3489" y="2359"/>
                <a:ext cx="4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Text Box 53"/>
              <p:cNvSpPr txBox="1">
                <a:spLocks noChangeArrowheads="1"/>
              </p:cNvSpPr>
              <p:nvPr/>
            </p:nvSpPr>
            <p:spPr bwMode="auto">
              <a:xfrm>
                <a:off x="3264" y="1884"/>
                <a:ext cx="20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36000" bIns="3600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Y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0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87" name="Text Box 54"/>
              <p:cNvSpPr txBox="1">
                <a:spLocks noChangeArrowheads="1"/>
              </p:cNvSpPr>
              <p:nvPr/>
            </p:nvSpPr>
            <p:spPr bwMode="auto">
              <a:xfrm>
                <a:off x="3923" y="2326"/>
                <a:ext cx="1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X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0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0" name="Group 75"/>
            <p:cNvGrpSpPr>
              <a:grpSpLocks/>
            </p:cNvGrpSpPr>
            <p:nvPr/>
          </p:nvGrpSpPr>
          <p:grpSpPr bwMode="auto">
            <a:xfrm>
              <a:off x="1106" y="1609"/>
              <a:ext cx="824" cy="557"/>
              <a:chOff x="3992" y="1447"/>
              <a:chExt cx="824" cy="557"/>
            </a:xfrm>
          </p:grpSpPr>
          <p:sp>
            <p:nvSpPr>
              <p:cNvPr id="78" name="Oval 46"/>
              <p:cNvSpPr>
                <a:spLocks noChangeArrowheads="1"/>
              </p:cNvSpPr>
              <p:nvPr/>
            </p:nvSpPr>
            <p:spPr bwMode="auto">
              <a:xfrm>
                <a:off x="4363" y="1899"/>
                <a:ext cx="32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59"/>
              <p:cNvSpPr>
                <a:spLocks noChangeShapeType="1"/>
              </p:cNvSpPr>
              <p:nvPr/>
            </p:nvSpPr>
            <p:spPr bwMode="auto">
              <a:xfrm rot="-1440341">
                <a:off x="4294" y="1537"/>
                <a:ext cx="0" cy="3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60"/>
              <p:cNvSpPr>
                <a:spLocks noChangeShapeType="1"/>
              </p:cNvSpPr>
              <p:nvPr/>
            </p:nvSpPr>
            <p:spPr bwMode="auto">
              <a:xfrm rot="-1440341">
                <a:off x="4357" y="1828"/>
                <a:ext cx="4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Text Box 69"/>
              <p:cNvSpPr txBox="1">
                <a:spLocks noChangeArrowheads="1"/>
              </p:cNvSpPr>
              <p:nvPr/>
            </p:nvSpPr>
            <p:spPr bwMode="auto">
              <a:xfrm>
                <a:off x="3992" y="1447"/>
                <a:ext cx="20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36000" bIns="3600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Y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1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82" name="Text Box 70"/>
              <p:cNvSpPr txBox="1">
                <a:spLocks noChangeArrowheads="1"/>
              </p:cNvSpPr>
              <p:nvPr/>
            </p:nvSpPr>
            <p:spPr bwMode="auto">
              <a:xfrm>
                <a:off x="4664" y="1831"/>
                <a:ext cx="1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X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1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71" name="Oval 55"/>
            <p:cNvSpPr>
              <a:spLocks noChangeArrowheads="1"/>
            </p:cNvSpPr>
            <p:nvPr/>
          </p:nvSpPr>
          <p:spPr bwMode="auto">
            <a:xfrm>
              <a:off x="1946" y="1196"/>
              <a:ext cx="31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 rot="18133875" flipV="1">
              <a:off x="1838" y="997"/>
              <a:ext cx="11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3"/>
            <p:cNvSpPr>
              <a:spLocks noChangeShapeType="1"/>
            </p:cNvSpPr>
            <p:nvPr/>
          </p:nvSpPr>
          <p:spPr bwMode="auto">
            <a:xfrm rot="18133875" flipH="1">
              <a:off x="1896" y="1090"/>
              <a:ext cx="285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2190" y="955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X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75" name="Text Box 72"/>
            <p:cNvSpPr txBox="1">
              <a:spLocks noChangeArrowheads="1"/>
            </p:cNvSpPr>
            <p:nvPr/>
          </p:nvSpPr>
          <p:spPr bwMode="auto">
            <a:xfrm>
              <a:off x="1698" y="900"/>
              <a:ext cx="20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6000" bIns="3600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Y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 flipH="1" flipV="1">
              <a:off x="1458" y="942"/>
              <a:ext cx="432" cy="28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1008" y="816"/>
              <a:ext cx="464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6000" bIns="3600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6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F=100N</a:t>
              </a:r>
              <a:endParaRPr lang="el-GR" sz="1600" b="1">
                <a:solidFill>
                  <a:srgbClr val="0000CC"/>
                </a:solidFill>
                <a:latin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4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/>
          </p:nvPr>
        </p:nvGraphicFramePr>
        <p:xfrm>
          <a:off x="532024" y="1232793"/>
          <a:ext cx="8000416" cy="5040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Dynamic modeling</a:t>
            </a:r>
          </a:p>
        </p:txBody>
      </p:sp>
    </p:spTree>
    <p:extLst>
      <p:ext uri="{BB962C8B-B14F-4D97-AF65-F5344CB8AC3E}">
        <p14:creationId xmlns:p14="http://schemas.microsoft.com/office/powerpoint/2010/main" val="84149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dynamics</a:t>
            </a:r>
            <a:br>
              <a:rPr lang="en-US" dirty="0"/>
            </a:br>
            <a:r>
              <a:rPr lang="en-US" sz="2200" dirty="0"/>
              <a:t>Numerical Example: 2 link mechanism with external force and gravity</a:t>
            </a:r>
          </a:p>
        </p:txBody>
      </p:sp>
      <p:graphicFrame>
        <p:nvGraphicFramePr>
          <p:cNvPr id="36869" name="Object 4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4356099" y="2204864"/>
          <a:ext cx="3844851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7" name="Equation" r:id="rId4" imgW="2514600" imgH="1930320" progId="Equation.3">
                  <p:embed/>
                </p:oleObj>
              </mc:Choice>
              <mc:Fallback>
                <p:oleObj name="Equation" r:id="rId4" imgW="2514600" imgH="1930320" progId="Equation.3">
                  <p:embed/>
                  <p:pic>
                    <p:nvPicPr>
                      <p:cNvPr id="36869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099" y="2204864"/>
                        <a:ext cx="3844851" cy="2952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80"/>
          <p:cNvGrpSpPr>
            <a:grpSpLocks/>
          </p:cNvGrpSpPr>
          <p:nvPr/>
        </p:nvGrpSpPr>
        <p:grpSpPr bwMode="auto">
          <a:xfrm>
            <a:off x="582625" y="1849735"/>
            <a:ext cx="3089275" cy="3019425"/>
            <a:chOff x="396" y="816"/>
            <a:chExt cx="1946" cy="1902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auto">
            <a:xfrm flipV="1">
              <a:off x="498" y="2419"/>
              <a:ext cx="259" cy="17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3 w 21600"/>
                <a:gd name="T13" fmla="*/ 4515 h 21600"/>
                <a:gd name="T14" fmla="*/ 17097 w 21600"/>
                <a:gd name="T15" fmla="*/ 1708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5"/>
            <p:cNvSpPr>
              <a:spLocks noChangeArrowheads="1"/>
            </p:cNvSpPr>
            <p:nvPr/>
          </p:nvSpPr>
          <p:spPr bwMode="auto">
            <a:xfrm rot="-1498875">
              <a:off x="542" y="2202"/>
              <a:ext cx="1012" cy="14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 rot="-3544460">
              <a:off x="1180" y="1575"/>
              <a:ext cx="1087" cy="1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480" y="2044"/>
              <a:ext cx="37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8"/>
            <p:cNvSpPr>
              <a:spLocks noChangeShapeType="1"/>
            </p:cNvSpPr>
            <p:nvPr/>
          </p:nvSpPr>
          <p:spPr bwMode="auto">
            <a:xfrm>
              <a:off x="432" y="2606"/>
              <a:ext cx="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468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>
              <a:off x="540" y="2606"/>
              <a:ext cx="73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13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685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757" y="2606"/>
              <a:ext cx="73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830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5"/>
            <p:cNvSpPr>
              <a:spLocks noChangeShapeType="1"/>
            </p:cNvSpPr>
            <p:nvPr/>
          </p:nvSpPr>
          <p:spPr bwMode="auto">
            <a:xfrm>
              <a:off x="902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auto">
            <a:xfrm>
              <a:off x="613" y="2456"/>
              <a:ext cx="36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 flipV="1">
              <a:off x="1510" y="1842"/>
              <a:ext cx="506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1734" y="1782"/>
              <a:ext cx="108" cy="149"/>
            </a:xfrm>
            <a:custGeom>
              <a:avLst/>
              <a:gdLst>
                <a:gd name="T0" fmla="*/ 35 w 144"/>
                <a:gd name="T1" fmla="*/ 92 h 168"/>
                <a:gd name="T2" fmla="*/ 23 w 144"/>
                <a:gd name="T3" fmla="*/ 13 h 168"/>
                <a:gd name="T4" fmla="*/ 0 w 144"/>
                <a:gd name="T5" fmla="*/ 13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2"/>
            <p:cNvSpPr txBox="1">
              <a:spLocks noChangeArrowheads="1"/>
            </p:cNvSpPr>
            <p:nvPr/>
          </p:nvSpPr>
          <p:spPr bwMode="auto">
            <a:xfrm>
              <a:off x="1183" y="2291"/>
              <a:ext cx="30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GB" sz="20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30</a:t>
              </a:r>
              <a:r>
                <a:rPr lang="en-US" sz="2000" b="1" baseline="0">
                  <a:solidFill>
                    <a:srgbClr val="0000CC"/>
                  </a:solidFill>
                  <a:cs typeface="Arial" charset="0"/>
                </a:rPr>
                <a:t>º</a:t>
              </a:r>
              <a:endParaRPr lang="en-US" sz="2000" b="1">
                <a:solidFill>
                  <a:srgbClr val="0000CC"/>
                </a:solidFill>
                <a:cs typeface="Arial" charset="0"/>
              </a:endParaRPr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>
              <a:off x="618" y="2473"/>
              <a:ext cx="984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4"/>
            <p:cNvSpPr>
              <a:spLocks/>
            </p:cNvSpPr>
            <p:nvPr/>
          </p:nvSpPr>
          <p:spPr bwMode="auto">
            <a:xfrm>
              <a:off x="1047" y="2344"/>
              <a:ext cx="108" cy="150"/>
            </a:xfrm>
            <a:custGeom>
              <a:avLst/>
              <a:gdLst>
                <a:gd name="T0" fmla="*/ 35 w 144"/>
                <a:gd name="T1" fmla="*/ 96 h 168"/>
                <a:gd name="T2" fmla="*/ 23 w 144"/>
                <a:gd name="T3" fmla="*/ 13 h 168"/>
                <a:gd name="T4" fmla="*/ 0 w 144"/>
                <a:gd name="T5" fmla="*/ 13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 Box 25"/>
            <p:cNvSpPr txBox="1">
              <a:spLocks noChangeArrowheads="1"/>
            </p:cNvSpPr>
            <p:nvPr/>
          </p:nvSpPr>
          <p:spPr bwMode="auto">
            <a:xfrm>
              <a:off x="1830" y="1662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30</a:t>
              </a:r>
              <a:r>
                <a:rPr lang="en-US" sz="2000" b="1" baseline="0">
                  <a:solidFill>
                    <a:srgbClr val="0000CC"/>
                  </a:solidFill>
                  <a:cs typeface="Arial" charset="0"/>
                </a:rPr>
                <a:t>º</a:t>
              </a:r>
              <a:endParaRPr lang="en-US" sz="2000" b="1">
                <a:solidFill>
                  <a:srgbClr val="0000CC"/>
                </a:solidFill>
                <a:cs typeface="Arial" charset="0"/>
              </a:endParaRPr>
            </a:p>
          </p:txBody>
        </p:sp>
        <p:sp>
          <p:nvSpPr>
            <p:cNvPr id="67" name="Text Box 26"/>
            <p:cNvSpPr txBox="1">
              <a:spLocks noChangeArrowheads="1"/>
            </p:cNvSpPr>
            <p:nvPr/>
          </p:nvSpPr>
          <p:spPr bwMode="auto">
            <a:xfrm>
              <a:off x="480" y="1728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>
                  <a:latin typeface="Times New Roman" charset="0"/>
                  <a:cs typeface="Times New Roman" charset="0"/>
                </a:rPr>
                <a:t>Link 1</a:t>
              </a:r>
              <a:endParaRPr lang="el-GR" sz="2000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68" name="Text Box 27"/>
            <p:cNvSpPr txBox="1">
              <a:spLocks noChangeArrowheads="1"/>
            </p:cNvSpPr>
            <p:nvPr/>
          </p:nvSpPr>
          <p:spPr bwMode="auto">
            <a:xfrm>
              <a:off x="1248" y="1344"/>
              <a:ext cx="4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 dirty="0">
                  <a:latin typeface="Times New Roman" charset="0"/>
                  <a:cs typeface="Times New Roman" charset="0"/>
                </a:rPr>
                <a:t>Link 2</a:t>
              </a:r>
              <a:endParaRPr lang="el-GR" sz="2000" b="1" dirty="0">
                <a:latin typeface="Times New Roman" charset="0"/>
                <a:cs typeface="Times New Roman" charset="0"/>
              </a:endParaRPr>
            </a:p>
          </p:txBody>
        </p:sp>
        <p:grpSp>
          <p:nvGrpSpPr>
            <p:cNvPr id="69" name="Group 73"/>
            <p:cNvGrpSpPr>
              <a:grpSpLocks/>
            </p:cNvGrpSpPr>
            <p:nvPr/>
          </p:nvGrpSpPr>
          <p:grpSpPr bwMode="auto">
            <a:xfrm>
              <a:off x="396" y="1992"/>
              <a:ext cx="811" cy="615"/>
              <a:chOff x="3264" y="1884"/>
              <a:chExt cx="811" cy="615"/>
            </a:xfrm>
          </p:grpSpPr>
          <p:sp>
            <p:nvSpPr>
              <p:cNvPr id="83" name="Oval 42"/>
              <p:cNvSpPr>
                <a:spLocks noChangeArrowheads="1"/>
              </p:cNvSpPr>
              <p:nvPr/>
            </p:nvSpPr>
            <p:spPr bwMode="auto">
              <a:xfrm>
                <a:off x="3472" y="2349"/>
                <a:ext cx="31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51"/>
              <p:cNvSpPr>
                <a:spLocks noChangeShapeType="1"/>
              </p:cNvSpPr>
              <p:nvPr/>
            </p:nvSpPr>
            <p:spPr bwMode="auto">
              <a:xfrm>
                <a:off x="3487" y="1965"/>
                <a:ext cx="0" cy="3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52"/>
              <p:cNvSpPr>
                <a:spLocks noChangeShapeType="1"/>
              </p:cNvSpPr>
              <p:nvPr/>
            </p:nvSpPr>
            <p:spPr bwMode="auto">
              <a:xfrm>
                <a:off x="3489" y="2359"/>
                <a:ext cx="4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Text Box 53"/>
              <p:cNvSpPr txBox="1">
                <a:spLocks noChangeArrowheads="1"/>
              </p:cNvSpPr>
              <p:nvPr/>
            </p:nvSpPr>
            <p:spPr bwMode="auto">
              <a:xfrm>
                <a:off x="3264" y="1884"/>
                <a:ext cx="20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36000" bIns="3600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Y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0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87" name="Text Box 54"/>
              <p:cNvSpPr txBox="1">
                <a:spLocks noChangeArrowheads="1"/>
              </p:cNvSpPr>
              <p:nvPr/>
            </p:nvSpPr>
            <p:spPr bwMode="auto">
              <a:xfrm>
                <a:off x="3923" y="2326"/>
                <a:ext cx="1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X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0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0" name="Group 75"/>
            <p:cNvGrpSpPr>
              <a:grpSpLocks/>
            </p:cNvGrpSpPr>
            <p:nvPr/>
          </p:nvGrpSpPr>
          <p:grpSpPr bwMode="auto">
            <a:xfrm>
              <a:off x="1106" y="1609"/>
              <a:ext cx="824" cy="557"/>
              <a:chOff x="3992" y="1447"/>
              <a:chExt cx="824" cy="557"/>
            </a:xfrm>
          </p:grpSpPr>
          <p:sp>
            <p:nvSpPr>
              <p:cNvPr id="78" name="Oval 46"/>
              <p:cNvSpPr>
                <a:spLocks noChangeArrowheads="1"/>
              </p:cNvSpPr>
              <p:nvPr/>
            </p:nvSpPr>
            <p:spPr bwMode="auto">
              <a:xfrm>
                <a:off x="4363" y="1899"/>
                <a:ext cx="32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59"/>
              <p:cNvSpPr>
                <a:spLocks noChangeShapeType="1"/>
              </p:cNvSpPr>
              <p:nvPr/>
            </p:nvSpPr>
            <p:spPr bwMode="auto">
              <a:xfrm rot="-1440341">
                <a:off x="4294" y="1537"/>
                <a:ext cx="0" cy="3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60"/>
              <p:cNvSpPr>
                <a:spLocks noChangeShapeType="1"/>
              </p:cNvSpPr>
              <p:nvPr/>
            </p:nvSpPr>
            <p:spPr bwMode="auto">
              <a:xfrm rot="-1440341">
                <a:off x="4357" y="1828"/>
                <a:ext cx="4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Text Box 69"/>
              <p:cNvSpPr txBox="1">
                <a:spLocks noChangeArrowheads="1"/>
              </p:cNvSpPr>
              <p:nvPr/>
            </p:nvSpPr>
            <p:spPr bwMode="auto">
              <a:xfrm>
                <a:off x="3992" y="1447"/>
                <a:ext cx="20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36000" bIns="3600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Y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1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82" name="Text Box 70"/>
              <p:cNvSpPr txBox="1">
                <a:spLocks noChangeArrowheads="1"/>
              </p:cNvSpPr>
              <p:nvPr/>
            </p:nvSpPr>
            <p:spPr bwMode="auto">
              <a:xfrm>
                <a:off x="4664" y="1831"/>
                <a:ext cx="1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X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1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71" name="Oval 55"/>
            <p:cNvSpPr>
              <a:spLocks noChangeArrowheads="1"/>
            </p:cNvSpPr>
            <p:nvPr/>
          </p:nvSpPr>
          <p:spPr bwMode="auto">
            <a:xfrm>
              <a:off x="1946" y="1196"/>
              <a:ext cx="31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 rot="18133875" flipV="1">
              <a:off x="1838" y="997"/>
              <a:ext cx="11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3"/>
            <p:cNvSpPr>
              <a:spLocks noChangeShapeType="1"/>
            </p:cNvSpPr>
            <p:nvPr/>
          </p:nvSpPr>
          <p:spPr bwMode="auto">
            <a:xfrm rot="18133875" flipH="1">
              <a:off x="1896" y="1090"/>
              <a:ext cx="285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2190" y="955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X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75" name="Text Box 72"/>
            <p:cNvSpPr txBox="1">
              <a:spLocks noChangeArrowheads="1"/>
            </p:cNvSpPr>
            <p:nvPr/>
          </p:nvSpPr>
          <p:spPr bwMode="auto">
            <a:xfrm>
              <a:off x="1698" y="900"/>
              <a:ext cx="20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6000" bIns="3600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Y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 flipH="1" flipV="1">
              <a:off x="1458" y="942"/>
              <a:ext cx="432" cy="28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1008" y="816"/>
              <a:ext cx="464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6000" bIns="3600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6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F=100N</a:t>
              </a:r>
              <a:endParaRPr lang="el-GR" sz="1600" b="1">
                <a:solidFill>
                  <a:srgbClr val="0000CC"/>
                </a:solidFill>
                <a:latin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dynamics</a:t>
            </a:r>
            <a:br>
              <a:rPr lang="en-US" dirty="0"/>
            </a:br>
            <a:r>
              <a:rPr lang="en-US" sz="2200" dirty="0"/>
              <a:t>Numerical Example: 2 link mechanism with external force and gravity</a:t>
            </a:r>
          </a:p>
        </p:txBody>
      </p:sp>
      <p:graphicFrame>
        <p:nvGraphicFramePr>
          <p:cNvPr id="37891" name="Object 4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4114800" y="1736725"/>
          <a:ext cx="4979988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1" name="Equation" r:id="rId4" imgW="2984400" imgH="1676160" progId="Equation.3">
                  <p:embed/>
                </p:oleObj>
              </mc:Choice>
              <mc:Fallback>
                <p:oleObj name="Equation" r:id="rId4" imgW="2984400" imgH="1676160" progId="Equation.3">
                  <p:embed/>
                  <p:pic>
                    <p:nvPicPr>
                      <p:cNvPr id="37891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736725"/>
                        <a:ext cx="4979988" cy="279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80"/>
          <p:cNvGrpSpPr>
            <a:grpSpLocks/>
          </p:cNvGrpSpPr>
          <p:nvPr/>
        </p:nvGrpSpPr>
        <p:grpSpPr bwMode="auto">
          <a:xfrm>
            <a:off x="582625" y="1849735"/>
            <a:ext cx="3089275" cy="3019425"/>
            <a:chOff x="396" y="816"/>
            <a:chExt cx="1946" cy="1902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auto">
            <a:xfrm flipV="1">
              <a:off x="498" y="2419"/>
              <a:ext cx="259" cy="17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3 w 21600"/>
                <a:gd name="T13" fmla="*/ 4515 h 21600"/>
                <a:gd name="T14" fmla="*/ 17097 w 21600"/>
                <a:gd name="T15" fmla="*/ 1708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5"/>
            <p:cNvSpPr>
              <a:spLocks noChangeArrowheads="1"/>
            </p:cNvSpPr>
            <p:nvPr/>
          </p:nvSpPr>
          <p:spPr bwMode="auto">
            <a:xfrm rot="-1498875">
              <a:off x="542" y="2202"/>
              <a:ext cx="1012" cy="14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 rot="-3544460">
              <a:off x="1180" y="1575"/>
              <a:ext cx="1087" cy="1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480" y="2044"/>
              <a:ext cx="37" cy="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8"/>
            <p:cNvSpPr>
              <a:spLocks noChangeShapeType="1"/>
            </p:cNvSpPr>
            <p:nvPr/>
          </p:nvSpPr>
          <p:spPr bwMode="auto">
            <a:xfrm>
              <a:off x="432" y="2606"/>
              <a:ext cx="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468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>
              <a:off x="540" y="2606"/>
              <a:ext cx="73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13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685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757" y="2606"/>
              <a:ext cx="73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830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5"/>
            <p:cNvSpPr>
              <a:spLocks noChangeShapeType="1"/>
            </p:cNvSpPr>
            <p:nvPr/>
          </p:nvSpPr>
          <p:spPr bwMode="auto">
            <a:xfrm>
              <a:off x="902" y="2606"/>
              <a:ext cx="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auto">
            <a:xfrm>
              <a:off x="613" y="2456"/>
              <a:ext cx="36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 flipV="1">
              <a:off x="1510" y="1842"/>
              <a:ext cx="506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1734" y="1782"/>
              <a:ext cx="108" cy="149"/>
            </a:xfrm>
            <a:custGeom>
              <a:avLst/>
              <a:gdLst>
                <a:gd name="T0" fmla="*/ 35 w 144"/>
                <a:gd name="T1" fmla="*/ 92 h 168"/>
                <a:gd name="T2" fmla="*/ 23 w 144"/>
                <a:gd name="T3" fmla="*/ 13 h 168"/>
                <a:gd name="T4" fmla="*/ 0 w 144"/>
                <a:gd name="T5" fmla="*/ 13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2"/>
            <p:cNvSpPr txBox="1">
              <a:spLocks noChangeArrowheads="1"/>
            </p:cNvSpPr>
            <p:nvPr/>
          </p:nvSpPr>
          <p:spPr bwMode="auto">
            <a:xfrm>
              <a:off x="1183" y="2291"/>
              <a:ext cx="30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GB" sz="20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30</a:t>
              </a:r>
              <a:r>
                <a:rPr lang="en-US" sz="2000" b="1" baseline="0">
                  <a:solidFill>
                    <a:srgbClr val="0000CC"/>
                  </a:solidFill>
                  <a:cs typeface="Arial" charset="0"/>
                </a:rPr>
                <a:t>º</a:t>
              </a:r>
              <a:endParaRPr lang="en-US" sz="2000" b="1">
                <a:solidFill>
                  <a:srgbClr val="0000CC"/>
                </a:solidFill>
                <a:cs typeface="Arial" charset="0"/>
              </a:endParaRPr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>
              <a:off x="618" y="2473"/>
              <a:ext cx="984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4"/>
            <p:cNvSpPr>
              <a:spLocks/>
            </p:cNvSpPr>
            <p:nvPr/>
          </p:nvSpPr>
          <p:spPr bwMode="auto">
            <a:xfrm>
              <a:off x="1047" y="2344"/>
              <a:ext cx="108" cy="150"/>
            </a:xfrm>
            <a:custGeom>
              <a:avLst/>
              <a:gdLst>
                <a:gd name="T0" fmla="*/ 35 w 144"/>
                <a:gd name="T1" fmla="*/ 96 h 168"/>
                <a:gd name="T2" fmla="*/ 23 w 144"/>
                <a:gd name="T3" fmla="*/ 13 h 168"/>
                <a:gd name="T4" fmla="*/ 0 w 144"/>
                <a:gd name="T5" fmla="*/ 13 h 168"/>
                <a:gd name="T6" fmla="*/ 0 60000 65536"/>
                <a:gd name="T7" fmla="*/ 0 60000 65536"/>
                <a:gd name="T8" fmla="*/ 0 60000 65536"/>
                <a:gd name="T9" fmla="*/ 0 w 144"/>
                <a:gd name="T10" fmla="*/ 0 h 168"/>
                <a:gd name="T11" fmla="*/ 144 w 144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68">
                  <a:moveTo>
                    <a:pt x="144" y="168"/>
                  </a:moveTo>
                  <a:cubicBezTo>
                    <a:pt x="132" y="108"/>
                    <a:pt x="120" y="48"/>
                    <a:pt x="96" y="24"/>
                  </a:cubicBezTo>
                  <a:cubicBezTo>
                    <a:pt x="72" y="0"/>
                    <a:pt x="36" y="12"/>
                    <a:pt x="0" y="24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 Box 25"/>
            <p:cNvSpPr txBox="1">
              <a:spLocks noChangeArrowheads="1"/>
            </p:cNvSpPr>
            <p:nvPr/>
          </p:nvSpPr>
          <p:spPr bwMode="auto">
            <a:xfrm>
              <a:off x="1830" y="1662"/>
              <a:ext cx="3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30</a:t>
              </a:r>
              <a:r>
                <a:rPr lang="en-US" sz="2000" b="1" baseline="0">
                  <a:solidFill>
                    <a:srgbClr val="0000CC"/>
                  </a:solidFill>
                  <a:cs typeface="Arial" charset="0"/>
                </a:rPr>
                <a:t>º</a:t>
              </a:r>
              <a:endParaRPr lang="en-US" sz="2000" b="1">
                <a:solidFill>
                  <a:srgbClr val="0000CC"/>
                </a:solidFill>
                <a:cs typeface="Arial" charset="0"/>
              </a:endParaRPr>
            </a:p>
          </p:txBody>
        </p:sp>
        <p:sp>
          <p:nvSpPr>
            <p:cNvPr id="67" name="Text Box 26"/>
            <p:cNvSpPr txBox="1">
              <a:spLocks noChangeArrowheads="1"/>
            </p:cNvSpPr>
            <p:nvPr/>
          </p:nvSpPr>
          <p:spPr bwMode="auto">
            <a:xfrm>
              <a:off x="480" y="1728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>
                  <a:latin typeface="Times New Roman" charset="0"/>
                  <a:cs typeface="Times New Roman" charset="0"/>
                </a:rPr>
                <a:t>Link 1</a:t>
              </a:r>
              <a:endParaRPr lang="el-GR" sz="2000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68" name="Text Box 27"/>
            <p:cNvSpPr txBox="1">
              <a:spLocks noChangeArrowheads="1"/>
            </p:cNvSpPr>
            <p:nvPr/>
          </p:nvSpPr>
          <p:spPr bwMode="auto">
            <a:xfrm>
              <a:off x="1248" y="1344"/>
              <a:ext cx="4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b="1" baseline="0" dirty="0">
                  <a:latin typeface="Times New Roman" charset="0"/>
                  <a:cs typeface="Times New Roman" charset="0"/>
                </a:rPr>
                <a:t>Link 2</a:t>
              </a:r>
              <a:endParaRPr lang="el-GR" sz="2000" b="1" dirty="0">
                <a:latin typeface="Times New Roman" charset="0"/>
                <a:cs typeface="Times New Roman" charset="0"/>
              </a:endParaRPr>
            </a:p>
          </p:txBody>
        </p:sp>
        <p:grpSp>
          <p:nvGrpSpPr>
            <p:cNvPr id="69" name="Group 73"/>
            <p:cNvGrpSpPr>
              <a:grpSpLocks/>
            </p:cNvGrpSpPr>
            <p:nvPr/>
          </p:nvGrpSpPr>
          <p:grpSpPr bwMode="auto">
            <a:xfrm>
              <a:off x="396" y="1992"/>
              <a:ext cx="811" cy="615"/>
              <a:chOff x="3264" y="1884"/>
              <a:chExt cx="811" cy="615"/>
            </a:xfrm>
          </p:grpSpPr>
          <p:sp>
            <p:nvSpPr>
              <p:cNvPr id="83" name="Oval 42"/>
              <p:cNvSpPr>
                <a:spLocks noChangeArrowheads="1"/>
              </p:cNvSpPr>
              <p:nvPr/>
            </p:nvSpPr>
            <p:spPr bwMode="auto">
              <a:xfrm>
                <a:off x="3472" y="2349"/>
                <a:ext cx="31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51"/>
              <p:cNvSpPr>
                <a:spLocks noChangeShapeType="1"/>
              </p:cNvSpPr>
              <p:nvPr/>
            </p:nvSpPr>
            <p:spPr bwMode="auto">
              <a:xfrm>
                <a:off x="3487" y="1965"/>
                <a:ext cx="0" cy="3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52"/>
              <p:cNvSpPr>
                <a:spLocks noChangeShapeType="1"/>
              </p:cNvSpPr>
              <p:nvPr/>
            </p:nvSpPr>
            <p:spPr bwMode="auto">
              <a:xfrm>
                <a:off x="3489" y="2359"/>
                <a:ext cx="4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Text Box 53"/>
              <p:cNvSpPr txBox="1">
                <a:spLocks noChangeArrowheads="1"/>
              </p:cNvSpPr>
              <p:nvPr/>
            </p:nvSpPr>
            <p:spPr bwMode="auto">
              <a:xfrm>
                <a:off x="3264" y="1884"/>
                <a:ext cx="20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36000" bIns="3600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Y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0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87" name="Text Box 54"/>
              <p:cNvSpPr txBox="1">
                <a:spLocks noChangeArrowheads="1"/>
              </p:cNvSpPr>
              <p:nvPr/>
            </p:nvSpPr>
            <p:spPr bwMode="auto">
              <a:xfrm>
                <a:off x="3923" y="2326"/>
                <a:ext cx="1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X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0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0" name="Group 75"/>
            <p:cNvGrpSpPr>
              <a:grpSpLocks/>
            </p:cNvGrpSpPr>
            <p:nvPr/>
          </p:nvGrpSpPr>
          <p:grpSpPr bwMode="auto">
            <a:xfrm>
              <a:off x="1106" y="1609"/>
              <a:ext cx="824" cy="557"/>
              <a:chOff x="3992" y="1447"/>
              <a:chExt cx="824" cy="557"/>
            </a:xfrm>
          </p:grpSpPr>
          <p:sp>
            <p:nvSpPr>
              <p:cNvPr id="78" name="Oval 46"/>
              <p:cNvSpPr>
                <a:spLocks noChangeArrowheads="1"/>
              </p:cNvSpPr>
              <p:nvPr/>
            </p:nvSpPr>
            <p:spPr bwMode="auto">
              <a:xfrm>
                <a:off x="4363" y="1899"/>
                <a:ext cx="32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59"/>
              <p:cNvSpPr>
                <a:spLocks noChangeShapeType="1"/>
              </p:cNvSpPr>
              <p:nvPr/>
            </p:nvSpPr>
            <p:spPr bwMode="auto">
              <a:xfrm rot="-1440341">
                <a:off x="4294" y="1537"/>
                <a:ext cx="0" cy="3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60"/>
              <p:cNvSpPr>
                <a:spLocks noChangeShapeType="1"/>
              </p:cNvSpPr>
              <p:nvPr/>
            </p:nvSpPr>
            <p:spPr bwMode="auto">
              <a:xfrm rot="-1440341">
                <a:off x="4357" y="1828"/>
                <a:ext cx="4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Text Box 69"/>
              <p:cNvSpPr txBox="1">
                <a:spLocks noChangeArrowheads="1"/>
              </p:cNvSpPr>
              <p:nvPr/>
            </p:nvSpPr>
            <p:spPr bwMode="auto">
              <a:xfrm>
                <a:off x="3992" y="1447"/>
                <a:ext cx="20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36000" bIns="3600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Y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1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  <p:sp>
            <p:nvSpPr>
              <p:cNvPr id="82" name="Text Box 70"/>
              <p:cNvSpPr txBox="1">
                <a:spLocks noChangeArrowheads="1"/>
              </p:cNvSpPr>
              <p:nvPr/>
            </p:nvSpPr>
            <p:spPr bwMode="auto">
              <a:xfrm>
                <a:off x="4664" y="1831"/>
                <a:ext cx="1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b="1" baseline="0">
                    <a:latin typeface="Times New Roman" charset="0"/>
                    <a:cs typeface="Times New Roman" charset="0"/>
                  </a:rPr>
                  <a:t>X</a:t>
                </a:r>
                <a:r>
                  <a:rPr lang="en-GB" b="1">
                    <a:latin typeface="Times New Roman" charset="0"/>
                    <a:cs typeface="Times New Roman" charset="0"/>
                  </a:rPr>
                  <a:t>1</a:t>
                </a:r>
                <a:endParaRPr lang="el-GR" b="1">
                  <a:latin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71" name="Oval 55"/>
            <p:cNvSpPr>
              <a:spLocks noChangeArrowheads="1"/>
            </p:cNvSpPr>
            <p:nvPr/>
          </p:nvSpPr>
          <p:spPr bwMode="auto">
            <a:xfrm>
              <a:off x="1946" y="1196"/>
              <a:ext cx="31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 rot="18133875" flipV="1">
              <a:off x="1838" y="997"/>
              <a:ext cx="11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3"/>
            <p:cNvSpPr>
              <a:spLocks noChangeShapeType="1"/>
            </p:cNvSpPr>
            <p:nvPr/>
          </p:nvSpPr>
          <p:spPr bwMode="auto">
            <a:xfrm rot="18133875" flipH="1">
              <a:off x="1896" y="1090"/>
              <a:ext cx="285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2190" y="955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X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75" name="Text Box 72"/>
            <p:cNvSpPr txBox="1">
              <a:spLocks noChangeArrowheads="1"/>
            </p:cNvSpPr>
            <p:nvPr/>
          </p:nvSpPr>
          <p:spPr bwMode="auto">
            <a:xfrm>
              <a:off x="1698" y="900"/>
              <a:ext cx="20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6000" bIns="3600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b="1" baseline="0">
                  <a:latin typeface="Times New Roman" charset="0"/>
                  <a:cs typeface="Times New Roman" charset="0"/>
                </a:rPr>
                <a:t>Y</a:t>
              </a:r>
              <a:r>
                <a:rPr lang="en-GB" b="1">
                  <a:latin typeface="Times New Roman" charset="0"/>
                  <a:cs typeface="Times New Roman" charset="0"/>
                </a:rPr>
                <a:t>2</a:t>
              </a:r>
              <a:endParaRPr lang="el-GR" b="1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 flipH="1" flipV="1">
              <a:off x="1458" y="942"/>
              <a:ext cx="432" cy="28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1008" y="816"/>
              <a:ext cx="464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6000" bIns="36000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600" b="1" baseline="0">
                  <a:solidFill>
                    <a:srgbClr val="0000CC"/>
                  </a:solidFill>
                  <a:latin typeface="Times New Roman" charset="0"/>
                  <a:cs typeface="Times New Roman" charset="0"/>
                </a:rPr>
                <a:t>F=100N</a:t>
              </a:r>
              <a:endParaRPr lang="el-GR" sz="1600" b="1">
                <a:solidFill>
                  <a:srgbClr val="0000CC"/>
                </a:solidFill>
                <a:latin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39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– Space Equation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equation of motion from both approaches can be described as: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/>
          </p:nvPr>
        </p:nvGraphicFramePr>
        <p:xfrm>
          <a:off x="2142331" y="2888940"/>
          <a:ext cx="47164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9" name="Equation" r:id="rId3" imgW="1663700" imgH="228600" progId="Equation.3">
                  <p:embed/>
                </p:oleObj>
              </mc:Choice>
              <mc:Fallback>
                <p:oleObj name="Equation" r:id="rId3" imgW="1663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331" y="2888940"/>
                        <a:ext cx="47164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7624" y="4545124"/>
            <a:ext cx="1582484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n-lt"/>
              </a:rPr>
              <a:t>Mass matrix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8204" y="4437112"/>
            <a:ext cx="1626566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n-lt"/>
              </a:rPr>
              <a:t>Gravity term</a:t>
            </a:r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1978866" y="3501008"/>
            <a:ext cx="1368998" cy="10441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860032" y="3501008"/>
            <a:ext cx="476595" cy="19802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</p:cNvCxnSpPr>
          <p:nvPr/>
        </p:nvCxnSpPr>
        <p:spPr>
          <a:xfrm flipH="1" flipV="1">
            <a:off x="6300192" y="3465004"/>
            <a:ext cx="921295" cy="9721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66201" y="5493668"/>
            <a:ext cx="1940852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n-lt"/>
              </a:rPr>
              <a:t>Centripetal and</a:t>
            </a:r>
          </a:p>
          <a:p>
            <a:r>
              <a:rPr lang="en-US" sz="3200" b="1" dirty="0">
                <a:latin typeface="+mn-lt"/>
              </a:rPr>
              <a:t>Coriolis matrix</a:t>
            </a:r>
          </a:p>
        </p:txBody>
      </p:sp>
    </p:spTree>
    <p:extLst>
      <p:ext uri="{BB962C8B-B14F-4D97-AF65-F5344CB8AC3E}">
        <p14:creationId xmlns:p14="http://schemas.microsoft.com/office/powerpoint/2010/main" val="151590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principles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Newton-Euler</a:t>
            </a:r>
          </a:p>
        </p:txBody>
      </p:sp>
    </p:spTree>
    <p:extLst>
      <p:ext uri="{BB962C8B-B14F-4D97-AF65-F5344CB8AC3E}">
        <p14:creationId xmlns:p14="http://schemas.microsoft.com/office/powerpoint/2010/main" val="141953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Newton – Euler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0825"/>
            <a:ext cx="8610600" cy="49022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GB" sz="2600" dirty="0"/>
              <a:t>Forces/torques relate to velocities, accelerations</a:t>
            </a:r>
          </a:p>
          <a:p>
            <a:pPr lvl="1" eaLnBrk="1" hangingPunct="1"/>
            <a:r>
              <a:rPr lang="en-GB" sz="2200" dirty="0"/>
              <a:t>Translation - Rigid body, mass </a:t>
            </a:r>
            <a:r>
              <a:rPr lang="en-GB" sz="2200" i="1" dirty="0"/>
              <a:t>m</a:t>
            </a:r>
            <a:r>
              <a:rPr lang="en-GB" sz="2200" dirty="0"/>
              <a:t>, centre of mass accelerating at </a:t>
            </a:r>
            <a:r>
              <a:rPr lang="en-GB" sz="2200" i="1" dirty="0"/>
              <a:t>a</a:t>
            </a:r>
            <a:r>
              <a:rPr lang="en-GB" sz="2200" i="1" baseline="-25000" dirty="0"/>
              <a:t>c</a:t>
            </a:r>
            <a:r>
              <a:rPr lang="en-GB" sz="2200" dirty="0"/>
              <a:t>. Force </a:t>
            </a:r>
            <a:r>
              <a:rPr lang="en-GB" sz="2200" i="1" dirty="0"/>
              <a:t>F </a:t>
            </a:r>
            <a:r>
              <a:rPr lang="en-GB" sz="2200" dirty="0"/>
              <a:t>acting on its centre of mass causes this acceleration, given by </a:t>
            </a:r>
            <a:r>
              <a:rPr lang="en-GB" sz="2200" dirty="0">
                <a:solidFill>
                  <a:srgbClr val="FF0000"/>
                </a:solidFill>
              </a:rPr>
              <a:t>Newton</a:t>
            </a:r>
            <a:r>
              <a:rPr lang="ja-JP" altLang="en-GB" sz="2200" dirty="0">
                <a:solidFill>
                  <a:srgbClr val="FF0000"/>
                </a:solidFill>
              </a:rPr>
              <a:t>’</a:t>
            </a:r>
            <a:r>
              <a:rPr lang="en-GB" sz="2200" dirty="0">
                <a:solidFill>
                  <a:srgbClr val="FF0000"/>
                </a:solidFill>
              </a:rPr>
              <a:t>s Law</a:t>
            </a:r>
            <a:r>
              <a:rPr lang="en-GB" sz="2200" dirty="0"/>
              <a:t>:</a:t>
            </a:r>
            <a:endParaRPr lang="en-GB" sz="2200" baseline="-25000" dirty="0"/>
          </a:p>
          <a:p>
            <a:pPr lvl="1" eaLnBrk="1" hangingPunct="1"/>
            <a:endParaRPr lang="en-GB" sz="2200" dirty="0"/>
          </a:p>
          <a:p>
            <a:pPr lvl="1" eaLnBrk="1" hangingPunct="1"/>
            <a:r>
              <a:rPr lang="en-GB" sz="2200" dirty="0"/>
              <a:t>Rotation - Rigid body rotating with angular velocity </a:t>
            </a:r>
            <a:r>
              <a:rPr lang="el-GR" sz="2200" i="1" dirty="0">
                <a:cs typeface="Arial" charset="0"/>
              </a:rPr>
              <a:t>ω</a:t>
            </a:r>
            <a:r>
              <a:rPr lang="en-GB" sz="2200" dirty="0"/>
              <a:t> and with angular acceleration </a:t>
            </a:r>
            <a:r>
              <a:rPr lang="en-GB" sz="2200" i="1" dirty="0"/>
              <a:t>d</a:t>
            </a:r>
            <a:r>
              <a:rPr lang="el-GR" sz="2200" i="1" dirty="0">
                <a:cs typeface="Arial" charset="0"/>
              </a:rPr>
              <a:t>ω</a:t>
            </a:r>
            <a:r>
              <a:rPr lang="en-GB" sz="2200" i="1" dirty="0"/>
              <a:t>/</a:t>
            </a:r>
            <a:r>
              <a:rPr lang="en-GB" sz="2200" i="1" dirty="0" err="1"/>
              <a:t>dt</a:t>
            </a:r>
            <a:r>
              <a:rPr lang="en-GB" sz="2200" dirty="0" err="1"/>
              <a:t>.</a:t>
            </a:r>
            <a:r>
              <a:rPr lang="en-GB" sz="2200" dirty="0"/>
              <a:t> The moment </a:t>
            </a:r>
            <a:r>
              <a:rPr lang="en-GB" sz="2200" i="1" dirty="0"/>
              <a:t>N</a:t>
            </a:r>
            <a:r>
              <a:rPr lang="en-GB" sz="2200" dirty="0"/>
              <a:t> which must be acting on the body to cause this motion is given by </a:t>
            </a:r>
            <a:r>
              <a:rPr lang="en-GB" sz="2200" dirty="0">
                <a:solidFill>
                  <a:srgbClr val="FF0000"/>
                </a:solidFill>
              </a:rPr>
              <a:t>Euler</a:t>
            </a:r>
            <a:r>
              <a:rPr lang="ja-JP" altLang="en-GB" sz="2200" dirty="0">
                <a:solidFill>
                  <a:srgbClr val="FF0000"/>
                </a:solidFill>
              </a:rPr>
              <a:t>’</a:t>
            </a:r>
            <a:r>
              <a:rPr lang="en-GB" sz="2200" dirty="0">
                <a:solidFill>
                  <a:srgbClr val="FF0000"/>
                </a:solidFill>
              </a:rPr>
              <a:t>s Law</a:t>
            </a:r>
            <a:r>
              <a:rPr lang="en-GB" sz="2200" dirty="0"/>
              <a:t>: </a:t>
            </a:r>
          </a:p>
          <a:p>
            <a:pPr lvl="1" eaLnBrk="1" hangingPunct="1"/>
            <a:endParaRPr lang="en-GB" sz="2200" dirty="0"/>
          </a:p>
          <a:p>
            <a:pPr lvl="1" eaLnBrk="1" hangingPunct="1"/>
            <a:endParaRPr lang="en-GB" sz="2200" dirty="0"/>
          </a:p>
          <a:p>
            <a:pPr marL="457200" lvl="1" indent="0" eaLnBrk="1" hangingPunct="1">
              <a:buNone/>
            </a:pPr>
            <a:r>
              <a:rPr lang="en-GB" sz="2200" i="1" dirty="0"/>
              <a:t>Principle of action and reaction forces/torques remain the same: </a:t>
            </a:r>
          </a:p>
          <a:p>
            <a:pPr marL="457200" lvl="1" indent="0" eaLnBrk="1" hangingPunct="1">
              <a:buNone/>
            </a:pPr>
            <a:r>
              <a:rPr lang="en-GB" sz="2100" b="1" i="1" dirty="0"/>
              <a:t>F/T applied by body </a:t>
            </a:r>
            <a:r>
              <a:rPr lang="en-GB" sz="2100" b="1" i="1" dirty="0" err="1"/>
              <a:t>i</a:t>
            </a:r>
            <a:r>
              <a:rPr lang="en-GB" sz="2100" b="1" i="1" dirty="0"/>
              <a:t> to body i+1 = - F/T applied by body i+1 to body </a:t>
            </a:r>
            <a:r>
              <a:rPr lang="en-GB" sz="2100" b="1" i="1" dirty="0" err="1"/>
              <a:t>i</a:t>
            </a:r>
            <a:r>
              <a:rPr lang="en-GB" sz="2100" b="1" i="1" dirty="0"/>
              <a:t> </a:t>
            </a:r>
          </a:p>
        </p:txBody>
      </p:sp>
      <p:graphicFrame>
        <p:nvGraphicFramePr>
          <p:cNvPr id="10245" name="Object 9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283314468"/>
              </p:ext>
            </p:extLst>
          </p:nvPr>
        </p:nvGraphicFramePr>
        <p:xfrm>
          <a:off x="3798888" y="2816225"/>
          <a:ext cx="14033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2" name="Equation" r:id="rId4" imgW="545863" imgH="228501" progId="Equation.3">
                  <p:embed/>
                </p:oleObj>
              </mc:Choice>
              <mc:Fallback>
                <p:oleObj name="Equation" r:id="rId4" imgW="54586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2816225"/>
                        <a:ext cx="14033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2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280999390"/>
              </p:ext>
            </p:extLst>
          </p:nvPr>
        </p:nvGraphicFramePr>
        <p:xfrm>
          <a:off x="3281363" y="4724400"/>
          <a:ext cx="243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" name="Equation" r:id="rId6" imgW="1054100" imgH="203200" progId="Equation.3">
                  <p:embed/>
                </p:oleObj>
              </mc:Choice>
              <mc:Fallback>
                <p:oleObj name="Equation" r:id="rId6" imgW="1054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3" y="4724400"/>
                        <a:ext cx="243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561035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– Euler Forms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800" dirty="0"/>
              <a:t>The process of calculating joint torques from manipulator motion can be performed using the </a:t>
            </a:r>
            <a:r>
              <a:rPr lang="en-GB" sz="2800" dirty="0">
                <a:solidFill>
                  <a:srgbClr val="FF0000"/>
                </a:solidFill>
              </a:rPr>
              <a:t>Recursive Newton-Euler method</a:t>
            </a:r>
            <a:r>
              <a:rPr lang="en-GB" sz="2800" dirty="0"/>
              <a:t>. </a:t>
            </a:r>
          </a:p>
          <a:p>
            <a:endParaRPr lang="en-GB" sz="2800" dirty="0"/>
          </a:p>
          <a:p>
            <a:pPr eaLnBrk="1" hangingPunct="1"/>
            <a:r>
              <a:rPr lang="en-GB" sz="2800" dirty="0"/>
              <a:t>Force and torque to be applied to a joint by an actuator as a function of all other forces and torques acting on that joint – </a:t>
            </a:r>
            <a:r>
              <a:rPr lang="en-GB" sz="2800" dirty="0">
                <a:solidFill>
                  <a:srgbClr val="FF0000"/>
                </a:solidFill>
              </a:rPr>
              <a:t>Closed Form Equations</a:t>
            </a:r>
            <a:r>
              <a:rPr lang="en-GB" sz="2800" dirty="0"/>
              <a:t>. </a:t>
            </a:r>
          </a:p>
          <a:p>
            <a:pPr marL="540000" indent="0" eaLnBrk="1" hangingPunct="1">
              <a:buNone/>
            </a:pPr>
            <a:r>
              <a:rPr lang="en-GB" sz="2800" i="1" dirty="0"/>
              <a:t>Difficult to solve numerically, require a lot of computation time.</a:t>
            </a:r>
          </a:p>
        </p:txBody>
      </p:sp>
    </p:spTree>
    <p:extLst>
      <p:ext uri="{BB962C8B-B14F-4D97-AF65-F5344CB8AC3E}">
        <p14:creationId xmlns:p14="http://schemas.microsoft.com/office/powerpoint/2010/main" val="40974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Newton-Euler</a:t>
            </a:r>
          </a:p>
        </p:txBody>
      </p:sp>
    </p:spTree>
    <p:extLst>
      <p:ext uri="{BB962C8B-B14F-4D97-AF65-F5344CB8AC3E}">
        <p14:creationId xmlns:p14="http://schemas.microsoft.com/office/powerpoint/2010/main" val="110546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L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10089</TotalTime>
  <Words>1900</Words>
  <Application>Microsoft Office PowerPoint</Application>
  <PresentationFormat>On-screen Show (4:3)</PresentationFormat>
  <Paragraphs>414</Paragraphs>
  <Slides>41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ＭＳ Ｐゴシック</vt:lpstr>
      <vt:lpstr>Arial</vt:lpstr>
      <vt:lpstr>Calibri</vt:lpstr>
      <vt:lpstr>Cambria Math</vt:lpstr>
      <vt:lpstr>Times</vt:lpstr>
      <vt:lpstr>Times New Roman</vt:lpstr>
      <vt:lpstr>Wingdings</vt:lpstr>
      <vt:lpstr>BRL Presentation Template</vt:lpstr>
      <vt:lpstr>Equation</vt:lpstr>
      <vt:lpstr>ROBOTIC FUNDAMENTALS (UMFM4X-15-M)</vt:lpstr>
      <vt:lpstr>Previously on</vt:lpstr>
      <vt:lpstr>Today’s Lecture</vt:lpstr>
      <vt:lpstr>Approaches to Dynamic modeling</vt:lpstr>
      <vt:lpstr>State – Space Equation</vt:lpstr>
      <vt:lpstr>The principles</vt:lpstr>
      <vt:lpstr>Newton – Euler</vt:lpstr>
      <vt:lpstr>Newton – Euler Forms</vt:lpstr>
      <vt:lpstr>Recursive approach</vt:lpstr>
      <vt:lpstr>Recursive method</vt:lpstr>
      <vt:lpstr>Propagation from link to link</vt:lpstr>
      <vt:lpstr>Summary of notation</vt:lpstr>
      <vt:lpstr>Link Balance Equations – Newton </vt:lpstr>
      <vt:lpstr>Link Balance Equations – Translational </vt:lpstr>
      <vt:lpstr>Link Balance Equations – Rotational</vt:lpstr>
      <vt:lpstr>Outward and Inward recursions</vt:lpstr>
      <vt:lpstr>Outward Recursion</vt:lpstr>
      <vt:lpstr>PowerPoint Presentation</vt:lpstr>
      <vt:lpstr>External forces</vt:lpstr>
      <vt:lpstr>External forces (2)</vt:lpstr>
      <vt:lpstr>Inverse dynamics Example: 2 link planar mechanism</vt:lpstr>
      <vt:lpstr>Inverse dynamics Example: 2 link planar mechanism</vt:lpstr>
      <vt:lpstr>Inverse dynamics Example: 2 link planar mechanism</vt:lpstr>
      <vt:lpstr>Inverse dynamics Example: 2 link planar mechanism</vt:lpstr>
      <vt:lpstr>Inverse dynamics Example: 2 link planar mechanism</vt:lpstr>
      <vt:lpstr>Computational Considerations</vt:lpstr>
      <vt:lpstr>Closed form</vt:lpstr>
      <vt:lpstr>Comments on Newton Euler</vt:lpstr>
      <vt:lpstr>Closed Form Newton – Euler</vt:lpstr>
      <vt:lpstr>Closed Form Newton – Euler (2)</vt:lpstr>
      <vt:lpstr>Closed Form Newton – Euler (3)</vt:lpstr>
      <vt:lpstr>Closed Form Newton – Euler (3)</vt:lpstr>
      <vt:lpstr>Closed Form Newton – Euler (4)</vt:lpstr>
      <vt:lpstr>Physical meaning of dynamic equations </vt:lpstr>
      <vt:lpstr>Conclusions on Dynamics</vt:lpstr>
      <vt:lpstr>Numerical Example</vt:lpstr>
      <vt:lpstr>Inverse dynamics Numerical Example: 2 link mechanism with external force and gravity</vt:lpstr>
      <vt:lpstr>Inverse dynamics Numerical Example: 2 link mechanism with external force and gravity</vt:lpstr>
      <vt:lpstr>Inverse dynamics Numerical Example: 2 link mechanism with external force and gravity</vt:lpstr>
      <vt:lpstr>Inverse dynamics Numerical Example: 2 link mechanism with external force and gravity</vt:lpstr>
      <vt:lpstr>Inverse dynamics Numerical Example: 2 link mechanism with external force and gravity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II (NE)</dc:title>
  <dc:creator>Antonia Tzemanaki</dc:creator>
  <cp:lastModifiedBy>sebastian oakes</cp:lastModifiedBy>
  <cp:revision>752</cp:revision>
  <cp:lastPrinted>2016-11-29T16:42:35Z</cp:lastPrinted>
  <dcterms:created xsi:type="dcterms:W3CDTF">2003-02-03T11:40:27Z</dcterms:created>
  <dcterms:modified xsi:type="dcterms:W3CDTF">2018-01-09T16:48:08Z</dcterms:modified>
</cp:coreProperties>
</file>