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handoutMasterIdLst>
    <p:handoutMasterId r:id="rId33"/>
  </p:handoutMasterIdLst>
  <p:sldIdLst>
    <p:sldId id="294" r:id="rId2"/>
    <p:sldId id="303" r:id="rId3"/>
    <p:sldId id="293" r:id="rId4"/>
    <p:sldId id="284" r:id="rId5"/>
    <p:sldId id="295" r:id="rId6"/>
    <p:sldId id="304" r:id="rId7"/>
    <p:sldId id="305" r:id="rId8"/>
    <p:sldId id="281" r:id="rId9"/>
    <p:sldId id="259" r:id="rId10"/>
    <p:sldId id="264" r:id="rId11"/>
    <p:sldId id="260" r:id="rId12"/>
    <p:sldId id="265" r:id="rId13"/>
    <p:sldId id="267" r:id="rId14"/>
    <p:sldId id="268" r:id="rId15"/>
    <p:sldId id="306" r:id="rId16"/>
    <p:sldId id="280" r:id="rId17"/>
    <p:sldId id="262" r:id="rId18"/>
    <p:sldId id="270" r:id="rId19"/>
    <p:sldId id="271" r:id="rId20"/>
    <p:sldId id="273" r:id="rId21"/>
    <p:sldId id="269" r:id="rId22"/>
    <p:sldId id="299" r:id="rId23"/>
    <p:sldId id="300" r:id="rId24"/>
    <p:sldId id="301" r:id="rId25"/>
    <p:sldId id="302" r:id="rId26"/>
    <p:sldId id="307" r:id="rId27"/>
    <p:sldId id="274" r:id="rId28"/>
    <p:sldId id="276" r:id="rId29"/>
    <p:sldId id="277" r:id="rId30"/>
    <p:sldId id="275" r:id="rId31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81002" autoAdjust="0"/>
  </p:normalViewPr>
  <p:slideViewPr>
    <p:cSldViewPr showGuides="1">
      <p:cViewPr varScale="1">
        <p:scale>
          <a:sx n="90" d="100"/>
          <a:sy n="90" d="100"/>
        </p:scale>
        <p:origin x="2172" y="78"/>
      </p:cViewPr>
      <p:guideLst>
        <p:guide orient="horz" pos="2160"/>
        <p:guide pos="4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Arial" pitchFamily="34" charset="0"/>
              </a:defRPr>
            </a:lvl1pPr>
          </a:lstStyle>
          <a:p>
            <a:fld id="{57F7C099-7F25-4344-9EAA-4BE493EF6B53}" type="datetimeFigureOut">
              <a:rPr lang="en-GB" altLang="en-US"/>
              <a:pPr/>
              <a:t>08/11/2017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Arial" pitchFamily="34" charset="0"/>
              </a:defRPr>
            </a:lvl1pPr>
          </a:lstStyle>
          <a:p>
            <a:fld id="{64DB378B-553C-4B5A-A03E-0B0F6B7C55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041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5T23:18:09.220"/>
    </inkml:context>
    <inkml:brush xml:id="br0">
      <inkml:brushProperty name="width" value="0.01667" units="cm"/>
      <inkml:brushProperty name="height" value="0.01667" units="cm"/>
      <inkml:brushProperty name="ignorePressure" value="1"/>
    </inkml:brush>
  </inkml:definitions>
  <inkml:traceGroup>
    <inkml:annotationXML>
      <emma:emma xmlns:emma="http://www.w3.org/2003/04/emma" version="1.0">
        <emma:interpretation id="{4E98E4C4-ED3A-4538-AA15-36A1E2EBA8EC}" emma:medium="tactile" emma:mode="ink">
          <msink:context xmlns:msink="http://schemas.microsoft.com/ink/2010/main" type="inkDrawing"/>
        </emma:interpretation>
      </emma:emma>
    </inkml:annotationXML>
    <inkml:trace contextRef="#ctx0" brushRef="#br0">40234 1218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5T23:18:10.367"/>
    </inkml:context>
    <inkml:brush xml:id="br0">
      <inkml:brushProperty name="width" value="0.01667" units="cm"/>
      <inkml:brushProperty name="height" value="0.01667" units="cm"/>
      <inkml:brushProperty name="ignorePressure" value="1"/>
    </inkml:brush>
  </inkml:definitions>
  <inkml:traceGroup>
    <inkml:annotationXML>
      <emma:emma xmlns:emma="http://www.w3.org/2003/04/emma" version="1.0">
        <emma:interpretation id="{351CA9B6-0537-463B-8822-F9A36A67F059}" emma:medium="tactile" emma:mode="ink">
          <msink:context xmlns:msink="http://schemas.microsoft.com/ink/2010/main" type="inkDrawing"/>
        </emma:interpretation>
      </emma:emma>
    </inkml:annotationXML>
    <inkml:trace contextRef="#ctx0" brushRef="#br0">28858 2259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5T23:18:10.938"/>
    </inkml:context>
    <inkml:brush xml:id="br0">
      <inkml:brushProperty name="width" value="0.01667" units="cm"/>
      <inkml:brushProperty name="height" value="0.01667" units="cm"/>
      <inkml:brushProperty name="ignorePressure" value="1"/>
    </inkml:brush>
  </inkml:definitions>
  <inkml:traceGroup>
    <inkml:annotationXML>
      <emma:emma xmlns:emma="http://www.w3.org/2003/04/emma" version="1.0">
        <emma:interpretation id="{57E705CC-32E0-4E4D-8117-326D1C463FC9}" emma:medium="tactile" emma:mode="ink">
          <msink:context xmlns:msink="http://schemas.microsoft.com/ink/2010/main" type="inkDrawing"/>
        </emma:interpretation>
      </emma:emma>
    </inkml:annotationXML>
    <inkml:trace contextRef="#ctx0" brushRef="#br0">28823 2347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Arial" pitchFamily="34" charset="0"/>
              </a:defRPr>
            </a:lvl1pPr>
          </a:lstStyle>
          <a:p>
            <a:fld id="{69CF2D87-6BC4-4C4E-805D-91C784B1EF4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2840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 eaLnBrk="0" hangingPunct="0"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90A48C-78AD-B846-8EAA-4BB68C9F771F}" type="slidenum">
              <a:rPr lang="en-GB" sz="1300">
                <a:solidFill>
                  <a:srgbClr val="000000"/>
                </a:solidFill>
              </a:rPr>
              <a:pPr eaLnBrk="1" hangingPunct="1"/>
              <a:t>1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2D87-6BC4-4C4E-805D-91C784B1EF46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479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WE: basically the input to the IK (position of the end effector E w.r.t.</a:t>
            </a:r>
            <a:r>
              <a:rPr lang="en-GB" baseline="0" dirty="0" smtClean="0"/>
              <a:t> the world frame W.</a:t>
            </a:r>
          </a:p>
          <a:p>
            <a:r>
              <a:rPr lang="en-GB" dirty="0" smtClean="0"/>
              <a:t>WS:</a:t>
            </a:r>
            <a:r>
              <a:rPr lang="en-GB" baseline="0" dirty="0" smtClean="0"/>
              <a:t> known by design, as S is the base of the robot(‘s leg), so it is given by the dimensions of the base.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SM, ME: function of the joint variables. This is what we need to find using vector analysis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2D87-6BC4-4C4E-805D-91C784B1EF46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716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66612">
              <a:defRPr/>
            </a:pPr>
            <a:endParaRPr lang="en-GB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41E0DC1-5014-4E12-96F5-398EE4FC83E9}" type="slidenum">
              <a:rPr lang="en-GB" altLang="en-US" sz="1300"/>
              <a:pPr eaLnBrk="1" hangingPunct="1"/>
              <a:t>20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3573147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2D87-6BC4-4C4E-805D-91C784B1EF46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2819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8E774-2C8E-47EB-9F91-613044BB66F6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660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GB" dirty="0" smtClean="0"/>
              <a:t>P1 prismatic joint of one leg</a:t>
            </a:r>
          </a:p>
          <a:p>
            <a:pPr defTabSz="966612">
              <a:defRPr/>
            </a:pPr>
            <a:r>
              <a:rPr lang="en-GB" dirty="0" smtClean="0"/>
              <a:t>PP: point</a:t>
            </a:r>
            <a:r>
              <a:rPr lang="en-GB" baseline="0" dirty="0" smtClean="0"/>
              <a:t> on platform</a:t>
            </a:r>
          </a:p>
          <a:p>
            <a:pPr defTabSz="966612">
              <a:defRPr/>
            </a:pPr>
            <a:r>
              <a:rPr lang="en-GB" baseline="0" dirty="0" smtClean="0"/>
              <a:t>PB: point on base</a:t>
            </a:r>
          </a:p>
          <a:p>
            <a:pPr defTabSz="966612"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2D87-6BC4-4C4E-805D-91C784B1EF46}" type="slidenum">
              <a:rPr lang="en-GB" altLang="en-US" smtClean="0"/>
              <a:pPr/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8346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2D87-6BC4-4C4E-805D-91C784B1EF46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260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2D87-6BC4-4C4E-805D-91C784B1EF46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773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As we have previously seen, it has 1 degree of freedom. This means that only one input is required to make the linkage move. If designed properly, the instant centre never becomes coincident with a joint and it will move in a deterministic manner. Because of its simplicity, and perhaps also because of the rapid increase in design complexity suffered by linkages with more than 4 bars, the 4-bar linkage is one of the most commonly used linkages.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2D87-6BC4-4C4E-805D-91C784B1EF46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294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There are the four inversions of the 4R linkage. They are also called crank-rocker, rocker-crank, double rocker and drag-link mechanisms, to describe how they move.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2D87-6BC4-4C4E-805D-91C784B1EF46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209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55BEB1E-9E34-49FB-9462-C259265A0E7A}" type="slidenum">
              <a:rPr lang="en-GB" altLang="en-US" sz="1300"/>
              <a:pPr eaLnBrk="1" hangingPunct="1"/>
              <a:t>9</a:t>
            </a:fld>
            <a:endParaRPr lang="en-GB" altLang="en-US" sz="13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  <a:ea typeface="ＭＳ Ｐゴシック" pitchFamily="34" charset="-128"/>
              </a:rPr>
              <a:t>Parallel manipulators</a:t>
            </a:r>
            <a:r>
              <a:rPr lang="ja-JP" altLang="en-GB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GB" altLang="ja-JP">
                <a:latin typeface="Arial" pitchFamily="34" charset="0"/>
                <a:ea typeface="ＭＳ Ｐゴシック" pitchFamily="34" charset="-128"/>
              </a:rPr>
              <a:t> motion can be restricted by: mechanical limits of passive joints, self collision between the struts, actuators limitations and singularities. </a:t>
            </a:r>
          </a:p>
          <a:p>
            <a:pPr eaLnBrk="1" hangingPunct="1"/>
            <a:endParaRPr lang="en-GB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92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E7A939B-0EFC-4F19-BFD0-30B5A602F514}" type="slidenum">
              <a:rPr lang="en-GB" altLang="en-US" sz="1300"/>
              <a:pPr eaLnBrk="1" hangingPunct="1"/>
              <a:t>10</a:t>
            </a:fld>
            <a:endParaRPr lang="en-GB" altLang="en-US" sz="13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itchFamily="34" charset="0"/>
                <a:ea typeface="ＭＳ Ｐゴシック" pitchFamily="34" charset="-128"/>
              </a:rPr>
              <a:t>Parallel manipulators</a:t>
            </a:r>
            <a:r>
              <a:rPr lang="ja-JP" altLang="en-GB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GB" altLang="ja-JP">
                <a:latin typeface="Arial" pitchFamily="34" charset="0"/>
                <a:ea typeface="ＭＳ Ｐゴシック" pitchFamily="34" charset="-128"/>
              </a:rPr>
              <a:t> motion can be restricted by: mechanical limits of passive joints, self collision between the struts, actuators limitations and singularities. </a:t>
            </a:r>
          </a:p>
          <a:p>
            <a:pPr eaLnBrk="1" hangingPunct="1"/>
            <a:endParaRPr lang="en-GB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72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analytical methods of calculating the workspace can you think of?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2D87-6BC4-4C4E-805D-91C784B1EF46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132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Resulting workspaces when taking into account only active-joint-limit constraints (left) or active- and passive-joint-limit constraints simultaneously (right).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2D87-6BC4-4C4E-805D-91C784B1EF46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35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</a:rPr>
              <a:t>The prismatic joints have a maximum and minimum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limit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C96A2E1-C53D-4DA0-A51B-319B62CBA5C4}" type="slidenum">
              <a:rPr lang="en-GB" altLang="en-US" sz="1300"/>
              <a:pPr eaLnBrk="1" hangingPunct="1"/>
              <a:t>14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2507790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</a:rPr>
              <a:t>The prismatic joints have a maximum and minimum limit. This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is what roughly 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workspace looks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like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</a:rPr>
              <a:t>when the prismatic joints move between these limits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.</a:t>
            </a:r>
          </a:p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Instead of a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diamond with straight sides, the workspace has curved sides due to the revolute joints.</a:t>
            </a:r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C96A2E1-C53D-4DA0-A51B-319B62CBA5C4}" type="slidenum">
              <a:rPr lang="en-GB" altLang="en-US" sz="1300"/>
              <a:pPr eaLnBrk="1" hangingPunct="1"/>
              <a:t>15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319221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24154"/>
            <a:ext cx="6400800" cy="7152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" y="5701534"/>
            <a:ext cx="9144001" cy="11564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Picture 17" descr="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75" y="5161893"/>
            <a:ext cx="9271000" cy="826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5698168"/>
            <a:ext cx="1725738" cy="8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D0E9-07E4-4D49-9DA1-00719967AD64}" type="slidenum">
              <a:rPr lang="x-none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450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1D222-A617-1940-BAD6-7BA37AA3A943}" type="slidenum">
              <a:rPr lang="x-none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349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7549D-8046-104F-B2E3-A09365D26A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43914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B5505-D5A9-224A-93DD-5B4D40ACCB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84474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8C615-FE30-DF42-B54F-1F7F0D807D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1062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421797" y="6288018"/>
            <a:ext cx="416405" cy="2914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2150"/>
            <a:ext cx="8229600" cy="4804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073B-13C0-4444-8F11-DBE808526D1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434582" y="6252244"/>
            <a:ext cx="50443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1B043-5F04-0647-9D3F-F9735C1B9D39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 descr="Line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-33867" y="5930874"/>
            <a:ext cx="9283700" cy="8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kanizmalar.com/fourbar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454919"/>
            <a:ext cx="8640960" cy="147002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GB" sz="3600" dirty="0">
                <a:latin typeface="Arial" charset="0"/>
              </a:rPr>
              <a:t>ROBOTIC FUNDAMENTALS</a:t>
            </a:r>
            <a:br>
              <a:rPr lang="en-GB" sz="3600" dirty="0">
                <a:latin typeface="Arial" charset="0"/>
              </a:rPr>
            </a:br>
            <a:r>
              <a:rPr lang="en-GB" sz="3600" dirty="0">
                <a:latin typeface="Arial" charset="0"/>
              </a:rPr>
              <a:t>(UMFM4X-15-M)</a:t>
            </a:r>
            <a:endParaRPr lang="en-GB" sz="3600" dirty="0">
              <a:solidFill>
                <a:schemeClr val="bg1">
                  <a:lumMod val="65000"/>
                </a:schemeClr>
              </a:solidFill>
              <a:latin typeface="Arial" charset="0"/>
              <a:cs typeface="+mj-cs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dirty="0">
                <a:latin typeface="Arial" charset="0"/>
              </a:rPr>
              <a:t>Parallel Robots II</a:t>
            </a:r>
          </a:p>
        </p:txBody>
      </p:sp>
    </p:spTree>
    <p:extLst>
      <p:ext uri="{BB962C8B-B14F-4D97-AF65-F5344CB8AC3E}">
        <p14:creationId xmlns:p14="http://schemas.microsoft.com/office/powerpoint/2010/main" val="229044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ＭＳ Ｐゴシック" pitchFamily="34" charset="-128"/>
                <a:cs typeface="Arial" pitchFamily="34" charset="0"/>
              </a:rPr>
              <a:t>Workspaces – Refined </a:t>
            </a:r>
            <a:r>
              <a:rPr lang="en-GB" altLang="en-US">
                <a:ea typeface="ＭＳ Ｐゴシック" pitchFamily="34" charset="-128"/>
                <a:cs typeface="Arial" pitchFamily="34" charset="0"/>
              </a:rPr>
              <a:t>for Parallel</a:t>
            </a:r>
            <a:endParaRPr lang="en-GB" altLang="en-US" dirty="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GB" dirty="0">
                <a:ea typeface="Arial" charset="0"/>
              </a:rPr>
              <a:t>Reachable Workspace: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GB" dirty="0">
                <a:ea typeface="Arial" charset="0"/>
              </a:rPr>
              <a:t>	</a:t>
            </a:r>
            <a:r>
              <a:rPr lang="en-GB" sz="2400" dirty="0">
                <a:ea typeface="Arial" charset="0"/>
              </a:rPr>
              <a:t>All the locations of EE that may be reached with at least one orientation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dirty="0">
              <a:ea typeface="Arial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GB" dirty="0">
                <a:cs typeface="Arial" charset="0"/>
              </a:rPr>
              <a:t>Dexterous Workspace:</a:t>
            </a:r>
            <a:endParaRPr lang="en-GB" sz="2800" dirty="0">
              <a:cs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b="1" dirty="0">
                <a:ea typeface="Arial" charset="0"/>
              </a:rPr>
              <a:t>Constant orientation workspace</a:t>
            </a:r>
            <a:r>
              <a:rPr lang="en-GB" sz="2400" dirty="0">
                <a:ea typeface="Arial" charset="0"/>
              </a:rPr>
              <a:t>: all possible points that can be reached at a given orientation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b="1" dirty="0">
                <a:ea typeface="Arial" charset="0"/>
              </a:rPr>
              <a:t>Orientation workspace</a:t>
            </a:r>
            <a:r>
              <a:rPr lang="en-GB" sz="2400" dirty="0">
                <a:ea typeface="Arial" charset="0"/>
              </a:rPr>
              <a:t>: all possible orientations at a given location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pitchFamily="34" charset="-128"/>
                <a:cs typeface="Arial" pitchFamily="34" charset="0"/>
              </a:rPr>
              <a:t>Workspace calculation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500" b="1" dirty="0">
                <a:cs typeface="Arial" charset="0"/>
              </a:rPr>
              <a:t>Geometric approach</a:t>
            </a:r>
            <a:r>
              <a:rPr lang="en-GB" sz="2500" dirty="0">
                <a:cs typeface="Arial" charset="0"/>
              </a:rPr>
              <a:t>: Deduce all possible locations of the EE (WS) from the constraints of each leg.</a:t>
            </a:r>
          </a:p>
          <a:p>
            <a:pPr marL="36000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GB" sz="2500" i="1" dirty="0">
                <a:cs typeface="Arial" charset="0"/>
              </a:rPr>
              <a:t>Use minimum and maximum of each strut actuator to define the working volume. Take all physical constraints into account.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500" b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Discretisation approach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: The WS is covered by a grid of nodes. The boundary is established by the set of nodes where the close neighbours do not belong to the WS. Disadvantages: sampling step of the grid limits accuracy, computationally intensive.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500" b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Numerical approach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: uses Jacobian matrix but has been illustrated only for 6UPS robot*.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500" dirty="0"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332" y="5864553"/>
            <a:ext cx="8939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Bohigas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Oriol, Montserrat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Manubens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Lluís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Ros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 "A Linear Relaxation Method for Computing Workspace Slices of the Stewart Platform." 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Journal of Mechanisms and Robotics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 5, no. 1 (2013): 011005.</a:t>
            </a: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Workspace – Four-bar linkage</a:t>
            </a:r>
          </a:p>
        </p:txBody>
      </p:sp>
      <p:sp>
        <p:nvSpPr>
          <p:cNvPr id="23554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itchFamily="34" charset="-128"/>
                <a:cs typeface="ＭＳ Ｐゴシック" pitchFamily="34" charset="-128"/>
              </a:rPr>
              <a:t>One trajectory of a specific geometry</a:t>
            </a:r>
          </a:p>
          <a:p>
            <a:pPr>
              <a:lnSpc>
                <a:spcPct val="130000"/>
              </a:lnSpc>
            </a:pPr>
            <a:r>
              <a:rPr lang="en-US" altLang="en-US" sz="2400">
                <a:ea typeface="ＭＳ Ｐゴシック" pitchFamily="34" charset="-128"/>
                <a:cs typeface="ＭＳ Ｐゴシック" pitchFamily="34" charset="-128"/>
              </a:rPr>
              <a:t>Depends on the design/task we want</a:t>
            </a:r>
          </a:p>
        </p:txBody>
      </p:sp>
      <p:pic>
        <p:nvPicPr>
          <p:cNvPr id="23555" name="4_bar_linkage_animated.gif">
            <a:hlinkClick r:id="" action="ppaction://media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47166"/>
            <a:ext cx="5904185" cy="413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Workspace – Steward Platform</a:t>
            </a:r>
          </a:p>
        </p:txBody>
      </p:sp>
      <p:sp>
        <p:nvSpPr>
          <p:cNvPr id="2457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itchFamily="34" charset="-128"/>
                <a:cs typeface="ＭＳ Ｐゴシック" pitchFamily="34" charset="-128"/>
              </a:rPr>
              <a:t>Complex</a:t>
            </a:r>
          </a:p>
          <a:p>
            <a:pPr>
              <a:lnSpc>
                <a:spcPct val="130000"/>
              </a:lnSpc>
            </a:pPr>
            <a:r>
              <a:rPr lang="en-US" altLang="en-US" sz="2400">
                <a:ea typeface="ＭＳ Ｐゴシック" pitchFamily="34" charset="-128"/>
                <a:cs typeface="ＭＳ Ｐゴシック" pitchFamily="34" charset="-128"/>
              </a:rPr>
              <a:t>Mathematically derived</a:t>
            </a:r>
          </a:p>
        </p:txBody>
      </p:sp>
      <p:pic>
        <p:nvPicPr>
          <p:cNvPr id="24579" name="Picture 2" descr="Steward Workspace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9" y="2272556"/>
            <a:ext cx="8026471" cy="385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Workspace – 2R</a:t>
            </a:r>
            <a:r>
              <a:rPr lang="en-US" altLang="en-US" u="sng" dirty="0">
                <a:ea typeface="ＭＳ Ｐゴシック" pitchFamily="34" charset="-128"/>
              </a:rPr>
              <a:t>P</a:t>
            </a:r>
            <a:r>
              <a:rPr lang="en-US" altLang="en-US" dirty="0">
                <a:ea typeface="ＭＳ Ｐゴシック" pitchFamily="34" charset="-128"/>
              </a:rPr>
              <a:t>R</a:t>
            </a:r>
          </a:p>
        </p:txBody>
      </p:sp>
      <p:sp>
        <p:nvSpPr>
          <p:cNvPr id="25602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pitchFamily="34" charset="-128"/>
                <a:cs typeface="ＭＳ Ｐゴシック" pitchFamily="34" charset="-128"/>
              </a:rPr>
              <a:t>Geometric calculation</a:t>
            </a:r>
          </a:p>
        </p:txBody>
      </p:sp>
      <p:pic>
        <p:nvPicPr>
          <p:cNvPr id="25603" name="Picture 4" descr="2RP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2636912"/>
            <a:ext cx="46799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66475" y="1052736"/>
            <a:ext cx="792163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n-lt"/>
                <a:ea typeface="ＭＳ Ｐゴシック" charset="0"/>
                <a:cs typeface="Arial" charset="0"/>
              </a:rPr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E4E6C6-34B3-4FEA-BB54-1432781A1F94}"/>
              </a:ext>
            </a:extLst>
          </p:cNvPr>
          <p:cNvGrpSpPr/>
          <p:nvPr/>
        </p:nvGrpSpPr>
        <p:grpSpPr>
          <a:xfrm>
            <a:off x="2699792" y="3789040"/>
            <a:ext cx="3638352" cy="533673"/>
            <a:chOff x="2699792" y="4221088"/>
            <a:chExt cx="3638352" cy="53367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6C6EF9-051F-4F58-8404-902CB56BDA6A}"/>
                </a:ext>
              </a:extLst>
            </p:cNvPr>
            <p:cNvSpPr txBox="1"/>
            <p:nvPr/>
          </p:nvSpPr>
          <p:spPr>
            <a:xfrm>
              <a:off x="2699792" y="4293096"/>
              <a:ext cx="47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p</a:t>
              </a:r>
              <a:r>
                <a:rPr lang="en-GB" sz="2400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D007F3-6B47-404A-839D-314CE4AAAA68}"/>
                </a:ext>
              </a:extLst>
            </p:cNvPr>
            <p:cNvSpPr txBox="1"/>
            <p:nvPr/>
          </p:nvSpPr>
          <p:spPr>
            <a:xfrm>
              <a:off x="5868144" y="4221088"/>
              <a:ext cx="47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p</a:t>
              </a:r>
              <a:r>
                <a:rPr lang="en-GB" sz="2400" baseline="-25000" dirty="0"/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Workspace – 2R</a:t>
            </a:r>
            <a:r>
              <a:rPr lang="en-US" altLang="en-US" u="sng" dirty="0">
                <a:ea typeface="ＭＳ Ｐゴシック" pitchFamily="34" charset="-128"/>
              </a:rPr>
              <a:t>P</a:t>
            </a:r>
            <a:r>
              <a:rPr lang="en-US" altLang="en-US" dirty="0">
                <a:ea typeface="ＭＳ Ｐゴシック" pitchFamily="34" charset="-128"/>
              </a:rPr>
              <a:t>R</a:t>
            </a:r>
          </a:p>
        </p:txBody>
      </p:sp>
      <p:pic>
        <p:nvPicPr>
          <p:cNvPr id="25603" name="Picture 4" descr="2RP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2636912"/>
            <a:ext cx="46799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0E4E6C6-34B3-4FEA-BB54-1432781A1F94}"/>
              </a:ext>
            </a:extLst>
          </p:cNvPr>
          <p:cNvGrpSpPr/>
          <p:nvPr/>
        </p:nvGrpSpPr>
        <p:grpSpPr>
          <a:xfrm>
            <a:off x="2699792" y="3789040"/>
            <a:ext cx="3638352" cy="533673"/>
            <a:chOff x="2699792" y="4221088"/>
            <a:chExt cx="3638352" cy="53367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6C6EF9-051F-4F58-8404-902CB56BDA6A}"/>
                </a:ext>
              </a:extLst>
            </p:cNvPr>
            <p:cNvSpPr txBox="1"/>
            <p:nvPr/>
          </p:nvSpPr>
          <p:spPr>
            <a:xfrm>
              <a:off x="2699792" y="4293096"/>
              <a:ext cx="47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p</a:t>
              </a:r>
              <a:r>
                <a:rPr lang="en-GB" sz="2400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D007F3-6B47-404A-839D-314CE4AAAA68}"/>
                </a:ext>
              </a:extLst>
            </p:cNvPr>
            <p:cNvSpPr txBox="1"/>
            <p:nvPr/>
          </p:nvSpPr>
          <p:spPr>
            <a:xfrm>
              <a:off x="5868144" y="4221088"/>
              <a:ext cx="47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p</a:t>
              </a:r>
              <a:r>
                <a:rPr lang="en-GB" sz="2400" baseline="-25000" dirty="0"/>
                <a:t>2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62C86A97-ACF8-4933-99EC-5582342B00DD}"/>
              </a:ext>
            </a:extLst>
          </p:cNvPr>
          <p:cNvSpPr/>
          <p:nvPr/>
        </p:nvSpPr>
        <p:spPr>
          <a:xfrm>
            <a:off x="-1620688" y="3724156"/>
            <a:ext cx="6408712" cy="5674642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5B007AD-7FE8-4751-A72B-FB169CAB24BE}"/>
              </a:ext>
            </a:extLst>
          </p:cNvPr>
          <p:cNvSpPr/>
          <p:nvPr/>
        </p:nvSpPr>
        <p:spPr>
          <a:xfrm rot="16562999">
            <a:off x="3734801" y="4077230"/>
            <a:ext cx="6408712" cy="5674642"/>
          </a:xfrm>
          <a:prstGeom prst="arc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F7603-2124-49FC-9B88-BBB4FD2A6702}"/>
              </a:ext>
            </a:extLst>
          </p:cNvPr>
          <p:cNvSpPr/>
          <p:nvPr/>
        </p:nvSpPr>
        <p:spPr>
          <a:xfrm rot="16200000">
            <a:off x="2748207" y="1462718"/>
            <a:ext cx="7577000" cy="7929991"/>
          </a:xfrm>
          <a:prstGeom prst="arc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6C6F5BD-17D7-4E92-940C-0C2091931048}"/>
              </a:ext>
            </a:extLst>
          </p:cNvPr>
          <p:cNvSpPr/>
          <p:nvPr/>
        </p:nvSpPr>
        <p:spPr>
          <a:xfrm>
            <a:off x="-1238856" y="1485613"/>
            <a:ext cx="7577000" cy="7929991"/>
          </a:xfrm>
          <a:prstGeom prst="arc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01107E-D374-41C7-95A7-2623BD5D5B23}"/>
                  </a:ext>
                </a:extLst>
              </p14:cNvPr>
              <p14:cNvContentPartPr/>
              <p14:nvPr/>
            </p14:nvContentPartPr>
            <p14:xfrm>
              <a:off x="6816670" y="2149400"/>
              <a:ext cx="120" cy="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01107E-D374-41C7-95A7-2623BD5D5B23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F4A182-7241-4B4F-AAA7-F6C8E115A042}"/>
                  </a:ext>
                </a:extLst>
              </p14:cNvPr>
              <p14:cNvContentPartPr/>
              <p14:nvPr/>
            </p14:nvContentPartPr>
            <p14:xfrm>
              <a:off x="4768750" y="2336720"/>
              <a:ext cx="120" cy="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F4A182-7241-4B4F-AAA7-F6C8E115A042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0D7700-06FF-4487-9275-AF697B65C346}"/>
                  </a:ext>
                </a:extLst>
              </p14:cNvPr>
              <p14:cNvContentPartPr/>
              <p14:nvPr/>
            </p14:nvContentPartPr>
            <p14:xfrm>
              <a:off x="4762390" y="2352560"/>
              <a:ext cx="120" cy="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0D7700-06FF-4487-9275-AF697B65C346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DCED8C7E-917D-4CD9-BCF7-A9A7F49543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49" y="2148763"/>
            <a:ext cx="3095814" cy="31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IK - Loop Closure vector chain</a:t>
            </a:r>
          </a:p>
        </p:txBody>
      </p:sp>
    </p:spTree>
    <p:extLst>
      <p:ext uri="{BB962C8B-B14F-4D97-AF65-F5344CB8AC3E}">
        <p14:creationId xmlns:p14="http://schemas.microsoft.com/office/powerpoint/2010/main" val="17655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Loop Closure Vector Chain</a:t>
            </a:r>
          </a:p>
        </p:txBody>
      </p:sp>
      <p:sp>
        <p:nvSpPr>
          <p:cNvPr id="2764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  <a:cs typeface="ＭＳ Ｐゴシック" pitchFamily="34" charset="-128"/>
              </a:rPr>
              <a:t>Use </a:t>
            </a:r>
            <a:r>
              <a:rPr lang="en-US" altLang="en-US" u="sng">
                <a:ea typeface="ＭＳ Ｐゴシック" pitchFamily="34" charset="-128"/>
                <a:cs typeface="ＭＳ Ｐゴシック" pitchFamily="34" charset="-128"/>
              </a:rPr>
              <a:t>vectors</a:t>
            </a:r>
            <a:r>
              <a:rPr lang="en-US" altLang="en-US">
                <a:ea typeface="ＭＳ Ｐゴシック" pitchFamily="34" charset="-128"/>
                <a:cs typeface="ＭＳ Ｐゴシック" pitchFamily="34" charset="-128"/>
              </a:rPr>
              <a:t> to connect the different points of the kinematic chain and </a:t>
            </a:r>
            <a:r>
              <a:rPr lang="en-US" altLang="en-US" u="sng">
                <a:ea typeface="ＭＳ Ｐゴシック" pitchFamily="34" charset="-128"/>
                <a:cs typeface="ＭＳ Ｐゴシック" pitchFamily="34" charset="-128"/>
              </a:rPr>
              <a:t>formulate the motion equations</a:t>
            </a:r>
          </a:p>
        </p:txBody>
      </p:sp>
      <p:pic>
        <p:nvPicPr>
          <p:cNvPr id="27651" name="Picture 4" descr="VectorCha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780928"/>
            <a:ext cx="2751138" cy="343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Loop Closure Vector Chain</a:t>
            </a:r>
          </a:p>
        </p:txBody>
      </p:sp>
      <p:sp>
        <p:nvSpPr>
          <p:cNvPr id="286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  <a:cs typeface="ＭＳ Ｐゴシック" pitchFamily="34" charset="-128"/>
              </a:rPr>
              <a:t>Use </a:t>
            </a:r>
            <a:r>
              <a:rPr lang="en-US" altLang="en-US" u="sng">
                <a:ea typeface="ＭＳ Ｐゴシック" pitchFamily="34" charset="-128"/>
                <a:cs typeface="ＭＳ Ｐゴシック" pitchFamily="34" charset="-128"/>
              </a:rPr>
              <a:t>vectors</a:t>
            </a:r>
            <a:r>
              <a:rPr lang="en-US" altLang="en-US">
                <a:ea typeface="ＭＳ Ｐゴシック" pitchFamily="34" charset="-128"/>
                <a:cs typeface="ＭＳ Ｐゴシック" pitchFamily="34" charset="-128"/>
              </a:rPr>
              <a:t> to connect the different points of the kinematic chain and </a:t>
            </a:r>
            <a:r>
              <a:rPr lang="en-US" altLang="en-US" u="sng">
                <a:ea typeface="ＭＳ Ｐゴシック" pitchFamily="34" charset="-128"/>
                <a:cs typeface="ＭＳ Ｐゴシック" pitchFamily="34" charset="-128"/>
              </a:rPr>
              <a:t>formulate the motion equations</a:t>
            </a:r>
          </a:p>
        </p:txBody>
      </p:sp>
      <p:pic>
        <p:nvPicPr>
          <p:cNvPr id="28675" name="Picture 4" descr="VectorChai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780804"/>
            <a:ext cx="2751138" cy="343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7900" y="4796929"/>
            <a:ext cx="428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050" y="6020892"/>
            <a:ext cx="3063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575" y="3499942"/>
            <a:ext cx="4095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3800" y="2564904"/>
            <a:ext cx="3095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E</a:t>
            </a:r>
          </a:p>
        </p:txBody>
      </p:sp>
      <p:pic>
        <p:nvPicPr>
          <p:cNvPr id="2868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39" y="5301208"/>
            <a:ext cx="309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ＭＳ Ｐゴシック" pitchFamily="34" charset="-128"/>
              </a:rPr>
              <a:t>Loop Closure Vector Chain – Example in Single Leg</a:t>
            </a:r>
          </a:p>
        </p:txBody>
      </p:sp>
      <p:sp>
        <p:nvSpPr>
          <p:cNvPr id="296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  <a:cs typeface="ＭＳ Ｐゴシック" pitchFamily="34" charset="-128"/>
              </a:rPr>
              <a:t>One leg of a parallel robot with </a:t>
            </a:r>
            <a:r>
              <a:rPr lang="en-US" altLang="en-US" u="sng">
                <a:ea typeface="ＭＳ Ｐゴシック" pitchFamily="34" charset="-128"/>
                <a:cs typeface="ＭＳ Ｐゴシック" pitchFamily="34" charset="-128"/>
              </a:rPr>
              <a:t>one prismatic </a:t>
            </a:r>
            <a:r>
              <a:rPr lang="en-US" altLang="en-US">
                <a:ea typeface="ＭＳ Ｐゴシック" pitchFamily="34" charset="-128"/>
                <a:cs typeface="ＭＳ Ｐゴシック" pitchFamily="34" charset="-128"/>
              </a:rPr>
              <a:t>and </a:t>
            </a:r>
            <a:r>
              <a:rPr lang="en-US" altLang="en-US" u="sng">
                <a:ea typeface="ＭＳ Ｐゴシック" pitchFamily="34" charset="-128"/>
                <a:cs typeface="ＭＳ Ｐゴシック" pitchFamily="34" charset="-128"/>
              </a:rPr>
              <a:t>one active revolute</a:t>
            </a:r>
            <a:r>
              <a:rPr lang="en-US" altLang="en-US">
                <a:ea typeface="ＭＳ Ｐゴシック" pitchFamily="34" charset="-128"/>
                <a:cs typeface="ＭＳ Ｐゴシック" pitchFamily="34" charset="-128"/>
              </a:rPr>
              <a:t> joint</a:t>
            </a:r>
            <a:endParaRPr lang="en-US" altLang="en-US" u="sng">
              <a:ea typeface="ＭＳ Ｐゴシック" pitchFamily="34" charset="-128"/>
              <a:cs typeface="ＭＳ Ｐゴシック" pitchFamily="34" charset="-128"/>
            </a:endParaRPr>
          </a:p>
        </p:txBody>
      </p:sp>
      <p:pic>
        <p:nvPicPr>
          <p:cNvPr id="29699" name="Picture 9" descr="SampleLe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2636838"/>
            <a:ext cx="3978275" cy="379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11"/>
          <p:cNvSpPr txBox="1">
            <a:spLocks noChangeArrowheads="1"/>
          </p:cNvSpPr>
          <p:nvPr/>
        </p:nvSpPr>
        <p:spPr bwMode="auto">
          <a:xfrm>
            <a:off x="5940425" y="4437063"/>
            <a:ext cx="722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WCS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9475" y="4581525"/>
            <a:ext cx="3222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95775" y="3228975"/>
            <a:ext cx="325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l-GR" altLang="en-US" sz="2000" b="1">
                <a:latin typeface="Calibri" pitchFamily="34" charset="0"/>
                <a:cs typeface="Arial" pitchFamily="34" charset="0"/>
              </a:rPr>
              <a:t>θ</a:t>
            </a:r>
            <a:endParaRPr lang="en-US" altLang="en-US" sz="2000" b="1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Parallel mechanisms have </a:t>
            </a:r>
            <a:r>
              <a:rPr lang="en-GB" u="sng" dirty="0"/>
              <a:t>more than one </a:t>
            </a:r>
            <a:r>
              <a:rPr lang="en-GB" dirty="0"/>
              <a:t>kinematic chains</a:t>
            </a:r>
            <a:endParaRPr lang="en-US" dirty="0"/>
          </a:p>
          <a:p>
            <a:endParaRPr lang="en-US" u="sng" dirty="0"/>
          </a:p>
          <a:p>
            <a:r>
              <a:rPr lang="en-US" dirty="0"/>
              <a:t>Mobility is calculated by the </a:t>
            </a:r>
            <a:r>
              <a:rPr lang="en-US" u="sng" dirty="0" err="1"/>
              <a:t>Grubler-Kutzbach</a:t>
            </a:r>
            <a:r>
              <a:rPr lang="en-US" u="sng" dirty="0"/>
              <a:t> equation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not forget about the local-mobility and over-constrains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Questions?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8305"/>
            <a:ext cx="4248472" cy="63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96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ＭＳ Ｐゴシック" pitchFamily="34" charset="-128"/>
              </a:rPr>
              <a:t>Loop Closure Vector Chain – Example: Sample Leg with 2 joints</a:t>
            </a:r>
          </a:p>
        </p:txBody>
      </p:sp>
      <p:sp>
        <p:nvSpPr>
          <p:cNvPr id="307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  <a:cs typeface="ＭＳ Ｐゴシック" pitchFamily="34" charset="-128"/>
              </a:rPr>
              <a:t>One leg of a parallel robot with </a:t>
            </a:r>
            <a:r>
              <a:rPr lang="en-US" altLang="en-US" u="sng">
                <a:ea typeface="ＭＳ Ｐゴシック" pitchFamily="34" charset="-128"/>
                <a:cs typeface="ＭＳ Ｐゴシック" pitchFamily="34" charset="-128"/>
              </a:rPr>
              <a:t>one prismatic </a:t>
            </a:r>
            <a:r>
              <a:rPr lang="en-US" altLang="en-US">
                <a:ea typeface="ＭＳ Ｐゴシック" pitchFamily="34" charset="-128"/>
                <a:cs typeface="ＭＳ Ｐゴシック" pitchFamily="34" charset="-128"/>
              </a:rPr>
              <a:t>and </a:t>
            </a:r>
            <a:r>
              <a:rPr lang="en-US" altLang="en-US" u="sng">
                <a:ea typeface="ＭＳ Ｐゴシック" pitchFamily="34" charset="-128"/>
                <a:cs typeface="ＭＳ Ｐゴシック" pitchFamily="34" charset="-128"/>
              </a:rPr>
              <a:t>one active revolute</a:t>
            </a:r>
            <a:r>
              <a:rPr lang="en-US" altLang="en-US">
                <a:ea typeface="ＭＳ Ｐゴシック" pitchFamily="34" charset="-128"/>
                <a:cs typeface="ＭＳ Ｐゴシック" pitchFamily="34" charset="-128"/>
              </a:rPr>
              <a:t> joint</a:t>
            </a:r>
            <a:endParaRPr lang="en-US" altLang="en-US" u="sng">
              <a:ea typeface="ＭＳ Ｐゴシック" pitchFamily="34" charset="-128"/>
              <a:cs typeface="ＭＳ Ｐゴシック" pitchFamily="34" charset="-128"/>
            </a:endParaRPr>
          </a:p>
        </p:txBody>
      </p:sp>
      <p:pic>
        <p:nvPicPr>
          <p:cNvPr id="30723" name="Picture 9" descr="SampleLe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2636838"/>
            <a:ext cx="3978275" cy="379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19475" y="4581525"/>
            <a:ext cx="3222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p</a:t>
            </a:r>
          </a:p>
        </p:txBody>
      </p:sp>
      <p:pic>
        <p:nvPicPr>
          <p:cNvPr id="30725" name="Picture 7" descr="VectorChai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781300"/>
            <a:ext cx="2751138" cy="343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67400" y="4797425"/>
            <a:ext cx="428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2138" y="5732463"/>
            <a:ext cx="306387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860800"/>
            <a:ext cx="4095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888" y="2781300"/>
            <a:ext cx="3095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E</a:t>
            </a:r>
          </a:p>
        </p:txBody>
      </p:sp>
      <p:pic>
        <p:nvPicPr>
          <p:cNvPr id="30730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66102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95775" y="3228975"/>
            <a:ext cx="325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l-GR" altLang="en-US" sz="2000" b="1">
                <a:latin typeface="Calibri" pitchFamily="34" charset="0"/>
                <a:cs typeface="Arial" pitchFamily="34" charset="0"/>
              </a:rPr>
              <a:t>θ</a:t>
            </a:r>
            <a:endParaRPr lang="en-US" altLang="en-US" sz="2000" b="1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From Vector chain to IK</a:t>
            </a:r>
            <a:endParaRPr lang="en-GB" altLang="en-US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itchFamily="34" charset="-128"/>
                <a:cs typeface="ＭＳ Ｐゴシック" pitchFamily="34" charset="-128"/>
              </a:rPr>
              <a:t>Based on the Vector chain we can </a:t>
            </a:r>
            <a:r>
              <a:rPr lang="en-US" altLang="en-US" sz="2800" u="sng">
                <a:ea typeface="ＭＳ Ｐゴシック" pitchFamily="34" charset="-128"/>
                <a:cs typeface="ＭＳ Ｐゴシック" pitchFamily="34" charset="-128"/>
              </a:rPr>
              <a:t>establish the relationships</a:t>
            </a:r>
            <a:r>
              <a:rPr lang="en-US" altLang="en-US" sz="2800">
                <a:ea typeface="ＭＳ Ｐゴシック" pitchFamily="34" charset="-128"/>
                <a:cs typeface="ＭＳ Ｐゴシック" pitchFamily="34" charset="-128"/>
              </a:rPr>
              <a:t> for the Inverse Kinematics</a:t>
            </a:r>
          </a:p>
          <a:p>
            <a:r>
              <a:rPr lang="en-US" altLang="en-US" sz="2800">
                <a:ea typeface="ＭＳ Ｐゴシック" pitchFamily="34" charset="-128"/>
                <a:cs typeface="ＭＳ Ｐゴシック" pitchFamily="34" charset="-128"/>
              </a:rPr>
              <a:t>Following the vectors of the chain we can identify the required </a:t>
            </a:r>
            <a:r>
              <a:rPr lang="en-US" altLang="en-US" sz="2800" u="sng">
                <a:ea typeface="ＭＳ Ｐゴシック" pitchFamily="34" charset="-128"/>
                <a:cs typeface="ＭＳ Ｐゴシック" pitchFamily="34" charset="-128"/>
              </a:rPr>
              <a:t>Transformation Matrices</a:t>
            </a:r>
          </a:p>
          <a:p>
            <a:r>
              <a:rPr lang="en-US" altLang="en-US" sz="2800">
                <a:ea typeface="ＭＳ Ｐゴシック" pitchFamily="34" charset="-128"/>
                <a:cs typeface="ＭＳ Ｐゴシック" pitchFamily="34" charset="-128"/>
              </a:rPr>
              <a:t>More interesting for IK because we know the </a:t>
            </a:r>
            <a:r>
              <a:rPr lang="en-US" altLang="en-US" sz="2800" u="sng">
                <a:ea typeface="ＭＳ Ｐゴシック" pitchFamily="34" charset="-128"/>
                <a:cs typeface="ＭＳ Ｐゴシック" pitchFamily="34" charset="-128"/>
              </a:rPr>
              <a:t>coordinates of the end-effector</a:t>
            </a:r>
            <a:r>
              <a:rPr lang="en-US" altLang="en-US" sz="2800">
                <a:ea typeface="ＭＳ Ｐゴシック" pitchFamily="34" charset="-128"/>
                <a:cs typeface="ＭＳ Ｐゴシック" pitchFamily="34" charset="-128"/>
              </a:rPr>
              <a:t>, and we know </a:t>
            </a:r>
            <a:r>
              <a:rPr lang="en-US" altLang="en-US" sz="2800" u="sng">
                <a:ea typeface="ＭＳ Ｐゴシック" pitchFamily="34" charset="-128"/>
                <a:cs typeface="ＭＳ Ｐゴシック" pitchFamily="34" charset="-128"/>
              </a:rPr>
              <a:t>the geometry of the mechanism</a:t>
            </a:r>
            <a:r>
              <a:rPr lang="en-US" altLang="en-US" sz="2800">
                <a:ea typeface="ＭＳ Ｐゴシック" pitchFamily="34" charset="-128"/>
                <a:cs typeface="ＭＳ Ｐゴシック" pitchFamily="34" charset="-128"/>
              </a:rPr>
              <a:t>.</a:t>
            </a:r>
          </a:p>
          <a:p>
            <a:r>
              <a:rPr lang="en-US" altLang="en-US" sz="2800">
                <a:ea typeface="ＭＳ Ｐゴシック" pitchFamily="34" charset="-128"/>
                <a:cs typeface="ＭＳ Ｐゴシック" pitchFamily="34" charset="-128"/>
              </a:rPr>
              <a:t>We do </a:t>
            </a:r>
            <a:r>
              <a:rPr lang="en-US" altLang="en-US" sz="2800" u="sng">
                <a:ea typeface="ＭＳ Ｐゴシック" pitchFamily="34" charset="-128"/>
                <a:cs typeface="ＭＳ Ｐゴシック" pitchFamily="34" charset="-128"/>
              </a:rPr>
              <a:t>it consecutively for all legs.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What about FK?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en-US" altLang="en-US" sz="2800" u="sng" dirty="0"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buFontTx/>
              <a:buNone/>
            </a:pPr>
            <a:r>
              <a:rPr lang="en-US" altLang="en-US" sz="2800" u="sng" dirty="0">
                <a:ea typeface="ＭＳ Ｐゴシック" pitchFamily="34" charset="-128"/>
                <a:cs typeface="ＭＳ Ｐゴシック" pitchFamily="34" charset="-128"/>
              </a:rPr>
              <a:t>40 different solutions </a:t>
            </a:r>
            <a:r>
              <a:rPr lang="en-US" altLang="en-US" sz="2800" dirty="0">
                <a:ea typeface="ＭＳ Ｐゴシック" pitchFamily="34" charset="-128"/>
                <a:cs typeface="ＭＳ Ｐゴシック" pitchFamily="34" charset="-128"/>
              </a:rPr>
              <a:t>to direct kinematics which can be obtained mathematically solving the equation by a solution of </a:t>
            </a:r>
            <a:r>
              <a:rPr lang="en-US" altLang="en-US" sz="2800" u="sng" dirty="0">
                <a:ea typeface="ＭＳ Ｐゴシック" pitchFamily="34" charset="-128"/>
                <a:cs typeface="ＭＳ Ｐゴシック" pitchFamily="34" charset="-128"/>
              </a:rPr>
              <a:t>nonlinear equations like the Newton-</a:t>
            </a:r>
            <a:r>
              <a:rPr lang="en-US" altLang="en-US" sz="2800" u="sng" dirty="0" err="1">
                <a:ea typeface="ＭＳ Ｐゴシック" pitchFamily="34" charset="-128"/>
                <a:cs typeface="ＭＳ Ｐゴシック" pitchFamily="34" charset="-128"/>
              </a:rPr>
              <a:t>Raphson</a:t>
            </a:r>
            <a:r>
              <a:rPr lang="en-US" altLang="en-US" sz="2800" u="sng" dirty="0">
                <a:ea typeface="ＭＳ Ｐゴシック" pitchFamily="34" charset="-128"/>
                <a:cs typeface="ＭＳ Ｐゴシック" pitchFamily="34" charset="-128"/>
              </a:rPr>
              <a:t> method</a:t>
            </a:r>
          </a:p>
          <a:p>
            <a:pPr marL="0" indent="0" algn="ctr">
              <a:buFontTx/>
              <a:buNone/>
            </a:pPr>
            <a:endParaRPr lang="en-US" altLang="en-US" u="sng" dirty="0"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buFontTx/>
              <a:buNone/>
            </a:pPr>
            <a:endParaRPr lang="en-US" altLang="en-US" sz="2000" i="1" dirty="0"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buFontTx/>
              <a:buNone/>
            </a:pPr>
            <a:r>
              <a:rPr lang="en-US" sz="2000" dirty="0" err="1"/>
              <a:t>Dietmaier</a:t>
            </a:r>
            <a:r>
              <a:rPr lang="en-US" sz="2000" dirty="0"/>
              <a:t>, Peter. "The Stewart-Gough platform of general geometry can have 40 real postures." </a:t>
            </a:r>
            <a:r>
              <a:rPr lang="en-US" sz="2000" i="1" dirty="0"/>
              <a:t>Advances in Robot Kinematics: Analysis and Control</a:t>
            </a:r>
            <a:r>
              <a:rPr lang="en-US" sz="2000" dirty="0"/>
              <a:t>. Springer Netherlands, 1998. 7-16.</a:t>
            </a:r>
            <a:endParaRPr lang="en-US" altLang="en-US" u="sng" dirty="0"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buFontTx/>
              <a:buNone/>
            </a:pPr>
            <a:endParaRPr lang="en-US" altLang="en-US" dirty="0"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2286000" y="310515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77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What about FK?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en-US" altLang="en-US" sz="2800" u="sng" dirty="0"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buFontTx/>
              <a:buNone/>
            </a:pPr>
            <a:r>
              <a:rPr lang="en-US" altLang="en-US" dirty="0">
                <a:ea typeface="ＭＳ Ｐゴシック" pitchFamily="34" charset="-128"/>
                <a:cs typeface="ＭＳ Ｐゴシック" pitchFamily="34" charset="-128"/>
              </a:rPr>
              <a:t>Solve the problem using </a:t>
            </a:r>
            <a:r>
              <a:rPr lang="en-US" altLang="en-US" u="sng" dirty="0">
                <a:ea typeface="ＭＳ Ｐゴシック" pitchFamily="34" charset="-128"/>
                <a:cs typeface="ＭＳ Ｐゴシック" pitchFamily="34" charset="-128"/>
              </a:rPr>
              <a:t>Interval Analysis</a:t>
            </a:r>
            <a:r>
              <a:rPr lang="en-US" altLang="en-US" dirty="0">
                <a:ea typeface="ＭＳ Ｐゴシック" pitchFamily="34" charset="-128"/>
                <a:cs typeface="ＭＳ Ｐゴシック" pitchFamily="34" charset="-128"/>
              </a:rPr>
              <a:t>, i.e. investigate the function that gives the FK solution for the manipulator</a:t>
            </a:r>
            <a:endParaRPr lang="en-US" altLang="en-US" sz="2800" u="sng" dirty="0"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buFontTx/>
              <a:buNone/>
            </a:pPr>
            <a:endParaRPr lang="en-US" altLang="en-US" u="sng" dirty="0"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buFontTx/>
              <a:buNone/>
            </a:pPr>
            <a:endParaRPr lang="en-US" altLang="en-US" sz="2000" i="1" dirty="0"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buFontTx/>
              <a:buNone/>
            </a:pPr>
            <a:r>
              <a:rPr lang="en-US" sz="2000" dirty="0" err="1"/>
              <a:t>Merlet</a:t>
            </a:r>
            <a:r>
              <a:rPr lang="en-US" sz="2000" dirty="0"/>
              <a:t>, J-P. "Solving the forward kinematics of a Gough-type parallel manipulator with interval analysis." </a:t>
            </a:r>
            <a:r>
              <a:rPr lang="en-US" sz="2000" i="1" dirty="0"/>
              <a:t>The International Journal of robotics research</a:t>
            </a:r>
            <a:r>
              <a:rPr lang="en-US" sz="2000" dirty="0"/>
              <a:t> 23.3 (2004): 221-235.</a:t>
            </a:r>
            <a:endParaRPr lang="en-US" altLang="en-US" u="sng" dirty="0"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buFontTx/>
              <a:buNone/>
            </a:pPr>
            <a:endParaRPr lang="en-US" altLang="en-US" dirty="0"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2286000" y="310515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9374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What about FK?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en-US" altLang="en-US" sz="2800" u="sng" dirty="0"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buFontTx/>
              <a:buNone/>
            </a:pPr>
            <a:r>
              <a:rPr lang="en-US" altLang="en-US" u="sng" dirty="0">
                <a:ea typeface="ＭＳ Ｐゴシック" pitchFamily="34" charset="-128"/>
                <a:cs typeface="ＭＳ Ｐゴシック" pitchFamily="34" charset="-128"/>
              </a:rPr>
              <a:t>Use the IK,</a:t>
            </a:r>
            <a:r>
              <a:rPr lang="en-US" altLang="en-US" dirty="0">
                <a:ea typeface="ＭＳ Ｐゴシック" pitchFamily="34" charset="-128"/>
                <a:cs typeface="ＭＳ Ｐゴシック" pitchFamily="34" charset="-128"/>
              </a:rPr>
              <a:t> in a method that uses a closed-loop </a:t>
            </a:r>
            <a:r>
              <a:rPr lang="en-US" altLang="en-US" u="sng" dirty="0">
                <a:ea typeface="ＭＳ Ｐゴシック" pitchFamily="34" charset="-128"/>
                <a:cs typeface="ＭＳ Ｐゴシック" pitchFamily="34" charset="-128"/>
              </a:rPr>
              <a:t>Jacobian algorithm </a:t>
            </a:r>
            <a:r>
              <a:rPr lang="en-US" altLang="en-US" dirty="0">
                <a:ea typeface="ＭＳ Ｐゴシック" pitchFamily="34" charset="-128"/>
                <a:cs typeface="ＭＳ Ｐゴシック" pitchFamily="34" charset="-128"/>
              </a:rPr>
              <a:t>with the Newton-Raphson method to efficiently identify the desired solution</a:t>
            </a:r>
            <a:r>
              <a:rPr lang="en-US" altLang="en-US" u="sng" dirty="0">
                <a:ea typeface="ＭＳ Ｐゴシック" pitchFamily="34" charset="-128"/>
                <a:cs typeface="ＭＳ Ｐゴシック" pitchFamily="34" charset="-128"/>
              </a:rPr>
              <a:t> </a:t>
            </a:r>
          </a:p>
          <a:p>
            <a:pPr marL="0" indent="0" algn="ctr">
              <a:buFontTx/>
              <a:buNone/>
            </a:pPr>
            <a:endParaRPr lang="en-US" altLang="en-US" u="sng" dirty="0"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buFontTx/>
              <a:buNone/>
            </a:pPr>
            <a:endParaRPr lang="en-US" altLang="en-US" sz="2000" i="1" dirty="0">
              <a:ea typeface="ＭＳ Ｐゴシック" pitchFamily="34" charset="-128"/>
              <a:cs typeface="ＭＳ Ｐゴシック" pitchFamily="34" charset="-128"/>
            </a:endParaRPr>
          </a:p>
          <a:p>
            <a:pPr marL="0" indent="0" algn="ctr">
              <a:buFontTx/>
              <a:buNone/>
            </a:pPr>
            <a:r>
              <a:rPr lang="en-US" sz="2000" dirty="0"/>
              <a:t>Abo-</a:t>
            </a:r>
            <a:r>
              <a:rPr lang="en-US" sz="2000" dirty="0" err="1"/>
              <a:t>Shanab</a:t>
            </a:r>
            <a:r>
              <a:rPr lang="en-US" sz="2000" dirty="0"/>
              <a:t>, </a:t>
            </a:r>
            <a:r>
              <a:rPr lang="en-US" sz="2000" dirty="0" err="1"/>
              <a:t>Roshdy</a:t>
            </a:r>
            <a:r>
              <a:rPr lang="en-US" sz="2000" dirty="0"/>
              <a:t> </a:t>
            </a:r>
            <a:r>
              <a:rPr lang="en-US" sz="2000" dirty="0" err="1"/>
              <a:t>Foaad</a:t>
            </a:r>
            <a:r>
              <a:rPr lang="en-US" sz="2000" dirty="0"/>
              <a:t>. "An Efficient Method for Solving the Direct Kinematics of Parallel Manipulators Following a Trajectory." </a:t>
            </a:r>
            <a:r>
              <a:rPr lang="en-US" sz="2000" i="1" dirty="0"/>
              <a:t>Journal of Automation and Control Engineering Vol</a:t>
            </a:r>
            <a:r>
              <a:rPr lang="en-US" sz="2000" dirty="0"/>
              <a:t> 2.3 (2014).</a:t>
            </a:r>
            <a:endParaRPr lang="en-US" altLang="en-US" dirty="0"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2286000" y="310515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7333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The workspace of Parallel robots can be calculated geometrically or numerically.</a:t>
            </a:r>
          </a:p>
          <a:p>
            <a:endParaRPr lang="en-US" dirty="0"/>
          </a:p>
          <a:p>
            <a:r>
              <a:rPr lang="en-US" dirty="0"/>
              <a:t>IK is performed first by vector chain and then by defining magnitude and attitude of vector</a:t>
            </a:r>
          </a:p>
          <a:p>
            <a:endParaRPr lang="en-US" dirty="0"/>
          </a:p>
          <a:p>
            <a:r>
              <a:rPr lang="en-US" dirty="0"/>
              <a:t>FK of parallel robots are computationally complicated</a:t>
            </a:r>
          </a:p>
        </p:txBody>
      </p:sp>
    </p:spTree>
    <p:extLst>
      <p:ext uri="{BB962C8B-B14F-4D97-AF65-F5344CB8AC3E}">
        <p14:creationId xmlns:p14="http://schemas.microsoft.com/office/powerpoint/2010/main" val="2662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2013" y="1484784"/>
            <a:ext cx="45910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3RRR – Planar Robot</a:t>
            </a:r>
          </a:p>
        </p:txBody>
      </p:sp>
    </p:spTree>
    <p:extLst>
      <p:ext uri="{BB962C8B-B14F-4D97-AF65-F5344CB8AC3E}">
        <p14:creationId xmlns:p14="http://schemas.microsoft.com/office/powerpoint/2010/main" val="34838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From Vector chain to IK – </a:t>
            </a:r>
            <a:br>
              <a:rPr lang="en-US" altLang="en-US">
                <a:ea typeface="ＭＳ Ｐゴシック" pitchFamily="34" charset="-128"/>
              </a:rPr>
            </a:br>
            <a:r>
              <a:rPr lang="en-US" altLang="en-US">
                <a:ea typeface="ＭＳ Ｐゴシック" pitchFamily="34" charset="-128"/>
              </a:rPr>
              <a:t>Example: Steward Platform</a:t>
            </a:r>
            <a:endParaRPr lang="en-GB" altLang="en-US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33794" name="Picture 17" descr="Stewar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924175"/>
            <a:ext cx="4056063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From Vector chain to IK –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Example: Steward Platform</a:t>
            </a:r>
            <a:endParaRPr lang="en-GB" alt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075"/>
          </a:xfrm>
        </p:spPr>
        <p:txBody>
          <a:bodyPr/>
          <a:lstStyle/>
          <a:p>
            <a:r>
              <a:rPr lang="en-US" altLang="en-US" sz="2800">
                <a:ea typeface="ＭＳ Ｐゴシック" pitchFamily="34" charset="-128"/>
                <a:cs typeface="ＭＳ Ｐゴシック" pitchFamily="34" charset="-128"/>
              </a:rPr>
              <a:t>We know the Centre (C) of the platform and we need p</a:t>
            </a:r>
            <a:r>
              <a:rPr lang="en-US" altLang="en-US" sz="2800" baseline="-25000">
                <a:ea typeface="ＭＳ Ｐゴシック" pitchFamily="34" charset="-128"/>
                <a:cs typeface="ＭＳ Ｐゴシック" pitchFamily="34" charset="-128"/>
              </a:rPr>
              <a:t>1.</a:t>
            </a:r>
            <a:endParaRPr lang="en-US" altLang="en-US" sz="2800">
              <a:ea typeface="ＭＳ Ｐゴシック" pitchFamily="34" charset="-128"/>
              <a:cs typeface="ＭＳ Ｐゴシック" pitchFamily="34" charset="-128"/>
            </a:endParaRPr>
          </a:p>
        </p:txBody>
      </p:sp>
      <p:pic>
        <p:nvPicPr>
          <p:cNvPr id="34819" name="Picture 1" descr="SterardVecto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871788"/>
            <a:ext cx="3313113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4603750" y="4800600"/>
            <a:ext cx="72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WCS</a:t>
            </a:r>
          </a:p>
        </p:txBody>
      </p:sp>
      <p:pic>
        <p:nvPicPr>
          <p:cNvPr id="34821" name="Picture 3" descr="W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581525"/>
            <a:ext cx="7239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51325" y="3028950"/>
            <a:ext cx="320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7675" y="3228975"/>
            <a:ext cx="544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PP</a:t>
            </a:r>
            <a:r>
              <a:rPr lang="en-US" sz="2000" b="1" baseline="-25000" dirty="0">
                <a:latin typeface="+mn-lt"/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4438" y="4724400"/>
            <a:ext cx="555625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PB</a:t>
            </a:r>
            <a:r>
              <a:rPr lang="en-US" sz="2000" b="1" baseline="-25000" dirty="0">
                <a:latin typeface="+mn-lt"/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213" y="4076700"/>
            <a:ext cx="439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  <a:ea typeface="ＭＳ Ｐゴシック" charset="0"/>
                <a:cs typeface="Arial" charset="0"/>
              </a:rPr>
              <a:t>p</a:t>
            </a:r>
            <a:r>
              <a:rPr lang="en-GB" sz="2000" b="1" baseline="-25000" dirty="0">
                <a:latin typeface="+mn-lt"/>
                <a:ea typeface="ＭＳ Ｐゴシック" charset="0"/>
                <a:cs typeface="Arial" charset="0"/>
              </a:rPr>
              <a:t>1</a:t>
            </a:r>
            <a:endParaRPr lang="en-US" sz="2000" b="1" baseline="-25000" dirty="0">
              <a:latin typeface="+mn-lt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ＭＳ Ｐゴシック" pitchFamily="34" charset="-128"/>
              </a:rPr>
              <a:t>From Vector chain to IK – </a:t>
            </a:r>
            <a:br>
              <a:rPr lang="en-US" altLang="en-US">
                <a:ea typeface="ＭＳ Ｐゴシック" pitchFamily="34" charset="-128"/>
              </a:rPr>
            </a:br>
            <a:r>
              <a:rPr lang="en-US" altLang="en-US">
                <a:ea typeface="ＭＳ Ｐゴシック" pitchFamily="34" charset="-128"/>
              </a:rPr>
              <a:t>Numerical Example: 2R</a:t>
            </a:r>
            <a:r>
              <a:rPr lang="en-US" altLang="en-US" u="sng">
                <a:ea typeface="ＭＳ Ｐゴシック" pitchFamily="34" charset="-128"/>
              </a:rPr>
              <a:t>P</a:t>
            </a:r>
            <a:r>
              <a:rPr lang="en-US" altLang="en-US">
                <a:ea typeface="ＭＳ Ｐゴシック" pitchFamily="34" charset="-128"/>
              </a:rPr>
              <a:t>R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itchFamily="34" charset="-128"/>
                <a:cs typeface="ＭＳ Ｐゴシック" pitchFamily="34" charset="-128"/>
              </a:rPr>
              <a:t>Assume the depicted mechanism, what will be p</a:t>
            </a:r>
            <a:r>
              <a:rPr lang="en-US" altLang="en-US" sz="2800" baseline="-25000" dirty="0">
                <a:ea typeface="ＭＳ Ｐゴシック" pitchFamily="34" charset="-128"/>
                <a:cs typeface="ＭＳ Ｐゴシック" pitchFamily="34" charset="-128"/>
              </a:rPr>
              <a:t>1 </a:t>
            </a:r>
            <a:r>
              <a:rPr lang="en-US" altLang="en-US" sz="2800" dirty="0">
                <a:ea typeface="ＭＳ Ｐゴシック" pitchFamily="34" charset="-128"/>
                <a:cs typeface="ＭＳ Ｐゴシック" pitchFamily="34" charset="-128"/>
              </a:rPr>
              <a:t>and p</a:t>
            </a:r>
            <a:r>
              <a:rPr lang="en-US" altLang="en-US" sz="2800" baseline="-25000" dirty="0">
                <a:ea typeface="ＭＳ Ｐゴシック" pitchFamily="34" charset="-128"/>
                <a:cs typeface="ＭＳ Ｐゴシック" pitchFamily="34" charset="-128"/>
              </a:rPr>
              <a:t>2</a:t>
            </a:r>
            <a:r>
              <a:rPr lang="en-US" altLang="en-US" sz="2800" dirty="0">
                <a:ea typeface="ＭＳ Ｐゴシック" pitchFamily="34" charset="-128"/>
                <a:cs typeface="ＭＳ Ｐゴシック" pitchFamily="34" charset="-128"/>
              </a:rPr>
              <a:t> for movement of the tip to (-1,5)?</a:t>
            </a:r>
            <a:endParaRPr lang="en-US" altLang="en-US" sz="2800" baseline="-25000" dirty="0">
              <a:ea typeface="ＭＳ Ｐゴシック" pitchFamily="34" charset="-128"/>
              <a:cs typeface="ＭＳ Ｐゴシック" pitchFamily="34" charset="-128"/>
            </a:endParaRPr>
          </a:p>
        </p:txBody>
      </p:sp>
      <p:pic>
        <p:nvPicPr>
          <p:cNvPr id="36867" name="Picture 3" descr="2RP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2997200"/>
            <a:ext cx="46799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529138" y="5497513"/>
            <a:ext cx="722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WCS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2987675" y="5876925"/>
            <a:ext cx="158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572000" y="5876925"/>
            <a:ext cx="158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916238" y="4365625"/>
            <a:ext cx="438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  <a:ea typeface="ＭＳ Ｐゴシック" charset="0"/>
                <a:cs typeface="Arial" charset="0"/>
              </a:rPr>
              <a:t>p</a:t>
            </a:r>
            <a:r>
              <a:rPr lang="en-GB" sz="2000" b="1" baseline="-25000" dirty="0">
                <a:latin typeface="+mn-lt"/>
                <a:ea typeface="ＭＳ Ｐゴシック" charset="0"/>
                <a:cs typeface="Arial" charset="0"/>
              </a:rPr>
              <a:t>1</a:t>
            </a:r>
            <a:endParaRPr lang="en-US" sz="2000" b="1" baseline="-25000" dirty="0">
              <a:latin typeface="+mn-lt"/>
              <a:ea typeface="ＭＳ Ｐゴシック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4365625"/>
            <a:ext cx="439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  <a:ea typeface="ＭＳ Ｐゴシック" charset="0"/>
                <a:cs typeface="Arial" charset="0"/>
              </a:rPr>
              <a:t>p</a:t>
            </a:r>
            <a:r>
              <a:rPr lang="en-GB" sz="2000" b="1" baseline="-25000" dirty="0">
                <a:latin typeface="+mn-lt"/>
                <a:ea typeface="ＭＳ Ｐゴシック" charset="0"/>
                <a:cs typeface="Arial" charset="0"/>
              </a:rPr>
              <a:t>2</a:t>
            </a:r>
            <a:endParaRPr lang="en-US" sz="2000" b="1" baseline="-25000" dirty="0">
              <a:latin typeface="+mn-lt"/>
              <a:ea typeface="ＭＳ Ｐゴシック" charset="0"/>
              <a:cs typeface="Arial" charset="0"/>
            </a:endParaRP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3563938" y="5949950"/>
            <a:ext cx="51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2m</a:t>
            </a:r>
          </a:p>
        </p:txBody>
      </p:sp>
      <p:sp>
        <p:nvSpPr>
          <p:cNvPr id="36874" name="TextBox 14"/>
          <p:cNvSpPr txBox="1">
            <a:spLocks noChangeArrowheads="1"/>
          </p:cNvSpPr>
          <p:nvPr/>
        </p:nvSpPr>
        <p:spPr bwMode="auto">
          <a:xfrm>
            <a:off x="5148263" y="5949950"/>
            <a:ext cx="51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2m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21506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rial" charset="0"/>
              </a:rPr>
              <a:t>Workspace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rial" charset="0"/>
              </a:rPr>
              <a:t>Loop closure Vector chain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rial" charset="0"/>
              </a:rPr>
              <a:t>Kinematics</a:t>
            </a:r>
          </a:p>
        </p:txBody>
      </p:sp>
    </p:spTree>
    <p:extLst>
      <p:ext uri="{BB962C8B-B14F-4D97-AF65-F5344CB8AC3E}">
        <p14:creationId xmlns:p14="http://schemas.microsoft.com/office/powerpoint/2010/main" val="351474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 descr="Four-link mechanism with platfor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3213100"/>
            <a:ext cx="437515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From Vector chain to IK – </a:t>
            </a:r>
            <a:br>
              <a:rPr lang="en-US" altLang="en-US">
                <a:ea typeface="ＭＳ Ｐゴシック" pitchFamily="34" charset="-128"/>
              </a:rPr>
            </a:br>
            <a:r>
              <a:rPr lang="en-US" altLang="en-US">
                <a:ea typeface="ＭＳ Ｐゴシック" pitchFamily="34" charset="-128"/>
              </a:rPr>
              <a:t>Example: Four-Bar linkage</a:t>
            </a:r>
            <a:endParaRPr lang="en-GB" altLang="en-US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075"/>
          </a:xfrm>
        </p:spPr>
        <p:txBody>
          <a:bodyPr/>
          <a:lstStyle/>
          <a:p>
            <a:r>
              <a:rPr lang="en-US" altLang="en-US" sz="2800">
                <a:ea typeface="ＭＳ Ｐゴシック" pitchFamily="34" charset="-128"/>
                <a:cs typeface="ＭＳ Ｐゴシック" pitchFamily="34" charset="-128"/>
              </a:rPr>
              <a:t>Simple four-bar link with platform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4572000" y="4652963"/>
            <a:ext cx="72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WCS</a:t>
            </a:r>
          </a:p>
        </p:txBody>
      </p:sp>
      <p:pic>
        <p:nvPicPr>
          <p:cNvPr id="35845" name="Picture 3" descr="W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4433888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06863" y="3898900"/>
            <a:ext cx="71437" cy="730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9375" y="3538538"/>
            <a:ext cx="320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3933825"/>
            <a:ext cx="5429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PP</a:t>
            </a:r>
            <a:r>
              <a:rPr lang="en-US" sz="2000" b="1" baseline="-25000" dirty="0">
                <a:latin typeface="+mn-lt"/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4438" y="5300663"/>
            <a:ext cx="555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PB</a:t>
            </a:r>
            <a:r>
              <a:rPr lang="en-US" sz="2000" b="1" baseline="-25000" dirty="0">
                <a:latin typeface="+mn-lt"/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5375" y="5084763"/>
            <a:ext cx="4159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l-GR" altLang="en-US" sz="2000" b="1">
                <a:latin typeface="Calibri" pitchFamily="34" charset="0"/>
                <a:cs typeface="Arial" pitchFamily="34" charset="0"/>
              </a:rPr>
              <a:t>θ</a:t>
            </a:r>
            <a:r>
              <a:rPr lang="en-GB" altLang="en-US" sz="2000" b="1" baseline="-25000">
                <a:latin typeface="Calibri" pitchFamily="34" charset="0"/>
                <a:cs typeface="Arial" pitchFamily="34" charset="0"/>
              </a:rPr>
              <a:t>1</a:t>
            </a:r>
            <a:endParaRPr lang="en-US" altLang="en-US" sz="2000" b="1" baseline="-250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8238" y="3443288"/>
            <a:ext cx="5445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PP</a:t>
            </a:r>
            <a:r>
              <a:rPr lang="en-US" sz="2000" b="1" baseline="-25000" dirty="0">
                <a:latin typeface="+mn-lt"/>
                <a:ea typeface="ＭＳ Ｐゴシック" charset="0"/>
                <a:cs typeface="Arial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7163" y="5314950"/>
            <a:ext cx="555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0"/>
                <a:cs typeface="Arial" charset="0"/>
              </a:rPr>
              <a:t>PB</a:t>
            </a:r>
            <a:r>
              <a:rPr lang="en-US" sz="2000" b="1" baseline="-25000" dirty="0">
                <a:latin typeface="+mn-lt"/>
                <a:ea typeface="ＭＳ Ｐゴシック" charset="0"/>
                <a:cs typeface="Arial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6663" y="4954588"/>
            <a:ext cx="4159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l-GR" altLang="en-US" sz="2000" b="1">
                <a:latin typeface="Calibri" pitchFamily="34" charset="0"/>
                <a:cs typeface="Arial" pitchFamily="34" charset="0"/>
              </a:rPr>
              <a:t>θ</a:t>
            </a:r>
            <a:r>
              <a:rPr lang="en-GB" altLang="en-US" sz="2000" b="1" baseline="-25000">
                <a:latin typeface="Calibri" pitchFamily="34" charset="0"/>
                <a:cs typeface="Arial" pitchFamily="34" charset="0"/>
              </a:rPr>
              <a:t>2</a:t>
            </a:r>
            <a:endParaRPr lang="en-US" altLang="en-US" sz="2000" b="1" baseline="-250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675" y="4724400"/>
            <a:ext cx="361950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  <a:ea typeface="ＭＳ Ｐゴシック" charset="0"/>
                <a:cs typeface="Arial" charset="0"/>
              </a:rPr>
              <a:t>l</a:t>
            </a:r>
            <a:r>
              <a:rPr lang="en-GB" sz="2000" b="1" baseline="-25000" dirty="0">
                <a:latin typeface="+mn-lt"/>
                <a:ea typeface="ＭＳ Ｐゴシック" charset="0"/>
                <a:cs typeface="Arial" charset="0"/>
              </a:rPr>
              <a:t>1</a:t>
            </a:r>
            <a:endParaRPr lang="en-US" sz="2000" b="1" baseline="-25000" dirty="0">
              <a:latin typeface="+mn-lt"/>
              <a:ea typeface="ＭＳ Ｐゴシック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24500" y="4522788"/>
            <a:ext cx="361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  <a:ea typeface="ＭＳ Ｐゴシック" charset="0"/>
                <a:cs typeface="Arial" charset="0"/>
              </a:rPr>
              <a:t>l</a:t>
            </a:r>
            <a:r>
              <a:rPr lang="en-GB" sz="2000" b="1" baseline="-25000" dirty="0">
                <a:latin typeface="+mn-lt"/>
                <a:ea typeface="ＭＳ Ｐゴシック" charset="0"/>
                <a:cs typeface="Arial" charset="0"/>
              </a:rPr>
              <a:t>2</a:t>
            </a:r>
            <a:endParaRPr lang="en-US" sz="2000" b="1" baseline="-25000" dirty="0">
              <a:latin typeface="+mn-lt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Mechanisms of the week</a:t>
            </a:r>
          </a:p>
        </p:txBody>
      </p:sp>
      <p:pic>
        <p:nvPicPr>
          <p:cNvPr id="4" name="Picture 3" descr="2RP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356992"/>
            <a:ext cx="2916238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our-link mechanis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84" y="1628800"/>
            <a:ext cx="30337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tewar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89040"/>
            <a:ext cx="3552825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5600" y="1916113"/>
            <a:ext cx="22132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ＭＳ Ｐゴシック" charset="0"/>
                <a:cs typeface="Arial" charset="0"/>
              </a:rPr>
              <a:t>Four-bar linkage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3800" y="4005064"/>
            <a:ext cx="8334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ＭＳ Ｐゴシック" charset="0"/>
                <a:cs typeface="Arial" charset="0"/>
              </a:rPr>
              <a:t>2R</a:t>
            </a:r>
            <a:r>
              <a:rPr lang="en-GB" sz="2400" u="sng" dirty="0">
                <a:latin typeface="+mn-lt"/>
                <a:ea typeface="ＭＳ Ｐゴシック" charset="0"/>
                <a:cs typeface="Arial" charset="0"/>
              </a:rPr>
              <a:t>P</a:t>
            </a:r>
            <a:r>
              <a:rPr lang="en-US" sz="2400" dirty="0">
                <a:latin typeface="+mn-lt"/>
                <a:ea typeface="ＭＳ Ｐゴシック" charset="0"/>
                <a:cs typeface="Arial" charset="0"/>
              </a:rPr>
              <a:t>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968" y="5877272"/>
            <a:ext cx="23685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ＭＳ Ｐゴシック" charset="0"/>
                <a:cs typeface="Arial" charset="0"/>
              </a:rPr>
              <a:t>Steward Platform</a:t>
            </a:r>
          </a:p>
        </p:txBody>
      </p:sp>
    </p:spTree>
    <p:extLst>
      <p:ext uri="{BB962C8B-B14F-4D97-AF65-F5344CB8AC3E}">
        <p14:creationId xmlns:p14="http://schemas.microsoft.com/office/powerpoint/2010/main" val="31324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ＭＳ Ｐゴシック" pitchFamily="34" charset="-128"/>
                <a:cs typeface="Arial" pitchFamily="34" charset="0"/>
              </a:rPr>
              <a:t>Four bar linkage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196752"/>
            <a:ext cx="8229600" cy="4804013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ea typeface="ＭＳ Ｐゴシック" pitchFamily="34" charset="-128"/>
                <a:cs typeface="Arial" pitchFamily="34" charset="0"/>
              </a:rPr>
              <a:t>The four-bar linkage is a versatile planar mechanism, used extensively in articulated systems:</a:t>
            </a:r>
          </a:p>
          <a:p>
            <a:pPr lvl="1" eaLnBrk="1" hangingPunct="1"/>
            <a:r>
              <a:rPr lang="en-GB" altLang="en-US" sz="2400" dirty="0">
                <a:ea typeface="ＭＳ Ｐゴシック" pitchFamily="34" charset="-128"/>
                <a:cs typeface="Arial" pitchFamily="34" charset="0"/>
              </a:rPr>
              <a:t>For the Ackerman steering in cars</a:t>
            </a:r>
          </a:p>
          <a:p>
            <a:pPr lvl="1" eaLnBrk="1" hangingPunct="1"/>
            <a:r>
              <a:rPr lang="en-GB" altLang="en-US" sz="2400" dirty="0">
                <a:ea typeface="ＭＳ Ｐゴシック" pitchFamily="34" charset="-128"/>
                <a:cs typeface="Arial" pitchFamily="34" charset="0"/>
              </a:rPr>
              <a:t>For car and bike suspensions.</a:t>
            </a:r>
          </a:p>
          <a:p>
            <a:pPr lvl="1" eaLnBrk="1" hangingPunct="1"/>
            <a:r>
              <a:rPr lang="en-GB" altLang="en-US" sz="2400" dirty="0">
                <a:ea typeface="ＭＳ Ｐゴシック" pitchFamily="34" charset="-128"/>
                <a:cs typeface="Arial" pitchFamily="34" charset="0"/>
              </a:rPr>
              <a:t>For hydraulic tail lifts</a:t>
            </a:r>
          </a:p>
          <a:p>
            <a:pPr lvl="1" eaLnBrk="1" hangingPunct="1"/>
            <a:r>
              <a:rPr lang="en-GB" altLang="en-US" sz="2400" dirty="0">
                <a:ea typeface="ＭＳ Ｐゴシック" pitchFamily="34" charset="-128"/>
                <a:cs typeface="Arial" pitchFamily="34" charset="0"/>
              </a:rPr>
              <a:t>In hydraulic machinery</a:t>
            </a:r>
          </a:p>
          <a:p>
            <a:pPr lvl="1" eaLnBrk="1" hangingPunct="1"/>
            <a:r>
              <a:rPr lang="en-GB" altLang="en-US" sz="2400" dirty="0">
                <a:ea typeface="ＭＳ Ｐゴシック" pitchFamily="34" charset="-128"/>
                <a:cs typeface="Arial" pitchFamily="34" charset="0"/>
              </a:rPr>
              <a:t>In industrial automation</a:t>
            </a:r>
          </a:p>
          <a:p>
            <a:pPr lvl="1" eaLnBrk="1" hangingPunct="1"/>
            <a:r>
              <a:rPr lang="en-GB" altLang="en-US" sz="2400" dirty="0">
                <a:ea typeface="ＭＳ Ｐゴシック" pitchFamily="34" charset="-128"/>
                <a:cs typeface="Arial" pitchFamily="34" charset="0"/>
              </a:rPr>
              <a:t>For garage lifting doors.</a:t>
            </a:r>
          </a:p>
          <a:p>
            <a:pPr lvl="1" eaLnBrk="1" hangingPunct="1"/>
            <a:r>
              <a:rPr lang="en-GB" altLang="en-US" sz="2400" dirty="0">
                <a:ea typeface="ＭＳ Ｐゴシック" pitchFamily="34" charset="-128"/>
                <a:cs typeface="Arial" pitchFamily="34" charset="0"/>
              </a:rPr>
              <a:t>For engine hoods.</a:t>
            </a:r>
          </a:p>
          <a:p>
            <a:pPr lvl="1" eaLnBrk="1" hangingPunct="1"/>
            <a:r>
              <a:rPr lang="en-GB" altLang="en-US" sz="2400" dirty="0">
                <a:ea typeface="ＭＳ Ｐゴシック" pitchFamily="34" charset="-128"/>
                <a:cs typeface="Arial" pitchFamily="34" charset="0"/>
              </a:rPr>
              <a:t>For locking pliers.</a:t>
            </a:r>
          </a:p>
          <a:p>
            <a:pPr lvl="1" eaLnBrk="1" hangingPunct="1">
              <a:buFontTx/>
              <a:buNone/>
            </a:pPr>
            <a:endParaRPr lang="en-US" altLang="en-US" dirty="0"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7411" name="Picture 5" descr="http://gtrebaol.free.fr/doc/flash/four_bar/doc/index_files/four_bar_geometry.gif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04864"/>
            <a:ext cx="37719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8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ＭＳ Ｐゴシック" pitchFamily="34" charset="-128"/>
                <a:cs typeface="Arial" pitchFamily="34" charset="0"/>
              </a:rPr>
              <a:t>Four bar linkages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E7D9D-DF72-439E-9E51-3EC50A35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88840"/>
            <a:ext cx="4267576" cy="2985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FADB6-26A4-42B3-A84B-AF379C345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25" y="1656184"/>
            <a:ext cx="4755344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3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3BB4-FB32-4FC9-B36A-E0CE2901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Four bar linkage - Example: Parrotfish jaw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D520C7-20A1-483C-89C8-9AFCCAF1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3936437" cy="2952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0DB8B-F7CF-4BB8-A381-BCA30542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88" y="1556792"/>
            <a:ext cx="4271475" cy="3915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46121E-DC92-4DAC-9872-827533CA8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388" y="1556792"/>
            <a:ext cx="4271475" cy="3915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43A9B6-E56F-4C8B-8772-FA87E26CC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88" y="1547163"/>
            <a:ext cx="4268659" cy="39129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EF911D-0184-479B-818B-322640053955}"/>
              </a:ext>
            </a:extLst>
          </p:cNvPr>
          <p:cNvSpPr/>
          <p:nvPr/>
        </p:nvSpPr>
        <p:spPr>
          <a:xfrm>
            <a:off x="71500" y="5651766"/>
            <a:ext cx="9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Muller, M. "A novel classification of planar four-bar linkages and its application to the mechanical analysis of animal systems." </a:t>
            </a:r>
            <a:r>
              <a:rPr lang="en-GB" sz="1400" i="1" dirty="0"/>
              <a:t>Philosophical Transactions of the Royal Society of London B: Biological Sciences</a:t>
            </a:r>
            <a:r>
              <a:rPr lang="en-GB" sz="1400" dirty="0"/>
              <a:t> 351, no. 1340 (1996): 689-720.</a:t>
            </a:r>
          </a:p>
        </p:txBody>
      </p:sp>
    </p:spTree>
    <p:extLst>
      <p:ext uri="{BB962C8B-B14F-4D97-AF65-F5344CB8AC3E}">
        <p14:creationId xmlns:p14="http://schemas.microsoft.com/office/powerpoint/2010/main" val="18617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0575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ＭＳ Ｐゴシック" pitchFamily="34" charset="-128"/>
                <a:cs typeface="Arial" pitchFamily="34" charset="0"/>
              </a:rPr>
              <a:t>Workspace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800" dirty="0">
                <a:ea typeface="ＭＳ Ｐゴシック" pitchFamily="34" charset="-128"/>
                <a:cs typeface="Arial" pitchFamily="34" charset="0"/>
              </a:rPr>
              <a:t>The workspace of a robot is defined as </a:t>
            </a:r>
            <a:r>
              <a:rPr lang="en-GB" altLang="en-US" sz="2800" u="sng" dirty="0">
                <a:ea typeface="ＭＳ Ｐゴシック" pitchFamily="34" charset="-128"/>
                <a:cs typeface="Arial" pitchFamily="34" charset="0"/>
              </a:rPr>
              <a:t>the set of all end effector configurations </a:t>
            </a:r>
            <a:r>
              <a:rPr lang="en-GB" altLang="en-US" sz="2800" dirty="0">
                <a:ea typeface="ＭＳ Ｐゴシック" pitchFamily="34" charset="-128"/>
                <a:cs typeface="Arial" pitchFamily="34" charset="0"/>
              </a:rPr>
              <a:t>which can be reached by some </a:t>
            </a:r>
            <a:r>
              <a:rPr lang="en-GB" altLang="en-US" sz="2800" u="sng" dirty="0">
                <a:ea typeface="ＭＳ Ｐゴシック" pitchFamily="34" charset="-128"/>
                <a:cs typeface="Arial" pitchFamily="34" charset="0"/>
              </a:rPr>
              <a:t>choice of joint coordinates.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800" dirty="0"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800" dirty="0">
                <a:ea typeface="ＭＳ Ｐゴシック" pitchFamily="34" charset="-128"/>
                <a:cs typeface="Arial" pitchFamily="34" charset="0"/>
              </a:rPr>
              <a:t>The reachable locations of an end-effector are dependent on its </a:t>
            </a:r>
            <a:r>
              <a:rPr lang="en-GB" altLang="en-US" sz="2800" u="sng" dirty="0">
                <a:ea typeface="ＭＳ Ｐゴシック" pitchFamily="34" charset="-128"/>
                <a:cs typeface="Arial" pitchFamily="34" charset="0"/>
              </a:rPr>
              <a:t>orientation</a:t>
            </a:r>
            <a:r>
              <a:rPr lang="en-GB" altLang="en-US" sz="2800" dirty="0"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GB" altLang="en-US" sz="2800" u="sng" dirty="0">
                <a:ea typeface="ＭＳ Ｐゴシック" pitchFamily="34" charset="-128"/>
                <a:cs typeface="Arial" pitchFamily="34" charset="0"/>
              </a:rPr>
              <a:t>specifically for parallel robots.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RL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Words>1213</Words>
  <Application>Microsoft Office PowerPoint</Application>
  <PresentationFormat>On-screen Show (4:3)</PresentationFormat>
  <Paragraphs>176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ＭＳ Ｐゴシック</vt:lpstr>
      <vt:lpstr>Arial</vt:lpstr>
      <vt:lpstr>Calibri</vt:lpstr>
      <vt:lpstr>1_BRL Presentation Template</vt:lpstr>
      <vt:lpstr>ROBOTIC FUNDAMENTALS (UMFM4X-15-M)</vt:lpstr>
      <vt:lpstr>Previously on</vt:lpstr>
      <vt:lpstr>Today’s Lecture</vt:lpstr>
      <vt:lpstr>Mechanisms of the week</vt:lpstr>
      <vt:lpstr>Four bar linkage</vt:lpstr>
      <vt:lpstr>Four bar linkages</vt:lpstr>
      <vt:lpstr>Four bar linkage - Example: Parrotfish jaw</vt:lpstr>
      <vt:lpstr>Workspace</vt:lpstr>
      <vt:lpstr>Workspace</vt:lpstr>
      <vt:lpstr>Workspaces – Refined for Parallel</vt:lpstr>
      <vt:lpstr>Workspace calculation</vt:lpstr>
      <vt:lpstr>Workspace – Four-bar linkage</vt:lpstr>
      <vt:lpstr>Workspace – Steward Platform</vt:lpstr>
      <vt:lpstr>Workspace – 2RPR</vt:lpstr>
      <vt:lpstr>Workspace – 2RPR</vt:lpstr>
      <vt:lpstr>IK - Loop Closure vector chain</vt:lpstr>
      <vt:lpstr>Loop Closure Vector Chain</vt:lpstr>
      <vt:lpstr>Loop Closure Vector Chain</vt:lpstr>
      <vt:lpstr>Loop Closure Vector Chain – Example in Single Leg</vt:lpstr>
      <vt:lpstr>Loop Closure Vector Chain – Example: Sample Leg with 2 joints</vt:lpstr>
      <vt:lpstr>From Vector chain to IK</vt:lpstr>
      <vt:lpstr>What about FK?</vt:lpstr>
      <vt:lpstr>What about FK?</vt:lpstr>
      <vt:lpstr>What about FK?</vt:lpstr>
      <vt:lpstr>Summary</vt:lpstr>
      <vt:lpstr>PowerPoint Presentation</vt:lpstr>
      <vt:lpstr>From Vector chain to IK –  Example: Steward Platform</vt:lpstr>
      <vt:lpstr>From Vector chain to IK –  Example: Steward Platform</vt:lpstr>
      <vt:lpstr>From Vector chain to IK –  Numerical Example: 2RPR</vt:lpstr>
      <vt:lpstr>From Vector chain to IK –  Example: Four-Bar linkage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manipulators II</dc:title>
  <dc:creator>Ioannis Georgilas</dc:creator>
  <cp:lastModifiedBy>Antonia Tzemanaki</cp:lastModifiedBy>
  <cp:revision>140</cp:revision>
  <cp:lastPrinted>2016-11-01T08:31:31Z</cp:lastPrinted>
  <dcterms:created xsi:type="dcterms:W3CDTF">2012-11-11T21:38:52Z</dcterms:created>
  <dcterms:modified xsi:type="dcterms:W3CDTF">2017-11-08T10:30:43Z</dcterms:modified>
</cp:coreProperties>
</file>