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2" r:id="rId1"/>
  </p:sldMasterIdLst>
  <p:notesMasterIdLst>
    <p:notesMasterId r:id="rId46"/>
  </p:notesMasterIdLst>
  <p:handoutMasterIdLst>
    <p:handoutMasterId r:id="rId47"/>
  </p:handoutMasterIdLst>
  <p:sldIdLst>
    <p:sldId id="343" r:id="rId2"/>
    <p:sldId id="368" r:id="rId3"/>
    <p:sldId id="324" r:id="rId4"/>
    <p:sldId id="256" r:id="rId5"/>
    <p:sldId id="342" r:id="rId6"/>
    <p:sldId id="365" r:id="rId7"/>
    <p:sldId id="366" r:id="rId8"/>
    <p:sldId id="367" r:id="rId9"/>
    <p:sldId id="344" r:id="rId10"/>
    <p:sldId id="345" r:id="rId11"/>
    <p:sldId id="346" r:id="rId12"/>
    <p:sldId id="347" r:id="rId13"/>
    <p:sldId id="326" r:id="rId14"/>
    <p:sldId id="274" r:id="rId15"/>
    <p:sldId id="273" r:id="rId16"/>
    <p:sldId id="331" r:id="rId17"/>
    <p:sldId id="275" r:id="rId18"/>
    <p:sldId id="276" r:id="rId19"/>
    <p:sldId id="280" r:id="rId20"/>
    <p:sldId id="320" r:id="rId21"/>
    <p:sldId id="282" r:id="rId22"/>
    <p:sldId id="283" r:id="rId23"/>
    <p:sldId id="284" r:id="rId24"/>
    <p:sldId id="375" r:id="rId25"/>
    <p:sldId id="322" r:id="rId26"/>
    <p:sldId id="286"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9" r:id="rId40"/>
    <p:sldId id="370" r:id="rId41"/>
    <p:sldId id="373" r:id="rId42"/>
    <p:sldId id="374" r:id="rId43"/>
    <p:sldId id="371" r:id="rId44"/>
    <p:sldId id="372" r:id="rId45"/>
  </p:sldIdLst>
  <p:sldSz cx="9144000" cy="6858000" type="screen4x3"/>
  <p:notesSz cx="7315200" cy="9601200"/>
  <p:defaultTextStyle>
    <a:defPPr>
      <a:defRPr lang="en-GB"/>
    </a:defPPr>
    <a:lvl1pPr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3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80705" autoAdjust="0"/>
  </p:normalViewPr>
  <p:slideViewPr>
    <p:cSldViewPr>
      <p:cViewPr varScale="1">
        <p:scale>
          <a:sx n="94" d="100"/>
          <a:sy n="94" d="100"/>
        </p:scale>
        <p:origin x="1041" y="39"/>
      </p:cViewPr>
      <p:guideLst>
        <p:guide orient="horz" pos="2160"/>
        <p:guide pos="3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emf"/><Relationship Id="rId1" Type="http://schemas.openxmlformats.org/officeDocument/2006/relationships/image" Target="../media/image26.emf"/><Relationship Id="rId5" Type="http://schemas.openxmlformats.org/officeDocument/2006/relationships/image" Target="../media/image30.wmf"/><Relationship Id="rId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emf"/><Relationship Id="rId1" Type="http://schemas.openxmlformats.org/officeDocument/2006/relationships/image" Target="../media/image4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48E00770-3743-0A4F-A581-1B638521ECBE}" type="datetimeFigureOut">
              <a:rPr lang="en-US" smtClean="0"/>
              <a:t>1/9/2018</a:t>
            </a:fld>
            <a:endParaRPr lang="en-US"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1997C041-FE86-BD4C-9669-8B911D0FDFE0}" type="slidenum">
              <a:rPr lang="en-US" smtClean="0"/>
              <a:t>‹#›</a:t>
            </a:fld>
            <a:endParaRPr lang="en-US" dirty="0"/>
          </a:p>
        </p:txBody>
      </p:sp>
    </p:spTree>
    <p:extLst>
      <p:ext uri="{BB962C8B-B14F-4D97-AF65-F5344CB8AC3E}">
        <p14:creationId xmlns:p14="http://schemas.microsoft.com/office/powerpoint/2010/main" val="13021049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defRPr/>
            </a:pPr>
            <a:endParaRPr lang="en-US" dirty="0">
              <a:ea typeface="+mn-ea"/>
            </a:endParaRPr>
          </a:p>
        </p:txBody>
      </p:sp>
      <p:sp>
        <p:nvSpPr>
          <p:cNvPr id="3074" name="Text Box 2"/>
          <p:cNvSpPr txBox="1">
            <a:spLocks noChangeArrowheads="1"/>
          </p:cNvSpPr>
          <p:nvPr/>
        </p:nvSpPr>
        <p:spPr bwMode="auto">
          <a:xfrm>
            <a:off x="0" y="0"/>
            <a:ext cx="3168650" cy="481013"/>
          </a:xfrm>
          <a:prstGeom prst="rect">
            <a:avLst/>
          </a:prstGeom>
          <a:noFill/>
          <a:ln w="9525">
            <a:noFill/>
            <a:round/>
            <a:headEnd/>
            <a:tailEnd/>
          </a:ln>
          <a:effectLst/>
        </p:spPr>
        <p:txBody>
          <a:bodyPr wrap="none" anchor="ctr"/>
          <a:lstStyle/>
          <a:p>
            <a:pPr>
              <a:defRPr/>
            </a:pPr>
            <a:endParaRPr lang="en-US" dirty="0">
              <a:ea typeface="+mn-ea"/>
            </a:endParaRPr>
          </a:p>
        </p:txBody>
      </p:sp>
      <p:sp>
        <p:nvSpPr>
          <p:cNvPr id="3075" name="Text Box 3"/>
          <p:cNvSpPr txBox="1">
            <a:spLocks noChangeArrowheads="1"/>
          </p:cNvSpPr>
          <p:nvPr/>
        </p:nvSpPr>
        <p:spPr bwMode="auto">
          <a:xfrm>
            <a:off x="4144963" y="0"/>
            <a:ext cx="3168650" cy="481013"/>
          </a:xfrm>
          <a:prstGeom prst="rect">
            <a:avLst/>
          </a:prstGeom>
          <a:noFill/>
          <a:ln w="9525">
            <a:noFill/>
            <a:round/>
            <a:headEnd/>
            <a:tailEnd/>
          </a:ln>
          <a:effectLst/>
        </p:spPr>
        <p:txBody>
          <a:bodyPr wrap="none" anchor="ctr"/>
          <a:lstStyle/>
          <a:p>
            <a:pPr>
              <a:defRPr/>
            </a:pPr>
            <a:endParaRPr lang="en-US" dirty="0">
              <a:ea typeface="+mn-ea"/>
            </a:endParaRPr>
          </a:p>
        </p:txBody>
      </p:sp>
      <p:sp>
        <p:nvSpPr>
          <p:cNvPr id="48133" name="Rectangle 4"/>
          <p:cNvSpPr>
            <a:spLocks noGrp="1" noRot="1" noChangeAspect="1" noChangeArrowheads="1"/>
          </p:cNvSpPr>
          <p:nvPr>
            <p:ph type="sldImg"/>
          </p:nvPr>
        </p:nvSpPr>
        <p:spPr bwMode="auto">
          <a:xfrm>
            <a:off x="1258888" y="720725"/>
            <a:ext cx="4797425" cy="3597275"/>
          </a:xfrm>
          <a:prstGeom prst="rect">
            <a:avLst/>
          </a:prstGeom>
          <a:noFill/>
          <a:ln w="93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077" name="Rectangle 5"/>
          <p:cNvSpPr>
            <a:spLocks noGrp="1" noChangeArrowheads="1"/>
          </p:cNvSpPr>
          <p:nvPr>
            <p:ph type="body"/>
          </p:nvPr>
        </p:nvSpPr>
        <p:spPr bwMode="auto">
          <a:xfrm>
            <a:off x="731838" y="4560888"/>
            <a:ext cx="5849937" cy="43180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3078" name="Text Box 6"/>
          <p:cNvSpPr txBox="1">
            <a:spLocks noChangeArrowheads="1"/>
          </p:cNvSpPr>
          <p:nvPr/>
        </p:nvSpPr>
        <p:spPr bwMode="auto">
          <a:xfrm>
            <a:off x="0" y="9117013"/>
            <a:ext cx="3168650" cy="481012"/>
          </a:xfrm>
          <a:prstGeom prst="rect">
            <a:avLst/>
          </a:prstGeom>
          <a:noFill/>
          <a:ln w="9525">
            <a:noFill/>
            <a:round/>
            <a:headEnd/>
            <a:tailEnd/>
          </a:ln>
          <a:effectLst/>
        </p:spPr>
        <p:txBody>
          <a:bodyPr wrap="none" anchor="ctr"/>
          <a:lstStyle/>
          <a:p>
            <a:pPr>
              <a:defRPr/>
            </a:pPr>
            <a:endParaRPr lang="en-US" dirty="0">
              <a:ea typeface="+mn-ea"/>
            </a:endParaRPr>
          </a:p>
        </p:txBody>
      </p:sp>
      <p:sp>
        <p:nvSpPr>
          <p:cNvPr id="3079" name="Rectangle 7"/>
          <p:cNvSpPr>
            <a:spLocks noGrp="1" noChangeArrowheads="1"/>
          </p:cNvSpPr>
          <p:nvPr>
            <p:ph type="sldNum"/>
          </p:nvPr>
        </p:nvSpPr>
        <p:spPr bwMode="auto">
          <a:xfrm>
            <a:off x="4144963" y="9117013"/>
            <a:ext cx="3167062" cy="4794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Lucida Sans Unicode" charset="0"/>
              </a:defRPr>
            </a:lvl1pPr>
          </a:lstStyle>
          <a:p>
            <a:pPr>
              <a:defRPr/>
            </a:pPr>
            <a:fld id="{611E6E2B-0925-4ABB-8A08-317B63DD7D49}" type="slidenum">
              <a:rPr lang="en-GB"/>
              <a:pPr>
                <a:defRPr/>
              </a:pPr>
              <a:t>‹#›</a:t>
            </a:fld>
            <a:endParaRPr lang="en-GB" dirty="0"/>
          </a:p>
        </p:txBody>
      </p:sp>
    </p:spTree>
    <p:extLst>
      <p:ext uri="{BB962C8B-B14F-4D97-AF65-F5344CB8AC3E}">
        <p14:creationId xmlns:p14="http://schemas.microsoft.com/office/powerpoint/2010/main" val="4219914693"/>
      </p:ext>
    </p:extLst>
  </p:cSld>
  <p:clrMap bg1="lt1" tx1="dk1" bg2="lt2" tx2="dk2" accent1="accent1" accent2="accent2" accent3="accent3" accent4="accent4" accent5="accent5" accent6="accent6" hlink="hlink" folHlink="folHlink"/>
  <p:hf hdr="0" ftr="0" dt="0"/>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4700">
                <a:solidFill>
                  <a:schemeClr val="tx1"/>
                </a:solidFill>
                <a:latin typeface="Arial" charset="0"/>
                <a:ea typeface="ＭＳ Ｐゴシック" charset="0"/>
                <a:cs typeface="ＭＳ Ｐゴシック" charset="0"/>
              </a:defRPr>
            </a:lvl1pPr>
            <a:lvl2pPr marL="785372" indent="-302066" eaLnBrk="0" hangingPunct="0">
              <a:defRPr sz="4700">
                <a:solidFill>
                  <a:schemeClr val="tx1"/>
                </a:solidFill>
                <a:latin typeface="Arial" charset="0"/>
                <a:ea typeface="ＭＳ Ｐゴシック" charset="0"/>
              </a:defRPr>
            </a:lvl2pPr>
            <a:lvl3pPr marL="1208265" indent="-241653" eaLnBrk="0" hangingPunct="0">
              <a:defRPr sz="4700">
                <a:solidFill>
                  <a:schemeClr val="tx1"/>
                </a:solidFill>
                <a:latin typeface="Arial" charset="0"/>
                <a:ea typeface="ＭＳ Ｐゴシック" charset="0"/>
              </a:defRPr>
            </a:lvl3pPr>
            <a:lvl4pPr marL="1691571" indent="-241653" eaLnBrk="0" hangingPunct="0">
              <a:defRPr sz="4700">
                <a:solidFill>
                  <a:schemeClr val="tx1"/>
                </a:solidFill>
                <a:latin typeface="Arial" charset="0"/>
                <a:ea typeface="ＭＳ Ｐゴシック" charset="0"/>
              </a:defRPr>
            </a:lvl4pPr>
            <a:lvl5pPr marL="2174878" indent="-241653" eaLnBrk="0" hangingPunct="0">
              <a:defRPr sz="4700">
                <a:solidFill>
                  <a:schemeClr val="tx1"/>
                </a:solidFill>
                <a:latin typeface="Arial" charset="0"/>
                <a:ea typeface="ＭＳ Ｐゴシック" charset="0"/>
              </a:defRPr>
            </a:lvl5pPr>
            <a:lvl6pPr marL="2658184" indent="-241653" algn="ctr" eaLnBrk="0" fontAlgn="base" hangingPunct="0">
              <a:spcBef>
                <a:spcPct val="0"/>
              </a:spcBef>
              <a:spcAft>
                <a:spcPct val="0"/>
              </a:spcAft>
              <a:defRPr sz="4700">
                <a:solidFill>
                  <a:schemeClr val="tx1"/>
                </a:solidFill>
                <a:latin typeface="Arial" charset="0"/>
                <a:ea typeface="ＭＳ Ｐゴシック" charset="0"/>
              </a:defRPr>
            </a:lvl6pPr>
            <a:lvl7pPr marL="3141490" indent="-241653" algn="ctr" eaLnBrk="0" fontAlgn="base" hangingPunct="0">
              <a:spcBef>
                <a:spcPct val="0"/>
              </a:spcBef>
              <a:spcAft>
                <a:spcPct val="0"/>
              </a:spcAft>
              <a:defRPr sz="4700">
                <a:solidFill>
                  <a:schemeClr val="tx1"/>
                </a:solidFill>
                <a:latin typeface="Arial" charset="0"/>
                <a:ea typeface="ＭＳ Ｐゴシック" charset="0"/>
              </a:defRPr>
            </a:lvl7pPr>
            <a:lvl8pPr marL="3624796" indent="-241653" algn="ctr" eaLnBrk="0" fontAlgn="base" hangingPunct="0">
              <a:spcBef>
                <a:spcPct val="0"/>
              </a:spcBef>
              <a:spcAft>
                <a:spcPct val="0"/>
              </a:spcAft>
              <a:defRPr sz="4700">
                <a:solidFill>
                  <a:schemeClr val="tx1"/>
                </a:solidFill>
                <a:latin typeface="Arial" charset="0"/>
                <a:ea typeface="ＭＳ Ｐゴシック" charset="0"/>
              </a:defRPr>
            </a:lvl8pPr>
            <a:lvl9pPr marL="4108102" indent="-241653" algn="ctr" eaLnBrk="0" fontAlgn="base" hangingPunct="0">
              <a:spcBef>
                <a:spcPct val="0"/>
              </a:spcBef>
              <a:spcAft>
                <a:spcPct val="0"/>
              </a:spcAft>
              <a:defRPr sz="4700">
                <a:solidFill>
                  <a:schemeClr val="tx1"/>
                </a:solidFill>
                <a:latin typeface="Arial" charset="0"/>
                <a:ea typeface="ＭＳ Ｐゴシック" charset="0"/>
              </a:defRPr>
            </a:lvl9pPr>
          </a:lstStyle>
          <a:p>
            <a:pPr eaLnBrk="1" hangingPunct="1"/>
            <a:fld id="{C090A48C-78AD-B846-8EAA-4BB68C9F771F}" type="slidenum">
              <a:rPr lang="en-GB" sz="1300">
                <a:solidFill>
                  <a:srgbClr val="000000"/>
                </a:solidFill>
              </a:rPr>
              <a:pPr eaLnBrk="1" hangingPunct="1"/>
              <a:t>1</a:t>
            </a:fld>
            <a:endParaRPr lang="en-GB" sz="1300" dirty="0">
              <a:solidFill>
                <a:srgbClr val="000000"/>
              </a:solidFill>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157422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8A2DE2E6-60C0-4691-82D7-BAF88BF8A716}" type="slidenum">
              <a:rPr lang="en-GB" altLang="en-US" smtClean="0">
                <a:solidFill>
                  <a:srgbClr val="000000"/>
                </a:solidFill>
              </a:rPr>
              <a:pPr eaLnBrk="1" hangingPunct="1"/>
              <a:t>17</a:t>
            </a:fld>
            <a:endParaRPr lang="en-GB" altLang="en-US" dirty="0">
              <a:solidFill>
                <a:srgbClr val="000000"/>
              </a:solidFill>
            </a:endParaRPr>
          </a:p>
        </p:txBody>
      </p:sp>
      <p:sp>
        <p:nvSpPr>
          <p:cNvPr id="6861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8612" name="Rectangle 2"/>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tLang="en-US" dirty="0"/>
          </a:p>
        </p:txBody>
      </p:sp>
    </p:spTree>
    <p:extLst>
      <p:ext uri="{BB962C8B-B14F-4D97-AF65-F5344CB8AC3E}">
        <p14:creationId xmlns:p14="http://schemas.microsoft.com/office/powerpoint/2010/main" val="3162468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A019358F-B83E-4064-A8B1-EF3836EA76B9}" type="slidenum">
              <a:rPr lang="en-GB" altLang="en-US" smtClean="0">
                <a:solidFill>
                  <a:srgbClr val="000000"/>
                </a:solidFill>
              </a:rPr>
              <a:pPr eaLnBrk="1" hangingPunct="1"/>
              <a:t>18</a:t>
            </a:fld>
            <a:endParaRPr lang="en-GB" altLang="en-US" dirty="0">
              <a:solidFill>
                <a:srgbClr val="000000"/>
              </a:solidFill>
            </a:endParaRPr>
          </a:p>
        </p:txBody>
      </p:sp>
      <p:sp>
        <p:nvSpPr>
          <p:cNvPr id="6963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9636" name="Rectangle 2"/>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tLang="en-US" dirty="0"/>
          </a:p>
        </p:txBody>
      </p:sp>
    </p:spTree>
    <p:extLst>
      <p:ext uri="{BB962C8B-B14F-4D97-AF65-F5344CB8AC3E}">
        <p14:creationId xmlns:p14="http://schemas.microsoft.com/office/powerpoint/2010/main" val="3388507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C0AEF6CA-E819-41E6-AFD3-2B80008FDFE7}" type="slidenum">
              <a:rPr lang="en-GB" altLang="en-US" smtClean="0">
                <a:solidFill>
                  <a:srgbClr val="000000"/>
                </a:solidFill>
              </a:rPr>
              <a:pPr eaLnBrk="1" hangingPunct="1"/>
              <a:t>19</a:t>
            </a:fld>
            <a:endParaRPr lang="en-GB" altLang="en-US" dirty="0">
              <a:solidFill>
                <a:srgbClr val="000000"/>
              </a:solidFill>
            </a:endParaRPr>
          </a:p>
        </p:txBody>
      </p:sp>
      <p:sp>
        <p:nvSpPr>
          <p:cNvPr id="73731"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FDC55BDC-F551-49D7-8FBE-60E0CD85AC87}" type="slidenum">
              <a:rPr lang="en-US" altLang="en-US" sz="1200">
                <a:solidFill>
                  <a:srgbClr val="000000"/>
                </a:solidFill>
              </a:rPr>
              <a:pPr algn="r" eaLnBrk="1" hangingPunct="1">
                <a:buClrTx/>
                <a:buFontTx/>
                <a:buNone/>
              </a:pPr>
              <a:t>19</a:t>
            </a:fld>
            <a:endParaRPr lang="en-US" altLang="en-US" sz="1200" dirty="0">
              <a:solidFill>
                <a:srgbClr val="000000"/>
              </a:solidFill>
            </a:endParaRPr>
          </a:p>
        </p:txBody>
      </p:sp>
      <p:sp>
        <p:nvSpPr>
          <p:cNvPr id="7373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3733"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1940632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10ABD15A-366B-4740-A610-571FFFE598D2}" type="slidenum">
              <a:rPr lang="en-GB" altLang="en-US" smtClean="0">
                <a:solidFill>
                  <a:srgbClr val="000000"/>
                </a:solidFill>
              </a:rPr>
              <a:pPr eaLnBrk="1" hangingPunct="1"/>
              <a:t>20</a:t>
            </a:fld>
            <a:endParaRPr lang="en-GB" altLang="en-US" dirty="0">
              <a:solidFill>
                <a:srgbClr val="000000"/>
              </a:solidFill>
            </a:endParaRPr>
          </a:p>
        </p:txBody>
      </p:sp>
      <p:sp>
        <p:nvSpPr>
          <p:cNvPr id="7475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0B80640F-FD39-4CC0-80B7-28E7095995BB}" type="slidenum">
              <a:rPr lang="en-US" altLang="en-US" sz="1200">
                <a:solidFill>
                  <a:srgbClr val="000000"/>
                </a:solidFill>
              </a:rPr>
              <a:pPr algn="r" eaLnBrk="1" hangingPunct="1">
                <a:buClrTx/>
                <a:buFontTx/>
                <a:buNone/>
              </a:pPr>
              <a:t>20</a:t>
            </a:fld>
            <a:endParaRPr lang="en-US" altLang="en-US" sz="1200" dirty="0">
              <a:solidFill>
                <a:srgbClr val="000000"/>
              </a:solidFill>
            </a:endParaRPr>
          </a:p>
        </p:txBody>
      </p:sp>
      <p:sp>
        <p:nvSpPr>
          <p:cNvPr id="7475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4757"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747891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8264DA9D-B90D-48E1-97CE-3A9F32229EA4}" type="slidenum">
              <a:rPr lang="en-GB" altLang="en-US" smtClean="0">
                <a:solidFill>
                  <a:srgbClr val="000000"/>
                </a:solidFill>
              </a:rPr>
              <a:pPr eaLnBrk="1" hangingPunct="1"/>
              <a:t>21</a:t>
            </a:fld>
            <a:endParaRPr lang="en-GB" altLang="en-US" dirty="0">
              <a:solidFill>
                <a:srgbClr val="000000"/>
              </a:solidFill>
            </a:endParaRPr>
          </a:p>
        </p:txBody>
      </p:sp>
      <p:sp>
        <p:nvSpPr>
          <p:cNvPr id="75779"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9FDCF87B-928C-4CFE-B911-077D89B821C4}" type="slidenum">
              <a:rPr lang="en-US" altLang="en-US" sz="1200">
                <a:solidFill>
                  <a:srgbClr val="000000"/>
                </a:solidFill>
              </a:rPr>
              <a:pPr algn="r" eaLnBrk="1" hangingPunct="1">
                <a:buClrTx/>
                <a:buFontTx/>
                <a:buNone/>
              </a:pPr>
              <a:t>21</a:t>
            </a:fld>
            <a:endParaRPr lang="en-US" altLang="en-US" sz="1200" dirty="0">
              <a:solidFill>
                <a:srgbClr val="000000"/>
              </a:solidFill>
            </a:endParaRPr>
          </a:p>
        </p:txBody>
      </p:sp>
      <p:sp>
        <p:nvSpPr>
          <p:cNvPr id="7578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5781"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3808629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0CD9E231-C10C-42C6-B829-962C6D0CF106}" type="slidenum">
              <a:rPr lang="en-GB" altLang="en-US" smtClean="0">
                <a:solidFill>
                  <a:srgbClr val="000000"/>
                </a:solidFill>
              </a:rPr>
              <a:pPr eaLnBrk="1" hangingPunct="1"/>
              <a:t>22</a:t>
            </a:fld>
            <a:endParaRPr lang="en-GB" altLang="en-US" dirty="0">
              <a:solidFill>
                <a:srgbClr val="000000"/>
              </a:solidFill>
            </a:endParaRPr>
          </a:p>
        </p:txBody>
      </p:sp>
      <p:sp>
        <p:nvSpPr>
          <p:cNvPr id="7680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6849093F-DCD5-4192-A5F0-91618807075C}" type="slidenum">
              <a:rPr lang="en-US" altLang="en-US" sz="1200">
                <a:solidFill>
                  <a:srgbClr val="000000"/>
                </a:solidFill>
              </a:rPr>
              <a:pPr algn="r" eaLnBrk="1" hangingPunct="1">
                <a:buClrTx/>
                <a:buFontTx/>
                <a:buNone/>
              </a:pPr>
              <a:t>22</a:t>
            </a:fld>
            <a:endParaRPr lang="en-US" altLang="en-US" sz="1200" dirty="0">
              <a:solidFill>
                <a:srgbClr val="000000"/>
              </a:solidFill>
            </a:endParaRPr>
          </a:p>
        </p:txBody>
      </p:sp>
      <p:sp>
        <p:nvSpPr>
          <p:cNvPr id="7680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6805"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69328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03A30220-FEDE-460D-976C-992D32623D8C}" type="slidenum">
              <a:rPr lang="en-GB" altLang="en-US" smtClean="0">
                <a:solidFill>
                  <a:srgbClr val="000000"/>
                </a:solidFill>
              </a:rPr>
              <a:pPr eaLnBrk="1" hangingPunct="1"/>
              <a:t>23</a:t>
            </a:fld>
            <a:endParaRPr lang="en-GB" altLang="en-US" dirty="0">
              <a:solidFill>
                <a:srgbClr val="000000"/>
              </a:solidFill>
            </a:endParaRPr>
          </a:p>
        </p:txBody>
      </p:sp>
      <p:sp>
        <p:nvSpPr>
          <p:cNvPr id="77827"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97E88F42-CAFC-4A24-BB2F-B52C80F4D0D8}" type="slidenum">
              <a:rPr lang="en-US" altLang="en-US" sz="1200">
                <a:solidFill>
                  <a:srgbClr val="000000"/>
                </a:solidFill>
              </a:rPr>
              <a:pPr algn="r" eaLnBrk="1" hangingPunct="1">
                <a:buClrTx/>
                <a:buFontTx/>
                <a:buNone/>
              </a:pPr>
              <a:t>23</a:t>
            </a:fld>
            <a:endParaRPr lang="en-US" altLang="en-US" sz="1200" dirty="0">
              <a:solidFill>
                <a:srgbClr val="000000"/>
              </a:solidFill>
            </a:endParaRPr>
          </a:p>
        </p:txBody>
      </p:sp>
      <p:sp>
        <p:nvSpPr>
          <p:cNvPr id="77828"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7829"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914641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03A30220-FEDE-460D-976C-992D32623D8C}" type="slidenum">
              <a:rPr lang="en-GB" altLang="en-US" smtClean="0">
                <a:solidFill>
                  <a:srgbClr val="000000"/>
                </a:solidFill>
              </a:rPr>
              <a:pPr eaLnBrk="1" hangingPunct="1"/>
              <a:t>24</a:t>
            </a:fld>
            <a:endParaRPr lang="en-GB" altLang="en-US" dirty="0">
              <a:solidFill>
                <a:srgbClr val="000000"/>
              </a:solidFill>
            </a:endParaRPr>
          </a:p>
        </p:txBody>
      </p:sp>
      <p:sp>
        <p:nvSpPr>
          <p:cNvPr id="77827"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97E88F42-CAFC-4A24-BB2F-B52C80F4D0D8}" type="slidenum">
              <a:rPr lang="en-US" altLang="en-US" sz="1200">
                <a:solidFill>
                  <a:srgbClr val="000000"/>
                </a:solidFill>
              </a:rPr>
              <a:pPr algn="r" eaLnBrk="1" hangingPunct="1">
                <a:buClrTx/>
                <a:buFontTx/>
                <a:buNone/>
              </a:pPr>
              <a:t>24</a:t>
            </a:fld>
            <a:endParaRPr lang="en-US" altLang="en-US" sz="1200" dirty="0">
              <a:solidFill>
                <a:srgbClr val="000000"/>
              </a:solidFill>
            </a:endParaRPr>
          </a:p>
        </p:txBody>
      </p:sp>
      <p:sp>
        <p:nvSpPr>
          <p:cNvPr id="77828"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7829"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2184933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03A30220-FEDE-460D-976C-992D32623D8C}" type="slidenum">
              <a:rPr lang="en-GB" altLang="en-US" smtClean="0">
                <a:solidFill>
                  <a:srgbClr val="000000"/>
                </a:solidFill>
              </a:rPr>
              <a:pPr eaLnBrk="1" hangingPunct="1"/>
              <a:t>25</a:t>
            </a:fld>
            <a:endParaRPr lang="en-GB" altLang="en-US" dirty="0">
              <a:solidFill>
                <a:srgbClr val="000000"/>
              </a:solidFill>
            </a:endParaRPr>
          </a:p>
        </p:txBody>
      </p:sp>
      <p:sp>
        <p:nvSpPr>
          <p:cNvPr id="77827"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97E88F42-CAFC-4A24-BB2F-B52C80F4D0D8}" type="slidenum">
              <a:rPr lang="en-US" altLang="en-US" sz="1200">
                <a:solidFill>
                  <a:srgbClr val="000000"/>
                </a:solidFill>
              </a:rPr>
              <a:pPr algn="r" eaLnBrk="1" hangingPunct="1">
                <a:buClrTx/>
                <a:buFontTx/>
                <a:buNone/>
              </a:pPr>
              <a:t>25</a:t>
            </a:fld>
            <a:endParaRPr lang="en-US" altLang="en-US" sz="1200" dirty="0">
              <a:solidFill>
                <a:srgbClr val="000000"/>
              </a:solidFill>
            </a:endParaRPr>
          </a:p>
        </p:txBody>
      </p:sp>
      <p:sp>
        <p:nvSpPr>
          <p:cNvPr id="77828"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7829"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3008448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3C4B3BE5-822B-4830-97A7-A99AEBB80D83}" type="slidenum">
              <a:rPr lang="en-GB" altLang="en-US" smtClean="0">
                <a:solidFill>
                  <a:srgbClr val="000000"/>
                </a:solidFill>
              </a:rPr>
              <a:pPr eaLnBrk="1" hangingPunct="1"/>
              <a:t>26</a:t>
            </a:fld>
            <a:endParaRPr lang="en-GB" altLang="en-US" dirty="0">
              <a:solidFill>
                <a:srgbClr val="000000"/>
              </a:solidFill>
            </a:endParaRPr>
          </a:p>
        </p:txBody>
      </p:sp>
      <p:sp>
        <p:nvSpPr>
          <p:cNvPr id="7987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6F5F400C-4C97-4644-BFEB-21D2B919B8EC}" type="slidenum">
              <a:rPr lang="en-US" altLang="en-US" sz="1200">
                <a:solidFill>
                  <a:srgbClr val="000000"/>
                </a:solidFill>
              </a:rPr>
              <a:pPr algn="r" eaLnBrk="1" hangingPunct="1">
                <a:buClrTx/>
                <a:buFontTx/>
                <a:buNone/>
              </a:pPr>
              <a:t>26</a:t>
            </a:fld>
            <a:endParaRPr lang="en-US" altLang="en-US" sz="1200" dirty="0">
              <a:solidFill>
                <a:srgbClr val="000000"/>
              </a:solidFill>
            </a:endParaRPr>
          </a:p>
        </p:txBody>
      </p:sp>
      <p:sp>
        <p:nvSpPr>
          <p:cNvPr id="7987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9877"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219262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BD627ACD-32C3-40BA-8E8D-F0D73425CA66}" type="slidenum">
              <a:rPr lang="en-GB" altLang="en-US" smtClean="0">
                <a:solidFill>
                  <a:srgbClr val="000000"/>
                </a:solidFill>
              </a:rPr>
              <a:pPr eaLnBrk="1" hangingPunct="1"/>
              <a:t>4</a:t>
            </a:fld>
            <a:endParaRPr lang="en-GB" altLang="en-US" dirty="0">
              <a:solidFill>
                <a:srgbClr val="000000"/>
              </a:solidFill>
            </a:endParaRPr>
          </a:p>
        </p:txBody>
      </p:sp>
      <p:sp>
        <p:nvSpPr>
          <p:cNvPr id="49155" name="Rectangle 1"/>
          <p:cNvSpPr>
            <a:spLocks noGrp="1" noRot="1" noChangeAspect="1" noChangeArrowheads="1" noTextEdit="1"/>
          </p:cNvSpPr>
          <p:nvPr>
            <p:ph type="sldImg"/>
          </p:nvPr>
        </p:nvSpPr>
        <p:spPr>
          <a:xfrm>
            <a:off x="1258888" y="720725"/>
            <a:ext cx="4799012" cy="3598863"/>
          </a:xfrm>
          <a:solidFill>
            <a:srgbClr val="FFFFFF"/>
          </a:solidFill>
          <a:ln/>
        </p:spPr>
      </p:sp>
      <p:sp>
        <p:nvSpPr>
          <p:cNvPr id="49156" name="Rectangle 2"/>
          <p:cNvSpPr>
            <a:spLocks noGrp="1" noChangeArrowheads="1"/>
          </p:cNvSpPr>
          <p:nvPr>
            <p:ph type="body" idx="1"/>
          </p:nvPr>
        </p:nvSpPr>
        <p:spPr>
          <a:xfrm>
            <a:off x="731838" y="4560888"/>
            <a:ext cx="5851525"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tLang="en-US" dirty="0"/>
          </a:p>
        </p:txBody>
      </p:sp>
    </p:spTree>
    <p:extLst>
      <p:ext uri="{BB962C8B-B14F-4D97-AF65-F5344CB8AC3E}">
        <p14:creationId xmlns:p14="http://schemas.microsoft.com/office/powerpoint/2010/main" val="1587033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D05E4622-1668-4B1E-A381-2E976F324E2A}" type="slidenum">
              <a:rPr lang="en-GB" altLang="en-US" smtClean="0">
                <a:solidFill>
                  <a:srgbClr val="000000"/>
                </a:solidFill>
              </a:rPr>
              <a:pPr eaLnBrk="1" hangingPunct="1"/>
              <a:t>27</a:t>
            </a:fld>
            <a:endParaRPr lang="en-GB" altLang="en-US" dirty="0">
              <a:solidFill>
                <a:srgbClr val="000000"/>
              </a:solidFill>
            </a:endParaRPr>
          </a:p>
        </p:txBody>
      </p:sp>
      <p:sp>
        <p:nvSpPr>
          <p:cNvPr id="80899"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0E273CA6-C0F1-4717-A367-396B08DAD102}" type="slidenum">
              <a:rPr lang="en-US" altLang="en-US" sz="1200">
                <a:solidFill>
                  <a:srgbClr val="000000"/>
                </a:solidFill>
              </a:rPr>
              <a:pPr algn="r" eaLnBrk="1" hangingPunct="1">
                <a:buClrTx/>
                <a:buFontTx/>
                <a:buNone/>
              </a:pPr>
              <a:t>27</a:t>
            </a:fld>
            <a:endParaRPr lang="en-US" altLang="en-US" sz="1200" dirty="0">
              <a:solidFill>
                <a:srgbClr val="000000"/>
              </a:solidFill>
            </a:endParaRPr>
          </a:p>
        </p:txBody>
      </p:sp>
      <p:sp>
        <p:nvSpPr>
          <p:cNvPr id="8090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0901"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1305347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A514A533-24BF-4533-B3EF-C5C6161A0554}" type="slidenum">
              <a:rPr lang="en-GB" altLang="en-US" smtClean="0">
                <a:solidFill>
                  <a:srgbClr val="000000"/>
                </a:solidFill>
              </a:rPr>
              <a:pPr eaLnBrk="1" hangingPunct="1"/>
              <a:t>28</a:t>
            </a:fld>
            <a:endParaRPr lang="en-GB" altLang="en-US" dirty="0">
              <a:solidFill>
                <a:srgbClr val="000000"/>
              </a:solidFill>
            </a:endParaRPr>
          </a:p>
        </p:txBody>
      </p:sp>
      <p:sp>
        <p:nvSpPr>
          <p:cNvPr id="8192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9AC5B650-9D2B-4A00-8588-FCF47D66A228}" type="slidenum">
              <a:rPr lang="en-US" altLang="en-US" sz="1200">
                <a:solidFill>
                  <a:srgbClr val="000000"/>
                </a:solidFill>
              </a:rPr>
              <a:pPr algn="r" eaLnBrk="1" hangingPunct="1">
                <a:buClrTx/>
                <a:buFontTx/>
                <a:buNone/>
              </a:pPr>
              <a:t>28</a:t>
            </a:fld>
            <a:endParaRPr lang="en-US" altLang="en-US" sz="1200" dirty="0">
              <a:solidFill>
                <a:srgbClr val="000000"/>
              </a:solidFill>
            </a:endParaRPr>
          </a:p>
        </p:txBody>
      </p:sp>
      <p:sp>
        <p:nvSpPr>
          <p:cNvPr id="8192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1925"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3306322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4AAF8148-FE15-4954-8709-D9CEEE89BEB9}" type="slidenum">
              <a:rPr lang="en-GB" altLang="en-US" smtClean="0">
                <a:solidFill>
                  <a:srgbClr val="000000"/>
                </a:solidFill>
              </a:rPr>
              <a:pPr eaLnBrk="1" hangingPunct="1"/>
              <a:t>29</a:t>
            </a:fld>
            <a:endParaRPr lang="en-GB" altLang="en-US" dirty="0">
              <a:solidFill>
                <a:srgbClr val="000000"/>
              </a:solidFill>
            </a:endParaRPr>
          </a:p>
        </p:txBody>
      </p:sp>
      <p:sp>
        <p:nvSpPr>
          <p:cNvPr id="82947"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26CCBC94-A2F0-4BC0-A8F6-A8521C58AD35}" type="slidenum">
              <a:rPr lang="en-US" altLang="en-US" sz="1200">
                <a:solidFill>
                  <a:srgbClr val="000000"/>
                </a:solidFill>
              </a:rPr>
              <a:pPr algn="r" eaLnBrk="1" hangingPunct="1">
                <a:buClrTx/>
                <a:buFontTx/>
                <a:buNone/>
              </a:pPr>
              <a:t>29</a:t>
            </a:fld>
            <a:endParaRPr lang="en-US" altLang="en-US" sz="1200" dirty="0">
              <a:solidFill>
                <a:srgbClr val="000000"/>
              </a:solidFill>
            </a:endParaRPr>
          </a:p>
        </p:txBody>
      </p:sp>
      <p:sp>
        <p:nvSpPr>
          <p:cNvPr id="82948"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2949"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3084764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4F42C9E9-9EFB-4DC3-A5E0-85EE8C2BB0AD}" type="slidenum">
              <a:rPr lang="en-GB" altLang="en-US" smtClean="0">
                <a:solidFill>
                  <a:srgbClr val="000000"/>
                </a:solidFill>
              </a:rPr>
              <a:pPr eaLnBrk="1" hangingPunct="1"/>
              <a:t>30</a:t>
            </a:fld>
            <a:endParaRPr lang="en-GB" altLang="en-US" dirty="0">
              <a:solidFill>
                <a:srgbClr val="000000"/>
              </a:solidFill>
            </a:endParaRPr>
          </a:p>
        </p:txBody>
      </p:sp>
      <p:sp>
        <p:nvSpPr>
          <p:cNvPr id="83971"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D5B7AE48-A137-48DD-85CF-05BB1A291DF3}" type="slidenum">
              <a:rPr lang="en-US" altLang="en-US" sz="1200">
                <a:solidFill>
                  <a:srgbClr val="000000"/>
                </a:solidFill>
              </a:rPr>
              <a:pPr algn="r" eaLnBrk="1" hangingPunct="1">
                <a:buClrTx/>
                <a:buFontTx/>
                <a:buNone/>
              </a:pPr>
              <a:t>30</a:t>
            </a:fld>
            <a:endParaRPr lang="en-US" altLang="en-US" sz="1200" dirty="0">
              <a:solidFill>
                <a:srgbClr val="000000"/>
              </a:solidFill>
            </a:endParaRPr>
          </a:p>
        </p:txBody>
      </p:sp>
      <p:sp>
        <p:nvSpPr>
          <p:cNvPr id="8397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3973"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3518418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B9A7B7FA-C576-41A9-9643-92D963D5695E}" type="slidenum">
              <a:rPr lang="en-GB" altLang="en-US" smtClean="0">
                <a:solidFill>
                  <a:srgbClr val="000000"/>
                </a:solidFill>
              </a:rPr>
              <a:pPr eaLnBrk="1" hangingPunct="1"/>
              <a:t>31</a:t>
            </a:fld>
            <a:endParaRPr lang="en-GB" altLang="en-US" dirty="0">
              <a:solidFill>
                <a:srgbClr val="000000"/>
              </a:solidFill>
            </a:endParaRPr>
          </a:p>
        </p:txBody>
      </p:sp>
      <p:sp>
        <p:nvSpPr>
          <p:cNvPr id="8499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14D68220-CF32-4C4F-8AD1-33BEF2AF0EAC}" type="slidenum">
              <a:rPr lang="en-US" altLang="en-US" sz="1200">
                <a:solidFill>
                  <a:srgbClr val="000000"/>
                </a:solidFill>
              </a:rPr>
              <a:pPr algn="r" eaLnBrk="1" hangingPunct="1">
                <a:buClrTx/>
                <a:buFontTx/>
                <a:buNone/>
              </a:pPr>
              <a:t>31</a:t>
            </a:fld>
            <a:endParaRPr lang="en-US" altLang="en-US" sz="1200" dirty="0">
              <a:solidFill>
                <a:srgbClr val="000000"/>
              </a:solidFill>
            </a:endParaRPr>
          </a:p>
        </p:txBody>
      </p:sp>
      <p:sp>
        <p:nvSpPr>
          <p:cNvPr id="8499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4997"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1032240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A83710B9-7469-4160-BC33-B573889392AE}" type="slidenum">
              <a:rPr lang="en-GB" altLang="en-US" smtClean="0">
                <a:solidFill>
                  <a:srgbClr val="000000"/>
                </a:solidFill>
              </a:rPr>
              <a:pPr eaLnBrk="1" hangingPunct="1"/>
              <a:t>32</a:t>
            </a:fld>
            <a:endParaRPr lang="en-GB" altLang="en-US" dirty="0">
              <a:solidFill>
                <a:srgbClr val="000000"/>
              </a:solidFill>
            </a:endParaRPr>
          </a:p>
        </p:txBody>
      </p:sp>
      <p:sp>
        <p:nvSpPr>
          <p:cNvPr id="86019"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1C00E78E-EFB6-40F7-8647-3C435CFAB24F}" type="slidenum">
              <a:rPr lang="en-US" altLang="en-US" sz="1200">
                <a:solidFill>
                  <a:srgbClr val="000000"/>
                </a:solidFill>
              </a:rPr>
              <a:pPr algn="r" eaLnBrk="1" hangingPunct="1">
                <a:buClrTx/>
                <a:buFontTx/>
                <a:buNone/>
              </a:pPr>
              <a:t>32</a:t>
            </a:fld>
            <a:endParaRPr lang="en-US" altLang="en-US" sz="1200" dirty="0">
              <a:solidFill>
                <a:srgbClr val="000000"/>
              </a:solidFill>
            </a:endParaRPr>
          </a:p>
        </p:txBody>
      </p:sp>
      <p:sp>
        <p:nvSpPr>
          <p:cNvPr id="8602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6021"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2045673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A089383C-B5F0-49FA-AEB1-32BA1FA1F624}" type="slidenum">
              <a:rPr lang="en-GB" altLang="en-US" smtClean="0">
                <a:solidFill>
                  <a:srgbClr val="000000"/>
                </a:solidFill>
              </a:rPr>
              <a:pPr eaLnBrk="1" hangingPunct="1"/>
              <a:t>33</a:t>
            </a:fld>
            <a:endParaRPr lang="en-GB" altLang="en-US" dirty="0">
              <a:solidFill>
                <a:srgbClr val="000000"/>
              </a:solidFill>
            </a:endParaRPr>
          </a:p>
        </p:txBody>
      </p:sp>
      <p:sp>
        <p:nvSpPr>
          <p:cNvPr id="8704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20B2153B-E9E6-4392-8DBA-7280CBE33F72}" type="slidenum">
              <a:rPr lang="en-US" altLang="en-US" sz="1200">
                <a:solidFill>
                  <a:srgbClr val="000000"/>
                </a:solidFill>
              </a:rPr>
              <a:pPr algn="r" eaLnBrk="1" hangingPunct="1">
                <a:buClrTx/>
                <a:buFontTx/>
                <a:buNone/>
              </a:pPr>
              <a:t>33</a:t>
            </a:fld>
            <a:endParaRPr lang="en-US" altLang="en-US" sz="1200" dirty="0">
              <a:solidFill>
                <a:srgbClr val="000000"/>
              </a:solidFill>
            </a:endParaRPr>
          </a:p>
        </p:txBody>
      </p:sp>
      <p:sp>
        <p:nvSpPr>
          <p:cNvPr id="8704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7045"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2668551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2EB8E782-B7B6-4F39-B44D-3EDCC41901A6}" type="slidenum">
              <a:rPr lang="en-GB" altLang="en-US" smtClean="0">
                <a:solidFill>
                  <a:srgbClr val="000000"/>
                </a:solidFill>
              </a:rPr>
              <a:pPr eaLnBrk="1" hangingPunct="1"/>
              <a:t>34</a:t>
            </a:fld>
            <a:endParaRPr lang="en-GB" altLang="en-US" dirty="0">
              <a:solidFill>
                <a:srgbClr val="000000"/>
              </a:solidFill>
            </a:endParaRPr>
          </a:p>
        </p:txBody>
      </p:sp>
      <p:sp>
        <p:nvSpPr>
          <p:cNvPr id="88067"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710C950E-85B2-4483-9421-22D4B884E1DE}" type="slidenum">
              <a:rPr lang="en-US" altLang="en-US" sz="1200">
                <a:solidFill>
                  <a:srgbClr val="000000"/>
                </a:solidFill>
              </a:rPr>
              <a:pPr algn="r" eaLnBrk="1" hangingPunct="1">
                <a:buClrTx/>
                <a:buFontTx/>
                <a:buNone/>
              </a:pPr>
              <a:t>34</a:t>
            </a:fld>
            <a:endParaRPr lang="en-US" altLang="en-US" sz="1200" dirty="0">
              <a:solidFill>
                <a:srgbClr val="000000"/>
              </a:solidFill>
            </a:endParaRPr>
          </a:p>
        </p:txBody>
      </p:sp>
      <p:sp>
        <p:nvSpPr>
          <p:cNvPr id="88068"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8069"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3068058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7EA96CF0-70FB-41F1-B43F-D3C2ADB3063A}" type="slidenum">
              <a:rPr lang="en-GB" altLang="en-US" smtClean="0">
                <a:solidFill>
                  <a:srgbClr val="000000"/>
                </a:solidFill>
              </a:rPr>
              <a:pPr eaLnBrk="1" hangingPunct="1"/>
              <a:t>35</a:t>
            </a:fld>
            <a:endParaRPr lang="en-GB" altLang="en-US" dirty="0">
              <a:solidFill>
                <a:srgbClr val="000000"/>
              </a:solidFill>
            </a:endParaRPr>
          </a:p>
        </p:txBody>
      </p:sp>
      <p:sp>
        <p:nvSpPr>
          <p:cNvPr id="89091"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056D7261-DCD9-44B2-BDFD-32D221F4D92E}" type="slidenum">
              <a:rPr lang="en-US" altLang="en-US" sz="1200">
                <a:solidFill>
                  <a:srgbClr val="000000"/>
                </a:solidFill>
              </a:rPr>
              <a:pPr algn="r" eaLnBrk="1" hangingPunct="1">
                <a:buClrTx/>
                <a:buFontTx/>
                <a:buNone/>
              </a:pPr>
              <a:t>35</a:t>
            </a:fld>
            <a:endParaRPr lang="en-US" altLang="en-US" sz="1200" dirty="0">
              <a:solidFill>
                <a:srgbClr val="000000"/>
              </a:solidFill>
            </a:endParaRPr>
          </a:p>
        </p:txBody>
      </p:sp>
      <p:sp>
        <p:nvSpPr>
          <p:cNvPr id="8909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9093"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944782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595A7BBE-98E0-4D4E-B66A-31FD78424088}" type="slidenum">
              <a:rPr lang="en-GB" altLang="en-US" smtClean="0">
                <a:solidFill>
                  <a:srgbClr val="000000"/>
                </a:solidFill>
              </a:rPr>
              <a:pPr eaLnBrk="1" hangingPunct="1"/>
              <a:t>36</a:t>
            </a:fld>
            <a:endParaRPr lang="en-GB" altLang="en-US" dirty="0">
              <a:solidFill>
                <a:srgbClr val="000000"/>
              </a:solidFill>
            </a:endParaRPr>
          </a:p>
        </p:txBody>
      </p:sp>
      <p:sp>
        <p:nvSpPr>
          <p:cNvPr id="9011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B7DF5BD8-67BB-4CDF-BBA0-A03A6948893A}" type="slidenum">
              <a:rPr lang="en-US" altLang="en-US" sz="1200">
                <a:solidFill>
                  <a:srgbClr val="000000"/>
                </a:solidFill>
              </a:rPr>
              <a:pPr algn="r" eaLnBrk="1" hangingPunct="1">
                <a:buClrTx/>
                <a:buFontTx/>
                <a:buNone/>
              </a:pPr>
              <a:t>36</a:t>
            </a:fld>
            <a:endParaRPr lang="en-US" altLang="en-US" sz="1200" dirty="0">
              <a:solidFill>
                <a:srgbClr val="000000"/>
              </a:solidFill>
            </a:endParaRPr>
          </a:p>
        </p:txBody>
      </p:sp>
      <p:sp>
        <p:nvSpPr>
          <p:cNvPr id="9011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90117"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215817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53B096A5-2410-4EAB-882D-78C8AC494537}" type="slidenum">
              <a:rPr lang="en-GB" altLang="en-US" smtClean="0">
                <a:solidFill>
                  <a:srgbClr val="000000"/>
                </a:solidFill>
              </a:rPr>
              <a:pPr eaLnBrk="1" hangingPunct="1"/>
              <a:t>6</a:t>
            </a:fld>
            <a:endParaRPr lang="en-GB" altLang="en-US" dirty="0">
              <a:solidFill>
                <a:srgbClr val="000000"/>
              </a:solidFill>
            </a:endParaRPr>
          </a:p>
        </p:txBody>
      </p:sp>
      <p:sp>
        <p:nvSpPr>
          <p:cNvPr id="6246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2468" name="Rectangle 2"/>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tLang="en-US" dirty="0"/>
          </a:p>
        </p:txBody>
      </p:sp>
    </p:spTree>
    <p:extLst>
      <p:ext uri="{BB962C8B-B14F-4D97-AF65-F5344CB8AC3E}">
        <p14:creationId xmlns:p14="http://schemas.microsoft.com/office/powerpoint/2010/main" val="8216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9E4FE0FB-920D-4BED-A3CB-EDA67AF5D301}" type="slidenum">
              <a:rPr lang="en-GB" altLang="en-US" smtClean="0">
                <a:solidFill>
                  <a:srgbClr val="000000"/>
                </a:solidFill>
              </a:rPr>
              <a:pPr eaLnBrk="1" hangingPunct="1"/>
              <a:t>37</a:t>
            </a:fld>
            <a:endParaRPr lang="en-GB" altLang="en-US" dirty="0">
              <a:solidFill>
                <a:srgbClr val="000000"/>
              </a:solidFill>
            </a:endParaRPr>
          </a:p>
        </p:txBody>
      </p:sp>
      <p:sp>
        <p:nvSpPr>
          <p:cNvPr id="91139"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08A9E630-BED2-4B86-9BB5-358E3E9DF0B2}" type="slidenum">
              <a:rPr lang="en-US" altLang="en-US" sz="1200">
                <a:solidFill>
                  <a:srgbClr val="000000"/>
                </a:solidFill>
              </a:rPr>
              <a:pPr algn="r" eaLnBrk="1" hangingPunct="1">
                <a:buClrTx/>
                <a:buFontTx/>
                <a:buNone/>
              </a:pPr>
              <a:t>37</a:t>
            </a:fld>
            <a:endParaRPr lang="en-US" altLang="en-US" sz="1200" dirty="0">
              <a:solidFill>
                <a:srgbClr val="000000"/>
              </a:solidFill>
            </a:endParaRPr>
          </a:p>
        </p:txBody>
      </p:sp>
      <p:sp>
        <p:nvSpPr>
          <p:cNvPr id="9114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91141"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3476515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D959E931-B97B-4C9E-ABD3-88C9C54E1875}" type="slidenum">
              <a:rPr lang="en-GB" altLang="en-US" smtClean="0">
                <a:solidFill>
                  <a:srgbClr val="000000"/>
                </a:solidFill>
              </a:rPr>
              <a:pPr eaLnBrk="1" hangingPunct="1"/>
              <a:t>38</a:t>
            </a:fld>
            <a:endParaRPr lang="en-GB" altLang="en-US" dirty="0">
              <a:solidFill>
                <a:srgbClr val="000000"/>
              </a:solidFill>
            </a:endParaRPr>
          </a:p>
        </p:txBody>
      </p:sp>
      <p:sp>
        <p:nvSpPr>
          <p:cNvPr id="9216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algn="r" eaLnBrk="1" hangingPunct="1">
              <a:buClrTx/>
              <a:buFontTx/>
              <a:buNone/>
            </a:pPr>
            <a:fld id="{481548F6-051C-4259-B01B-7918CB29D51C}" type="slidenum">
              <a:rPr lang="en-US" altLang="en-US" sz="1200">
                <a:solidFill>
                  <a:srgbClr val="000000"/>
                </a:solidFill>
              </a:rPr>
              <a:pPr algn="r" eaLnBrk="1" hangingPunct="1">
                <a:buClrTx/>
                <a:buFontTx/>
                <a:buNone/>
              </a:pPr>
              <a:t>38</a:t>
            </a:fld>
            <a:endParaRPr lang="en-US" altLang="en-US" sz="1200" dirty="0">
              <a:solidFill>
                <a:srgbClr val="000000"/>
              </a:solidFill>
            </a:endParaRPr>
          </a:p>
        </p:txBody>
      </p:sp>
      <p:sp>
        <p:nvSpPr>
          <p:cNvPr id="9216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92165" name="Rectangle 3"/>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a:latin typeface="Arial" charset="0"/>
              <a:ea typeface="Microsoft YaHei" charset="-122"/>
            </a:endParaRPr>
          </a:p>
        </p:txBody>
      </p:sp>
    </p:spTree>
    <p:extLst>
      <p:ext uri="{BB962C8B-B14F-4D97-AF65-F5344CB8AC3E}">
        <p14:creationId xmlns:p14="http://schemas.microsoft.com/office/powerpoint/2010/main" val="1464985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0BDEC95A-03D1-4408-BA87-B4DBAE1A42C3}" type="slidenum">
              <a:rPr lang="en-GB" altLang="en-US" smtClean="0">
                <a:solidFill>
                  <a:srgbClr val="000000"/>
                </a:solidFill>
              </a:rPr>
              <a:pPr eaLnBrk="1" hangingPunct="1"/>
              <a:t>39</a:t>
            </a:fld>
            <a:endParaRPr lang="en-GB" altLang="en-US" dirty="0">
              <a:solidFill>
                <a:srgbClr val="000000"/>
              </a:solidFill>
            </a:endParaRPr>
          </a:p>
        </p:txBody>
      </p:sp>
      <p:sp>
        <p:nvSpPr>
          <p:cNvPr id="706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0660" name="Rectangle 2"/>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tLang="en-US" dirty="0"/>
          </a:p>
        </p:txBody>
      </p:sp>
    </p:spTree>
    <p:extLst>
      <p:ext uri="{BB962C8B-B14F-4D97-AF65-F5344CB8AC3E}">
        <p14:creationId xmlns:p14="http://schemas.microsoft.com/office/powerpoint/2010/main" val="42900675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DB4714A9-ADD3-40D5-82F7-12EFE12EA9DA}" type="slidenum">
              <a:rPr lang="en-GB" altLang="en-US" smtClean="0">
                <a:solidFill>
                  <a:srgbClr val="000000"/>
                </a:solidFill>
              </a:rPr>
              <a:pPr eaLnBrk="1" hangingPunct="1"/>
              <a:t>40</a:t>
            </a:fld>
            <a:endParaRPr lang="en-GB" altLang="en-US" dirty="0">
              <a:solidFill>
                <a:srgbClr val="000000"/>
              </a:solidFill>
            </a:endParaRPr>
          </a:p>
        </p:txBody>
      </p:sp>
      <p:sp>
        <p:nvSpPr>
          <p:cNvPr id="7168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1684" name="Rectangle 2"/>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tLang="en-US" dirty="0"/>
          </a:p>
        </p:txBody>
      </p:sp>
    </p:spTree>
    <p:extLst>
      <p:ext uri="{BB962C8B-B14F-4D97-AF65-F5344CB8AC3E}">
        <p14:creationId xmlns:p14="http://schemas.microsoft.com/office/powerpoint/2010/main" val="3547433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A4B9F6AC-E7ED-4445-AC3F-A3B8EFCB017B}" type="slidenum">
              <a:rPr lang="en-GB" altLang="en-US" smtClean="0">
                <a:solidFill>
                  <a:srgbClr val="000000"/>
                </a:solidFill>
              </a:rPr>
              <a:pPr eaLnBrk="1" hangingPunct="1"/>
              <a:t>43</a:t>
            </a:fld>
            <a:endParaRPr lang="en-GB" altLang="en-US" dirty="0">
              <a:solidFill>
                <a:srgbClr val="000000"/>
              </a:solidFill>
            </a:endParaRPr>
          </a:p>
        </p:txBody>
      </p:sp>
      <p:sp>
        <p:nvSpPr>
          <p:cNvPr id="93187" name="Rectangle 1"/>
          <p:cNvSpPr>
            <a:spLocks noGrp="1" noRot="1" noChangeAspect="1" noChangeArrowheads="1" noTextEdit="1"/>
          </p:cNvSpPr>
          <p:nvPr>
            <p:ph type="sldImg"/>
          </p:nvPr>
        </p:nvSpPr>
        <p:spPr>
          <a:xfrm>
            <a:off x="1258888" y="720725"/>
            <a:ext cx="4799012" cy="3598863"/>
          </a:xfrm>
          <a:solidFill>
            <a:srgbClr val="FFFFFF"/>
          </a:solidFill>
          <a:ln/>
        </p:spPr>
      </p:sp>
      <p:sp>
        <p:nvSpPr>
          <p:cNvPr id="93188" name="Rectangle 2"/>
          <p:cNvSpPr>
            <a:spLocks noGrp="1" noChangeArrowheads="1"/>
          </p:cNvSpPr>
          <p:nvPr>
            <p:ph type="body" idx="1"/>
          </p:nvPr>
        </p:nvSpPr>
        <p:spPr>
          <a:xfrm>
            <a:off x="731838" y="4560888"/>
            <a:ext cx="5851525"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tLang="en-US" dirty="0"/>
          </a:p>
        </p:txBody>
      </p:sp>
    </p:spTree>
    <p:extLst>
      <p:ext uri="{BB962C8B-B14F-4D97-AF65-F5344CB8AC3E}">
        <p14:creationId xmlns:p14="http://schemas.microsoft.com/office/powerpoint/2010/main" val="928820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EEB54CD2-DF71-49EC-AFFF-C02D6B63E0B6}" type="slidenum">
              <a:rPr lang="en-GB" altLang="en-US" smtClean="0">
                <a:solidFill>
                  <a:srgbClr val="000000"/>
                </a:solidFill>
              </a:rPr>
              <a:pPr eaLnBrk="1" hangingPunct="1"/>
              <a:t>7</a:t>
            </a:fld>
            <a:endParaRPr lang="en-GB" altLang="en-US" dirty="0">
              <a:solidFill>
                <a:srgbClr val="000000"/>
              </a:solidFill>
            </a:endParaRPr>
          </a:p>
        </p:txBody>
      </p:sp>
      <p:sp>
        <p:nvSpPr>
          <p:cNvPr id="6349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3492" name="Rectangle 2"/>
          <p:cNvSpPr>
            <a:spLocks noGrp="1" noChangeArrowheads="1"/>
          </p:cNvSpPr>
          <p:nvPr>
            <p:ph type="body" idx="1"/>
          </p:nvPr>
        </p:nvSpPr>
        <p:spPr>
          <a:xfrm>
            <a:off x="685800" y="4343400"/>
            <a:ext cx="54864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altLang="en-US" sz="1200" kern="1200" dirty="0">
                <a:solidFill>
                  <a:schemeClr val="tx1"/>
                </a:solidFill>
                <a:latin typeface="Times New Roman" pitchFamily="16" charset="0"/>
                <a:ea typeface="Gulim" pitchFamily="32" charset="-127"/>
                <a:cs typeface="+mn-cs"/>
              </a:rPr>
              <a:t>The position of the robot at time </a:t>
            </a:r>
            <a:r>
              <a:rPr lang="en-US" altLang="en-US" sz="1200" i="1" u="sng" kern="1200" dirty="0">
                <a:solidFill>
                  <a:schemeClr val="tx1"/>
                </a:solidFill>
                <a:latin typeface="Times New Roman" pitchFamily="16" charset="0"/>
                <a:ea typeface="Gulim" pitchFamily="32" charset="-127"/>
                <a:cs typeface="+mn-cs"/>
              </a:rPr>
              <a:t>t</a:t>
            </a:r>
            <a:r>
              <a:rPr lang="en-US" altLang="en-US" sz="1200" u="sng" kern="1200" baseline="-25000" dirty="0">
                <a:solidFill>
                  <a:schemeClr val="tx1"/>
                </a:solidFill>
                <a:latin typeface="Times New Roman" pitchFamily="16" charset="0"/>
                <a:ea typeface="Gulim" pitchFamily="32" charset="-127"/>
                <a:cs typeface="+mn-cs"/>
              </a:rPr>
              <a:t>0</a:t>
            </a:r>
            <a:r>
              <a:rPr lang="en-US" altLang="en-US" sz="1200" u="sng" kern="1200" dirty="0">
                <a:solidFill>
                  <a:schemeClr val="tx1"/>
                </a:solidFill>
                <a:latin typeface="Times New Roman" pitchFamily="16" charset="0"/>
                <a:ea typeface="Gulim" pitchFamily="32" charset="-127"/>
                <a:cs typeface="+mn-cs"/>
              </a:rPr>
              <a:t> is known </a:t>
            </a:r>
            <a:r>
              <a:rPr lang="en-US" altLang="en-US" sz="1200" kern="1200" dirty="0">
                <a:solidFill>
                  <a:schemeClr val="tx1"/>
                </a:solidFill>
                <a:latin typeface="Times New Roman" pitchFamily="16" charset="0"/>
                <a:ea typeface="Gulim" pitchFamily="32" charset="-127"/>
                <a:cs typeface="+mn-cs"/>
              </a:rPr>
              <a:t>and using the inverse kinematic equations of the robot, the joint </a:t>
            </a:r>
            <a:r>
              <a:rPr lang="en-US" altLang="en-US" sz="1200" u="sng" kern="1200" dirty="0">
                <a:solidFill>
                  <a:schemeClr val="tx1"/>
                </a:solidFill>
                <a:latin typeface="Times New Roman" pitchFamily="16" charset="0"/>
                <a:ea typeface="Gulim" pitchFamily="32" charset="-127"/>
                <a:cs typeface="+mn-cs"/>
              </a:rPr>
              <a:t>angles at via points and at the end of the motion</a:t>
            </a:r>
            <a:r>
              <a:rPr lang="en-US" altLang="en-US" sz="1200" kern="1200" dirty="0">
                <a:solidFill>
                  <a:schemeClr val="tx1"/>
                </a:solidFill>
                <a:latin typeface="Times New Roman" pitchFamily="16" charset="0"/>
                <a:ea typeface="Gulim" pitchFamily="32" charset="-127"/>
                <a:cs typeface="+mn-cs"/>
              </a:rPr>
              <a:t> can be found.</a:t>
            </a:r>
          </a:p>
          <a:p>
            <a:endParaRPr lang="en-US" altLang="en-US" dirty="0"/>
          </a:p>
          <a:p>
            <a:r>
              <a:rPr lang="en-US" altLang="en-US" sz="1200" kern="1200" dirty="0">
                <a:solidFill>
                  <a:schemeClr val="tx1"/>
                </a:solidFill>
                <a:latin typeface="Times New Roman" pitchFamily="16" charset="0"/>
                <a:ea typeface="Gulim" pitchFamily="32" charset="-127"/>
                <a:cs typeface="+mn-cs"/>
              </a:rPr>
              <a:t>To blend the motion segments together, </a:t>
            </a:r>
            <a:r>
              <a:rPr lang="en-US" altLang="en-US" sz="1200" u="sng" kern="1200" dirty="0">
                <a:solidFill>
                  <a:schemeClr val="tx1"/>
                </a:solidFill>
                <a:latin typeface="Times New Roman" pitchFamily="16" charset="0"/>
                <a:ea typeface="Gulim" pitchFamily="32" charset="-127"/>
                <a:cs typeface="+mn-cs"/>
              </a:rPr>
              <a:t>the boundary conditions of  via points</a:t>
            </a:r>
            <a:r>
              <a:rPr lang="en-US" altLang="en-US" sz="1200" kern="1200" dirty="0">
                <a:solidFill>
                  <a:schemeClr val="tx1"/>
                </a:solidFill>
                <a:latin typeface="Times New Roman" pitchFamily="16" charset="0"/>
                <a:ea typeface="Gulim" pitchFamily="32" charset="-127"/>
                <a:cs typeface="+mn-cs"/>
              </a:rPr>
              <a:t> are used to calculate the coefficients of the parabolic segments.</a:t>
            </a:r>
            <a:endParaRPr lang="en-US" altLang="en-US" dirty="0"/>
          </a:p>
        </p:txBody>
      </p:sp>
    </p:spTree>
    <p:extLst>
      <p:ext uri="{BB962C8B-B14F-4D97-AF65-F5344CB8AC3E}">
        <p14:creationId xmlns:p14="http://schemas.microsoft.com/office/powerpoint/2010/main" val="1218999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defRPr/>
            </a:pPr>
            <a:fld id="{611E6E2B-0925-4ABB-8A08-317B63DD7D49}" type="slidenum">
              <a:rPr lang="en-GB" smtClean="0"/>
              <a:pPr>
                <a:defRPr/>
              </a:pPr>
              <a:t>8</a:t>
            </a:fld>
            <a:endParaRPr lang="en-GB" dirty="0"/>
          </a:p>
        </p:txBody>
      </p:sp>
    </p:spTree>
    <p:extLst>
      <p:ext uri="{BB962C8B-B14F-4D97-AF65-F5344CB8AC3E}">
        <p14:creationId xmlns:p14="http://schemas.microsoft.com/office/powerpoint/2010/main" val="1109461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defRPr/>
            </a:pPr>
            <a:fld id="{611E6E2B-0925-4ABB-8A08-317B63DD7D49}" type="slidenum">
              <a:rPr lang="en-GB" smtClean="0"/>
              <a:pPr>
                <a:defRPr/>
              </a:pPr>
              <a:t>11</a:t>
            </a:fld>
            <a:endParaRPr lang="en-GB" dirty="0"/>
          </a:p>
        </p:txBody>
      </p:sp>
    </p:spTree>
    <p:extLst>
      <p:ext uri="{BB962C8B-B14F-4D97-AF65-F5344CB8AC3E}">
        <p14:creationId xmlns:p14="http://schemas.microsoft.com/office/powerpoint/2010/main" val="2511956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77323F81-1593-4383-98E2-4D6A8D72C91E}" type="slidenum">
              <a:rPr lang="en-GB" altLang="en-US" smtClean="0">
                <a:solidFill>
                  <a:srgbClr val="000000"/>
                </a:solidFill>
              </a:rPr>
              <a:pPr eaLnBrk="1" hangingPunct="1"/>
              <a:t>14</a:t>
            </a:fld>
            <a:endParaRPr lang="en-GB" altLang="en-US" dirty="0">
              <a:solidFill>
                <a:srgbClr val="000000"/>
              </a:solidFill>
            </a:endParaRPr>
          </a:p>
        </p:txBody>
      </p:sp>
      <p:sp>
        <p:nvSpPr>
          <p:cNvPr id="67587" name="Rectangle 1"/>
          <p:cNvSpPr>
            <a:spLocks noGrp="1" noRot="1" noChangeAspect="1" noChangeArrowheads="1" noTextEdit="1"/>
          </p:cNvSpPr>
          <p:nvPr>
            <p:ph type="sldImg"/>
          </p:nvPr>
        </p:nvSpPr>
        <p:spPr>
          <a:xfrm>
            <a:off x="1258888" y="720725"/>
            <a:ext cx="4799012" cy="3598863"/>
          </a:xfrm>
          <a:solidFill>
            <a:srgbClr val="FFFFFF"/>
          </a:solidFill>
          <a:ln/>
        </p:spPr>
      </p:sp>
      <p:sp>
        <p:nvSpPr>
          <p:cNvPr id="67588" name="Rectangle 2"/>
          <p:cNvSpPr>
            <a:spLocks noGrp="1" noChangeArrowheads="1"/>
          </p:cNvSpPr>
          <p:nvPr>
            <p:ph type="body" idx="1"/>
          </p:nvPr>
        </p:nvSpPr>
        <p:spPr>
          <a:xfrm>
            <a:off x="731838" y="4560888"/>
            <a:ext cx="5851525"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r>
              <a:rPr lang="en-US" altLang="en-US" dirty="0"/>
              <a:t>We use Cartesian trajectories when not only the start and end positions are important but also the way of getting from one point to the other. This is needed in constrained environments, as opposed to free ones.</a:t>
            </a:r>
          </a:p>
        </p:txBody>
      </p:sp>
    </p:spTree>
    <p:extLst>
      <p:ext uri="{BB962C8B-B14F-4D97-AF65-F5344CB8AC3E}">
        <p14:creationId xmlns:p14="http://schemas.microsoft.com/office/powerpoint/2010/main" val="1187652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C0453A1E-ABA1-4C29-804B-F4AB49CA29FD}" type="slidenum">
              <a:rPr lang="en-GB" altLang="en-US" smtClean="0">
                <a:solidFill>
                  <a:srgbClr val="000000"/>
                </a:solidFill>
              </a:rPr>
              <a:pPr eaLnBrk="1" hangingPunct="1"/>
              <a:t>15</a:t>
            </a:fld>
            <a:endParaRPr lang="en-GB" altLang="en-US" dirty="0">
              <a:solidFill>
                <a:srgbClr val="000000"/>
              </a:solidFill>
            </a:endParaRPr>
          </a:p>
        </p:txBody>
      </p:sp>
      <p:sp>
        <p:nvSpPr>
          <p:cNvPr id="66563" name="Rectangle 1"/>
          <p:cNvSpPr>
            <a:spLocks noGrp="1" noRot="1" noChangeAspect="1" noChangeArrowheads="1" noTextEdit="1"/>
          </p:cNvSpPr>
          <p:nvPr>
            <p:ph type="sldImg"/>
          </p:nvPr>
        </p:nvSpPr>
        <p:spPr>
          <a:xfrm>
            <a:off x="1258888" y="720725"/>
            <a:ext cx="4799012" cy="3598863"/>
          </a:xfrm>
          <a:solidFill>
            <a:srgbClr val="FFFFFF"/>
          </a:solidFill>
          <a:ln/>
        </p:spPr>
      </p:sp>
      <p:sp>
        <p:nvSpPr>
          <p:cNvPr id="66564" name="Rectangle 2"/>
          <p:cNvSpPr>
            <a:spLocks noGrp="1" noChangeArrowheads="1"/>
          </p:cNvSpPr>
          <p:nvPr>
            <p:ph type="body" idx="1"/>
          </p:nvPr>
        </p:nvSpPr>
        <p:spPr>
          <a:xfrm>
            <a:off x="731838" y="4560888"/>
            <a:ext cx="5851525"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tLang="en-US" dirty="0"/>
          </a:p>
        </p:txBody>
      </p:sp>
    </p:spTree>
    <p:extLst>
      <p:ext uri="{BB962C8B-B14F-4D97-AF65-F5344CB8AC3E}">
        <p14:creationId xmlns:p14="http://schemas.microsoft.com/office/powerpoint/2010/main" val="3667782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fld id="{1564CFA2-FBD6-40A2-BC3E-9A524F70302C}" type="slidenum">
              <a:rPr lang="en-GB" altLang="en-US" smtClean="0">
                <a:solidFill>
                  <a:srgbClr val="000000"/>
                </a:solidFill>
              </a:rPr>
              <a:pPr eaLnBrk="1" hangingPunct="1"/>
              <a:t>16</a:t>
            </a:fld>
            <a:endParaRPr lang="en-GB" altLang="en-US" dirty="0">
              <a:solidFill>
                <a:srgbClr val="000000"/>
              </a:solidFill>
            </a:endParaRPr>
          </a:p>
        </p:txBody>
      </p:sp>
      <p:sp>
        <p:nvSpPr>
          <p:cNvPr id="55299" name="Rectangle 1"/>
          <p:cNvSpPr>
            <a:spLocks noGrp="1" noRot="1" noChangeAspect="1" noChangeArrowheads="1" noTextEdit="1"/>
          </p:cNvSpPr>
          <p:nvPr>
            <p:ph type="sldImg"/>
          </p:nvPr>
        </p:nvSpPr>
        <p:spPr>
          <a:xfrm>
            <a:off x="1258888" y="720725"/>
            <a:ext cx="4799012" cy="3598863"/>
          </a:xfrm>
          <a:solidFill>
            <a:srgbClr val="FFFFFF"/>
          </a:solidFill>
          <a:ln/>
        </p:spPr>
      </p:sp>
      <p:sp>
        <p:nvSpPr>
          <p:cNvPr id="55300" name="Rectangle 2"/>
          <p:cNvSpPr>
            <a:spLocks noGrp="1" noChangeArrowheads="1"/>
          </p:cNvSpPr>
          <p:nvPr>
            <p:ph type="body" idx="1"/>
          </p:nvPr>
        </p:nvSpPr>
        <p:spPr>
          <a:xfrm>
            <a:off x="731838" y="4560888"/>
            <a:ext cx="5851525" cy="43195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tLang="en-US" dirty="0"/>
          </a:p>
        </p:txBody>
      </p:sp>
    </p:spTree>
    <p:extLst>
      <p:ext uri="{BB962C8B-B14F-4D97-AF65-F5344CB8AC3E}">
        <p14:creationId xmlns:p14="http://schemas.microsoft.com/office/powerpoint/2010/main" val="3399408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95412"/>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924154"/>
            <a:ext cx="6400800" cy="71529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8F2073B-13C0-4444-8F11-DBE808526D1E}" type="datetimeFigureOut">
              <a:rPr lang="en-US" smtClean="0"/>
              <a:t>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821B043-5F04-0647-9D3F-F9735C1B9D39}" type="slidenum">
              <a:rPr lang="en-US" smtClean="0"/>
              <a:t>‹#›</a:t>
            </a:fld>
            <a:endParaRPr lang="en-US" dirty="0"/>
          </a:p>
        </p:txBody>
      </p:sp>
      <p:sp>
        <p:nvSpPr>
          <p:cNvPr id="13" name="Rectangle 12"/>
          <p:cNvSpPr/>
          <p:nvPr userDrawn="1"/>
        </p:nvSpPr>
        <p:spPr>
          <a:xfrm>
            <a:off x="-1" y="5701534"/>
            <a:ext cx="9144001" cy="1156465"/>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pic>
        <p:nvPicPr>
          <p:cNvPr id="18" name="Picture 17" descr="Lin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8575" y="5161893"/>
            <a:ext cx="9271000" cy="826901"/>
          </a:xfrm>
          <a:prstGeom prst="rect">
            <a:avLst/>
          </a:prstGeom>
        </p:spPr>
      </p:pic>
      <p:pic>
        <p:nvPicPr>
          <p:cNvPr id="10" name="Picture 9"/>
          <p:cNvPicPr>
            <a:picLocks noChangeAspect="1"/>
          </p:cNvPicPr>
          <p:nvPr userDrawn="1"/>
        </p:nvPicPr>
        <p:blipFill>
          <a:blip r:embed="rId3"/>
          <a:stretch>
            <a:fillRect/>
          </a:stretch>
        </p:blipFill>
        <p:spPr>
          <a:xfrm>
            <a:off x="381000" y="5698168"/>
            <a:ext cx="1725738" cy="840744"/>
          </a:xfrm>
          <a:prstGeom prst="rect">
            <a:avLst/>
          </a:prstGeom>
        </p:spPr>
      </p:pic>
    </p:spTree>
    <p:extLst>
      <p:ext uri="{BB962C8B-B14F-4D97-AF65-F5344CB8AC3E}">
        <p14:creationId xmlns:p14="http://schemas.microsoft.com/office/powerpoint/2010/main" val="55381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8F2073B-13C0-4444-8F11-DBE808526D1E}" type="datetimeFigureOut">
              <a:rPr lang="en-US" smtClean="0"/>
              <a:t>1/9/2018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1562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8F2073B-13C0-4444-8F11-DBE808526D1E}" type="datetimeFigureOut">
              <a:rPr lang="en-US" smtClean="0"/>
              <a:t>1/9/2018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0973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5772778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dirty="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00153465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GB"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GB" dirty="0"/>
          </a:p>
        </p:txBody>
      </p:sp>
    </p:spTree>
    <p:extLst>
      <p:ext uri="{BB962C8B-B14F-4D97-AF65-F5344CB8AC3E}">
        <p14:creationId xmlns:p14="http://schemas.microsoft.com/office/powerpoint/2010/main" val="287451868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GB"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GB" dirty="0"/>
          </a:p>
        </p:txBody>
      </p:sp>
    </p:spTree>
    <p:extLst>
      <p:ext uri="{BB962C8B-B14F-4D97-AF65-F5344CB8AC3E}">
        <p14:creationId xmlns:p14="http://schemas.microsoft.com/office/powerpoint/2010/main" val="349869115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Tree>
    <p:extLst>
      <p:ext uri="{BB962C8B-B14F-4D97-AF65-F5344CB8AC3E}">
        <p14:creationId xmlns:p14="http://schemas.microsoft.com/office/powerpoint/2010/main" val="194507501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88913" y="127000"/>
            <a:ext cx="8780462" cy="712788"/>
          </a:xfrm>
        </p:spPr>
        <p:txBody>
          <a:bodyPr/>
          <a:lstStyle/>
          <a:p>
            <a:r>
              <a:rPr lang="en-US"/>
              <a:t>Click to edit Master title style</a:t>
            </a:r>
          </a:p>
        </p:txBody>
      </p:sp>
      <p:sp>
        <p:nvSpPr>
          <p:cNvPr id="3" name="Content Placeholder 2"/>
          <p:cNvSpPr>
            <a:spLocks noGrp="1"/>
          </p:cNvSpPr>
          <p:nvPr>
            <p:ph sz="quarter" idx="1"/>
          </p:nvPr>
        </p:nvSpPr>
        <p:spPr>
          <a:xfrm>
            <a:off x="193675" y="968375"/>
            <a:ext cx="4319588" cy="264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5663" y="968375"/>
            <a:ext cx="4321175" cy="264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93675" y="3760788"/>
            <a:ext cx="4319588" cy="2640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5663" y="3760788"/>
            <a:ext cx="4321175" cy="2640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553200"/>
            <a:ext cx="990600" cy="223838"/>
          </a:xfrm>
        </p:spPr>
        <p:txBody>
          <a:bodyPr rtlCol="0"/>
          <a:lstStyle>
            <a:lvl1pPr fontAlgn="auto">
              <a:spcBef>
                <a:spcPts val="0"/>
              </a:spcBef>
              <a:spcAft>
                <a:spcPts val="0"/>
              </a:spcAft>
              <a:defRPr>
                <a:solidFill>
                  <a:schemeClr val="tx1">
                    <a:tint val="75000"/>
                  </a:schemeClr>
                </a:solidFill>
                <a:latin typeface="+mn-lt"/>
                <a:ea typeface="+mn-ea"/>
                <a:cs typeface="+mn-cs"/>
              </a:defRPr>
            </a:lvl1pPr>
          </a:lstStyle>
          <a:p>
            <a:pPr>
              <a:defRPr/>
            </a:pPr>
            <a:fld id="{A503BC5B-9B9E-DD45-9E4E-1AB392EBDA16}" type="datetime1">
              <a:rPr lang="en-GB" altLang="en-US" smtClean="0"/>
              <a:t>09/01/2018</a:t>
            </a:fld>
            <a:endParaRPr lang="en-GB" altLang="en-US" dirty="0"/>
          </a:p>
        </p:txBody>
      </p:sp>
      <p:sp>
        <p:nvSpPr>
          <p:cNvPr id="8" name="Footer Placeholder 7"/>
          <p:cNvSpPr>
            <a:spLocks noGrp="1"/>
          </p:cNvSpPr>
          <p:nvPr>
            <p:ph type="ftr" sz="quarter" idx="11"/>
          </p:nvPr>
        </p:nvSpPr>
        <p:spPr>
          <a:xfrm>
            <a:off x="1295400" y="6553200"/>
            <a:ext cx="6477000" cy="228600"/>
          </a:xfrm>
        </p:spPr>
        <p:txBody>
          <a:bodyPr/>
          <a:lstStyle>
            <a:lvl1pPr>
              <a:defRPr/>
            </a:lvl1pPr>
          </a:lstStyle>
          <a:p>
            <a:pPr>
              <a:defRPr/>
            </a:pPr>
            <a:endParaRPr lang="en-GB" altLang="en-US" dirty="0"/>
          </a:p>
        </p:txBody>
      </p:sp>
    </p:spTree>
    <p:extLst>
      <p:ext uri="{BB962C8B-B14F-4D97-AF65-F5344CB8AC3E}">
        <p14:creationId xmlns:p14="http://schemas.microsoft.com/office/powerpoint/2010/main" val="308981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2000"/>
            </a:lvl4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28F2073B-13C0-4444-8F11-DBE808526D1E}" type="datetimeFigureOut">
              <a:rPr lang="en-US" smtClean="0"/>
              <a:t>1/9/2018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22040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10" name="Rectangle 9"/>
          <p:cNvSpPr/>
          <p:nvPr userDrawn="1"/>
        </p:nvSpPr>
        <p:spPr>
          <a:xfrm>
            <a:off x="8421797" y="6288018"/>
            <a:ext cx="416405" cy="29149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345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28F2073B-13C0-4444-8F11-DBE808526D1E}" type="datetimeFigureOut">
              <a:rPr lang="en-US" smtClean="0"/>
              <a:t>1/9/2018</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3844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28F2073B-13C0-4444-8F11-DBE808526D1E}" type="datetimeFigureOut">
              <a:rPr lang="en-US" smtClean="0"/>
              <a:t>1/9/2018</a:t>
            </a:fld>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197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88793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2073B-13C0-4444-8F11-DBE808526D1E}" type="datetimeFigureOut">
              <a:rPr lang="en-US" smtClean="0"/>
              <a:t>1/9/2018</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6424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8F2073B-13C0-4444-8F11-DBE808526D1E}" type="datetimeFigureOut">
              <a:rPr lang="en-US" smtClean="0"/>
              <a:t>1/9/2018</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7579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8F2073B-13C0-4444-8F11-DBE808526D1E}" type="datetimeFigureOut">
              <a:rPr lang="en-US" smtClean="0"/>
              <a:t>1/9/2018</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8375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9" name="Picture 8" descr="Line.png"/>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flipV="1">
            <a:off x="-33867" y="5930874"/>
            <a:ext cx="9283700" cy="826901"/>
          </a:xfrm>
          <a:prstGeom prst="rect">
            <a:avLst/>
          </a:prstGeom>
        </p:spPr>
      </p:pic>
      <p:sp>
        <p:nvSpPr>
          <p:cNvPr id="2" name="Title Placeholder 1"/>
          <p:cNvSpPr>
            <a:spLocks noGrp="1"/>
          </p:cNvSpPr>
          <p:nvPr>
            <p:ph type="title"/>
          </p:nvPr>
        </p:nvSpPr>
        <p:spPr>
          <a:xfrm>
            <a:off x="457200" y="274638"/>
            <a:ext cx="8229600" cy="880942"/>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457200" y="1322150"/>
            <a:ext cx="8229600" cy="48040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2073B-13C0-4444-8F11-DBE808526D1E}" type="datetimeFigureOut">
              <a:rPr lang="en-US" smtClean="0"/>
              <a:t>1/9/2018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4"/>
          <p:cNvSpPr txBox="1">
            <a:spLocks/>
          </p:cNvSpPr>
          <p:nvPr/>
        </p:nvSpPr>
        <p:spPr>
          <a:xfrm>
            <a:off x="8434582" y="6252244"/>
            <a:ext cx="504436"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821B043-5F04-0647-9D3F-F9735C1B9D39}" type="slidenum">
              <a:rPr lang="en-US" sz="1400" smtClean="0">
                <a:solidFill>
                  <a:schemeClr val="bg1">
                    <a:lumMod val="65000"/>
                  </a:schemeClr>
                </a:solidFill>
              </a:rPr>
              <a:pPr/>
              <a:t>‹#›</a:t>
            </a:fld>
            <a:endParaRPr lang="en-US" sz="1400" dirty="0">
              <a:solidFill>
                <a:schemeClr val="bg1">
                  <a:lumMod val="65000"/>
                </a:schemeClr>
              </a:solidFill>
            </a:endParaRPr>
          </a:p>
        </p:txBody>
      </p:sp>
    </p:spTree>
    <p:extLst>
      <p:ext uri="{BB962C8B-B14F-4D97-AF65-F5344CB8AC3E}">
        <p14:creationId xmlns:p14="http://schemas.microsoft.com/office/powerpoint/2010/main" val="30581304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2.wmf"/><Relationship Id="rId3" Type="http://schemas.openxmlformats.org/officeDocument/2006/relationships/notesSlide" Target="../notesSlides/notesSlide15.xml"/><Relationship Id="rId7" Type="http://schemas.openxmlformats.org/officeDocument/2006/relationships/image" Target="../media/image19.wmf"/><Relationship Id="rId12"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0.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3.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5.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4.emf"/><Relationship Id="rId5" Type="http://schemas.openxmlformats.org/officeDocument/2006/relationships/image" Target="../media/image23.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0.wmf"/><Relationship Id="rId3" Type="http://schemas.openxmlformats.org/officeDocument/2006/relationships/notesSlide" Target="../notesSlides/notesSlide18.xml"/><Relationship Id="rId7" Type="http://schemas.openxmlformats.org/officeDocument/2006/relationships/image" Target="../media/image27.emf"/><Relationship Id="rId12"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29.wmf"/><Relationship Id="rId5" Type="http://schemas.openxmlformats.org/officeDocument/2006/relationships/image" Target="../media/image26.e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28.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9.xml"/><Relationship Id="rId7"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31.wmf"/><Relationship Id="rId4" Type="http://schemas.openxmlformats.org/officeDocument/2006/relationships/oleObject" Target="../embeddings/oleObject12.bin"/><Relationship Id="rId9" Type="http://schemas.openxmlformats.org/officeDocument/2006/relationships/image" Target="../media/image33.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21.xml"/><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6.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36.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22.xml"/><Relationship Id="rId7"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0.bin"/><Relationship Id="rId5" Type="http://schemas.openxmlformats.org/officeDocument/2006/relationships/image" Target="../media/image38.wmf"/><Relationship Id="rId4" Type="http://schemas.openxmlformats.org/officeDocument/2006/relationships/oleObject" Target="../embeddings/oleObject19.bin"/><Relationship Id="rId9" Type="http://schemas.openxmlformats.org/officeDocument/2006/relationships/image" Target="../media/image4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4.xml"/><Relationship Id="rId7"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44.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5.xml"/><Relationship Id="rId7" Type="http://schemas.openxmlformats.org/officeDocument/2006/relationships/image" Target="../media/image47.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7.bin"/><Relationship Id="rId5" Type="http://schemas.openxmlformats.org/officeDocument/2006/relationships/image" Target="../media/image46.emf"/><Relationship Id="rId4" Type="http://schemas.openxmlformats.org/officeDocument/2006/relationships/oleObject" Target="../embeddings/oleObject26.bin"/><Relationship Id="rId9" Type="http://schemas.openxmlformats.org/officeDocument/2006/relationships/image" Target="../media/image48.wmf"/></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4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23528" y="1454919"/>
            <a:ext cx="8640960" cy="1470025"/>
          </a:xfrm>
        </p:spPr>
        <p:txBody>
          <a:bodyPr>
            <a:noAutofit/>
          </a:bodyPr>
          <a:lstStyle/>
          <a:p>
            <a:pPr algn="ctr" eaLnBrk="1" hangingPunct="1">
              <a:defRPr/>
            </a:pPr>
            <a:r>
              <a:rPr lang="en-GB" sz="3600" dirty="0">
                <a:latin typeface="Arial" charset="0"/>
              </a:rPr>
              <a:t>ROBOTIC FUNDAMENTALS</a:t>
            </a:r>
            <a:br>
              <a:rPr lang="en-GB" sz="3600" dirty="0">
                <a:latin typeface="Arial" charset="0"/>
              </a:rPr>
            </a:br>
            <a:r>
              <a:rPr lang="en-GB" sz="3600" dirty="0">
                <a:latin typeface="Arial" charset="0"/>
              </a:rPr>
              <a:t>(UFMF4X-15-M)  </a:t>
            </a:r>
            <a:endParaRPr lang="en-GB" sz="3600" dirty="0">
              <a:solidFill>
                <a:schemeClr val="bg1">
                  <a:lumMod val="65000"/>
                </a:schemeClr>
              </a:solidFill>
              <a:latin typeface="Arial" charset="0"/>
              <a:cs typeface="+mj-cs"/>
            </a:endParaRPr>
          </a:p>
        </p:txBody>
      </p:sp>
      <p:sp>
        <p:nvSpPr>
          <p:cNvPr id="15362" name="Rectangle 3"/>
          <p:cNvSpPr>
            <a:spLocks noGrp="1" noChangeArrowheads="1"/>
          </p:cNvSpPr>
          <p:nvPr>
            <p:ph type="subTitle" idx="1"/>
          </p:nvPr>
        </p:nvSpPr>
        <p:spPr/>
        <p:txBody>
          <a:bodyPr>
            <a:noAutofit/>
          </a:bodyPr>
          <a:lstStyle/>
          <a:p>
            <a:r>
              <a:rPr lang="en-GB" dirty="0">
                <a:latin typeface="Arial" charset="0"/>
              </a:rPr>
              <a:t>Trajectories</a:t>
            </a:r>
          </a:p>
          <a:p>
            <a:r>
              <a:rPr lang="en-GB" dirty="0">
                <a:latin typeface="Arial" charset="0"/>
              </a:rPr>
              <a:t>(Cartesian Space)</a:t>
            </a:r>
          </a:p>
        </p:txBody>
      </p:sp>
    </p:spTree>
    <p:extLst>
      <p:ext uri="{BB962C8B-B14F-4D97-AF65-F5344CB8AC3E}">
        <p14:creationId xmlns:p14="http://schemas.microsoft.com/office/powerpoint/2010/main" val="231025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Via points – Middle Sections</a:t>
            </a:r>
          </a:p>
        </p:txBody>
      </p:sp>
      <p:pic>
        <p:nvPicPr>
          <p:cNvPr id="4" name="Picture 3"/>
          <p:cNvPicPr>
            <a:picLocks noChangeAspect="1"/>
          </p:cNvPicPr>
          <p:nvPr/>
        </p:nvPicPr>
        <p:blipFill>
          <a:blip r:embed="rId2"/>
          <a:stretch>
            <a:fillRect/>
          </a:stretch>
        </p:blipFill>
        <p:spPr>
          <a:xfrm>
            <a:off x="5868144" y="1468841"/>
            <a:ext cx="2988000" cy="3920317"/>
          </a:xfrm>
          <a:prstGeom prst="rect">
            <a:avLst/>
          </a:prstGeom>
        </p:spPr>
      </p:pic>
      <p:grpSp>
        <p:nvGrpSpPr>
          <p:cNvPr id="6" name="Group 5">
            <a:extLst>
              <a:ext uri="{FF2B5EF4-FFF2-40B4-BE49-F238E27FC236}">
                <a16:creationId xmlns:a16="http://schemas.microsoft.com/office/drawing/2014/main" id="{5E99B594-6080-43EB-85F4-EFDC410D4F8F}"/>
              </a:ext>
            </a:extLst>
          </p:cNvPr>
          <p:cNvGrpSpPr/>
          <p:nvPr/>
        </p:nvGrpSpPr>
        <p:grpSpPr>
          <a:xfrm>
            <a:off x="457200" y="1346013"/>
            <a:ext cx="5445236" cy="4165974"/>
            <a:chOff x="457200" y="1346013"/>
            <a:chExt cx="5445236" cy="4165974"/>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346013"/>
              <a:ext cx="5445236" cy="4165974"/>
            </a:xfrm>
            <a:prstGeom prst="rect">
              <a:avLst/>
            </a:prstGeom>
          </p:spPr>
        </p:pic>
        <p:sp>
          <p:nvSpPr>
            <p:cNvPr id="5" name="TextBox 4">
              <a:extLst>
                <a:ext uri="{FF2B5EF4-FFF2-40B4-BE49-F238E27FC236}">
                  <a16:creationId xmlns:a16="http://schemas.microsoft.com/office/drawing/2014/main" id="{B5743019-1BFC-4019-AA54-EE3CAF3F5B06}"/>
                </a:ext>
              </a:extLst>
            </p:cNvPr>
            <p:cNvSpPr txBox="1"/>
            <p:nvPr/>
          </p:nvSpPr>
          <p:spPr>
            <a:xfrm>
              <a:off x="4499992" y="3213555"/>
              <a:ext cx="378630" cy="430887"/>
            </a:xfrm>
            <a:prstGeom prst="rect">
              <a:avLst/>
            </a:prstGeom>
            <a:noFill/>
          </p:spPr>
          <p:txBody>
            <a:bodyPr wrap="none" rtlCol="0">
              <a:spAutoFit/>
            </a:bodyPr>
            <a:lstStyle/>
            <a:p>
              <a:r>
                <a:rPr lang="el-GR" sz="2200" i="1" dirty="0">
                  <a:solidFill>
                    <a:schemeClr val="tx1"/>
                  </a:solidFill>
                </a:rPr>
                <a:t>θ</a:t>
              </a:r>
              <a:r>
                <a:rPr lang="it-IT" sz="2200" i="1" baseline="-25000" dirty="0">
                  <a:solidFill>
                    <a:schemeClr val="tx1"/>
                  </a:solidFill>
                </a:rPr>
                <a:t>l</a:t>
              </a:r>
              <a:endParaRPr lang="en-GB" sz="2200" i="1" baseline="-25000" dirty="0">
                <a:solidFill>
                  <a:schemeClr val="tx1"/>
                </a:solidFill>
              </a:endParaRPr>
            </a:p>
          </p:txBody>
        </p:sp>
      </p:grpSp>
    </p:spTree>
    <p:extLst>
      <p:ext uri="{BB962C8B-B14F-4D97-AF65-F5344CB8AC3E}">
        <p14:creationId xmlns:p14="http://schemas.microsoft.com/office/powerpoint/2010/main" val="180340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Via points – Starting Section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024" y="1346013"/>
            <a:ext cx="5433588" cy="4165974"/>
          </a:xfrm>
          <a:prstGeom prst="rect">
            <a:avLst/>
          </a:prstGeom>
        </p:spPr>
      </p:pic>
      <p:pic>
        <p:nvPicPr>
          <p:cNvPr id="6" name="Picture 5"/>
          <p:cNvPicPr>
            <a:picLocks noChangeAspect="1"/>
          </p:cNvPicPr>
          <p:nvPr/>
        </p:nvPicPr>
        <p:blipFill>
          <a:blip r:embed="rId4"/>
          <a:stretch>
            <a:fillRect/>
          </a:stretch>
        </p:blipFill>
        <p:spPr>
          <a:xfrm>
            <a:off x="6084488" y="1278544"/>
            <a:ext cx="2880000" cy="4166680"/>
          </a:xfrm>
          <a:prstGeom prst="rect">
            <a:avLst/>
          </a:prstGeom>
        </p:spPr>
      </p:pic>
    </p:spTree>
    <p:extLst>
      <p:ext uri="{BB962C8B-B14F-4D97-AF65-F5344CB8AC3E}">
        <p14:creationId xmlns:p14="http://schemas.microsoft.com/office/powerpoint/2010/main" val="91187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Via points – Finishing Section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024" y="1363836"/>
            <a:ext cx="5433588" cy="4130328"/>
          </a:xfrm>
          <a:prstGeom prst="rect">
            <a:avLst/>
          </a:prstGeom>
        </p:spPr>
      </p:pic>
      <p:pic>
        <p:nvPicPr>
          <p:cNvPr id="6" name="Picture 5"/>
          <p:cNvPicPr>
            <a:picLocks noChangeAspect="1"/>
          </p:cNvPicPr>
          <p:nvPr/>
        </p:nvPicPr>
        <p:blipFill>
          <a:blip r:embed="rId3"/>
          <a:stretch>
            <a:fillRect/>
          </a:stretch>
        </p:blipFill>
        <p:spPr>
          <a:xfrm>
            <a:off x="5940152" y="1278310"/>
            <a:ext cx="2880000" cy="4301380"/>
          </a:xfrm>
          <a:prstGeom prst="rect">
            <a:avLst/>
          </a:prstGeom>
        </p:spPr>
      </p:pic>
    </p:spTree>
    <p:extLst>
      <p:ext uri="{BB962C8B-B14F-4D97-AF65-F5344CB8AC3E}">
        <p14:creationId xmlns:p14="http://schemas.microsoft.com/office/powerpoint/2010/main" val="427479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Cartesian space trajectories</a:t>
            </a:r>
          </a:p>
        </p:txBody>
      </p:sp>
    </p:spTree>
    <p:extLst>
      <p:ext uri="{BB962C8B-B14F-4D97-AF65-F5344CB8AC3E}">
        <p14:creationId xmlns:p14="http://schemas.microsoft.com/office/powerpoint/2010/main" val="216318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3"/>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b="12499"/>
          <a:stretch/>
        </p:blipFill>
        <p:spPr bwMode="auto">
          <a:xfrm>
            <a:off x="1238250" y="1497035"/>
            <a:ext cx="6667500" cy="4333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5" name="Title 4"/>
          <p:cNvSpPr>
            <a:spLocks noGrp="1"/>
          </p:cNvSpPr>
          <p:nvPr>
            <p:ph type="title"/>
          </p:nvPr>
        </p:nvSpPr>
        <p:spPr/>
        <p:txBody>
          <a:bodyPr/>
          <a:lstStyle/>
          <a:p>
            <a:r>
              <a:rPr lang="en-GB" altLang="en-US" dirty="0"/>
              <a:t>Cartesian Space Trajectories</a:t>
            </a: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2800" u="sng" dirty="0"/>
              <a:t>Straight line motion</a:t>
            </a:r>
            <a:r>
              <a:rPr lang="en-US" sz="2800" dirty="0"/>
              <a:t> can be produced if the trajectory generation is carried out in Cartesian space:</a:t>
            </a:r>
          </a:p>
          <a:p>
            <a:pPr marL="514350" indent="-514350">
              <a:buFont typeface="+mj-lt"/>
              <a:buAutoNum type="arabicPeriod"/>
            </a:pPr>
            <a:r>
              <a:rPr lang="en-US" sz="2400" dirty="0"/>
              <a:t>The trajectory is applied to the </a:t>
            </a:r>
            <a:r>
              <a:rPr lang="en-US" sz="2400" u="sng" dirty="0"/>
              <a:t>linear coordinates </a:t>
            </a:r>
            <a:r>
              <a:rPr lang="en-US" sz="2400" dirty="0"/>
              <a:t>and angles which represent the end-effector location </a:t>
            </a:r>
            <a:r>
              <a:rPr lang="en-US" sz="2400" baseline="30000" dirty="0"/>
              <a:t>0</a:t>
            </a:r>
            <a:r>
              <a:rPr lang="en-US" sz="2400" dirty="0"/>
              <a:t>T</a:t>
            </a:r>
            <a:r>
              <a:rPr lang="en-US" sz="2400" baseline="-25000" dirty="0"/>
              <a:t>6</a:t>
            </a:r>
            <a:r>
              <a:rPr lang="en-US" sz="2400" dirty="0"/>
              <a:t>.</a:t>
            </a:r>
          </a:p>
          <a:p>
            <a:pPr marL="514350" indent="-514350">
              <a:buFont typeface="+mj-lt"/>
              <a:buAutoNum type="arabicPeriod"/>
            </a:pPr>
            <a:r>
              <a:rPr lang="en-US" sz="2400" dirty="0"/>
              <a:t>These trajectories are then sampled to produce a set of </a:t>
            </a:r>
            <a:r>
              <a:rPr lang="en-US" sz="2400" baseline="30000" dirty="0"/>
              <a:t>0</a:t>
            </a:r>
            <a:r>
              <a:rPr lang="en-US" sz="2400" dirty="0"/>
              <a:t>T</a:t>
            </a:r>
            <a:r>
              <a:rPr lang="en-US" sz="2400" baseline="-25000" dirty="0"/>
              <a:t>6</a:t>
            </a:r>
            <a:r>
              <a:rPr lang="en-US" sz="2400" dirty="0"/>
              <a:t> transformations spanning the whole movement.</a:t>
            </a:r>
          </a:p>
          <a:p>
            <a:pPr marL="514350" indent="-514350">
              <a:buFont typeface="+mj-lt"/>
              <a:buAutoNum type="arabicPeriod"/>
            </a:pPr>
            <a:r>
              <a:rPr lang="en-US" sz="2400" dirty="0"/>
              <a:t>Performing the inverse kinematics calculation on each one of these gives a set of joint angle vectors for the manipulator to follow.</a:t>
            </a:r>
          </a:p>
          <a:p>
            <a:pPr marL="0" indent="0">
              <a:buNone/>
            </a:pPr>
            <a:endParaRPr lang="en-US" sz="2800" dirty="0"/>
          </a:p>
        </p:txBody>
      </p:sp>
      <p:sp>
        <p:nvSpPr>
          <p:cNvPr id="5" name="Title 4"/>
          <p:cNvSpPr>
            <a:spLocks noGrp="1"/>
          </p:cNvSpPr>
          <p:nvPr>
            <p:ph type="title"/>
          </p:nvPr>
        </p:nvSpPr>
        <p:spPr/>
        <p:txBody>
          <a:bodyPr/>
          <a:lstStyle/>
          <a:p>
            <a:r>
              <a:rPr lang="en-GB" altLang="en-US" dirty="0"/>
              <a:t>Cartesian Space Trajectories</a:t>
            </a: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lstStyle/>
          <a:p>
            <a:r>
              <a:rPr lang="en-GB" altLang="en-US" dirty="0"/>
              <a:t>Trajectory Generation</a:t>
            </a:r>
            <a:endParaRPr lang="en-GB" dirty="0"/>
          </a:p>
        </p:txBody>
      </p:sp>
      <p:sp>
        <p:nvSpPr>
          <p:cNvPr id="12291" name="Rectangle 2"/>
          <p:cNvSpPr>
            <a:spLocks noGrp="1" noChangeArrowheads="1"/>
          </p:cNvSpPr>
          <p:nvPr>
            <p:ph idx="1"/>
          </p:nvPr>
        </p:nvSpPr>
        <p:spPr>
          <a:xfrm>
            <a:off x="193675" y="1484313"/>
            <a:ext cx="8793163" cy="4764087"/>
          </a:xfrm>
        </p:spPr>
        <p:txBody>
          <a:bodyPr>
            <a:normAutofit/>
          </a:bodyPr>
          <a:lstStyle/>
          <a:p>
            <a:pPr marL="0" indent="0" algn="ct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Each end-effector position calculated using IK.</a:t>
            </a:r>
          </a:p>
        </p:txBody>
      </p:sp>
      <p:pic>
        <p:nvPicPr>
          <p:cNvPr id="12292"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61925" y="2492896"/>
            <a:ext cx="8820150" cy="306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304109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clrChange>
              <a:clrFrom>
                <a:srgbClr val="FFFFFF"/>
              </a:clrFrom>
              <a:clrTo>
                <a:srgbClr val="FFFFFF">
                  <a:alpha val="0"/>
                </a:srgbClr>
              </a:clrTo>
            </a:clrChange>
          </a:blip>
          <a:stretch>
            <a:fillRect/>
          </a:stretch>
        </p:blipFill>
        <p:spPr>
          <a:xfrm>
            <a:off x="539552" y="1844824"/>
            <a:ext cx="2436218" cy="2304256"/>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blip>
          <a:stretch>
            <a:fillRect/>
          </a:stretch>
        </p:blipFill>
        <p:spPr>
          <a:xfrm>
            <a:off x="3527562" y="1844824"/>
            <a:ext cx="2292846" cy="2333608"/>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blip>
          <a:stretch>
            <a:fillRect/>
          </a:stretch>
        </p:blipFill>
        <p:spPr>
          <a:xfrm>
            <a:off x="6372200" y="1844824"/>
            <a:ext cx="2293969" cy="2304256"/>
          </a:xfrm>
          <a:prstGeom prst="rect">
            <a:avLst/>
          </a:prstGeom>
        </p:spPr>
      </p:pic>
      <p:sp>
        <p:nvSpPr>
          <p:cNvPr id="21" name="Title 1"/>
          <p:cNvSpPr txBox="1">
            <a:spLocks/>
          </p:cNvSpPr>
          <p:nvPr/>
        </p:nvSpPr>
        <p:spPr>
          <a:xfrm>
            <a:off x="457200" y="274638"/>
            <a:ext cx="822960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dirty="0">
                <a:solidFill>
                  <a:schemeClr val="tx2"/>
                </a:solidFill>
              </a:rPr>
              <a:t>Cartesian Space Difficulties</a:t>
            </a:r>
          </a:p>
        </p:txBody>
      </p:sp>
      <p:sp>
        <p:nvSpPr>
          <p:cNvPr id="22" name="Text Box 2"/>
          <p:cNvSpPr txBox="1">
            <a:spLocks noChangeArrowheads="1"/>
          </p:cNvSpPr>
          <p:nvPr/>
        </p:nvSpPr>
        <p:spPr bwMode="auto">
          <a:xfrm>
            <a:off x="457200" y="4221089"/>
            <a:ext cx="8229600" cy="5760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spcBef>
                <a:spcPts val="800"/>
              </a:spcBef>
            </a:pPr>
            <a:r>
              <a:rPr lang="en-GB" altLang="en-US" sz="2800" b="1" dirty="0">
                <a:solidFill>
                  <a:srgbClr val="000000"/>
                </a:solidFill>
                <a:latin typeface="+mn-lt"/>
              </a:rPr>
              <a:t>         Type A			Type B		Type C</a:t>
            </a:r>
          </a:p>
          <a:p>
            <a:pPr marL="0" indent="0" eaLnBrk="1" hangingPunct="1">
              <a:spcBef>
                <a:spcPts val="800"/>
              </a:spcBef>
            </a:pPr>
            <a:endParaRPr lang="en-GB" altLang="en-US" sz="2800" b="1" dirty="0">
              <a:solidFill>
                <a:srgbClr val="000000"/>
              </a:solidFill>
              <a:latin typeface="+mn-lt"/>
            </a:endParaRPr>
          </a:p>
        </p:txBody>
      </p:sp>
      <p:sp>
        <p:nvSpPr>
          <p:cNvPr id="23" name="Text Box 2"/>
          <p:cNvSpPr txBox="1">
            <a:spLocks noChangeArrowheads="1"/>
          </p:cNvSpPr>
          <p:nvPr/>
        </p:nvSpPr>
        <p:spPr bwMode="auto">
          <a:xfrm>
            <a:off x="528638" y="5085184"/>
            <a:ext cx="2459186" cy="1368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algn="ctr" eaLnBrk="1" hangingPunct="1">
              <a:spcBef>
                <a:spcPts val="800"/>
              </a:spcBef>
            </a:pPr>
            <a:r>
              <a:rPr lang="en-GB" altLang="en-US" sz="2400" dirty="0">
                <a:solidFill>
                  <a:srgbClr val="000000"/>
                </a:solidFill>
                <a:latin typeface="+mn-lt"/>
              </a:rPr>
              <a:t>Points not in workspace</a:t>
            </a:r>
          </a:p>
        </p:txBody>
      </p:sp>
      <p:sp>
        <p:nvSpPr>
          <p:cNvPr id="24" name="Text Box 2"/>
          <p:cNvSpPr txBox="1">
            <a:spLocks noChangeArrowheads="1"/>
          </p:cNvSpPr>
          <p:nvPr/>
        </p:nvSpPr>
        <p:spPr bwMode="auto">
          <a:xfrm>
            <a:off x="3413845" y="5085184"/>
            <a:ext cx="2459186" cy="1368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algn="ctr" eaLnBrk="1" hangingPunct="1">
              <a:spcBef>
                <a:spcPts val="800"/>
              </a:spcBef>
            </a:pPr>
            <a:r>
              <a:rPr lang="en-GB" altLang="en-US" sz="2400" dirty="0">
                <a:solidFill>
                  <a:srgbClr val="000000"/>
                </a:solidFill>
                <a:latin typeface="+mn-lt"/>
              </a:rPr>
              <a:t>Path through singularity</a:t>
            </a:r>
          </a:p>
        </p:txBody>
      </p:sp>
      <p:sp>
        <p:nvSpPr>
          <p:cNvPr id="25" name="Text Box 2"/>
          <p:cNvSpPr txBox="1">
            <a:spLocks noChangeArrowheads="1"/>
          </p:cNvSpPr>
          <p:nvPr/>
        </p:nvSpPr>
        <p:spPr bwMode="auto">
          <a:xfrm>
            <a:off x="6372200" y="5085184"/>
            <a:ext cx="2459186" cy="1368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algn="ctr" eaLnBrk="1" hangingPunct="1">
              <a:spcBef>
                <a:spcPts val="800"/>
              </a:spcBef>
            </a:pPr>
            <a:r>
              <a:rPr lang="en-GB" altLang="en-US" sz="2400" dirty="0">
                <a:solidFill>
                  <a:srgbClr val="000000"/>
                </a:solidFill>
                <a:latin typeface="+mn-lt"/>
              </a:rPr>
              <a:t>Different configuration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57200" y="2204864"/>
            <a:ext cx="8229600" cy="2447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spcBef>
                <a:spcPts val="800"/>
              </a:spcBef>
            </a:pPr>
            <a:r>
              <a:rPr lang="en-GB" altLang="en-US" sz="3000" dirty="0">
                <a:solidFill>
                  <a:srgbClr val="000000"/>
                </a:solidFill>
                <a:latin typeface="+mn-lt"/>
              </a:rPr>
              <a:t>Spatial – obstacles</a:t>
            </a:r>
          </a:p>
          <a:p>
            <a:pPr marL="0" indent="0" eaLnBrk="1" hangingPunct="1">
              <a:spcBef>
                <a:spcPts val="800"/>
              </a:spcBef>
            </a:pPr>
            <a:endParaRPr lang="en-GB" altLang="en-US" sz="3000" dirty="0">
              <a:solidFill>
                <a:srgbClr val="000000"/>
              </a:solidFill>
              <a:latin typeface="+mn-lt"/>
            </a:endParaRPr>
          </a:p>
          <a:p>
            <a:pPr marL="0" indent="0" eaLnBrk="1" hangingPunct="1">
              <a:spcBef>
                <a:spcPts val="800"/>
              </a:spcBef>
            </a:pPr>
            <a:r>
              <a:rPr lang="en-GB" altLang="en-US" sz="3000" dirty="0">
                <a:solidFill>
                  <a:srgbClr val="000000"/>
                </a:solidFill>
                <a:latin typeface="+mn-lt"/>
              </a:rPr>
              <a:t>Temporal – timing issues </a:t>
            </a:r>
          </a:p>
          <a:p>
            <a:pPr marL="0" indent="0" eaLnBrk="1" hangingPunct="1">
              <a:spcBef>
                <a:spcPts val="800"/>
              </a:spcBef>
            </a:pPr>
            <a:endParaRPr lang="en-GB" altLang="en-US" sz="3000" dirty="0">
              <a:solidFill>
                <a:srgbClr val="000000"/>
              </a:solidFill>
              <a:latin typeface="+mn-lt"/>
            </a:endParaRPr>
          </a:p>
          <a:p>
            <a:pPr marL="0" indent="0" eaLnBrk="1" hangingPunct="1">
              <a:spcBef>
                <a:spcPts val="800"/>
              </a:spcBef>
            </a:pPr>
            <a:r>
              <a:rPr lang="en-GB" altLang="en-US" sz="3000" dirty="0">
                <a:solidFill>
                  <a:srgbClr val="000000"/>
                </a:solidFill>
                <a:latin typeface="+mn-lt"/>
              </a:rPr>
              <a:t>Smoothness – avoiding jerky movements</a:t>
            </a:r>
          </a:p>
        </p:txBody>
      </p:sp>
      <p:sp>
        <p:nvSpPr>
          <p:cNvPr id="3" name="Title 2"/>
          <p:cNvSpPr>
            <a:spLocks noGrp="1"/>
          </p:cNvSpPr>
          <p:nvPr>
            <p:ph type="title"/>
          </p:nvPr>
        </p:nvSpPr>
        <p:spPr>
          <a:xfrm>
            <a:off x="457200" y="274638"/>
            <a:ext cx="8507288" cy="880942"/>
          </a:xfrm>
        </p:spPr>
        <p:txBody>
          <a:bodyPr>
            <a:normAutofit/>
          </a:bodyPr>
          <a:lstStyle/>
          <a:p>
            <a:r>
              <a:rPr lang="en-US" dirty="0"/>
              <a:t>Cartesian Space -Trajectory Constraints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24578">
                                            <p:txEl>
                                              <p:pRg st="0" end="0"/>
                                            </p:txEl>
                                          </p:spTgt>
                                        </p:tgtEl>
                                        <p:attrNameLst>
                                          <p:attrName>style.visibility</p:attrName>
                                        </p:attrNameLst>
                                      </p:cBhvr>
                                      <p:to>
                                        <p:strVal val="visible"/>
                                      </p:to>
                                    </p:set>
                                    <p:animEffect transition="in" filter="blinds(horizontal)">
                                      <p:cBhvr additive="repl">
                                        <p:cTn id="7" dur="500"/>
                                        <p:tgtEl>
                                          <p:spTgt spid="245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24578">
                                            <p:txEl>
                                              <p:pRg st="2" end="2"/>
                                            </p:txEl>
                                          </p:spTgt>
                                        </p:tgtEl>
                                        <p:attrNameLst>
                                          <p:attrName>style.visibility</p:attrName>
                                        </p:attrNameLst>
                                      </p:cBhvr>
                                      <p:to>
                                        <p:strVal val="visible"/>
                                      </p:to>
                                    </p:set>
                                    <p:animEffect transition="in" filter="blinds(horizontal)">
                                      <p:cBhvr additive="repl">
                                        <p:cTn id="12" dur="500"/>
                                        <p:tgtEl>
                                          <p:spTgt spid="2457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24578">
                                            <p:txEl>
                                              <p:pRg st="4" end="4"/>
                                            </p:txEl>
                                          </p:spTgt>
                                        </p:tgtEl>
                                        <p:attrNameLst>
                                          <p:attrName>style.visibility</p:attrName>
                                        </p:attrNameLst>
                                      </p:cBhvr>
                                      <p:to>
                                        <p:strVal val="visible"/>
                                      </p:to>
                                    </p:set>
                                    <p:animEffect transition="in" filter="blinds(horizontal)">
                                      <p:cBhvr additive="repl">
                                        <p:cTn id="17" dur="500"/>
                                        <p:tgtEl>
                                          <p:spTgt spid="245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p:cNvSpPr txBox="1">
            <a:spLocks noChangeArrowheads="1"/>
          </p:cNvSpPr>
          <p:nvPr/>
        </p:nvSpPr>
        <p:spPr bwMode="auto">
          <a:xfrm>
            <a:off x="685800" y="1484312"/>
            <a:ext cx="7772400" cy="4840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marL="1035050" indent="-5032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lnSpc>
                <a:spcPct val="90000"/>
              </a:lnSpc>
              <a:spcBef>
                <a:spcPts val="700"/>
              </a:spcBef>
            </a:pPr>
            <a:r>
              <a:rPr lang="en-US" altLang="en-US" sz="2800" dirty="0">
                <a:solidFill>
                  <a:srgbClr val="000000"/>
                </a:solidFill>
                <a:latin typeface="+mn-lt"/>
              </a:rPr>
              <a:t>Goal: </a:t>
            </a:r>
          </a:p>
          <a:p>
            <a:pPr marL="531812" lvl="1" indent="0" eaLnBrk="1" hangingPunct="1">
              <a:lnSpc>
                <a:spcPct val="90000"/>
              </a:lnSpc>
              <a:spcBef>
                <a:spcPts val="600"/>
              </a:spcBef>
            </a:pPr>
            <a:r>
              <a:rPr lang="en-US" altLang="en-US" sz="2400" dirty="0">
                <a:solidFill>
                  <a:srgbClr val="000000"/>
                </a:solidFill>
                <a:latin typeface="+mn-lt"/>
              </a:rPr>
              <a:t>Turn a </a:t>
            </a:r>
            <a:r>
              <a:rPr lang="en-US" altLang="en-US" sz="2400" u="sng" dirty="0">
                <a:solidFill>
                  <a:srgbClr val="000000"/>
                </a:solidFill>
                <a:latin typeface="+mn-lt"/>
              </a:rPr>
              <a:t>specified Cartesian space trajectory </a:t>
            </a:r>
            <a:r>
              <a:rPr lang="en-US" altLang="en-US" sz="2400" dirty="0">
                <a:solidFill>
                  <a:srgbClr val="000000"/>
                </a:solidFill>
                <a:latin typeface="+mn-lt"/>
              </a:rPr>
              <a:t>of P</a:t>
            </a:r>
            <a:r>
              <a:rPr lang="en-US" altLang="en-US" sz="2400" baseline="-25000" dirty="0">
                <a:solidFill>
                  <a:srgbClr val="000000"/>
                </a:solidFill>
                <a:latin typeface="+mn-lt"/>
              </a:rPr>
              <a:t>e</a:t>
            </a:r>
            <a:r>
              <a:rPr lang="en-US" altLang="en-US" sz="2400" dirty="0">
                <a:solidFill>
                  <a:srgbClr val="000000"/>
                </a:solidFill>
                <a:latin typeface="+mn-lt"/>
              </a:rPr>
              <a:t> into appropriate </a:t>
            </a:r>
            <a:r>
              <a:rPr lang="en-US" altLang="en-US" sz="2400" u="sng" dirty="0">
                <a:solidFill>
                  <a:srgbClr val="000000"/>
                </a:solidFill>
                <a:latin typeface="+mn-lt"/>
              </a:rPr>
              <a:t>joint position reference values </a:t>
            </a:r>
          </a:p>
          <a:p>
            <a:pPr marL="0" indent="0" eaLnBrk="1" hangingPunct="1">
              <a:lnSpc>
                <a:spcPct val="90000"/>
              </a:lnSpc>
              <a:spcBef>
                <a:spcPts val="700"/>
              </a:spcBef>
            </a:pPr>
            <a:endParaRPr lang="en-US" altLang="en-US" sz="2800" dirty="0">
              <a:solidFill>
                <a:srgbClr val="000000"/>
              </a:solidFill>
              <a:latin typeface="+mn-lt"/>
            </a:endParaRPr>
          </a:p>
          <a:p>
            <a:pPr marL="0" indent="0" eaLnBrk="1" hangingPunct="1">
              <a:lnSpc>
                <a:spcPct val="90000"/>
              </a:lnSpc>
              <a:spcBef>
                <a:spcPts val="700"/>
              </a:spcBef>
            </a:pPr>
            <a:r>
              <a:rPr lang="en-US" altLang="en-US" sz="2800" dirty="0">
                <a:solidFill>
                  <a:srgbClr val="000000"/>
                </a:solidFill>
                <a:latin typeface="+mn-lt"/>
              </a:rPr>
              <a:t>Steps:</a:t>
            </a:r>
          </a:p>
          <a:p>
            <a:pPr marL="531812" lvl="1" indent="0" eaLnBrk="1" hangingPunct="1">
              <a:lnSpc>
                <a:spcPct val="90000"/>
              </a:lnSpc>
              <a:spcBef>
                <a:spcPts val="600"/>
              </a:spcBef>
            </a:pPr>
            <a:r>
              <a:rPr lang="en-US" altLang="en-US" sz="2400" dirty="0">
                <a:solidFill>
                  <a:srgbClr val="000000"/>
                </a:solidFill>
                <a:latin typeface="+mn-lt"/>
              </a:rPr>
              <a:t>Use </a:t>
            </a:r>
            <a:r>
              <a:rPr lang="en-US" altLang="en-US" sz="2400" u="sng" dirty="0">
                <a:solidFill>
                  <a:srgbClr val="000000"/>
                </a:solidFill>
                <a:latin typeface="+mn-lt"/>
              </a:rPr>
              <a:t>inverse kinematics</a:t>
            </a:r>
            <a:r>
              <a:rPr lang="en-US" altLang="en-US" sz="2400" dirty="0">
                <a:solidFill>
                  <a:srgbClr val="000000"/>
                </a:solidFill>
                <a:latin typeface="+mn-lt"/>
              </a:rPr>
              <a:t> of a robot manipulator arm to </a:t>
            </a:r>
            <a:r>
              <a:rPr lang="en-US" altLang="en-US" sz="2400" u="sng" dirty="0">
                <a:solidFill>
                  <a:srgbClr val="000000"/>
                </a:solidFill>
                <a:latin typeface="+mn-lt"/>
              </a:rPr>
              <a:t>find joint values for any particular </a:t>
            </a:r>
            <a:r>
              <a:rPr lang="en-US" altLang="en-US" sz="2400" dirty="0">
                <a:solidFill>
                  <a:srgbClr val="000000"/>
                </a:solidFill>
                <a:latin typeface="+mn-lt"/>
              </a:rPr>
              <a:t>location of P</a:t>
            </a:r>
            <a:r>
              <a:rPr lang="en-US" altLang="en-US" sz="2400" baseline="-25000" dirty="0">
                <a:solidFill>
                  <a:srgbClr val="000000"/>
                </a:solidFill>
                <a:latin typeface="+mn-lt"/>
              </a:rPr>
              <a:t>e</a:t>
            </a:r>
          </a:p>
          <a:p>
            <a:pPr marL="531812" lvl="1" indent="0" eaLnBrk="1" hangingPunct="1">
              <a:lnSpc>
                <a:spcPct val="90000"/>
              </a:lnSpc>
              <a:spcBef>
                <a:spcPts val="600"/>
              </a:spcBef>
            </a:pPr>
            <a:r>
              <a:rPr lang="en-US" altLang="en-US" sz="2400" dirty="0">
                <a:solidFill>
                  <a:srgbClr val="000000"/>
                </a:solidFill>
                <a:latin typeface="+mn-lt"/>
              </a:rPr>
              <a:t>Use </a:t>
            </a:r>
            <a:r>
              <a:rPr lang="en-US" altLang="en-US" sz="2400" u="sng" dirty="0">
                <a:solidFill>
                  <a:srgbClr val="000000"/>
                </a:solidFill>
                <a:latin typeface="+mn-lt"/>
              </a:rPr>
              <a:t>sampling</a:t>
            </a:r>
            <a:r>
              <a:rPr lang="en-US" altLang="en-US" sz="2400" dirty="0">
                <a:solidFill>
                  <a:srgbClr val="000000"/>
                </a:solidFill>
                <a:latin typeface="+mn-lt"/>
              </a:rPr>
              <a:t> and </a:t>
            </a:r>
            <a:r>
              <a:rPr lang="en-US" altLang="en-US" sz="2400" u="sng" dirty="0">
                <a:solidFill>
                  <a:srgbClr val="000000"/>
                </a:solidFill>
                <a:latin typeface="+mn-lt"/>
              </a:rPr>
              <a:t>curve fittin</a:t>
            </a:r>
            <a:r>
              <a:rPr lang="en-US" altLang="en-US" sz="2400" dirty="0">
                <a:solidFill>
                  <a:srgbClr val="000000"/>
                </a:solidFill>
                <a:latin typeface="+mn-lt"/>
              </a:rPr>
              <a:t>g to reduce computation</a:t>
            </a:r>
          </a:p>
          <a:p>
            <a:pPr marL="0" indent="0" eaLnBrk="1" hangingPunct="1">
              <a:lnSpc>
                <a:spcPct val="90000"/>
              </a:lnSpc>
              <a:spcBef>
                <a:spcPts val="700"/>
              </a:spcBef>
            </a:pPr>
            <a:endParaRPr lang="en-US" altLang="en-US" sz="2800" dirty="0">
              <a:solidFill>
                <a:srgbClr val="000000"/>
              </a:solidFill>
              <a:latin typeface="+mn-lt"/>
            </a:endParaRPr>
          </a:p>
          <a:p>
            <a:pPr marL="0" indent="0" eaLnBrk="1" hangingPunct="1">
              <a:lnSpc>
                <a:spcPct val="90000"/>
              </a:lnSpc>
              <a:spcBef>
                <a:spcPts val="700"/>
              </a:spcBef>
            </a:pPr>
            <a:r>
              <a:rPr lang="en-US" altLang="en-US" sz="2800" dirty="0">
                <a:solidFill>
                  <a:srgbClr val="000000"/>
                </a:solidFill>
                <a:latin typeface="+mn-lt"/>
              </a:rPr>
              <a:t>Output:</a:t>
            </a:r>
          </a:p>
          <a:p>
            <a:pPr marL="531812" lvl="1" indent="0" eaLnBrk="1" hangingPunct="1">
              <a:lnSpc>
                <a:spcPct val="90000"/>
              </a:lnSpc>
              <a:spcBef>
                <a:spcPts val="600"/>
              </a:spcBef>
            </a:pPr>
            <a:r>
              <a:rPr lang="en-US" altLang="en-US" sz="2400" dirty="0">
                <a:solidFill>
                  <a:srgbClr val="000000"/>
                </a:solidFill>
                <a:latin typeface="+mn-lt"/>
              </a:rPr>
              <a:t>A series of </a:t>
            </a:r>
            <a:r>
              <a:rPr lang="en-US" altLang="en-US" sz="2400" u="sng" dirty="0">
                <a:solidFill>
                  <a:srgbClr val="000000"/>
                </a:solidFill>
                <a:latin typeface="+mn-lt"/>
              </a:rPr>
              <a:t>joint position/velocity reference values </a:t>
            </a:r>
            <a:r>
              <a:rPr lang="en-US" altLang="en-US" sz="2400" dirty="0">
                <a:solidFill>
                  <a:srgbClr val="000000"/>
                </a:solidFill>
                <a:latin typeface="+mn-lt"/>
              </a:rPr>
              <a:t>to send to the controller</a:t>
            </a:r>
          </a:p>
        </p:txBody>
      </p:sp>
      <p:sp>
        <p:nvSpPr>
          <p:cNvPr id="2" name="Title 1"/>
          <p:cNvSpPr>
            <a:spLocks noGrp="1"/>
          </p:cNvSpPr>
          <p:nvPr>
            <p:ph type="title"/>
          </p:nvPr>
        </p:nvSpPr>
        <p:spPr>
          <a:xfrm>
            <a:off x="457200" y="274638"/>
            <a:ext cx="8686800" cy="880942"/>
          </a:xfrm>
        </p:spPr>
        <p:txBody>
          <a:bodyPr>
            <a:normAutofit/>
          </a:bodyPr>
          <a:lstStyle/>
          <a:p>
            <a:r>
              <a:rPr lang="en-US" dirty="0"/>
              <a:t>Cartesian Space -Trajectory Generation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Previously on</a:t>
            </a:r>
          </a:p>
        </p:txBody>
      </p:sp>
      <p:sp>
        <p:nvSpPr>
          <p:cNvPr id="3" name="Content Placeholder 2"/>
          <p:cNvSpPr>
            <a:spLocks noGrp="1"/>
          </p:cNvSpPr>
          <p:nvPr>
            <p:ph idx="1"/>
          </p:nvPr>
        </p:nvSpPr>
        <p:spPr/>
        <p:txBody>
          <a:bodyPr>
            <a:normAutofit fontScale="92500"/>
          </a:bodyPr>
          <a:lstStyle/>
          <a:p>
            <a:pPr marL="531812" lvl="1" indent="0">
              <a:lnSpc>
                <a:spcPct val="90000"/>
              </a:lnSpc>
              <a:spcBef>
                <a:spcPts val="650"/>
              </a:spcBef>
              <a:buNone/>
            </a:pPr>
            <a:r>
              <a:rPr lang="en-GB" altLang="en-US" sz="2800" dirty="0">
                <a:solidFill>
                  <a:srgbClr val="000000"/>
                </a:solidFill>
              </a:rPr>
              <a:t>Joint interpolated movement is simple to implement but does not provide straight line motion.</a:t>
            </a:r>
          </a:p>
          <a:p>
            <a:pPr marL="531812" lvl="1" indent="0">
              <a:lnSpc>
                <a:spcPct val="90000"/>
              </a:lnSpc>
              <a:spcBef>
                <a:spcPts val="650"/>
              </a:spcBef>
              <a:buNone/>
            </a:pPr>
            <a:endParaRPr lang="en-GB" altLang="en-US" sz="2800" dirty="0">
              <a:solidFill>
                <a:srgbClr val="000000"/>
              </a:solidFill>
            </a:endParaRPr>
          </a:p>
          <a:p>
            <a:pPr marL="531812" lvl="1" indent="0">
              <a:lnSpc>
                <a:spcPct val="90000"/>
              </a:lnSpc>
              <a:spcBef>
                <a:spcPts val="650"/>
              </a:spcBef>
              <a:buNone/>
            </a:pPr>
            <a:r>
              <a:rPr lang="en-GB" altLang="en-US" sz="2800" dirty="0">
                <a:solidFill>
                  <a:srgbClr val="000000"/>
                </a:solidFill>
              </a:rPr>
              <a:t>Linear or polynomial trajectories can be calculated.</a:t>
            </a:r>
          </a:p>
          <a:p>
            <a:pPr marL="531812" lvl="1" indent="0">
              <a:lnSpc>
                <a:spcPct val="90000"/>
              </a:lnSpc>
              <a:spcBef>
                <a:spcPts val="650"/>
              </a:spcBef>
              <a:buNone/>
            </a:pPr>
            <a:endParaRPr lang="en-GB" altLang="en-US" sz="2800" dirty="0">
              <a:solidFill>
                <a:srgbClr val="000000"/>
              </a:solidFill>
            </a:endParaRPr>
          </a:p>
          <a:p>
            <a:pPr marL="531812" lvl="1" indent="0">
              <a:lnSpc>
                <a:spcPct val="90000"/>
              </a:lnSpc>
              <a:spcBef>
                <a:spcPts val="650"/>
              </a:spcBef>
              <a:buNone/>
            </a:pPr>
            <a:r>
              <a:rPr lang="en-GB" altLang="en-US" sz="2800" dirty="0">
                <a:solidFill>
                  <a:srgbClr val="000000"/>
                </a:solidFill>
              </a:rPr>
              <a:t>Polynomial trajectories can keep ‘jerk’ low.</a:t>
            </a:r>
          </a:p>
          <a:p>
            <a:pPr marL="531812" lvl="1" indent="0">
              <a:lnSpc>
                <a:spcPct val="90000"/>
              </a:lnSpc>
              <a:spcBef>
                <a:spcPts val="650"/>
              </a:spcBef>
              <a:buNone/>
            </a:pPr>
            <a:endParaRPr lang="en-GB" altLang="en-US" sz="2800" dirty="0">
              <a:solidFill>
                <a:srgbClr val="000000"/>
              </a:solidFill>
            </a:endParaRPr>
          </a:p>
          <a:p>
            <a:pPr marL="531812" lvl="1" indent="0">
              <a:lnSpc>
                <a:spcPct val="90000"/>
              </a:lnSpc>
              <a:spcBef>
                <a:spcPts val="650"/>
              </a:spcBef>
              <a:buNone/>
            </a:pPr>
            <a:r>
              <a:rPr lang="en-GB" altLang="en-US" sz="2800" dirty="0">
                <a:solidFill>
                  <a:srgbClr val="000000"/>
                </a:solidFill>
              </a:rPr>
              <a:t>Continuous path motion gives a “smoother” motion.</a:t>
            </a:r>
          </a:p>
          <a:p>
            <a:pPr marL="0" indent="0">
              <a:buNone/>
            </a:pPr>
            <a:endParaRPr lang="en-GB" dirty="0"/>
          </a:p>
          <a:p>
            <a:pPr marL="0" indent="0" algn="ctr">
              <a:buNone/>
            </a:pPr>
            <a:r>
              <a:rPr lang="en-GB" dirty="0"/>
              <a:t>Questions?</a:t>
            </a:r>
          </a:p>
        </p:txBody>
      </p:sp>
      <p:pic>
        <p:nvPicPr>
          <p:cNvPr id="5"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11960" y="458305"/>
            <a:ext cx="4248472" cy="632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496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685800" y="1447800"/>
            <a:ext cx="58674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608013" indent="-608013" eaLnBrk="0" hangingPunct="0">
              <a:tabLst>
                <a:tab pos="989013" algn="l"/>
                <a:tab pos="1903413" algn="l"/>
                <a:tab pos="2817813" algn="l"/>
                <a:tab pos="3732213" algn="l"/>
                <a:tab pos="4646613" algn="l"/>
                <a:tab pos="5561013" algn="l"/>
                <a:tab pos="6475413" algn="l"/>
                <a:tab pos="7389813" algn="l"/>
                <a:tab pos="8304213" algn="l"/>
                <a:tab pos="9218613" algn="l"/>
                <a:tab pos="10133013" algn="l"/>
              </a:tabLst>
              <a:defRPr>
                <a:solidFill>
                  <a:schemeClr val="bg1"/>
                </a:solidFill>
                <a:latin typeface="Arial" charset="0"/>
                <a:ea typeface="Microsoft YaHei" charset="-122"/>
              </a:defRPr>
            </a:lvl1pPr>
            <a:lvl2pPr eaLnBrk="0" hangingPunct="0">
              <a:tabLst>
                <a:tab pos="989013" algn="l"/>
                <a:tab pos="1903413" algn="l"/>
                <a:tab pos="2817813" algn="l"/>
                <a:tab pos="3732213" algn="l"/>
                <a:tab pos="4646613" algn="l"/>
                <a:tab pos="5561013" algn="l"/>
                <a:tab pos="6475413" algn="l"/>
                <a:tab pos="7389813" algn="l"/>
                <a:tab pos="8304213" algn="l"/>
                <a:tab pos="9218613" algn="l"/>
                <a:tab pos="10133013" algn="l"/>
              </a:tabLst>
              <a:defRPr>
                <a:solidFill>
                  <a:schemeClr val="bg1"/>
                </a:solidFill>
                <a:latin typeface="Arial" charset="0"/>
                <a:ea typeface="Microsoft YaHei" charset="-122"/>
              </a:defRPr>
            </a:lvl2pPr>
            <a:lvl3pPr eaLnBrk="0" hangingPunct="0">
              <a:tabLst>
                <a:tab pos="989013" algn="l"/>
                <a:tab pos="1903413" algn="l"/>
                <a:tab pos="2817813" algn="l"/>
                <a:tab pos="3732213" algn="l"/>
                <a:tab pos="4646613" algn="l"/>
                <a:tab pos="5561013" algn="l"/>
                <a:tab pos="6475413" algn="l"/>
                <a:tab pos="7389813" algn="l"/>
                <a:tab pos="8304213" algn="l"/>
                <a:tab pos="9218613" algn="l"/>
                <a:tab pos="10133013" algn="l"/>
              </a:tabLst>
              <a:defRPr>
                <a:solidFill>
                  <a:schemeClr val="bg1"/>
                </a:solidFill>
                <a:latin typeface="Arial" charset="0"/>
                <a:ea typeface="Microsoft YaHei" charset="-122"/>
              </a:defRPr>
            </a:lvl3pPr>
            <a:lvl4pPr eaLnBrk="0" hangingPunct="0">
              <a:tabLst>
                <a:tab pos="989013" algn="l"/>
                <a:tab pos="1903413" algn="l"/>
                <a:tab pos="2817813" algn="l"/>
                <a:tab pos="3732213" algn="l"/>
                <a:tab pos="4646613" algn="l"/>
                <a:tab pos="5561013" algn="l"/>
                <a:tab pos="6475413" algn="l"/>
                <a:tab pos="7389813" algn="l"/>
                <a:tab pos="8304213" algn="l"/>
                <a:tab pos="9218613" algn="l"/>
                <a:tab pos="10133013" algn="l"/>
              </a:tabLst>
              <a:defRPr>
                <a:solidFill>
                  <a:schemeClr val="bg1"/>
                </a:solidFill>
                <a:latin typeface="Arial" charset="0"/>
                <a:ea typeface="Microsoft YaHei" charset="-122"/>
              </a:defRPr>
            </a:lvl4pPr>
            <a:lvl5pPr eaLnBrk="0" hangingPunct="0">
              <a:tabLst>
                <a:tab pos="989013" algn="l"/>
                <a:tab pos="1903413" algn="l"/>
                <a:tab pos="2817813" algn="l"/>
                <a:tab pos="3732213" algn="l"/>
                <a:tab pos="4646613" algn="l"/>
                <a:tab pos="5561013" algn="l"/>
                <a:tab pos="6475413" algn="l"/>
                <a:tab pos="7389813" algn="l"/>
                <a:tab pos="8304213" algn="l"/>
                <a:tab pos="9218613" algn="l"/>
                <a:tab pos="10133013"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89013" algn="l"/>
                <a:tab pos="1903413" algn="l"/>
                <a:tab pos="2817813" algn="l"/>
                <a:tab pos="3732213" algn="l"/>
                <a:tab pos="4646613" algn="l"/>
                <a:tab pos="5561013" algn="l"/>
                <a:tab pos="6475413" algn="l"/>
                <a:tab pos="7389813" algn="l"/>
                <a:tab pos="8304213" algn="l"/>
                <a:tab pos="9218613" algn="l"/>
                <a:tab pos="10133013"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89013" algn="l"/>
                <a:tab pos="1903413" algn="l"/>
                <a:tab pos="2817813" algn="l"/>
                <a:tab pos="3732213" algn="l"/>
                <a:tab pos="4646613" algn="l"/>
                <a:tab pos="5561013" algn="l"/>
                <a:tab pos="6475413" algn="l"/>
                <a:tab pos="7389813" algn="l"/>
                <a:tab pos="8304213" algn="l"/>
                <a:tab pos="9218613" algn="l"/>
                <a:tab pos="10133013"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89013" algn="l"/>
                <a:tab pos="1903413" algn="l"/>
                <a:tab pos="2817813" algn="l"/>
                <a:tab pos="3732213" algn="l"/>
                <a:tab pos="4646613" algn="l"/>
                <a:tab pos="5561013" algn="l"/>
                <a:tab pos="6475413" algn="l"/>
                <a:tab pos="7389813" algn="l"/>
                <a:tab pos="8304213" algn="l"/>
                <a:tab pos="9218613" algn="l"/>
                <a:tab pos="10133013"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89013" algn="l"/>
                <a:tab pos="1903413" algn="l"/>
                <a:tab pos="2817813" algn="l"/>
                <a:tab pos="3732213" algn="l"/>
                <a:tab pos="4646613" algn="l"/>
                <a:tab pos="5561013" algn="l"/>
                <a:tab pos="6475413" algn="l"/>
                <a:tab pos="7389813" algn="l"/>
                <a:tab pos="8304213" algn="l"/>
                <a:tab pos="9218613" algn="l"/>
                <a:tab pos="10133013" algn="l"/>
              </a:tabLst>
              <a:defRPr>
                <a:solidFill>
                  <a:schemeClr val="bg1"/>
                </a:solidFill>
                <a:latin typeface="Arial" charset="0"/>
                <a:ea typeface="Microsoft YaHei" charset="-122"/>
              </a:defRPr>
            </a:lvl9pPr>
          </a:lstStyle>
          <a:p>
            <a:pPr eaLnBrk="1" hangingPunct="1">
              <a:spcBef>
                <a:spcPts val="700"/>
              </a:spcBef>
              <a:buFont typeface="Times New Roman" pitchFamily="16" charset="0"/>
              <a:buAutoNum type="arabicPeriod"/>
            </a:pPr>
            <a:endParaRPr lang="en-US" altLang="en-US" sz="2800" dirty="0">
              <a:solidFill>
                <a:srgbClr val="000000"/>
              </a:solidFill>
              <a:latin typeface="+mn-lt"/>
            </a:endParaRPr>
          </a:p>
        </p:txBody>
      </p:sp>
      <p:sp>
        <p:nvSpPr>
          <p:cNvPr id="28677" name="Text Box 4"/>
          <p:cNvSpPr txBox="1">
            <a:spLocks noChangeArrowheads="1"/>
          </p:cNvSpPr>
          <p:nvPr/>
        </p:nvSpPr>
        <p:spPr bwMode="auto">
          <a:xfrm>
            <a:off x="1547664" y="6165304"/>
            <a:ext cx="3538736"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spcBef>
                <a:spcPts val="1125"/>
              </a:spcBef>
              <a:buClrTx/>
              <a:buFontTx/>
              <a:buNone/>
            </a:pPr>
            <a:r>
              <a:rPr lang="en-US" altLang="en-US" dirty="0">
                <a:solidFill>
                  <a:srgbClr val="000000"/>
                </a:solidFill>
                <a:latin typeface="Verdana" pitchFamily="32" charset="0"/>
              </a:rPr>
              <a:t>C=continuous D=discrete</a:t>
            </a:r>
          </a:p>
        </p:txBody>
      </p:sp>
      <p:graphicFrame>
        <p:nvGraphicFramePr>
          <p:cNvPr id="2" name="Table 1"/>
          <p:cNvGraphicFramePr>
            <a:graphicFrameLocks noGrp="1"/>
          </p:cNvGraphicFramePr>
          <p:nvPr>
            <p:extLst>
              <p:ext uri="{D42A27DB-BD31-4B8C-83A1-F6EECF244321}">
                <p14:modId xmlns:p14="http://schemas.microsoft.com/office/powerpoint/2010/main" val="3600375400"/>
              </p:ext>
            </p:extLst>
          </p:nvPr>
        </p:nvGraphicFramePr>
        <p:xfrm>
          <a:off x="539552" y="1700808"/>
          <a:ext cx="7992888" cy="4454530"/>
        </p:xfrm>
        <a:graphic>
          <a:graphicData uri="http://schemas.openxmlformats.org/drawingml/2006/table">
            <a:tbl>
              <a:tblPr firstRow="1" bandRow="1">
                <a:tableStyleId>{073A0DAA-6AF3-43AB-8588-CEC1D06C72B9}</a:tableStyleId>
              </a:tblPr>
              <a:tblGrid>
                <a:gridCol w="6552728">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tblGrid>
              <a:tr h="456119">
                <a:tc>
                  <a:txBody>
                    <a:bodyPr/>
                    <a:lstStyle/>
                    <a:p>
                      <a:r>
                        <a:rPr lang="en-US" sz="2800" dirty="0"/>
                        <a:t>Step</a:t>
                      </a:r>
                    </a:p>
                  </a:txBody>
                  <a:tcPr anchor="ctr"/>
                </a:tc>
                <a:tc>
                  <a:txBody>
                    <a:bodyPr/>
                    <a:lstStyle/>
                    <a:p>
                      <a:pPr algn="ctr"/>
                      <a:r>
                        <a:rPr lang="en-US" sz="2800" dirty="0"/>
                        <a:t>Mode</a:t>
                      </a:r>
                    </a:p>
                  </a:txBody>
                  <a:tcPr anchor="ctr"/>
                </a:tc>
                <a:extLst>
                  <a:ext uri="{0D108BD9-81ED-4DB2-BD59-A6C34878D82A}">
                    <a16:rowId xmlns:a16="http://schemas.microsoft.com/office/drawing/2014/main" val="10000"/>
                  </a:ext>
                </a:extLst>
              </a:tr>
              <a:tr h="7872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800" dirty="0"/>
                        <a:t>Obtain function for path</a:t>
                      </a:r>
                      <a:endParaRPr lang="en-US" altLang="en-US" sz="2800" dirty="0">
                        <a:solidFill>
                          <a:srgbClr val="000000"/>
                        </a:solidFill>
                        <a:latin typeface="+mn-lt"/>
                      </a:endParaRPr>
                    </a:p>
                  </a:txBody>
                  <a:tcPr anchor="ctr"/>
                </a:tc>
                <a:tc>
                  <a:txBody>
                    <a:bodyPr/>
                    <a:lstStyle/>
                    <a:p>
                      <a:pPr algn="ctr"/>
                      <a:r>
                        <a:rPr lang="en-US" sz="2800" dirty="0"/>
                        <a:t>C</a:t>
                      </a:r>
                    </a:p>
                  </a:txBody>
                  <a:tcPr anchor="ctr"/>
                </a:tc>
                <a:extLst>
                  <a:ext uri="{0D108BD9-81ED-4DB2-BD59-A6C34878D82A}">
                    <a16:rowId xmlns:a16="http://schemas.microsoft.com/office/drawing/2014/main" val="10001"/>
                  </a:ext>
                </a:extLst>
              </a:tr>
              <a:tr h="7872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800" dirty="0"/>
                        <a:t>Sample function to get discrete joint points</a:t>
                      </a:r>
                      <a:endParaRPr lang="en-US" altLang="en-US" sz="2800" dirty="0">
                        <a:solidFill>
                          <a:srgbClr val="000000"/>
                        </a:solidFill>
                        <a:latin typeface="+mn-lt"/>
                      </a:endParaRPr>
                    </a:p>
                  </a:txBody>
                  <a:tcPr anchor="ctr"/>
                </a:tc>
                <a:tc>
                  <a:txBody>
                    <a:bodyPr/>
                    <a:lstStyle/>
                    <a:p>
                      <a:pPr algn="ctr"/>
                      <a:r>
                        <a:rPr lang="en-US" sz="2800" dirty="0"/>
                        <a:t>D</a:t>
                      </a:r>
                    </a:p>
                  </a:txBody>
                  <a:tcPr anchor="ctr"/>
                </a:tc>
                <a:extLst>
                  <a:ext uri="{0D108BD9-81ED-4DB2-BD59-A6C34878D82A}">
                    <a16:rowId xmlns:a16="http://schemas.microsoft.com/office/drawing/2014/main" val="10002"/>
                  </a:ext>
                </a:extLst>
              </a:tr>
              <a:tr h="7872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800" dirty="0"/>
                        <a:t>Apply IK &amp; Jacobian calculations</a:t>
                      </a:r>
                      <a:endParaRPr lang="en-US" altLang="en-US" sz="2800" dirty="0">
                        <a:solidFill>
                          <a:srgbClr val="000000"/>
                        </a:solidFill>
                        <a:latin typeface="+mn-lt"/>
                      </a:endParaRPr>
                    </a:p>
                  </a:txBody>
                  <a:tcPr anchor="ctr"/>
                </a:tc>
                <a:tc>
                  <a:txBody>
                    <a:bodyPr/>
                    <a:lstStyle/>
                    <a:p>
                      <a:pPr algn="ctr"/>
                      <a:r>
                        <a:rPr lang="en-US" sz="2800" dirty="0"/>
                        <a:t>D</a:t>
                      </a:r>
                    </a:p>
                  </a:txBody>
                  <a:tcPr anchor="ctr"/>
                </a:tc>
                <a:extLst>
                  <a:ext uri="{0D108BD9-81ED-4DB2-BD59-A6C34878D82A}">
                    <a16:rowId xmlns:a16="http://schemas.microsoft.com/office/drawing/2014/main" val="10003"/>
                  </a:ext>
                </a:extLst>
              </a:tr>
              <a:tr h="7872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800" dirty="0"/>
                        <a:t>Fit function to joint points</a:t>
                      </a:r>
                      <a:endParaRPr lang="en-US" altLang="en-US" sz="2800" dirty="0">
                        <a:solidFill>
                          <a:srgbClr val="000000"/>
                        </a:solidFill>
                        <a:latin typeface="+mn-lt"/>
                      </a:endParaRPr>
                    </a:p>
                  </a:txBody>
                  <a:tcPr anchor="ctr"/>
                </a:tc>
                <a:tc>
                  <a:txBody>
                    <a:bodyPr/>
                    <a:lstStyle/>
                    <a:p>
                      <a:pPr algn="ctr"/>
                      <a:r>
                        <a:rPr lang="en-US" sz="2800" dirty="0"/>
                        <a:t>C</a:t>
                      </a:r>
                    </a:p>
                  </a:txBody>
                  <a:tcPr anchor="ctr"/>
                </a:tc>
                <a:extLst>
                  <a:ext uri="{0D108BD9-81ED-4DB2-BD59-A6C34878D82A}">
                    <a16:rowId xmlns:a16="http://schemas.microsoft.com/office/drawing/2014/main" val="10004"/>
                  </a:ext>
                </a:extLst>
              </a:tr>
              <a:tr h="7872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800" dirty="0"/>
                        <a:t>Sample to get discrete reference points</a:t>
                      </a:r>
                      <a:endParaRPr lang="en-US" altLang="en-US" sz="2800" dirty="0">
                        <a:solidFill>
                          <a:srgbClr val="000000"/>
                        </a:solidFill>
                        <a:latin typeface="+mn-lt"/>
                      </a:endParaRPr>
                    </a:p>
                  </a:txBody>
                  <a:tcPr anchor="ctr"/>
                </a:tc>
                <a:tc>
                  <a:txBody>
                    <a:bodyPr/>
                    <a:lstStyle/>
                    <a:p>
                      <a:pPr algn="ctr"/>
                      <a:r>
                        <a:rPr lang="en-US" sz="2800" dirty="0"/>
                        <a:t>D</a:t>
                      </a:r>
                    </a:p>
                  </a:txBody>
                  <a:tcPr anchor="ctr"/>
                </a:tc>
                <a:extLst>
                  <a:ext uri="{0D108BD9-81ED-4DB2-BD59-A6C34878D82A}">
                    <a16:rowId xmlns:a16="http://schemas.microsoft.com/office/drawing/2014/main" val="10005"/>
                  </a:ext>
                </a:extLst>
              </a:tr>
            </a:tbl>
          </a:graphicData>
        </a:graphic>
      </p:graphicFrame>
      <p:sp>
        <p:nvSpPr>
          <p:cNvPr id="7" name="Title 1"/>
          <p:cNvSpPr txBox="1">
            <a:spLocks/>
          </p:cNvSpPr>
          <p:nvPr/>
        </p:nvSpPr>
        <p:spPr>
          <a:xfrm>
            <a:off x="241176" y="274638"/>
            <a:ext cx="9227368" cy="880942"/>
          </a:xfrm>
          <a:prstGeom prst="rect">
            <a:avLst/>
          </a:prstGeom>
        </p:spPr>
        <p:txBody>
          <a:bodyPr>
            <a:normAutofit/>
          </a:bodyPr>
          <a:lstStyle>
            <a:lvl1pPr algn="l" defTabSz="457200" rtl="0" eaLnBrk="1" latinLnBrk="0" hangingPunct="1">
              <a:spcBef>
                <a:spcPct val="0"/>
              </a:spcBef>
              <a:buNone/>
              <a:defRPr sz="4000" kern="1200">
                <a:solidFill>
                  <a:schemeClr val="tx1"/>
                </a:solidFill>
                <a:latin typeface="+mj-lt"/>
                <a:ea typeface="+mj-ea"/>
                <a:cs typeface="+mj-cs"/>
              </a:defRPr>
            </a:lvl1pPr>
          </a:lstStyle>
          <a:p>
            <a:r>
              <a:rPr lang="en-US" dirty="0"/>
              <a:t>Cartesian Space -Trajectory Generation (2)</a:t>
            </a:r>
          </a:p>
        </p:txBody>
      </p:sp>
    </p:spTree>
    <p:extLst>
      <p:ext uri="{BB962C8B-B14F-4D97-AF65-F5344CB8AC3E}">
        <p14:creationId xmlns:p14="http://schemas.microsoft.com/office/powerpoint/2010/main" val="189786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marL="1035050" indent="-5032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spcBef>
                <a:spcPts val="700"/>
              </a:spcBef>
            </a:pPr>
            <a:r>
              <a:rPr lang="en-US" altLang="en-US" sz="2800" dirty="0">
                <a:solidFill>
                  <a:srgbClr val="000000"/>
                </a:solidFill>
                <a:latin typeface="+mn-lt"/>
              </a:rPr>
              <a:t>Express line as continuous function (i.e. </a:t>
            </a:r>
            <a:r>
              <a:rPr lang="en-GB" altLang="en-US" sz="2800" dirty="0">
                <a:solidFill>
                  <a:srgbClr val="000000"/>
                </a:solidFill>
                <a:latin typeface="+mn-lt"/>
              </a:rPr>
              <a:t>parameterise</a:t>
            </a:r>
            <a:r>
              <a:rPr lang="en-US" altLang="en-US" sz="2800" dirty="0">
                <a:solidFill>
                  <a:srgbClr val="000000"/>
                </a:solidFill>
                <a:latin typeface="+mn-lt"/>
              </a:rPr>
              <a:t> by time):</a:t>
            </a:r>
          </a:p>
          <a:p>
            <a:pPr marL="0" lvl="1" indent="0" algn="ctr" eaLnBrk="1" hangingPunct="1">
              <a:spcBef>
                <a:spcPts val="700"/>
              </a:spcBef>
            </a:pPr>
            <a:r>
              <a:rPr lang="en-US" altLang="en-US" sz="2800" dirty="0">
                <a:solidFill>
                  <a:srgbClr val="000000"/>
                </a:solidFill>
                <a:latin typeface="+mn-lt"/>
              </a:rPr>
              <a:t>x(t), y(t)</a:t>
            </a:r>
          </a:p>
          <a:p>
            <a:pPr marL="0" indent="0" eaLnBrk="1" hangingPunct="1">
              <a:spcBef>
                <a:spcPts val="700"/>
              </a:spcBef>
            </a:pPr>
            <a:endParaRPr lang="en-US" altLang="en-US" sz="2800" dirty="0">
              <a:solidFill>
                <a:srgbClr val="000000"/>
              </a:solidFill>
              <a:latin typeface="+mn-lt"/>
            </a:endParaRPr>
          </a:p>
          <a:p>
            <a:pPr marL="0" indent="0" eaLnBrk="1" hangingPunct="1">
              <a:spcBef>
                <a:spcPts val="700"/>
              </a:spcBef>
            </a:pPr>
            <a:r>
              <a:rPr lang="en-US" altLang="en-US" sz="2800" dirty="0">
                <a:solidFill>
                  <a:srgbClr val="000000"/>
                </a:solidFill>
                <a:latin typeface="+mn-lt"/>
              </a:rPr>
              <a:t>Suppose we specify the line </a:t>
            </a:r>
            <a:r>
              <a:rPr lang="en-US" altLang="en-US" sz="2800" i="1" dirty="0">
                <a:solidFill>
                  <a:srgbClr val="000000"/>
                </a:solidFill>
                <a:latin typeface="+mn-lt"/>
              </a:rPr>
              <a:t>y= mx +b</a:t>
            </a:r>
          </a:p>
          <a:p>
            <a:pPr marL="0" indent="0" eaLnBrk="1" hangingPunct="1">
              <a:spcBef>
                <a:spcPts val="700"/>
              </a:spcBef>
            </a:pPr>
            <a:endParaRPr lang="en-US" altLang="en-US" sz="2800" dirty="0">
              <a:solidFill>
                <a:srgbClr val="000000"/>
              </a:solidFill>
              <a:latin typeface="+mn-lt"/>
            </a:endParaRPr>
          </a:p>
          <a:p>
            <a:pPr marL="0" indent="0" eaLnBrk="1" hangingPunct="1">
              <a:spcBef>
                <a:spcPts val="700"/>
              </a:spcBef>
            </a:pPr>
            <a:r>
              <a:rPr lang="en-US" altLang="en-US" sz="2800" dirty="0">
                <a:solidFill>
                  <a:srgbClr val="000000"/>
                </a:solidFill>
                <a:latin typeface="+mn-lt"/>
              </a:rPr>
              <a:t>Want to move along line with constant speed, </a:t>
            </a:r>
            <a:r>
              <a:rPr lang="en-US" altLang="en-US" sz="2800" i="1" dirty="0">
                <a:solidFill>
                  <a:srgbClr val="000000"/>
                </a:solidFill>
                <a:latin typeface="+mn-lt"/>
              </a:rPr>
              <a:t>u</a:t>
            </a:r>
          </a:p>
        </p:txBody>
      </p:sp>
      <p:sp>
        <p:nvSpPr>
          <p:cNvPr id="2" name="Title 1"/>
          <p:cNvSpPr>
            <a:spLocks noGrp="1"/>
          </p:cNvSpPr>
          <p:nvPr>
            <p:ph type="title"/>
          </p:nvPr>
        </p:nvSpPr>
        <p:spPr/>
        <p:txBody>
          <a:bodyPr>
            <a:normAutofit/>
          </a:bodyPr>
          <a:lstStyle/>
          <a:p>
            <a:r>
              <a:rPr lang="en-US" dirty="0"/>
              <a:t>Example : Linear Motion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683568" y="1719783"/>
            <a:ext cx="8229600" cy="470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spcBef>
                <a:spcPts val="800"/>
              </a:spcBef>
            </a:pPr>
            <a:r>
              <a:rPr lang="en-US" altLang="en-US" sz="2800" dirty="0">
                <a:solidFill>
                  <a:srgbClr val="000000"/>
                </a:solidFill>
                <a:latin typeface="+mn-lt"/>
              </a:rPr>
              <a:t>Equation of line</a:t>
            </a:r>
          </a:p>
          <a:p>
            <a:pPr marL="0" indent="0" eaLnBrk="1" hangingPunct="1">
              <a:spcBef>
                <a:spcPts val="800"/>
              </a:spcBef>
            </a:pPr>
            <a:endParaRPr lang="en-US" altLang="en-US" sz="2800" dirty="0">
              <a:solidFill>
                <a:srgbClr val="000000"/>
              </a:solidFill>
              <a:latin typeface="+mn-lt"/>
            </a:endParaRPr>
          </a:p>
          <a:p>
            <a:pPr marL="0" indent="0" eaLnBrk="1" hangingPunct="1">
              <a:spcBef>
                <a:spcPts val="800"/>
              </a:spcBef>
            </a:pPr>
            <a:r>
              <a:rPr lang="en-US" altLang="en-US" sz="2800" dirty="0">
                <a:solidFill>
                  <a:srgbClr val="000000"/>
                </a:solidFill>
                <a:latin typeface="+mn-lt"/>
              </a:rPr>
              <a:t>Differentiate</a:t>
            </a:r>
          </a:p>
          <a:p>
            <a:pPr marL="0" indent="0" eaLnBrk="1" hangingPunct="1">
              <a:spcBef>
                <a:spcPts val="800"/>
              </a:spcBef>
            </a:pPr>
            <a:endParaRPr lang="en-US" altLang="en-US" sz="2800" dirty="0">
              <a:solidFill>
                <a:srgbClr val="000000"/>
              </a:solidFill>
              <a:latin typeface="+mn-lt"/>
            </a:endParaRPr>
          </a:p>
          <a:p>
            <a:pPr marL="0" indent="0" eaLnBrk="1" hangingPunct="1">
              <a:spcBef>
                <a:spcPts val="800"/>
              </a:spcBef>
            </a:pPr>
            <a:r>
              <a:rPr lang="en-US" altLang="en-US" sz="2800" dirty="0">
                <a:solidFill>
                  <a:srgbClr val="000000"/>
                </a:solidFill>
                <a:latin typeface="+mn-lt"/>
              </a:rPr>
              <a:t>Planar Velocity vector</a:t>
            </a:r>
          </a:p>
          <a:p>
            <a:pPr marL="0" indent="0" eaLnBrk="1" hangingPunct="1">
              <a:spcBef>
                <a:spcPts val="800"/>
              </a:spcBef>
            </a:pPr>
            <a:endParaRPr lang="en-US" altLang="en-US" sz="2800" dirty="0">
              <a:solidFill>
                <a:srgbClr val="000000"/>
              </a:solidFill>
              <a:latin typeface="+mn-lt"/>
            </a:endParaRPr>
          </a:p>
          <a:p>
            <a:pPr marL="0" indent="0" eaLnBrk="1" hangingPunct="1">
              <a:spcBef>
                <a:spcPts val="800"/>
              </a:spcBef>
            </a:pPr>
            <a:r>
              <a:rPr lang="en-US" altLang="en-US" sz="2800" dirty="0">
                <a:solidFill>
                  <a:srgbClr val="000000"/>
                </a:solidFill>
                <a:latin typeface="+mn-lt"/>
              </a:rPr>
              <a:t>Substitute </a:t>
            </a:r>
            <a:endParaRPr lang="en-US" altLang="en-US" sz="2800" i="1" dirty="0">
              <a:solidFill>
                <a:srgbClr val="000000"/>
              </a:solidFill>
              <a:latin typeface="+mn-lt"/>
            </a:endParaRPr>
          </a:p>
          <a:p>
            <a:pPr marL="0" indent="0" eaLnBrk="1" hangingPunct="1">
              <a:spcBef>
                <a:spcPts val="800"/>
              </a:spcBef>
            </a:pPr>
            <a:endParaRPr lang="en-US" altLang="en-US" sz="2800" dirty="0">
              <a:solidFill>
                <a:srgbClr val="000000"/>
              </a:solidFill>
              <a:latin typeface="+mn-lt"/>
            </a:endParaRPr>
          </a:p>
        </p:txBody>
      </p:sp>
      <p:graphicFrame>
        <p:nvGraphicFramePr>
          <p:cNvPr id="9" name="Object 27"/>
          <p:cNvGraphicFramePr>
            <a:graphicFrameLocks noChangeAspect="1"/>
          </p:cNvGraphicFramePr>
          <p:nvPr>
            <p:extLst>
              <p:ext uri="{D42A27DB-BD31-4B8C-83A1-F6EECF244321}">
                <p14:modId xmlns:p14="http://schemas.microsoft.com/office/powerpoint/2010/main" val="2288790621"/>
              </p:ext>
            </p:extLst>
          </p:nvPr>
        </p:nvGraphicFramePr>
        <p:xfrm>
          <a:off x="5064125" y="1628775"/>
          <a:ext cx="2362200" cy="712788"/>
        </p:xfrm>
        <a:graphic>
          <a:graphicData uri="http://schemas.openxmlformats.org/presentationml/2006/ole">
            <mc:AlternateContent xmlns:mc="http://schemas.openxmlformats.org/markup-compatibility/2006">
              <mc:Choice xmlns:v="urn:schemas-microsoft-com:vml" Requires="v">
                <p:oleObj spid="_x0000_s115505" name="Equation" r:id="rId4" imgW="672840" imgH="203040" progId="Equation.3">
                  <p:embed/>
                </p:oleObj>
              </mc:Choice>
              <mc:Fallback>
                <p:oleObj name="Equation" r:id="rId4" imgW="672840" imgH="203040" progId="Equation.3">
                  <p:embed/>
                  <p:pic>
                    <p:nvPicPr>
                      <p:cNvPr id="0" name=""/>
                      <p:cNvPicPr>
                        <a:picLocks noChangeAspect="1" noChangeArrowheads="1"/>
                      </p:cNvPicPr>
                      <p:nvPr/>
                    </p:nvPicPr>
                    <p:blipFill>
                      <a:blip r:embed="rId5"/>
                      <a:srcRect/>
                      <a:stretch>
                        <a:fillRect/>
                      </a:stretch>
                    </p:blipFill>
                    <p:spPr bwMode="auto">
                      <a:xfrm>
                        <a:off x="5064125" y="1628775"/>
                        <a:ext cx="2362200" cy="712788"/>
                      </a:xfrm>
                      <a:prstGeom prst="rect">
                        <a:avLst/>
                      </a:prstGeom>
                      <a:noFill/>
                      <a:ln>
                        <a:noFill/>
                      </a:ln>
                      <a:effectLst/>
                      <a:extLst/>
                    </p:spPr>
                  </p:pic>
                </p:oleObj>
              </mc:Fallback>
            </mc:AlternateContent>
          </a:graphicData>
        </a:graphic>
      </p:graphicFrame>
      <p:graphicFrame>
        <p:nvGraphicFramePr>
          <p:cNvPr id="10" name="Object 27"/>
          <p:cNvGraphicFramePr>
            <a:graphicFrameLocks noChangeAspect="1"/>
          </p:cNvGraphicFramePr>
          <p:nvPr>
            <p:extLst>
              <p:ext uri="{D42A27DB-BD31-4B8C-83A1-F6EECF244321}">
                <p14:modId xmlns:p14="http://schemas.microsoft.com/office/powerpoint/2010/main" val="2758607820"/>
              </p:ext>
            </p:extLst>
          </p:nvPr>
        </p:nvGraphicFramePr>
        <p:xfrm>
          <a:off x="5424488" y="2662238"/>
          <a:ext cx="1649412" cy="712787"/>
        </p:xfrm>
        <a:graphic>
          <a:graphicData uri="http://schemas.openxmlformats.org/presentationml/2006/ole">
            <mc:AlternateContent xmlns:mc="http://schemas.openxmlformats.org/markup-compatibility/2006">
              <mc:Choice xmlns:v="urn:schemas-microsoft-com:vml" Requires="v">
                <p:oleObj spid="_x0000_s115506" name="Equation" r:id="rId6" imgW="469800" imgH="203040" progId="Equation.3">
                  <p:embed/>
                </p:oleObj>
              </mc:Choice>
              <mc:Fallback>
                <p:oleObj name="Equation" r:id="rId6" imgW="469800" imgH="203040" progId="Equation.3">
                  <p:embed/>
                  <p:pic>
                    <p:nvPicPr>
                      <p:cNvPr id="0" name=""/>
                      <p:cNvPicPr>
                        <a:picLocks noChangeAspect="1" noChangeArrowheads="1"/>
                      </p:cNvPicPr>
                      <p:nvPr/>
                    </p:nvPicPr>
                    <p:blipFill>
                      <a:blip r:embed="rId7"/>
                      <a:srcRect/>
                      <a:stretch>
                        <a:fillRect/>
                      </a:stretch>
                    </p:blipFill>
                    <p:spPr bwMode="auto">
                      <a:xfrm>
                        <a:off x="5424488" y="2662238"/>
                        <a:ext cx="1649412" cy="712787"/>
                      </a:xfrm>
                      <a:prstGeom prst="rect">
                        <a:avLst/>
                      </a:prstGeom>
                      <a:noFill/>
                      <a:ln>
                        <a:noFill/>
                      </a:ln>
                      <a:effectLst/>
                      <a:extLst/>
                    </p:spPr>
                  </p:pic>
                </p:oleObj>
              </mc:Fallback>
            </mc:AlternateContent>
          </a:graphicData>
        </a:graphic>
      </p:graphicFrame>
      <p:graphicFrame>
        <p:nvGraphicFramePr>
          <p:cNvPr id="11" name="Object 27"/>
          <p:cNvGraphicFramePr>
            <a:graphicFrameLocks noChangeAspect="1"/>
          </p:cNvGraphicFramePr>
          <p:nvPr>
            <p:extLst>
              <p:ext uri="{D42A27DB-BD31-4B8C-83A1-F6EECF244321}">
                <p14:modId xmlns:p14="http://schemas.microsoft.com/office/powerpoint/2010/main" val="922559865"/>
              </p:ext>
            </p:extLst>
          </p:nvPr>
        </p:nvGraphicFramePr>
        <p:xfrm>
          <a:off x="4992688" y="3621088"/>
          <a:ext cx="2498725" cy="846137"/>
        </p:xfrm>
        <a:graphic>
          <a:graphicData uri="http://schemas.openxmlformats.org/presentationml/2006/ole">
            <mc:AlternateContent xmlns:mc="http://schemas.openxmlformats.org/markup-compatibility/2006">
              <mc:Choice xmlns:v="urn:schemas-microsoft-com:vml" Requires="v">
                <p:oleObj spid="_x0000_s115507" name="Equation" r:id="rId8" imgW="711000" imgH="241200" progId="Equation.3">
                  <p:embed/>
                </p:oleObj>
              </mc:Choice>
              <mc:Fallback>
                <p:oleObj name="Equation" r:id="rId8" imgW="711000" imgH="241200" progId="Equation.3">
                  <p:embed/>
                  <p:pic>
                    <p:nvPicPr>
                      <p:cNvPr id="0" name=""/>
                      <p:cNvPicPr>
                        <a:picLocks noChangeAspect="1" noChangeArrowheads="1"/>
                      </p:cNvPicPr>
                      <p:nvPr/>
                    </p:nvPicPr>
                    <p:blipFill>
                      <a:blip r:embed="rId9"/>
                      <a:srcRect/>
                      <a:stretch>
                        <a:fillRect/>
                      </a:stretch>
                    </p:blipFill>
                    <p:spPr bwMode="auto">
                      <a:xfrm>
                        <a:off x="4992688" y="3621088"/>
                        <a:ext cx="2498725" cy="846137"/>
                      </a:xfrm>
                      <a:prstGeom prst="rect">
                        <a:avLst/>
                      </a:prstGeom>
                      <a:noFill/>
                      <a:ln>
                        <a:noFill/>
                      </a:ln>
                      <a:effectLst/>
                      <a:extLst/>
                    </p:spPr>
                  </p:pic>
                </p:oleObj>
              </mc:Fallback>
            </mc:AlternateContent>
          </a:graphicData>
        </a:graphic>
      </p:graphicFrame>
      <p:graphicFrame>
        <p:nvGraphicFramePr>
          <p:cNvPr id="12" name="Object 27"/>
          <p:cNvGraphicFramePr>
            <a:graphicFrameLocks noChangeAspect="1"/>
          </p:cNvGraphicFramePr>
          <p:nvPr>
            <p:extLst>
              <p:ext uri="{D42A27DB-BD31-4B8C-83A1-F6EECF244321}">
                <p14:modId xmlns:p14="http://schemas.microsoft.com/office/powerpoint/2010/main" val="1353892932"/>
              </p:ext>
            </p:extLst>
          </p:nvPr>
        </p:nvGraphicFramePr>
        <p:xfrm>
          <a:off x="4860032" y="4725144"/>
          <a:ext cx="2809875" cy="846138"/>
        </p:xfrm>
        <a:graphic>
          <a:graphicData uri="http://schemas.openxmlformats.org/presentationml/2006/ole">
            <mc:AlternateContent xmlns:mc="http://schemas.openxmlformats.org/markup-compatibility/2006">
              <mc:Choice xmlns:v="urn:schemas-microsoft-com:vml" Requires="v">
                <p:oleObj spid="_x0000_s115508" name="Equation" r:id="rId10" imgW="799920" imgH="241200" progId="Equation.3">
                  <p:embed/>
                </p:oleObj>
              </mc:Choice>
              <mc:Fallback>
                <p:oleObj name="Equation" r:id="rId10" imgW="799920" imgH="241200" progId="Equation.3">
                  <p:embed/>
                  <p:pic>
                    <p:nvPicPr>
                      <p:cNvPr id="0" name=""/>
                      <p:cNvPicPr>
                        <a:picLocks noChangeAspect="1" noChangeArrowheads="1"/>
                      </p:cNvPicPr>
                      <p:nvPr/>
                    </p:nvPicPr>
                    <p:blipFill>
                      <a:blip r:embed="rId11"/>
                      <a:srcRect/>
                      <a:stretch>
                        <a:fillRect/>
                      </a:stretch>
                    </p:blipFill>
                    <p:spPr bwMode="auto">
                      <a:xfrm>
                        <a:off x="4860032" y="4725144"/>
                        <a:ext cx="2809875" cy="846138"/>
                      </a:xfrm>
                      <a:prstGeom prst="rect">
                        <a:avLst/>
                      </a:prstGeom>
                      <a:noFill/>
                      <a:ln>
                        <a:noFill/>
                      </a:ln>
                      <a:effectLst/>
                      <a:extLst/>
                    </p:spPr>
                  </p:pic>
                </p:oleObj>
              </mc:Fallback>
            </mc:AlternateContent>
          </a:graphicData>
        </a:graphic>
      </p:graphicFrame>
      <p:graphicFrame>
        <p:nvGraphicFramePr>
          <p:cNvPr id="15" name="Object 27"/>
          <p:cNvGraphicFramePr>
            <a:graphicFrameLocks noChangeAspect="1"/>
          </p:cNvGraphicFramePr>
          <p:nvPr>
            <p:extLst>
              <p:ext uri="{D42A27DB-BD31-4B8C-83A1-F6EECF244321}">
                <p14:modId xmlns:p14="http://schemas.microsoft.com/office/powerpoint/2010/main" val="2973213349"/>
              </p:ext>
            </p:extLst>
          </p:nvPr>
        </p:nvGraphicFramePr>
        <p:xfrm>
          <a:off x="2389188" y="4775200"/>
          <a:ext cx="490537" cy="714375"/>
        </p:xfrm>
        <a:graphic>
          <a:graphicData uri="http://schemas.openxmlformats.org/presentationml/2006/ole">
            <mc:AlternateContent xmlns:mc="http://schemas.openxmlformats.org/markup-compatibility/2006">
              <mc:Choice xmlns:v="urn:schemas-microsoft-com:vml" Requires="v">
                <p:oleObj spid="_x0000_s115509" name="Equation" r:id="rId12" imgW="139680" imgH="203040" progId="Equation.3">
                  <p:embed/>
                </p:oleObj>
              </mc:Choice>
              <mc:Fallback>
                <p:oleObj name="Equation" r:id="rId12" imgW="139680" imgH="203040" progId="Equation.3">
                  <p:embed/>
                  <p:pic>
                    <p:nvPicPr>
                      <p:cNvPr id="0" name=""/>
                      <p:cNvPicPr>
                        <a:picLocks noChangeAspect="1" noChangeArrowheads="1"/>
                      </p:cNvPicPr>
                      <p:nvPr/>
                    </p:nvPicPr>
                    <p:blipFill>
                      <a:blip r:embed="rId13"/>
                      <a:srcRect/>
                      <a:stretch>
                        <a:fillRect/>
                      </a:stretch>
                    </p:blipFill>
                    <p:spPr bwMode="auto">
                      <a:xfrm>
                        <a:off x="2389188" y="4775200"/>
                        <a:ext cx="490537" cy="714375"/>
                      </a:xfrm>
                      <a:prstGeom prst="rect">
                        <a:avLst/>
                      </a:prstGeom>
                      <a:noFill/>
                      <a:ln>
                        <a:noFill/>
                      </a:ln>
                      <a:effectLst/>
                      <a:extLst/>
                    </p:spPr>
                  </p:pic>
                </p:oleObj>
              </mc:Fallback>
            </mc:AlternateContent>
          </a:graphicData>
        </a:graphic>
      </p:graphicFrame>
      <p:sp>
        <p:nvSpPr>
          <p:cNvPr id="14" name="Title 1"/>
          <p:cNvSpPr>
            <a:spLocks noGrp="1"/>
          </p:cNvSpPr>
          <p:nvPr>
            <p:ph type="title"/>
          </p:nvPr>
        </p:nvSpPr>
        <p:spPr/>
        <p:txBody>
          <a:bodyPr>
            <a:normAutofit/>
          </a:bodyPr>
          <a:lstStyle/>
          <a:p>
            <a:r>
              <a:rPr lang="en-US" dirty="0"/>
              <a:t>Example : Linear Motion</a:t>
            </a:r>
          </a:p>
        </p:txBody>
      </p:sp>
      <p:sp>
        <p:nvSpPr>
          <p:cNvPr id="16" name="Title 1"/>
          <p:cNvSpPr txBox="1">
            <a:spLocks/>
          </p:cNvSpPr>
          <p:nvPr/>
        </p:nvSpPr>
        <p:spPr>
          <a:xfrm>
            <a:off x="467544" y="747858"/>
            <a:ext cx="8229600" cy="88094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kern="1200">
                <a:solidFill>
                  <a:schemeClr val="tx1"/>
                </a:solidFill>
                <a:latin typeface="+mj-lt"/>
                <a:ea typeface="+mj-ea"/>
                <a:cs typeface="+mj-cs"/>
              </a:defRPr>
            </a:lvl1pPr>
          </a:lstStyle>
          <a:p>
            <a:r>
              <a:rPr lang="en-GB" sz="3200" dirty="0"/>
              <a:t>Parameterise</a:t>
            </a:r>
            <a:r>
              <a:rPr lang="en-US" sz="3200" dirty="0"/>
              <a:t> the line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2"/>
          <p:cNvSpPr txBox="1">
            <a:spLocks noChangeArrowheads="1"/>
          </p:cNvSpPr>
          <p:nvPr/>
        </p:nvSpPr>
        <p:spPr bwMode="auto">
          <a:xfrm>
            <a:off x="457200" y="2276872"/>
            <a:ext cx="8229600" cy="3849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spcBef>
                <a:spcPts val="800"/>
              </a:spcBef>
            </a:pPr>
            <a:r>
              <a:rPr lang="en-US" altLang="en-US" sz="2800" dirty="0">
                <a:solidFill>
                  <a:srgbClr val="000000"/>
                </a:solidFill>
                <a:latin typeface="+mn-lt"/>
              </a:rPr>
              <a:t>Velocity (magnitude)</a:t>
            </a:r>
          </a:p>
          <a:p>
            <a:pPr marL="0" indent="0" eaLnBrk="1" hangingPunct="1">
              <a:spcBef>
                <a:spcPts val="800"/>
              </a:spcBef>
            </a:pPr>
            <a:endParaRPr lang="en-US" altLang="en-US" sz="2800" dirty="0">
              <a:solidFill>
                <a:srgbClr val="000000"/>
              </a:solidFill>
              <a:latin typeface="+mn-lt"/>
            </a:endParaRPr>
          </a:p>
          <a:p>
            <a:pPr marL="0" indent="0" eaLnBrk="1" hangingPunct="1">
              <a:spcBef>
                <a:spcPts val="800"/>
              </a:spcBef>
            </a:pPr>
            <a:endParaRPr lang="en-US" altLang="en-US" sz="2800" dirty="0">
              <a:solidFill>
                <a:srgbClr val="000000"/>
              </a:solidFill>
              <a:latin typeface="+mn-lt"/>
            </a:endParaRPr>
          </a:p>
          <a:p>
            <a:pPr marL="0" indent="0" eaLnBrk="1" hangingPunct="1">
              <a:spcBef>
                <a:spcPts val="800"/>
              </a:spcBef>
            </a:pPr>
            <a:endParaRPr lang="en-US" altLang="en-US" sz="2800" dirty="0">
              <a:solidFill>
                <a:srgbClr val="000000"/>
              </a:solidFill>
              <a:latin typeface="+mn-lt"/>
            </a:endParaRPr>
          </a:p>
        </p:txBody>
      </p:sp>
      <p:graphicFrame>
        <p:nvGraphicFramePr>
          <p:cNvPr id="9" name="Object 27"/>
          <p:cNvGraphicFramePr>
            <a:graphicFrameLocks noChangeAspect="1"/>
          </p:cNvGraphicFramePr>
          <p:nvPr>
            <p:extLst>
              <p:ext uri="{D42A27DB-BD31-4B8C-83A1-F6EECF244321}">
                <p14:modId xmlns:p14="http://schemas.microsoft.com/office/powerpoint/2010/main" val="2826630351"/>
              </p:ext>
            </p:extLst>
          </p:nvPr>
        </p:nvGraphicFramePr>
        <p:xfrm>
          <a:off x="3249145" y="1556792"/>
          <a:ext cx="2809875" cy="846138"/>
        </p:xfrm>
        <a:graphic>
          <a:graphicData uri="http://schemas.openxmlformats.org/presentationml/2006/ole">
            <mc:AlternateContent xmlns:mc="http://schemas.openxmlformats.org/markup-compatibility/2006">
              <mc:Choice xmlns:v="urn:schemas-microsoft-com:vml" Requires="v">
                <p:oleObj spid="_x0000_s116187" name="Equation" r:id="rId4" imgW="799920" imgH="241200" progId="Equation.3">
                  <p:embed/>
                </p:oleObj>
              </mc:Choice>
              <mc:Fallback>
                <p:oleObj name="Equation" r:id="rId4" imgW="799920" imgH="241200" progId="Equation.3">
                  <p:embed/>
                  <p:pic>
                    <p:nvPicPr>
                      <p:cNvPr id="0" name=""/>
                      <p:cNvPicPr>
                        <a:picLocks noChangeAspect="1" noChangeArrowheads="1"/>
                      </p:cNvPicPr>
                      <p:nvPr/>
                    </p:nvPicPr>
                    <p:blipFill>
                      <a:blip r:embed="rId5"/>
                      <a:srcRect/>
                      <a:stretch>
                        <a:fillRect/>
                      </a:stretch>
                    </p:blipFill>
                    <p:spPr bwMode="auto">
                      <a:xfrm>
                        <a:off x="3249145" y="1556792"/>
                        <a:ext cx="2809875" cy="846138"/>
                      </a:xfrm>
                      <a:prstGeom prst="rect">
                        <a:avLst/>
                      </a:prstGeom>
                      <a:noFill/>
                      <a:ln>
                        <a:noFill/>
                      </a:ln>
                      <a:effectLst/>
                      <a:extLst/>
                    </p:spPr>
                  </p:pic>
                </p:oleObj>
              </mc:Fallback>
            </mc:AlternateContent>
          </a:graphicData>
        </a:graphic>
      </p:graphicFrame>
      <p:sp>
        <p:nvSpPr>
          <p:cNvPr id="12" name="Title 1"/>
          <p:cNvSpPr txBox="1">
            <a:spLocks/>
          </p:cNvSpPr>
          <p:nvPr/>
        </p:nvSpPr>
        <p:spPr>
          <a:xfrm>
            <a:off x="457200" y="387818"/>
            <a:ext cx="8229600" cy="880942"/>
          </a:xfrm>
          <a:prstGeom prst="rect">
            <a:avLst/>
          </a:prstGeom>
        </p:spPr>
        <p:txBody>
          <a:bodyPr>
            <a:normAutofit/>
          </a:bodyPr>
          <a:lstStyle>
            <a:lvl1pPr algn="l" defTabSz="457200" rtl="0" eaLnBrk="1" latinLnBrk="0" hangingPunct="1">
              <a:spcBef>
                <a:spcPct val="0"/>
              </a:spcBef>
              <a:buNone/>
              <a:defRPr sz="4000" kern="1200">
                <a:solidFill>
                  <a:schemeClr val="tx1"/>
                </a:solidFill>
                <a:latin typeface="+mj-lt"/>
                <a:ea typeface="+mj-ea"/>
                <a:cs typeface="+mj-cs"/>
              </a:defRPr>
            </a:lvl1pPr>
          </a:lstStyle>
          <a:p>
            <a:r>
              <a:rPr lang="en-US" dirty="0"/>
              <a:t>Example : Linear Motion</a:t>
            </a:r>
          </a:p>
        </p:txBody>
      </p:sp>
      <p:sp>
        <p:nvSpPr>
          <p:cNvPr id="13" name="Title 1"/>
          <p:cNvSpPr txBox="1">
            <a:spLocks/>
          </p:cNvSpPr>
          <p:nvPr/>
        </p:nvSpPr>
        <p:spPr>
          <a:xfrm>
            <a:off x="467544" y="747858"/>
            <a:ext cx="8229600" cy="88094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kern="1200">
                <a:solidFill>
                  <a:schemeClr val="tx1"/>
                </a:solidFill>
                <a:latin typeface="+mj-lt"/>
                <a:ea typeface="+mj-ea"/>
                <a:cs typeface="+mj-cs"/>
              </a:defRPr>
            </a:lvl1pPr>
          </a:lstStyle>
          <a:p>
            <a:r>
              <a:rPr lang="en-GB" sz="3200" dirty="0"/>
              <a:t>Parameterise</a:t>
            </a:r>
            <a:r>
              <a:rPr lang="en-US" sz="3200" dirty="0"/>
              <a:t> the line (2)</a:t>
            </a:r>
          </a:p>
        </p:txBody>
      </p:sp>
      <p:sp>
        <p:nvSpPr>
          <p:cNvPr id="2" name="TextBox 1"/>
          <p:cNvSpPr txBox="1"/>
          <p:nvPr/>
        </p:nvSpPr>
        <p:spPr>
          <a:xfrm>
            <a:off x="4152451" y="2974489"/>
            <a:ext cx="65" cy="276999"/>
          </a:xfrm>
          <a:prstGeom prst="rect">
            <a:avLst/>
          </a:prstGeom>
          <a:noFill/>
        </p:spPr>
        <p:txBody>
          <a:bodyPr wrap="none" lIns="0" tIns="0" rIns="0" bIns="0" rtlCol="0">
            <a:spAutoFit/>
          </a:bodyPr>
          <a:lstStyle/>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2"/>
          <p:cNvSpPr txBox="1">
            <a:spLocks noChangeArrowheads="1"/>
          </p:cNvSpPr>
          <p:nvPr/>
        </p:nvSpPr>
        <p:spPr bwMode="auto">
          <a:xfrm>
            <a:off x="457200" y="2276872"/>
            <a:ext cx="8229600" cy="3849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spcBef>
                <a:spcPts val="800"/>
              </a:spcBef>
            </a:pPr>
            <a:r>
              <a:rPr lang="en-US" altLang="en-US" sz="2800" dirty="0">
                <a:solidFill>
                  <a:srgbClr val="000000"/>
                </a:solidFill>
                <a:latin typeface="+mn-lt"/>
              </a:rPr>
              <a:t>Velocity (magnitude)</a:t>
            </a:r>
          </a:p>
          <a:p>
            <a:pPr marL="0" indent="0" eaLnBrk="1" hangingPunct="1">
              <a:spcBef>
                <a:spcPts val="800"/>
              </a:spcBef>
            </a:pPr>
            <a:endParaRPr lang="en-US" altLang="en-US" sz="2800" dirty="0">
              <a:solidFill>
                <a:srgbClr val="000000"/>
              </a:solidFill>
              <a:latin typeface="+mn-lt"/>
            </a:endParaRPr>
          </a:p>
          <a:p>
            <a:pPr marL="0" indent="0" eaLnBrk="1" hangingPunct="1">
              <a:spcBef>
                <a:spcPts val="800"/>
              </a:spcBef>
            </a:pPr>
            <a:endParaRPr lang="en-US" altLang="en-US" sz="2800" dirty="0">
              <a:solidFill>
                <a:srgbClr val="000000"/>
              </a:solidFill>
              <a:latin typeface="+mn-lt"/>
            </a:endParaRPr>
          </a:p>
          <a:p>
            <a:pPr marL="0" indent="0" eaLnBrk="1" hangingPunct="1">
              <a:spcBef>
                <a:spcPts val="800"/>
              </a:spcBef>
            </a:pPr>
            <a:endParaRPr lang="en-US" altLang="en-US" sz="2800" dirty="0">
              <a:solidFill>
                <a:srgbClr val="000000"/>
              </a:solidFill>
              <a:latin typeface="+mn-lt"/>
            </a:endParaRPr>
          </a:p>
          <a:p>
            <a:pPr marL="0" indent="0" eaLnBrk="1" hangingPunct="1">
              <a:spcBef>
                <a:spcPts val="800"/>
              </a:spcBef>
            </a:pPr>
            <a:r>
              <a:rPr lang="en-US" altLang="en-US" sz="2800" dirty="0">
                <a:solidFill>
                  <a:srgbClr val="000000"/>
                </a:solidFill>
                <a:latin typeface="+mn-lt"/>
              </a:rPr>
              <a:t>Solve for the </a:t>
            </a:r>
            <a:r>
              <a:rPr lang="en-US" altLang="en-US" sz="2800" i="1" dirty="0">
                <a:solidFill>
                  <a:srgbClr val="000000"/>
                </a:solidFill>
                <a:latin typeface="+mn-lt"/>
              </a:rPr>
              <a:t>x </a:t>
            </a:r>
            <a:r>
              <a:rPr lang="en-US" altLang="en-US" sz="2800" dirty="0">
                <a:solidFill>
                  <a:srgbClr val="000000"/>
                </a:solidFill>
                <a:latin typeface="+mn-lt"/>
              </a:rPr>
              <a:t>element (pick appropriate sign)</a:t>
            </a:r>
          </a:p>
        </p:txBody>
      </p:sp>
      <p:graphicFrame>
        <p:nvGraphicFramePr>
          <p:cNvPr id="9" name="Object 27"/>
          <p:cNvGraphicFramePr>
            <a:graphicFrameLocks noChangeAspect="1"/>
          </p:cNvGraphicFramePr>
          <p:nvPr>
            <p:extLst>
              <p:ext uri="{D42A27DB-BD31-4B8C-83A1-F6EECF244321}">
                <p14:modId xmlns:p14="http://schemas.microsoft.com/office/powerpoint/2010/main" val="2826630351"/>
              </p:ext>
            </p:extLst>
          </p:nvPr>
        </p:nvGraphicFramePr>
        <p:xfrm>
          <a:off x="3249145" y="1556792"/>
          <a:ext cx="2809875" cy="846138"/>
        </p:xfrm>
        <a:graphic>
          <a:graphicData uri="http://schemas.openxmlformats.org/presentationml/2006/ole">
            <mc:AlternateContent xmlns:mc="http://schemas.openxmlformats.org/markup-compatibility/2006">
              <mc:Choice xmlns:v="urn:schemas-microsoft-com:vml" Requires="v">
                <p:oleObj spid="_x0000_s128006" name="Equation" r:id="rId4" imgW="799920" imgH="241200" progId="Equation.3">
                  <p:embed/>
                </p:oleObj>
              </mc:Choice>
              <mc:Fallback>
                <p:oleObj name="Equation" r:id="rId4" imgW="799920" imgH="241200" progId="Equation.3">
                  <p:embed/>
                  <p:pic>
                    <p:nvPicPr>
                      <p:cNvPr id="9" name="Object 27"/>
                      <p:cNvPicPr>
                        <a:picLocks noChangeAspect="1" noChangeArrowheads="1"/>
                      </p:cNvPicPr>
                      <p:nvPr/>
                    </p:nvPicPr>
                    <p:blipFill>
                      <a:blip r:embed="rId5"/>
                      <a:srcRect/>
                      <a:stretch>
                        <a:fillRect/>
                      </a:stretch>
                    </p:blipFill>
                    <p:spPr bwMode="auto">
                      <a:xfrm>
                        <a:off x="3249145" y="1556792"/>
                        <a:ext cx="2809875" cy="846138"/>
                      </a:xfrm>
                      <a:prstGeom prst="rect">
                        <a:avLst/>
                      </a:prstGeom>
                      <a:noFill/>
                      <a:ln>
                        <a:noFill/>
                      </a:ln>
                      <a:effectLst/>
                      <a:extLst/>
                    </p:spPr>
                  </p:pic>
                </p:oleObj>
              </mc:Fallback>
            </mc:AlternateContent>
          </a:graphicData>
        </a:graphic>
      </p:graphicFrame>
      <p:sp>
        <p:nvSpPr>
          <p:cNvPr id="12" name="Title 1"/>
          <p:cNvSpPr txBox="1">
            <a:spLocks/>
          </p:cNvSpPr>
          <p:nvPr/>
        </p:nvSpPr>
        <p:spPr>
          <a:xfrm>
            <a:off x="457200" y="387818"/>
            <a:ext cx="8229600" cy="880942"/>
          </a:xfrm>
          <a:prstGeom prst="rect">
            <a:avLst/>
          </a:prstGeom>
        </p:spPr>
        <p:txBody>
          <a:bodyPr>
            <a:normAutofit/>
          </a:bodyPr>
          <a:lstStyle>
            <a:lvl1pPr algn="l" defTabSz="457200" rtl="0" eaLnBrk="1" latinLnBrk="0" hangingPunct="1">
              <a:spcBef>
                <a:spcPct val="0"/>
              </a:spcBef>
              <a:buNone/>
              <a:defRPr sz="4000" kern="1200">
                <a:solidFill>
                  <a:schemeClr val="tx1"/>
                </a:solidFill>
                <a:latin typeface="+mj-lt"/>
                <a:ea typeface="+mj-ea"/>
                <a:cs typeface="+mj-cs"/>
              </a:defRPr>
            </a:lvl1pPr>
          </a:lstStyle>
          <a:p>
            <a:r>
              <a:rPr lang="en-US" dirty="0"/>
              <a:t>Example : Linear Motion</a:t>
            </a:r>
          </a:p>
        </p:txBody>
      </p:sp>
      <p:sp>
        <p:nvSpPr>
          <p:cNvPr id="13" name="Title 1"/>
          <p:cNvSpPr txBox="1">
            <a:spLocks/>
          </p:cNvSpPr>
          <p:nvPr/>
        </p:nvSpPr>
        <p:spPr>
          <a:xfrm>
            <a:off x="467544" y="747858"/>
            <a:ext cx="8229600" cy="88094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kern="1200">
                <a:solidFill>
                  <a:schemeClr val="tx1"/>
                </a:solidFill>
                <a:latin typeface="+mj-lt"/>
                <a:ea typeface="+mj-ea"/>
                <a:cs typeface="+mj-cs"/>
              </a:defRPr>
            </a:lvl1pPr>
          </a:lstStyle>
          <a:p>
            <a:r>
              <a:rPr lang="en-GB" sz="3200" dirty="0"/>
              <a:t>Parameterise</a:t>
            </a:r>
            <a:r>
              <a:rPr lang="en-US" sz="3200" dirty="0"/>
              <a:t> the line (2)</a:t>
            </a:r>
          </a:p>
        </p:txBody>
      </p:sp>
      <p:sp>
        <p:nvSpPr>
          <p:cNvPr id="2" name="TextBox 1"/>
          <p:cNvSpPr txBox="1"/>
          <p:nvPr/>
        </p:nvSpPr>
        <p:spPr>
          <a:xfrm>
            <a:off x="4152451" y="2974489"/>
            <a:ext cx="65" cy="276999"/>
          </a:xfrm>
          <a:prstGeom prst="rect">
            <a:avLst/>
          </a:prstGeom>
          <a:noFill/>
        </p:spPr>
        <p:txBody>
          <a:bodyPr wrap="none" lIns="0" tIns="0" rIns="0" bIns="0" rtlCol="0">
            <a:spAutoFit/>
          </a:bodyPr>
          <a:lstStyle/>
          <a:p>
            <a:endParaRPr lang="en-GB" dirty="0"/>
          </a:p>
        </p:txBody>
      </p:sp>
      <p:pic>
        <p:nvPicPr>
          <p:cNvPr id="4" name="Picture 3"/>
          <p:cNvPicPr>
            <a:picLocks noChangeAspect="1"/>
          </p:cNvPicPr>
          <p:nvPr/>
        </p:nvPicPr>
        <p:blipFill>
          <a:blip r:embed="rId6"/>
          <a:stretch>
            <a:fillRect/>
          </a:stretch>
        </p:blipFill>
        <p:spPr>
          <a:xfrm>
            <a:off x="2829006" y="4834702"/>
            <a:ext cx="2646889" cy="1458635"/>
          </a:xfrm>
          <a:prstGeom prst="rect">
            <a:avLst/>
          </a:prstGeom>
        </p:spPr>
      </p:pic>
      <p:pic>
        <p:nvPicPr>
          <p:cNvPr id="5" name="Picture 4"/>
          <p:cNvPicPr>
            <a:picLocks noChangeAspect="1"/>
          </p:cNvPicPr>
          <p:nvPr/>
        </p:nvPicPr>
        <p:blipFill>
          <a:blip r:embed="rId7"/>
          <a:stretch>
            <a:fillRect/>
          </a:stretch>
        </p:blipFill>
        <p:spPr>
          <a:xfrm>
            <a:off x="1564275" y="2968933"/>
            <a:ext cx="6015450" cy="920133"/>
          </a:xfrm>
          <a:prstGeom prst="rect">
            <a:avLst/>
          </a:prstGeom>
        </p:spPr>
      </p:pic>
    </p:spTree>
    <p:extLst>
      <p:ext uri="{BB962C8B-B14F-4D97-AF65-F5344CB8AC3E}">
        <p14:creationId xmlns:p14="http://schemas.microsoft.com/office/powerpoint/2010/main" val="40239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27"/>
          <p:cNvGraphicFramePr>
            <a:graphicFrameLocks noChangeAspect="1"/>
          </p:cNvGraphicFramePr>
          <p:nvPr>
            <p:extLst>
              <p:ext uri="{D42A27DB-BD31-4B8C-83A1-F6EECF244321}">
                <p14:modId xmlns:p14="http://schemas.microsoft.com/office/powerpoint/2010/main" val="2470953978"/>
              </p:ext>
            </p:extLst>
          </p:nvPr>
        </p:nvGraphicFramePr>
        <p:xfrm>
          <a:off x="3757997" y="1340768"/>
          <a:ext cx="1770881" cy="1002029"/>
        </p:xfrm>
        <a:graphic>
          <a:graphicData uri="http://schemas.openxmlformats.org/presentationml/2006/ole">
            <mc:AlternateContent xmlns:mc="http://schemas.openxmlformats.org/markup-compatibility/2006">
              <mc:Choice xmlns:v="urn:schemas-microsoft-com:vml" Requires="v">
                <p:oleObj spid="_x0000_s117524" name="Equation" r:id="rId4" imgW="762000" imgH="431800" progId="Equation.3">
                  <p:embed/>
                </p:oleObj>
              </mc:Choice>
              <mc:Fallback>
                <p:oleObj name="Equation" r:id="rId4" imgW="762000" imgH="431800" progId="Equation.3">
                  <p:embed/>
                  <p:pic>
                    <p:nvPicPr>
                      <p:cNvPr id="0" name=""/>
                      <p:cNvPicPr>
                        <a:picLocks noChangeAspect="1" noChangeArrowheads="1"/>
                      </p:cNvPicPr>
                      <p:nvPr/>
                    </p:nvPicPr>
                    <p:blipFill>
                      <a:blip r:embed="rId5"/>
                      <a:srcRect/>
                      <a:stretch>
                        <a:fillRect/>
                      </a:stretch>
                    </p:blipFill>
                    <p:spPr bwMode="auto">
                      <a:xfrm>
                        <a:off x="3757997" y="1340768"/>
                        <a:ext cx="1770881" cy="1002029"/>
                      </a:xfrm>
                      <a:prstGeom prst="rect">
                        <a:avLst/>
                      </a:prstGeom>
                      <a:noFill/>
                      <a:ln>
                        <a:noFill/>
                      </a:ln>
                      <a:effectLst/>
                      <a:extLst/>
                    </p:spPr>
                  </p:pic>
                </p:oleObj>
              </mc:Fallback>
            </mc:AlternateContent>
          </a:graphicData>
        </a:graphic>
      </p:graphicFrame>
      <p:sp>
        <p:nvSpPr>
          <p:cNvPr id="7" name="Text Box 2"/>
          <p:cNvSpPr txBox="1">
            <a:spLocks noChangeArrowheads="1"/>
          </p:cNvSpPr>
          <p:nvPr/>
        </p:nvSpPr>
        <p:spPr bwMode="auto">
          <a:xfrm>
            <a:off x="457200" y="2564904"/>
            <a:ext cx="8229600" cy="6480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spcBef>
                <a:spcPts val="800"/>
              </a:spcBef>
            </a:pPr>
            <a:r>
              <a:rPr lang="en-US" altLang="en-US" sz="2800" dirty="0">
                <a:solidFill>
                  <a:srgbClr val="000000"/>
                </a:solidFill>
                <a:latin typeface="+mn-lt"/>
              </a:rPr>
              <a:t>And by substituting and then integrate we get:</a:t>
            </a:r>
          </a:p>
          <a:p>
            <a:pPr marL="0" indent="0" eaLnBrk="1" hangingPunct="1">
              <a:spcBef>
                <a:spcPts val="800"/>
              </a:spcBef>
            </a:pPr>
            <a:endParaRPr lang="en-US" altLang="en-US" sz="2800" dirty="0">
              <a:solidFill>
                <a:srgbClr val="000000"/>
              </a:solidFill>
              <a:latin typeface="+mn-lt"/>
            </a:endParaRPr>
          </a:p>
        </p:txBody>
      </p:sp>
      <p:graphicFrame>
        <p:nvGraphicFramePr>
          <p:cNvPr id="14" name="Object 27"/>
          <p:cNvGraphicFramePr>
            <a:graphicFrameLocks noChangeAspect="1"/>
          </p:cNvGraphicFramePr>
          <p:nvPr>
            <p:extLst>
              <p:ext uri="{D42A27DB-BD31-4B8C-83A1-F6EECF244321}">
                <p14:modId xmlns:p14="http://schemas.microsoft.com/office/powerpoint/2010/main" val="838894968"/>
              </p:ext>
            </p:extLst>
          </p:nvPr>
        </p:nvGraphicFramePr>
        <p:xfrm>
          <a:off x="827584" y="3212976"/>
          <a:ext cx="2160240" cy="1222343"/>
        </p:xfrm>
        <a:graphic>
          <a:graphicData uri="http://schemas.openxmlformats.org/presentationml/2006/ole">
            <mc:AlternateContent xmlns:mc="http://schemas.openxmlformats.org/markup-compatibility/2006">
              <mc:Choice xmlns:v="urn:schemas-microsoft-com:vml" Requires="v">
                <p:oleObj spid="_x0000_s117525" name="Equation" r:id="rId6" imgW="762000" imgH="431800" progId="Equation.3">
                  <p:embed/>
                </p:oleObj>
              </mc:Choice>
              <mc:Fallback>
                <p:oleObj name="Equation" r:id="rId6" imgW="762000" imgH="431800" progId="Equation.3">
                  <p:embed/>
                  <p:pic>
                    <p:nvPicPr>
                      <p:cNvPr id="0" name=""/>
                      <p:cNvPicPr>
                        <a:picLocks noChangeAspect="1" noChangeArrowheads="1"/>
                      </p:cNvPicPr>
                      <p:nvPr/>
                    </p:nvPicPr>
                    <p:blipFill>
                      <a:blip r:embed="rId7"/>
                      <a:srcRect/>
                      <a:stretch>
                        <a:fillRect/>
                      </a:stretch>
                    </p:blipFill>
                    <p:spPr bwMode="auto">
                      <a:xfrm>
                        <a:off x="827584" y="3212976"/>
                        <a:ext cx="2160240" cy="1222343"/>
                      </a:xfrm>
                      <a:prstGeom prst="rect">
                        <a:avLst/>
                      </a:prstGeom>
                      <a:noFill/>
                      <a:ln>
                        <a:noFill/>
                      </a:ln>
                      <a:effectLst/>
                      <a:extLst/>
                    </p:spPr>
                  </p:pic>
                </p:oleObj>
              </mc:Fallback>
            </mc:AlternateContent>
          </a:graphicData>
        </a:graphic>
      </p:graphicFrame>
      <p:graphicFrame>
        <p:nvGraphicFramePr>
          <p:cNvPr id="16" name="Object 27"/>
          <p:cNvGraphicFramePr>
            <a:graphicFrameLocks noChangeAspect="1"/>
          </p:cNvGraphicFramePr>
          <p:nvPr>
            <p:extLst>
              <p:ext uri="{D42A27DB-BD31-4B8C-83A1-F6EECF244321}">
                <p14:modId xmlns:p14="http://schemas.microsoft.com/office/powerpoint/2010/main" val="1222581210"/>
              </p:ext>
            </p:extLst>
          </p:nvPr>
        </p:nvGraphicFramePr>
        <p:xfrm>
          <a:off x="720725" y="4868863"/>
          <a:ext cx="2232025" cy="1222375"/>
        </p:xfrm>
        <a:graphic>
          <a:graphicData uri="http://schemas.openxmlformats.org/presentationml/2006/ole">
            <mc:AlternateContent xmlns:mc="http://schemas.openxmlformats.org/markup-compatibility/2006">
              <mc:Choice xmlns:v="urn:schemas-microsoft-com:vml" Requires="v">
                <p:oleObj spid="_x0000_s117526" name="Equation" r:id="rId8" imgW="787320" imgH="431640" progId="Equation.3">
                  <p:embed/>
                </p:oleObj>
              </mc:Choice>
              <mc:Fallback>
                <p:oleObj name="Equation" r:id="rId8" imgW="787320" imgH="431640" progId="Equation.3">
                  <p:embed/>
                  <p:pic>
                    <p:nvPicPr>
                      <p:cNvPr id="0" name=""/>
                      <p:cNvPicPr>
                        <a:picLocks noChangeAspect="1" noChangeArrowheads="1"/>
                      </p:cNvPicPr>
                      <p:nvPr/>
                    </p:nvPicPr>
                    <p:blipFill>
                      <a:blip r:embed="rId9"/>
                      <a:srcRect/>
                      <a:stretch>
                        <a:fillRect/>
                      </a:stretch>
                    </p:blipFill>
                    <p:spPr bwMode="auto">
                      <a:xfrm>
                        <a:off x="720725" y="4868863"/>
                        <a:ext cx="2232025" cy="1222375"/>
                      </a:xfrm>
                      <a:prstGeom prst="rect">
                        <a:avLst/>
                      </a:prstGeom>
                      <a:noFill/>
                      <a:ln>
                        <a:noFill/>
                      </a:ln>
                      <a:effectLst/>
                      <a:extLst/>
                    </p:spPr>
                  </p:pic>
                </p:oleObj>
              </mc:Fallback>
            </mc:AlternateContent>
          </a:graphicData>
        </a:graphic>
      </p:graphicFrame>
      <p:graphicFrame>
        <p:nvGraphicFramePr>
          <p:cNvPr id="17" name="Object 27"/>
          <p:cNvGraphicFramePr>
            <a:graphicFrameLocks noChangeAspect="1"/>
          </p:cNvGraphicFramePr>
          <p:nvPr>
            <p:extLst>
              <p:ext uri="{D42A27DB-BD31-4B8C-83A1-F6EECF244321}">
                <p14:modId xmlns:p14="http://schemas.microsoft.com/office/powerpoint/2010/main" val="2923356211"/>
              </p:ext>
            </p:extLst>
          </p:nvPr>
        </p:nvGraphicFramePr>
        <p:xfrm>
          <a:off x="4608513" y="3284538"/>
          <a:ext cx="3384550" cy="1222375"/>
        </p:xfrm>
        <a:graphic>
          <a:graphicData uri="http://schemas.openxmlformats.org/presentationml/2006/ole">
            <mc:AlternateContent xmlns:mc="http://schemas.openxmlformats.org/markup-compatibility/2006">
              <mc:Choice xmlns:v="urn:schemas-microsoft-com:vml" Requires="v">
                <p:oleObj spid="_x0000_s117527" name="Equation" r:id="rId10" imgW="1193760" imgH="431640" progId="Equation.3">
                  <p:embed/>
                </p:oleObj>
              </mc:Choice>
              <mc:Fallback>
                <p:oleObj name="Equation" r:id="rId10" imgW="1193760" imgH="431640" progId="Equation.3">
                  <p:embed/>
                  <p:pic>
                    <p:nvPicPr>
                      <p:cNvPr id="0" name=""/>
                      <p:cNvPicPr>
                        <a:picLocks noChangeAspect="1" noChangeArrowheads="1"/>
                      </p:cNvPicPr>
                      <p:nvPr/>
                    </p:nvPicPr>
                    <p:blipFill>
                      <a:blip r:embed="rId11"/>
                      <a:srcRect/>
                      <a:stretch>
                        <a:fillRect/>
                      </a:stretch>
                    </p:blipFill>
                    <p:spPr bwMode="auto">
                      <a:xfrm>
                        <a:off x="4608513" y="3284538"/>
                        <a:ext cx="3384550" cy="1222375"/>
                      </a:xfrm>
                      <a:prstGeom prst="rect">
                        <a:avLst/>
                      </a:prstGeom>
                      <a:noFill/>
                      <a:ln>
                        <a:noFill/>
                      </a:ln>
                      <a:effectLst/>
                      <a:extLst/>
                    </p:spPr>
                  </p:pic>
                </p:oleObj>
              </mc:Fallback>
            </mc:AlternateContent>
          </a:graphicData>
        </a:graphic>
      </p:graphicFrame>
      <p:graphicFrame>
        <p:nvGraphicFramePr>
          <p:cNvPr id="18" name="Object 27"/>
          <p:cNvGraphicFramePr>
            <a:graphicFrameLocks noChangeAspect="1"/>
          </p:cNvGraphicFramePr>
          <p:nvPr>
            <p:extLst>
              <p:ext uri="{D42A27DB-BD31-4B8C-83A1-F6EECF244321}">
                <p14:modId xmlns:p14="http://schemas.microsoft.com/office/powerpoint/2010/main" val="1935907532"/>
              </p:ext>
            </p:extLst>
          </p:nvPr>
        </p:nvGraphicFramePr>
        <p:xfrm>
          <a:off x="4572000" y="5013325"/>
          <a:ext cx="3457575" cy="1222375"/>
        </p:xfrm>
        <a:graphic>
          <a:graphicData uri="http://schemas.openxmlformats.org/presentationml/2006/ole">
            <mc:AlternateContent xmlns:mc="http://schemas.openxmlformats.org/markup-compatibility/2006">
              <mc:Choice xmlns:v="urn:schemas-microsoft-com:vml" Requires="v">
                <p:oleObj spid="_x0000_s117528" name="Equation" r:id="rId12" imgW="1218960" imgH="431640" progId="Equation.3">
                  <p:embed/>
                </p:oleObj>
              </mc:Choice>
              <mc:Fallback>
                <p:oleObj name="Equation" r:id="rId12" imgW="1218960" imgH="431640" progId="Equation.3">
                  <p:embed/>
                  <p:pic>
                    <p:nvPicPr>
                      <p:cNvPr id="0" name=""/>
                      <p:cNvPicPr>
                        <a:picLocks noChangeAspect="1" noChangeArrowheads="1"/>
                      </p:cNvPicPr>
                      <p:nvPr/>
                    </p:nvPicPr>
                    <p:blipFill>
                      <a:blip r:embed="rId13"/>
                      <a:srcRect/>
                      <a:stretch>
                        <a:fillRect/>
                      </a:stretch>
                    </p:blipFill>
                    <p:spPr bwMode="auto">
                      <a:xfrm>
                        <a:off x="4572000" y="5013325"/>
                        <a:ext cx="3457575" cy="1222375"/>
                      </a:xfrm>
                      <a:prstGeom prst="rect">
                        <a:avLst/>
                      </a:prstGeom>
                      <a:noFill/>
                      <a:ln>
                        <a:noFill/>
                      </a:ln>
                      <a:effectLst/>
                      <a:extLst/>
                    </p:spPr>
                  </p:pic>
                </p:oleObj>
              </mc:Fallback>
            </mc:AlternateContent>
          </a:graphicData>
        </a:graphic>
      </p:graphicFrame>
      <p:sp>
        <p:nvSpPr>
          <p:cNvPr id="10" name="Title 1"/>
          <p:cNvSpPr txBox="1">
            <a:spLocks/>
          </p:cNvSpPr>
          <p:nvPr/>
        </p:nvSpPr>
        <p:spPr>
          <a:xfrm>
            <a:off x="457200" y="274638"/>
            <a:ext cx="8229600" cy="880942"/>
          </a:xfrm>
          <a:prstGeom prst="rect">
            <a:avLst/>
          </a:prstGeom>
        </p:spPr>
        <p:txBody>
          <a:bodyPr>
            <a:normAutofit/>
          </a:bodyPr>
          <a:lstStyle>
            <a:lvl1pPr algn="l" defTabSz="457200" rtl="0" eaLnBrk="1" latinLnBrk="0" hangingPunct="1">
              <a:spcBef>
                <a:spcPct val="0"/>
              </a:spcBef>
              <a:buNone/>
              <a:defRPr sz="4000" kern="1200">
                <a:solidFill>
                  <a:schemeClr val="tx1"/>
                </a:solidFill>
                <a:latin typeface="+mj-lt"/>
                <a:ea typeface="+mj-ea"/>
                <a:cs typeface="+mj-cs"/>
              </a:defRPr>
            </a:lvl1pPr>
          </a:lstStyle>
          <a:p>
            <a:r>
              <a:rPr lang="en-US" dirty="0"/>
              <a:t>Example : Linear Motion</a:t>
            </a:r>
          </a:p>
        </p:txBody>
      </p:sp>
      <p:sp>
        <p:nvSpPr>
          <p:cNvPr id="12" name="Title 1"/>
          <p:cNvSpPr txBox="1">
            <a:spLocks/>
          </p:cNvSpPr>
          <p:nvPr/>
        </p:nvSpPr>
        <p:spPr>
          <a:xfrm>
            <a:off x="467544" y="747858"/>
            <a:ext cx="8229600" cy="88094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kern="1200">
                <a:solidFill>
                  <a:schemeClr val="tx1"/>
                </a:solidFill>
                <a:latin typeface="+mj-lt"/>
                <a:ea typeface="+mj-ea"/>
                <a:cs typeface="+mj-cs"/>
              </a:defRPr>
            </a:lvl1pPr>
          </a:lstStyle>
          <a:p>
            <a:r>
              <a:rPr lang="en-GB" sz="3200" dirty="0"/>
              <a:t>Parameterise</a:t>
            </a:r>
            <a:r>
              <a:rPr lang="en-US" sz="3200" dirty="0"/>
              <a:t> the line (3)</a:t>
            </a:r>
          </a:p>
        </p:txBody>
      </p:sp>
    </p:spTree>
    <p:extLst>
      <p:ext uri="{BB962C8B-B14F-4D97-AF65-F5344CB8AC3E}">
        <p14:creationId xmlns:p14="http://schemas.microsoft.com/office/powerpoint/2010/main" val="121018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spcBef>
                <a:spcPts val="800"/>
              </a:spcBef>
            </a:pPr>
            <a:r>
              <a:rPr lang="en-US" altLang="en-US" sz="3000" dirty="0">
                <a:solidFill>
                  <a:srgbClr val="000000"/>
                </a:solidFill>
                <a:latin typeface="+mn-lt"/>
              </a:rPr>
              <a:t>Use </a:t>
            </a:r>
            <a:r>
              <a:rPr lang="en-US" altLang="en-US" sz="3000" i="1" dirty="0">
                <a:solidFill>
                  <a:srgbClr val="000000"/>
                </a:solidFill>
                <a:latin typeface="+mn-lt"/>
              </a:rPr>
              <a:t>M</a:t>
            </a:r>
            <a:r>
              <a:rPr lang="en-US" altLang="en-US" sz="3000" dirty="0">
                <a:solidFill>
                  <a:srgbClr val="000000"/>
                </a:solidFill>
                <a:latin typeface="+mn-lt"/>
              </a:rPr>
              <a:t> samples of the total time </a:t>
            </a:r>
            <a:r>
              <a:rPr lang="en-US" altLang="en-US" sz="3000" i="1" dirty="0">
                <a:solidFill>
                  <a:srgbClr val="000000"/>
                </a:solidFill>
                <a:latin typeface="+mn-lt"/>
              </a:rPr>
              <a:t>t</a:t>
            </a:r>
            <a:r>
              <a:rPr lang="en-US" altLang="en-US" sz="3000" i="1" baseline="-25000" dirty="0">
                <a:solidFill>
                  <a:srgbClr val="000000"/>
                </a:solidFill>
                <a:latin typeface="+mn-lt"/>
              </a:rPr>
              <a:t>total</a:t>
            </a:r>
            <a:endParaRPr lang="en-US" altLang="en-US" sz="3000" dirty="0">
              <a:solidFill>
                <a:srgbClr val="000000"/>
              </a:solidFill>
              <a:latin typeface="+mn-lt"/>
            </a:endParaRPr>
          </a:p>
          <a:p>
            <a:pPr marL="0" indent="0" eaLnBrk="1" hangingPunct="1">
              <a:spcBef>
                <a:spcPts val="800"/>
              </a:spcBef>
            </a:pPr>
            <a:endParaRPr lang="en-US" altLang="en-US" sz="3000" baseline="-25000" dirty="0">
              <a:solidFill>
                <a:srgbClr val="000000"/>
              </a:solidFill>
              <a:latin typeface="+mn-lt"/>
            </a:endParaRPr>
          </a:p>
          <a:p>
            <a:pPr marL="0" indent="0" eaLnBrk="1" hangingPunct="1">
              <a:spcBef>
                <a:spcPts val="800"/>
              </a:spcBef>
              <a:buClrTx/>
            </a:pPr>
            <a:endParaRPr lang="en-US" altLang="en-US" sz="3000" baseline="-25000" dirty="0">
              <a:solidFill>
                <a:srgbClr val="000000"/>
              </a:solidFill>
              <a:latin typeface="+mn-lt"/>
            </a:endParaRPr>
          </a:p>
        </p:txBody>
      </p:sp>
      <p:sp>
        <p:nvSpPr>
          <p:cNvPr id="12" name="Title 1"/>
          <p:cNvSpPr txBox="1">
            <a:spLocks/>
          </p:cNvSpPr>
          <p:nvPr/>
        </p:nvSpPr>
        <p:spPr>
          <a:xfrm>
            <a:off x="457200" y="274638"/>
            <a:ext cx="8229600" cy="880942"/>
          </a:xfrm>
          <a:prstGeom prst="rect">
            <a:avLst/>
          </a:prstGeom>
        </p:spPr>
        <p:txBody>
          <a:bodyPr>
            <a:normAutofit/>
          </a:bodyPr>
          <a:lstStyle>
            <a:lvl1pPr algn="l" defTabSz="457200" rtl="0" eaLnBrk="1" latinLnBrk="0" hangingPunct="1">
              <a:spcBef>
                <a:spcPct val="0"/>
              </a:spcBef>
              <a:buNone/>
              <a:defRPr sz="4000" kern="1200">
                <a:solidFill>
                  <a:schemeClr val="tx1"/>
                </a:solidFill>
                <a:latin typeface="+mj-lt"/>
                <a:ea typeface="+mj-ea"/>
                <a:cs typeface="+mj-cs"/>
              </a:defRPr>
            </a:lvl1pPr>
          </a:lstStyle>
          <a:p>
            <a:r>
              <a:rPr lang="en-US" dirty="0"/>
              <a:t>Example : Linear Motion</a:t>
            </a:r>
          </a:p>
        </p:txBody>
      </p:sp>
      <p:graphicFrame>
        <p:nvGraphicFramePr>
          <p:cNvPr id="9" name="Object 27"/>
          <p:cNvGraphicFramePr>
            <a:graphicFrameLocks noChangeAspect="1"/>
          </p:cNvGraphicFramePr>
          <p:nvPr>
            <p:extLst>
              <p:ext uri="{D42A27DB-BD31-4B8C-83A1-F6EECF244321}">
                <p14:modId xmlns:p14="http://schemas.microsoft.com/office/powerpoint/2010/main" val="2823024792"/>
              </p:ext>
            </p:extLst>
          </p:nvPr>
        </p:nvGraphicFramePr>
        <p:xfrm>
          <a:off x="3114675" y="3933825"/>
          <a:ext cx="3060700" cy="1222375"/>
        </p:xfrm>
        <a:graphic>
          <a:graphicData uri="http://schemas.openxmlformats.org/presentationml/2006/ole">
            <mc:AlternateContent xmlns:mc="http://schemas.openxmlformats.org/markup-compatibility/2006">
              <mc:Choice xmlns:v="urn:schemas-microsoft-com:vml" Requires="v">
                <p:oleObj spid="_x0000_s118237" name="Equation" r:id="rId4" imgW="1079280" imgH="431640" progId="Equation.3">
                  <p:embed/>
                </p:oleObj>
              </mc:Choice>
              <mc:Fallback>
                <p:oleObj name="Equation" r:id="rId4" imgW="1079280" imgH="431640" progId="Equation.3">
                  <p:embed/>
                  <p:pic>
                    <p:nvPicPr>
                      <p:cNvPr id="0" name=""/>
                      <p:cNvPicPr>
                        <a:picLocks noChangeAspect="1" noChangeArrowheads="1"/>
                      </p:cNvPicPr>
                      <p:nvPr/>
                    </p:nvPicPr>
                    <p:blipFill>
                      <a:blip r:embed="rId5"/>
                      <a:srcRect/>
                      <a:stretch>
                        <a:fillRect/>
                      </a:stretch>
                    </p:blipFill>
                    <p:spPr bwMode="auto">
                      <a:xfrm>
                        <a:off x="3114675" y="3933825"/>
                        <a:ext cx="3060700" cy="1222375"/>
                      </a:xfrm>
                      <a:prstGeom prst="rect">
                        <a:avLst/>
                      </a:prstGeom>
                      <a:noFill/>
                      <a:ln>
                        <a:noFill/>
                      </a:ln>
                      <a:effectLst/>
                      <a:extLst/>
                    </p:spPr>
                  </p:pic>
                </p:oleObj>
              </mc:Fallback>
            </mc:AlternateContent>
          </a:graphicData>
        </a:graphic>
      </p:graphicFrame>
      <p:graphicFrame>
        <p:nvGraphicFramePr>
          <p:cNvPr id="10" name="Object 27"/>
          <p:cNvGraphicFramePr>
            <a:graphicFrameLocks noChangeAspect="1"/>
          </p:cNvGraphicFramePr>
          <p:nvPr>
            <p:extLst>
              <p:ext uri="{D42A27DB-BD31-4B8C-83A1-F6EECF244321}">
                <p14:modId xmlns:p14="http://schemas.microsoft.com/office/powerpoint/2010/main" val="4218545078"/>
              </p:ext>
            </p:extLst>
          </p:nvPr>
        </p:nvGraphicFramePr>
        <p:xfrm>
          <a:off x="3095625" y="5300663"/>
          <a:ext cx="3097213" cy="1222375"/>
        </p:xfrm>
        <a:graphic>
          <a:graphicData uri="http://schemas.openxmlformats.org/presentationml/2006/ole">
            <mc:AlternateContent xmlns:mc="http://schemas.openxmlformats.org/markup-compatibility/2006">
              <mc:Choice xmlns:v="urn:schemas-microsoft-com:vml" Requires="v">
                <p:oleObj spid="_x0000_s118238" name="Equation" r:id="rId6" imgW="1091880" imgH="431640" progId="Equation.3">
                  <p:embed/>
                </p:oleObj>
              </mc:Choice>
              <mc:Fallback>
                <p:oleObj name="Equation" r:id="rId6" imgW="1091880" imgH="431640" progId="Equation.3">
                  <p:embed/>
                  <p:pic>
                    <p:nvPicPr>
                      <p:cNvPr id="0" name=""/>
                      <p:cNvPicPr>
                        <a:picLocks noChangeAspect="1" noChangeArrowheads="1"/>
                      </p:cNvPicPr>
                      <p:nvPr/>
                    </p:nvPicPr>
                    <p:blipFill>
                      <a:blip r:embed="rId7"/>
                      <a:srcRect/>
                      <a:stretch>
                        <a:fillRect/>
                      </a:stretch>
                    </p:blipFill>
                    <p:spPr bwMode="auto">
                      <a:xfrm>
                        <a:off x="3095625" y="5300663"/>
                        <a:ext cx="3097213" cy="1222375"/>
                      </a:xfrm>
                      <a:prstGeom prst="rect">
                        <a:avLst/>
                      </a:prstGeom>
                      <a:noFill/>
                      <a:ln>
                        <a:noFill/>
                      </a:ln>
                      <a:effectLst/>
                      <a:extLst/>
                    </p:spPr>
                  </p:pic>
                </p:oleObj>
              </mc:Fallback>
            </mc:AlternateContent>
          </a:graphicData>
        </a:graphic>
      </p:graphicFrame>
      <p:graphicFrame>
        <p:nvGraphicFramePr>
          <p:cNvPr id="11" name="Object 27"/>
          <p:cNvGraphicFramePr>
            <a:graphicFrameLocks noChangeAspect="1"/>
          </p:cNvGraphicFramePr>
          <p:nvPr>
            <p:extLst>
              <p:ext uri="{D42A27DB-BD31-4B8C-83A1-F6EECF244321}">
                <p14:modId xmlns:p14="http://schemas.microsoft.com/office/powerpoint/2010/main" val="586691116"/>
              </p:ext>
            </p:extLst>
          </p:nvPr>
        </p:nvGraphicFramePr>
        <p:xfrm>
          <a:off x="2446338" y="2492375"/>
          <a:ext cx="4394200" cy="1222375"/>
        </p:xfrm>
        <a:graphic>
          <a:graphicData uri="http://schemas.openxmlformats.org/presentationml/2006/ole">
            <mc:AlternateContent xmlns:mc="http://schemas.openxmlformats.org/markup-compatibility/2006">
              <mc:Choice xmlns:v="urn:schemas-microsoft-com:vml" Requires="v">
                <p:oleObj spid="_x0000_s118239" name="Equation" r:id="rId8" imgW="1549080" imgH="431640" progId="Equation.3">
                  <p:embed/>
                </p:oleObj>
              </mc:Choice>
              <mc:Fallback>
                <p:oleObj name="Equation" r:id="rId8" imgW="1549080" imgH="431640" progId="Equation.3">
                  <p:embed/>
                  <p:pic>
                    <p:nvPicPr>
                      <p:cNvPr id="0" name=""/>
                      <p:cNvPicPr>
                        <a:picLocks noChangeAspect="1" noChangeArrowheads="1"/>
                      </p:cNvPicPr>
                      <p:nvPr/>
                    </p:nvPicPr>
                    <p:blipFill>
                      <a:blip r:embed="rId9"/>
                      <a:srcRect/>
                      <a:stretch>
                        <a:fillRect/>
                      </a:stretch>
                    </p:blipFill>
                    <p:spPr bwMode="auto">
                      <a:xfrm>
                        <a:off x="2446338" y="2492375"/>
                        <a:ext cx="4394200" cy="1222375"/>
                      </a:xfrm>
                      <a:prstGeom prst="rect">
                        <a:avLst/>
                      </a:prstGeom>
                      <a:noFill/>
                      <a:ln>
                        <a:noFill/>
                      </a:ln>
                      <a:effectLst/>
                      <a:extLst/>
                    </p:spPr>
                  </p:pic>
                </p:oleObj>
              </mc:Fallback>
            </mc:AlternateContent>
          </a:graphicData>
        </a:graphic>
      </p:graphicFrame>
      <p:sp>
        <p:nvSpPr>
          <p:cNvPr id="13" name="Title 1"/>
          <p:cNvSpPr txBox="1">
            <a:spLocks/>
          </p:cNvSpPr>
          <p:nvPr/>
        </p:nvSpPr>
        <p:spPr>
          <a:xfrm>
            <a:off x="467544" y="747858"/>
            <a:ext cx="8229600" cy="88094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kern="1200">
                <a:solidFill>
                  <a:schemeClr val="tx1"/>
                </a:solidFill>
                <a:latin typeface="+mj-lt"/>
                <a:ea typeface="+mj-ea"/>
                <a:cs typeface="+mj-cs"/>
              </a:defRPr>
            </a:lvl1pPr>
          </a:lstStyle>
          <a:p>
            <a:r>
              <a:rPr lang="en-US" sz="3200" dirty="0">
                <a:solidFill>
                  <a:schemeClr val="tx2"/>
                </a:solidFill>
              </a:rPr>
              <a:t>Sample the continuous Path Function</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p:cNvSpPr txBox="1">
            <a:spLocks noChangeArrowheads="1"/>
          </p:cNvSpPr>
          <p:nvPr/>
        </p:nvSpPr>
        <p:spPr bwMode="auto">
          <a:xfrm>
            <a:off x="457200" y="1600200"/>
            <a:ext cx="8229600" cy="4551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marL="1035050" indent="-5032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marL="1562100" indent="-525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lnSpc>
                <a:spcPct val="90000"/>
              </a:lnSpc>
              <a:spcBef>
                <a:spcPts val="800"/>
              </a:spcBef>
            </a:pPr>
            <a:r>
              <a:rPr lang="en-US" altLang="en-US" sz="2800" dirty="0">
                <a:solidFill>
                  <a:srgbClr val="000000"/>
                </a:solidFill>
                <a:latin typeface="+mn-lt"/>
              </a:rPr>
              <a:t>Let’s take a 2-link planar arm with</a:t>
            </a:r>
          </a:p>
          <a:p>
            <a:pPr lvl="1" eaLnBrk="1" hangingPunct="1">
              <a:lnSpc>
                <a:spcPct val="120000"/>
              </a:lnSpc>
              <a:spcBef>
                <a:spcPts val="700"/>
              </a:spcBef>
              <a:buFont typeface="Arial" charset="0"/>
              <a:buChar char="•"/>
            </a:pPr>
            <a:r>
              <a:rPr lang="en-US" altLang="en-US" sz="2800" dirty="0">
                <a:solidFill>
                  <a:srgbClr val="000000"/>
                </a:solidFill>
                <a:latin typeface="+mn-lt"/>
              </a:rPr>
              <a:t>Link lengths: </a:t>
            </a:r>
            <a:r>
              <a:rPr lang="en-US" altLang="en-US" sz="2800" i="1" dirty="0">
                <a:solidFill>
                  <a:srgbClr val="000000"/>
                </a:solidFill>
                <a:latin typeface="+mn-lt"/>
              </a:rPr>
              <a:t>l</a:t>
            </a:r>
            <a:r>
              <a:rPr lang="en-US" altLang="en-US" sz="2800" baseline="-25000" dirty="0">
                <a:solidFill>
                  <a:srgbClr val="000000"/>
                </a:solidFill>
                <a:latin typeface="+mn-lt"/>
              </a:rPr>
              <a:t>1</a:t>
            </a:r>
            <a:r>
              <a:rPr lang="en-US" altLang="en-US" sz="2800" dirty="0">
                <a:solidFill>
                  <a:srgbClr val="000000"/>
                </a:solidFill>
                <a:latin typeface="+mn-lt"/>
              </a:rPr>
              <a:t> = 4, </a:t>
            </a:r>
            <a:r>
              <a:rPr lang="en-US" altLang="en-US" sz="2800" i="1" dirty="0">
                <a:solidFill>
                  <a:srgbClr val="000000"/>
                </a:solidFill>
                <a:latin typeface="+mn-lt"/>
              </a:rPr>
              <a:t>l</a:t>
            </a:r>
            <a:r>
              <a:rPr lang="en-US" altLang="en-US" sz="2800" baseline="-25000" dirty="0">
                <a:solidFill>
                  <a:srgbClr val="000000"/>
                </a:solidFill>
                <a:latin typeface="+mn-lt"/>
              </a:rPr>
              <a:t>2</a:t>
            </a:r>
            <a:r>
              <a:rPr lang="en-US" altLang="en-US" sz="2800" dirty="0">
                <a:solidFill>
                  <a:srgbClr val="000000"/>
                </a:solidFill>
                <a:latin typeface="+mn-lt"/>
              </a:rPr>
              <a:t> = 3 m</a:t>
            </a:r>
          </a:p>
          <a:p>
            <a:pPr lvl="1" eaLnBrk="1" hangingPunct="1">
              <a:lnSpc>
                <a:spcPct val="120000"/>
              </a:lnSpc>
              <a:spcBef>
                <a:spcPts val="700"/>
              </a:spcBef>
              <a:buFont typeface="Arial" charset="0"/>
              <a:buChar char="•"/>
            </a:pPr>
            <a:r>
              <a:rPr lang="en-US" altLang="en-US" sz="2800" dirty="0">
                <a:solidFill>
                  <a:srgbClr val="000000"/>
                </a:solidFill>
                <a:latin typeface="+mn-lt"/>
              </a:rPr>
              <a:t>Start point = (0, </a:t>
            </a:r>
            <a:r>
              <a:rPr lang="en-US" altLang="en-US" sz="2800" i="1" dirty="0">
                <a:solidFill>
                  <a:srgbClr val="000000"/>
                </a:solidFill>
                <a:latin typeface="+mn-lt"/>
              </a:rPr>
              <a:t>l</a:t>
            </a:r>
            <a:r>
              <a:rPr lang="en-US" altLang="en-US" sz="2800" baseline="-25000" dirty="0">
                <a:solidFill>
                  <a:srgbClr val="000000"/>
                </a:solidFill>
                <a:latin typeface="+mn-lt"/>
              </a:rPr>
              <a:t>1</a:t>
            </a:r>
            <a:r>
              <a:rPr lang="en-US" altLang="en-US" sz="2800" dirty="0">
                <a:solidFill>
                  <a:srgbClr val="000000"/>
                </a:solidFill>
                <a:latin typeface="+mn-lt"/>
              </a:rPr>
              <a:t> + </a:t>
            </a:r>
            <a:r>
              <a:rPr lang="en-US" altLang="en-US" sz="2800" i="1" dirty="0">
                <a:solidFill>
                  <a:srgbClr val="000000"/>
                </a:solidFill>
                <a:latin typeface="+mn-lt"/>
              </a:rPr>
              <a:t>l</a:t>
            </a:r>
            <a:r>
              <a:rPr lang="en-US" altLang="en-US" sz="2800" baseline="-25000" dirty="0">
                <a:solidFill>
                  <a:srgbClr val="000000"/>
                </a:solidFill>
                <a:latin typeface="+mn-lt"/>
              </a:rPr>
              <a:t>2</a:t>
            </a:r>
            <a:r>
              <a:rPr lang="en-US" altLang="en-US" sz="2800" dirty="0">
                <a:solidFill>
                  <a:srgbClr val="000000"/>
                </a:solidFill>
                <a:latin typeface="+mn-lt"/>
              </a:rPr>
              <a:t> /4)=(0,4.75)</a:t>
            </a:r>
          </a:p>
          <a:p>
            <a:pPr lvl="1" eaLnBrk="1" hangingPunct="1">
              <a:lnSpc>
                <a:spcPct val="120000"/>
              </a:lnSpc>
              <a:spcBef>
                <a:spcPts val="700"/>
              </a:spcBef>
              <a:buFont typeface="Arial" charset="0"/>
              <a:buChar char="•"/>
            </a:pPr>
            <a:r>
              <a:rPr lang="en-US" altLang="en-US" sz="2800" dirty="0">
                <a:solidFill>
                  <a:srgbClr val="000000"/>
                </a:solidFill>
                <a:latin typeface="+mn-lt"/>
              </a:rPr>
              <a:t>End point = (</a:t>
            </a:r>
            <a:r>
              <a:rPr lang="en-US" altLang="en-US" sz="2800" i="1" dirty="0">
                <a:solidFill>
                  <a:srgbClr val="000000"/>
                </a:solidFill>
                <a:latin typeface="+mn-lt"/>
              </a:rPr>
              <a:t>l</a:t>
            </a:r>
            <a:r>
              <a:rPr lang="en-US" altLang="en-US" sz="2800" baseline="-25000" dirty="0">
                <a:solidFill>
                  <a:srgbClr val="000000"/>
                </a:solidFill>
                <a:latin typeface="+mn-lt"/>
              </a:rPr>
              <a:t>1</a:t>
            </a:r>
            <a:r>
              <a:rPr lang="en-US" altLang="en-US" sz="2800" dirty="0">
                <a:solidFill>
                  <a:srgbClr val="000000"/>
                </a:solidFill>
                <a:latin typeface="+mn-lt"/>
              </a:rPr>
              <a:t> + </a:t>
            </a:r>
            <a:r>
              <a:rPr lang="en-US" altLang="en-US" sz="2800" i="1" dirty="0">
                <a:solidFill>
                  <a:srgbClr val="000000"/>
                </a:solidFill>
                <a:latin typeface="+mn-lt"/>
              </a:rPr>
              <a:t>l</a:t>
            </a:r>
            <a:r>
              <a:rPr lang="en-US" altLang="en-US" sz="2800" baseline="-25000" dirty="0">
                <a:solidFill>
                  <a:srgbClr val="000000"/>
                </a:solidFill>
                <a:latin typeface="+mn-lt"/>
              </a:rPr>
              <a:t>2</a:t>
            </a:r>
            <a:r>
              <a:rPr lang="en-US" altLang="en-US" sz="2800" dirty="0">
                <a:solidFill>
                  <a:srgbClr val="000000"/>
                </a:solidFill>
                <a:latin typeface="+mn-lt"/>
              </a:rPr>
              <a:t> /4,0)=(4.75,0)</a:t>
            </a:r>
          </a:p>
          <a:p>
            <a:pPr lvl="1" eaLnBrk="1" hangingPunct="1">
              <a:lnSpc>
                <a:spcPct val="120000"/>
              </a:lnSpc>
              <a:spcBef>
                <a:spcPts val="700"/>
              </a:spcBef>
              <a:buFont typeface="Arial" charset="0"/>
              <a:buChar char="•"/>
            </a:pPr>
            <a:r>
              <a:rPr lang="en-US" altLang="en-US" sz="2800" dirty="0">
                <a:solidFill>
                  <a:srgbClr val="000000"/>
                </a:solidFill>
                <a:latin typeface="+mn-lt"/>
              </a:rPr>
              <a:t>Constant speed </a:t>
            </a:r>
            <a:r>
              <a:rPr lang="en-US" altLang="en-US" sz="2800" i="1" dirty="0">
                <a:solidFill>
                  <a:srgbClr val="000000"/>
                </a:solidFill>
                <a:latin typeface="+mn-lt"/>
              </a:rPr>
              <a:t>u=3 m/s</a:t>
            </a:r>
          </a:p>
          <a:p>
            <a:pPr lvl="1" eaLnBrk="1" hangingPunct="1">
              <a:lnSpc>
                <a:spcPct val="90000"/>
              </a:lnSpc>
              <a:spcBef>
                <a:spcPts val="700"/>
              </a:spcBef>
              <a:buFont typeface="Arial" charset="0"/>
              <a:buChar char="•"/>
            </a:pPr>
            <a:endParaRPr lang="en-US" altLang="en-US" sz="2800" dirty="0">
              <a:solidFill>
                <a:srgbClr val="000000"/>
              </a:solidFill>
              <a:latin typeface="+mn-lt"/>
            </a:endParaRPr>
          </a:p>
          <a:p>
            <a:pPr marL="0" lvl="2" indent="0" eaLnBrk="1" hangingPunct="1">
              <a:lnSpc>
                <a:spcPct val="90000"/>
              </a:lnSpc>
              <a:spcBef>
                <a:spcPts val="600"/>
              </a:spcBef>
              <a:tabLst>
                <a:tab pos="8226425" algn="l"/>
                <a:tab pos="9140825" algn="l"/>
                <a:tab pos="10055225" algn="l"/>
              </a:tabLst>
            </a:pPr>
            <a:r>
              <a:rPr lang="en-US" altLang="en-US" sz="2800" i="1" dirty="0">
                <a:solidFill>
                  <a:srgbClr val="000000"/>
                </a:solidFill>
                <a:latin typeface="+mn-lt"/>
              </a:rPr>
              <a:t>Note, in practice, speed usually follows a trapezoidal profile with acceleration/deceleration at start/end of the motion </a:t>
            </a:r>
          </a:p>
          <a:p>
            <a:pPr marL="1036637" lvl="2" indent="0" eaLnBrk="1" hangingPunct="1">
              <a:lnSpc>
                <a:spcPct val="90000"/>
              </a:lnSpc>
              <a:spcBef>
                <a:spcPts val="600"/>
              </a:spcBef>
            </a:pPr>
            <a:endParaRPr lang="en-US" altLang="en-US" sz="2800" dirty="0">
              <a:solidFill>
                <a:srgbClr val="000000"/>
              </a:solidFill>
              <a:latin typeface="+mn-lt"/>
            </a:endParaRPr>
          </a:p>
        </p:txBody>
      </p:sp>
      <p:sp>
        <p:nvSpPr>
          <p:cNvPr id="4" name="Title 1"/>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rPr>
              <a:t>Trajectory Generation</a:t>
            </a:r>
            <a:br>
              <a:rPr lang="en-US" dirty="0">
                <a:solidFill>
                  <a:schemeClr val="tx2"/>
                </a:solidFill>
              </a:rPr>
            </a:br>
            <a:r>
              <a:rPr lang="en-US" dirty="0">
                <a:solidFill>
                  <a:schemeClr val="tx2"/>
                </a:solidFill>
              </a:rPr>
              <a:t>Numerical Example : Linear Motion</a:t>
            </a:r>
          </a:p>
        </p:txBody>
      </p:sp>
    </p:spTree>
    <p:extLst>
      <p:ext uri="{BB962C8B-B14F-4D97-AF65-F5344CB8AC3E}">
        <p14:creationId xmlns:p14="http://schemas.microsoft.com/office/powerpoint/2010/main" val="259262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528638" y="1495325"/>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spcBef>
                <a:spcPts val="800"/>
              </a:spcBef>
            </a:pPr>
            <a:r>
              <a:rPr lang="en-US" altLang="en-US" sz="3000" dirty="0">
                <a:solidFill>
                  <a:srgbClr val="000000"/>
                </a:solidFill>
                <a:latin typeface="+mn-lt"/>
              </a:rPr>
              <a:t>The path has the equation:</a:t>
            </a:r>
          </a:p>
          <a:p>
            <a:pPr marL="0" indent="0" eaLnBrk="1" hangingPunct="1">
              <a:spcBef>
                <a:spcPts val="800"/>
              </a:spcBef>
            </a:pPr>
            <a:endParaRPr lang="en-US" altLang="en-US" sz="3000" dirty="0">
              <a:solidFill>
                <a:srgbClr val="000000"/>
              </a:solidFill>
              <a:latin typeface="+mn-lt"/>
            </a:endParaRPr>
          </a:p>
          <a:p>
            <a:pPr marL="0" indent="0" eaLnBrk="1" hangingPunct="1">
              <a:spcBef>
                <a:spcPts val="800"/>
              </a:spcBef>
            </a:pPr>
            <a:r>
              <a:rPr lang="en-US" altLang="en-US" sz="3000" dirty="0">
                <a:solidFill>
                  <a:srgbClr val="000000"/>
                </a:solidFill>
                <a:latin typeface="+mn-lt"/>
              </a:rPr>
              <a:t>And a length of:</a:t>
            </a:r>
          </a:p>
          <a:p>
            <a:pPr marL="0" indent="0" eaLnBrk="1" hangingPunct="1">
              <a:spcBef>
                <a:spcPts val="800"/>
              </a:spcBef>
            </a:pPr>
            <a:endParaRPr lang="en-US" altLang="en-US" sz="3000" dirty="0">
              <a:solidFill>
                <a:srgbClr val="000000"/>
              </a:solidFill>
              <a:latin typeface="+mn-lt"/>
            </a:endParaRPr>
          </a:p>
          <a:p>
            <a:pPr marL="0" indent="0" eaLnBrk="1" hangingPunct="1">
              <a:spcBef>
                <a:spcPts val="800"/>
              </a:spcBef>
            </a:pPr>
            <a:endParaRPr lang="en-US" altLang="en-US" sz="4800" dirty="0">
              <a:solidFill>
                <a:srgbClr val="000000"/>
              </a:solidFill>
              <a:latin typeface="+mn-lt"/>
            </a:endParaRPr>
          </a:p>
          <a:p>
            <a:pPr marL="0" indent="0" eaLnBrk="1" hangingPunct="1">
              <a:spcBef>
                <a:spcPts val="800"/>
              </a:spcBef>
            </a:pPr>
            <a:r>
              <a:rPr lang="en-US" altLang="en-US" sz="3000" dirty="0">
                <a:solidFill>
                  <a:srgbClr val="000000"/>
                </a:solidFill>
                <a:latin typeface="+mn-lt"/>
              </a:rPr>
              <a:t>Which for a constant speed will take:</a:t>
            </a:r>
          </a:p>
          <a:p>
            <a:pPr marL="0" indent="0" eaLnBrk="1" hangingPunct="1">
              <a:spcBef>
                <a:spcPts val="800"/>
              </a:spcBef>
            </a:pPr>
            <a:endParaRPr lang="en-US" altLang="en-US" sz="3000" dirty="0">
              <a:solidFill>
                <a:srgbClr val="000000"/>
              </a:solidFill>
              <a:latin typeface="+mn-lt"/>
            </a:endParaRPr>
          </a:p>
          <a:p>
            <a:pPr marL="0" indent="0" eaLnBrk="1" hangingPunct="1">
              <a:spcBef>
                <a:spcPts val="800"/>
              </a:spcBef>
            </a:pPr>
            <a:endParaRPr lang="en-US" altLang="en-US" sz="3000" dirty="0">
              <a:solidFill>
                <a:srgbClr val="000000"/>
              </a:solidFill>
              <a:latin typeface="+mn-lt"/>
            </a:endParaRPr>
          </a:p>
          <a:p>
            <a:pPr marL="0" indent="0" eaLnBrk="1" hangingPunct="1">
              <a:spcBef>
                <a:spcPts val="800"/>
              </a:spcBef>
            </a:pPr>
            <a:endParaRPr lang="en-US" altLang="en-US" sz="3000" baseline="-25000" dirty="0">
              <a:solidFill>
                <a:srgbClr val="000000"/>
              </a:solidFill>
              <a:latin typeface="+mn-lt"/>
            </a:endParaRPr>
          </a:p>
          <a:p>
            <a:pPr marL="0" indent="0" eaLnBrk="1" hangingPunct="1">
              <a:spcBef>
                <a:spcPts val="800"/>
              </a:spcBef>
              <a:buClrTx/>
            </a:pPr>
            <a:endParaRPr lang="en-US" altLang="en-US" sz="3000" baseline="-25000" dirty="0">
              <a:solidFill>
                <a:srgbClr val="000000"/>
              </a:solidFill>
              <a:latin typeface="+mn-lt"/>
            </a:endParaRPr>
          </a:p>
        </p:txBody>
      </p:sp>
      <p:sp>
        <p:nvSpPr>
          <p:cNvPr id="7" name="Title 1"/>
          <p:cNvSpPr txBox="1">
            <a:spLocks/>
          </p:cNvSpPr>
          <p:nvPr/>
        </p:nvSpPr>
        <p:spPr>
          <a:xfrm>
            <a:off x="457200" y="274638"/>
            <a:ext cx="8229600" cy="1143000"/>
          </a:xfrm>
          <a:prstGeom prst="rect">
            <a:avLst/>
          </a:prstGeom>
        </p:spPr>
        <p:txBody>
          <a:bodyPr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rPr>
              <a:t>Numerical Example : Linear Motion</a:t>
            </a:r>
          </a:p>
          <a:p>
            <a:r>
              <a:rPr lang="en-US" dirty="0">
                <a:solidFill>
                  <a:schemeClr val="tx2"/>
                </a:solidFill>
              </a:rPr>
              <a:t>Step 1 – Establish the function for path</a:t>
            </a:r>
          </a:p>
        </p:txBody>
      </p:sp>
      <p:graphicFrame>
        <p:nvGraphicFramePr>
          <p:cNvPr id="8" name="Object 27"/>
          <p:cNvGraphicFramePr>
            <a:graphicFrameLocks noChangeAspect="1"/>
          </p:cNvGraphicFramePr>
          <p:nvPr>
            <p:extLst>
              <p:ext uri="{D42A27DB-BD31-4B8C-83A1-F6EECF244321}">
                <p14:modId xmlns:p14="http://schemas.microsoft.com/office/powerpoint/2010/main" val="1820244908"/>
              </p:ext>
            </p:extLst>
          </p:nvPr>
        </p:nvGraphicFramePr>
        <p:xfrm>
          <a:off x="1691680" y="1981625"/>
          <a:ext cx="3563938" cy="611187"/>
        </p:xfrm>
        <a:graphic>
          <a:graphicData uri="http://schemas.openxmlformats.org/presentationml/2006/ole">
            <mc:AlternateContent xmlns:mc="http://schemas.openxmlformats.org/markup-compatibility/2006">
              <mc:Choice xmlns:v="urn:schemas-microsoft-com:vml" Requires="v">
                <p:oleObj spid="_x0000_s1178" name="Equation" r:id="rId4" imgW="1257120" imgH="215640" progId="Equation.3">
                  <p:embed/>
                </p:oleObj>
              </mc:Choice>
              <mc:Fallback>
                <p:oleObj name="Equation" r:id="rId4" imgW="1257120" imgH="215640" progId="Equation.3">
                  <p:embed/>
                  <p:pic>
                    <p:nvPicPr>
                      <p:cNvPr id="0" name=""/>
                      <p:cNvPicPr>
                        <a:picLocks noChangeAspect="1" noChangeArrowheads="1"/>
                      </p:cNvPicPr>
                      <p:nvPr/>
                    </p:nvPicPr>
                    <p:blipFill>
                      <a:blip r:embed="rId5"/>
                      <a:srcRect/>
                      <a:stretch>
                        <a:fillRect/>
                      </a:stretch>
                    </p:blipFill>
                    <p:spPr bwMode="auto">
                      <a:xfrm>
                        <a:off x="1691680" y="1981625"/>
                        <a:ext cx="3563938" cy="611187"/>
                      </a:xfrm>
                      <a:prstGeom prst="rect">
                        <a:avLst/>
                      </a:prstGeom>
                      <a:noFill/>
                      <a:ln>
                        <a:noFill/>
                      </a:ln>
                      <a:effectLst/>
                      <a:extLst/>
                    </p:spPr>
                  </p:pic>
                </p:oleObj>
              </mc:Fallback>
            </mc:AlternateContent>
          </a:graphicData>
        </a:graphic>
      </p:graphicFrame>
      <p:graphicFrame>
        <p:nvGraphicFramePr>
          <p:cNvPr id="11" name="Object 27"/>
          <p:cNvGraphicFramePr>
            <a:graphicFrameLocks noChangeAspect="1"/>
          </p:cNvGraphicFramePr>
          <p:nvPr>
            <p:extLst>
              <p:ext uri="{D42A27DB-BD31-4B8C-83A1-F6EECF244321}">
                <p14:modId xmlns:p14="http://schemas.microsoft.com/office/powerpoint/2010/main" val="1553182645"/>
              </p:ext>
            </p:extLst>
          </p:nvPr>
        </p:nvGraphicFramePr>
        <p:xfrm>
          <a:off x="1493838" y="3144838"/>
          <a:ext cx="6588125" cy="1436687"/>
        </p:xfrm>
        <a:graphic>
          <a:graphicData uri="http://schemas.openxmlformats.org/presentationml/2006/ole">
            <mc:AlternateContent xmlns:mc="http://schemas.openxmlformats.org/markup-compatibility/2006">
              <mc:Choice xmlns:v="urn:schemas-microsoft-com:vml" Requires="v">
                <p:oleObj spid="_x0000_s1179" name="Equation" r:id="rId6" imgW="2323800" imgH="507960" progId="Equation.3">
                  <p:embed/>
                </p:oleObj>
              </mc:Choice>
              <mc:Fallback>
                <p:oleObj name="Equation" r:id="rId6" imgW="2323800" imgH="507960" progId="Equation.3">
                  <p:embed/>
                  <p:pic>
                    <p:nvPicPr>
                      <p:cNvPr id="0" name=""/>
                      <p:cNvPicPr>
                        <a:picLocks noChangeAspect="1" noChangeArrowheads="1"/>
                      </p:cNvPicPr>
                      <p:nvPr/>
                    </p:nvPicPr>
                    <p:blipFill>
                      <a:blip r:embed="rId7"/>
                      <a:srcRect/>
                      <a:stretch>
                        <a:fillRect/>
                      </a:stretch>
                    </p:blipFill>
                    <p:spPr bwMode="auto">
                      <a:xfrm>
                        <a:off x="1493838" y="3144838"/>
                        <a:ext cx="6588125" cy="1436687"/>
                      </a:xfrm>
                      <a:prstGeom prst="rect">
                        <a:avLst/>
                      </a:prstGeom>
                      <a:noFill/>
                      <a:ln>
                        <a:noFill/>
                      </a:ln>
                      <a:effectLst/>
                      <a:extLst/>
                    </p:spPr>
                  </p:pic>
                </p:oleObj>
              </mc:Fallback>
            </mc:AlternateContent>
          </a:graphicData>
        </a:graphic>
      </p:graphicFrame>
      <p:graphicFrame>
        <p:nvGraphicFramePr>
          <p:cNvPr id="13" name="Object 27"/>
          <p:cNvGraphicFramePr>
            <a:graphicFrameLocks noChangeAspect="1"/>
          </p:cNvGraphicFramePr>
          <p:nvPr>
            <p:extLst>
              <p:ext uri="{D42A27DB-BD31-4B8C-83A1-F6EECF244321}">
                <p14:modId xmlns:p14="http://schemas.microsoft.com/office/powerpoint/2010/main" val="1069824518"/>
              </p:ext>
            </p:extLst>
          </p:nvPr>
        </p:nvGraphicFramePr>
        <p:xfrm>
          <a:off x="2482850" y="5157788"/>
          <a:ext cx="4570413" cy="1116012"/>
        </p:xfrm>
        <a:graphic>
          <a:graphicData uri="http://schemas.openxmlformats.org/presentationml/2006/ole">
            <mc:AlternateContent xmlns:mc="http://schemas.openxmlformats.org/markup-compatibility/2006">
              <mc:Choice xmlns:v="urn:schemas-microsoft-com:vml" Requires="v">
                <p:oleObj spid="_x0000_s1180" name="Equation" r:id="rId8" imgW="1612800" imgH="393480" progId="Equation.3">
                  <p:embed/>
                </p:oleObj>
              </mc:Choice>
              <mc:Fallback>
                <p:oleObj name="Equation" r:id="rId8" imgW="1612800" imgH="393480" progId="Equation.3">
                  <p:embed/>
                  <p:pic>
                    <p:nvPicPr>
                      <p:cNvPr id="0" name=""/>
                      <p:cNvPicPr>
                        <a:picLocks noChangeAspect="1" noChangeArrowheads="1"/>
                      </p:cNvPicPr>
                      <p:nvPr/>
                    </p:nvPicPr>
                    <p:blipFill>
                      <a:blip r:embed="rId9"/>
                      <a:srcRect/>
                      <a:stretch>
                        <a:fillRect/>
                      </a:stretch>
                    </p:blipFill>
                    <p:spPr bwMode="auto">
                      <a:xfrm>
                        <a:off x="2482850" y="5157788"/>
                        <a:ext cx="4570413" cy="1116012"/>
                      </a:xfrm>
                      <a:prstGeom prst="rect">
                        <a:avLst/>
                      </a:prstGeom>
                      <a:noFill/>
                      <a:ln>
                        <a:noFill/>
                      </a:ln>
                      <a:effectLst/>
                      <a:extLst/>
                    </p:spPr>
                  </p:pic>
                </p:oleObj>
              </mc:Fallback>
            </mc:AlternateContent>
          </a:graphicData>
        </a:graphic>
      </p:graphicFrame>
      <p:graphicFrame>
        <p:nvGraphicFramePr>
          <p:cNvPr id="2" name="Object 1">
            <a:extLst>
              <a:ext uri="{FF2B5EF4-FFF2-40B4-BE49-F238E27FC236}">
                <a16:creationId xmlns:a16="http://schemas.microsoft.com/office/drawing/2014/main" id="{BE5710F6-8190-42D5-9A61-CAB6FAD36992}"/>
              </a:ext>
            </a:extLst>
          </p:cNvPr>
          <p:cNvGraphicFramePr>
            <a:graphicFrameLocks noChangeAspect="1"/>
          </p:cNvGraphicFramePr>
          <p:nvPr>
            <p:extLst>
              <p:ext uri="{D42A27DB-BD31-4B8C-83A1-F6EECF244321}">
                <p14:modId xmlns:p14="http://schemas.microsoft.com/office/powerpoint/2010/main" val="3044235093"/>
              </p:ext>
            </p:extLst>
          </p:nvPr>
        </p:nvGraphicFramePr>
        <p:xfrm>
          <a:off x="5364088" y="2036611"/>
          <a:ext cx="2227600" cy="531964"/>
        </p:xfrm>
        <a:graphic>
          <a:graphicData uri="http://schemas.openxmlformats.org/presentationml/2006/ole">
            <mc:AlternateContent xmlns:mc="http://schemas.openxmlformats.org/markup-compatibility/2006">
              <mc:Choice xmlns:v="urn:schemas-microsoft-com:vml" Requires="v">
                <p:oleObj spid="_x0000_s1181" name="Equation" r:id="rId10" imgW="850680" imgH="203040" progId="Equation.3">
                  <p:embed/>
                </p:oleObj>
              </mc:Choice>
              <mc:Fallback>
                <p:oleObj name="Equation" r:id="rId10" imgW="850680" imgH="203040" progId="Equation.3">
                  <p:embed/>
                  <p:pic>
                    <p:nvPicPr>
                      <p:cNvPr id="0" name=""/>
                      <p:cNvPicPr/>
                      <p:nvPr/>
                    </p:nvPicPr>
                    <p:blipFill>
                      <a:blip r:embed="rId11"/>
                      <a:stretch>
                        <a:fillRect/>
                      </a:stretch>
                    </p:blipFill>
                    <p:spPr>
                      <a:xfrm>
                        <a:off x="5364088" y="2036611"/>
                        <a:ext cx="2227600" cy="531964"/>
                      </a:xfrm>
                      <a:prstGeom prst="rect">
                        <a:avLst/>
                      </a:prstGeom>
                      <a:ln w="28575">
                        <a:solidFill>
                          <a:schemeClr val="accent1"/>
                        </a:solidFill>
                      </a:ln>
                    </p:spPr>
                  </p:pic>
                </p:oleObj>
              </mc:Fallback>
            </mc:AlternateContent>
          </a:graphicData>
        </a:graphic>
      </p:graphicFrame>
    </p:spTree>
    <p:extLst>
      <p:ext uri="{BB962C8B-B14F-4D97-AF65-F5344CB8AC3E}">
        <p14:creationId xmlns:p14="http://schemas.microsoft.com/office/powerpoint/2010/main" val="16869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spcBef>
                <a:spcPts val="800"/>
              </a:spcBef>
            </a:pPr>
            <a:r>
              <a:rPr lang="en-US" altLang="en-US" sz="3000" dirty="0">
                <a:solidFill>
                  <a:srgbClr val="000000"/>
                </a:solidFill>
                <a:latin typeface="+mn-lt"/>
              </a:rPr>
              <a:t>We will use M=9 sample points</a:t>
            </a:r>
          </a:p>
          <a:p>
            <a:pPr marL="0" indent="0" eaLnBrk="1" hangingPunct="1">
              <a:spcBef>
                <a:spcPts val="800"/>
              </a:spcBef>
            </a:pPr>
            <a:endParaRPr lang="en-US" altLang="en-US" sz="3000" dirty="0">
              <a:solidFill>
                <a:srgbClr val="000000"/>
              </a:solidFill>
              <a:latin typeface="+mn-lt"/>
            </a:endParaRPr>
          </a:p>
          <a:p>
            <a:pPr marL="0" indent="0" eaLnBrk="1" hangingPunct="1">
              <a:spcBef>
                <a:spcPts val="800"/>
              </a:spcBef>
            </a:pPr>
            <a:endParaRPr lang="en-US" altLang="en-US" sz="3000" dirty="0">
              <a:solidFill>
                <a:srgbClr val="000000"/>
              </a:solidFill>
              <a:latin typeface="+mn-lt"/>
            </a:endParaRPr>
          </a:p>
          <a:p>
            <a:pPr marL="0" indent="0" eaLnBrk="1" hangingPunct="1">
              <a:spcBef>
                <a:spcPts val="800"/>
              </a:spcBef>
            </a:pPr>
            <a:r>
              <a:rPr lang="en-US" altLang="en-US" sz="3000" dirty="0">
                <a:solidFill>
                  <a:srgbClr val="000000"/>
                </a:solidFill>
                <a:latin typeface="+mn-lt"/>
              </a:rPr>
              <a:t>And for constant speed we will have</a:t>
            </a:r>
          </a:p>
        </p:txBody>
      </p:sp>
      <p:sp>
        <p:nvSpPr>
          <p:cNvPr id="7" name="Title 1"/>
          <p:cNvSpPr txBox="1">
            <a:spLocks/>
          </p:cNvSpPr>
          <p:nvPr/>
        </p:nvSpPr>
        <p:spPr>
          <a:xfrm>
            <a:off x="457200" y="274638"/>
            <a:ext cx="8229600" cy="1143000"/>
          </a:xfrm>
          <a:prstGeom prst="rect">
            <a:avLst/>
          </a:prstGeom>
        </p:spPr>
        <p:txBody>
          <a:bodyPr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rPr>
              <a:t>Numerical Example : Linear Motion</a:t>
            </a:r>
          </a:p>
          <a:p>
            <a:r>
              <a:rPr lang="en-US" dirty="0">
                <a:solidFill>
                  <a:schemeClr val="tx2"/>
                </a:solidFill>
              </a:rPr>
              <a:t>Step 2 – Sample the Function</a:t>
            </a:r>
          </a:p>
        </p:txBody>
      </p:sp>
      <p:graphicFrame>
        <p:nvGraphicFramePr>
          <p:cNvPr id="8" name="Object 27"/>
          <p:cNvGraphicFramePr>
            <a:graphicFrameLocks noChangeAspect="1"/>
          </p:cNvGraphicFramePr>
          <p:nvPr>
            <p:extLst>
              <p:ext uri="{D42A27DB-BD31-4B8C-83A1-F6EECF244321}">
                <p14:modId xmlns:p14="http://schemas.microsoft.com/office/powerpoint/2010/main" val="2611802998"/>
              </p:ext>
            </p:extLst>
          </p:nvPr>
        </p:nvGraphicFramePr>
        <p:xfrm>
          <a:off x="1223963" y="2205038"/>
          <a:ext cx="7058025" cy="1222375"/>
        </p:xfrm>
        <a:graphic>
          <a:graphicData uri="http://schemas.openxmlformats.org/presentationml/2006/ole">
            <mc:AlternateContent xmlns:mc="http://schemas.openxmlformats.org/markup-compatibility/2006">
              <mc:Choice xmlns:v="urn:schemas-microsoft-com:vml" Requires="v">
                <p:oleObj spid="_x0000_s125069" name="Equation" r:id="rId4" imgW="2489040" imgH="431640" progId="Equation.3">
                  <p:embed/>
                </p:oleObj>
              </mc:Choice>
              <mc:Fallback>
                <p:oleObj name="Equation" r:id="rId4" imgW="2489040" imgH="431640" progId="Equation.3">
                  <p:embed/>
                  <p:pic>
                    <p:nvPicPr>
                      <p:cNvPr id="0" name=""/>
                      <p:cNvPicPr>
                        <a:picLocks noChangeAspect="1" noChangeArrowheads="1"/>
                      </p:cNvPicPr>
                      <p:nvPr/>
                    </p:nvPicPr>
                    <p:blipFill>
                      <a:blip r:embed="rId5"/>
                      <a:srcRect/>
                      <a:stretch>
                        <a:fillRect/>
                      </a:stretch>
                    </p:blipFill>
                    <p:spPr bwMode="auto">
                      <a:xfrm>
                        <a:off x="1223963" y="2205038"/>
                        <a:ext cx="7058025" cy="1222375"/>
                      </a:xfrm>
                      <a:prstGeom prst="rect">
                        <a:avLst/>
                      </a:prstGeom>
                      <a:noFill/>
                      <a:ln>
                        <a:noFill/>
                      </a:ln>
                      <a:effectLst/>
                      <a:extLst/>
                    </p:spPr>
                  </p:pic>
                </p:oleObj>
              </mc:Fallback>
            </mc:AlternateContent>
          </a:graphicData>
        </a:graphic>
      </p:graphicFrame>
      <p:graphicFrame>
        <p:nvGraphicFramePr>
          <p:cNvPr id="9" name="Object 27"/>
          <p:cNvGraphicFramePr>
            <a:graphicFrameLocks noChangeAspect="1"/>
          </p:cNvGraphicFramePr>
          <p:nvPr>
            <p:extLst>
              <p:ext uri="{D42A27DB-BD31-4B8C-83A1-F6EECF244321}">
                <p14:modId xmlns:p14="http://schemas.microsoft.com/office/powerpoint/2010/main" val="988912768"/>
              </p:ext>
            </p:extLst>
          </p:nvPr>
        </p:nvGraphicFramePr>
        <p:xfrm>
          <a:off x="1062038" y="3933825"/>
          <a:ext cx="4141787" cy="1222375"/>
        </p:xfrm>
        <a:graphic>
          <a:graphicData uri="http://schemas.openxmlformats.org/presentationml/2006/ole">
            <mc:AlternateContent xmlns:mc="http://schemas.openxmlformats.org/markup-compatibility/2006">
              <mc:Choice xmlns:v="urn:schemas-microsoft-com:vml" Requires="v">
                <p:oleObj spid="_x0000_s125070" name="Equation" r:id="rId6" imgW="1460160" imgH="431640" progId="Equation.3">
                  <p:embed/>
                </p:oleObj>
              </mc:Choice>
              <mc:Fallback>
                <p:oleObj name="Equation" r:id="rId6" imgW="1460160" imgH="431640" progId="Equation.3">
                  <p:embed/>
                  <p:pic>
                    <p:nvPicPr>
                      <p:cNvPr id="0" name=""/>
                      <p:cNvPicPr>
                        <a:picLocks noChangeAspect="1" noChangeArrowheads="1"/>
                      </p:cNvPicPr>
                      <p:nvPr/>
                    </p:nvPicPr>
                    <p:blipFill>
                      <a:blip r:embed="rId7"/>
                      <a:srcRect/>
                      <a:stretch>
                        <a:fillRect/>
                      </a:stretch>
                    </p:blipFill>
                    <p:spPr bwMode="auto">
                      <a:xfrm>
                        <a:off x="1062038" y="3933825"/>
                        <a:ext cx="4141787" cy="1222375"/>
                      </a:xfrm>
                      <a:prstGeom prst="rect">
                        <a:avLst/>
                      </a:prstGeom>
                      <a:noFill/>
                      <a:ln>
                        <a:noFill/>
                      </a:ln>
                      <a:effectLst/>
                      <a:extLst/>
                    </p:spPr>
                  </p:pic>
                </p:oleObj>
              </mc:Fallback>
            </mc:AlternateContent>
          </a:graphicData>
        </a:graphic>
      </p:graphicFrame>
      <p:graphicFrame>
        <p:nvGraphicFramePr>
          <p:cNvPr id="10" name="Object 27"/>
          <p:cNvGraphicFramePr>
            <a:graphicFrameLocks noChangeAspect="1"/>
          </p:cNvGraphicFramePr>
          <p:nvPr>
            <p:extLst>
              <p:ext uri="{D42A27DB-BD31-4B8C-83A1-F6EECF244321}">
                <p14:modId xmlns:p14="http://schemas.microsoft.com/office/powerpoint/2010/main" val="3806013328"/>
              </p:ext>
            </p:extLst>
          </p:nvPr>
        </p:nvGraphicFramePr>
        <p:xfrm>
          <a:off x="973138" y="5300663"/>
          <a:ext cx="5545137" cy="1222375"/>
        </p:xfrm>
        <a:graphic>
          <a:graphicData uri="http://schemas.openxmlformats.org/presentationml/2006/ole">
            <mc:AlternateContent xmlns:mc="http://schemas.openxmlformats.org/markup-compatibility/2006">
              <mc:Choice xmlns:v="urn:schemas-microsoft-com:vml" Requires="v">
                <p:oleObj spid="_x0000_s125071" name="Equation" r:id="rId8" imgW="1955520" imgH="431640" progId="Equation.3">
                  <p:embed/>
                </p:oleObj>
              </mc:Choice>
              <mc:Fallback>
                <p:oleObj name="Equation" r:id="rId8" imgW="1955520" imgH="431640" progId="Equation.3">
                  <p:embed/>
                  <p:pic>
                    <p:nvPicPr>
                      <p:cNvPr id="0" name=""/>
                      <p:cNvPicPr>
                        <a:picLocks noChangeAspect="1" noChangeArrowheads="1"/>
                      </p:cNvPicPr>
                      <p:nvPr/>
                    </p:nvPicPr>
                    <p:blipFill>
                      <a:blip r:embed="rId9"/>
                      <a:srcRect/>
                      <a:stretch>
                        <a:fillRect/>
                      </a:stretch>
                    </p:blipFill>
                    <p:spPr bwMode="auto">
                      <a:xfrm>
                        <a:off x="973138" y="5300663"/>
                        <a:ext cx="5545137" cy="12223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22985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en-US" dirty="0">
                <a:latin typeface="Arial" pitchFamily="34" charset="0"/>
                <a:ea typeface="ＭＳ Ｐゴシック" pitchFamily="34" charset="-128"/>
              </a:rPr>
              <a:t>Today’s Lecture</a:t>
            </a:r>
          </a:p>
        </p:txBody>
      </p:sp>
      <p:sp>
        <p:nvSpPr>
          <p:cNvPr id="55298" name="Content Placeholder 3"/>
          <p:cNvSpPr>
            <a:spLocks noGrp="1"/>
          </p:cNvSpPr>
          <p:nvPr>
            <p:ph idx="1"/>
          </p:nvPr>
        </p:nvSpPr>
        <p:spPr>
          <a:xfrm>
            <a:off x="457200" y="1360338"/>
            <a:ext cx="8229600" cy="4137323"/>
          </a:xfrm>
        </p:spPr>
        <p:txBody>
          <a:bodyPr anchor="ctr"/>
          <a:lstStyle/>
          <a:p>
            <a:pPr marL="0" indent="0" algn="ctr">
              <a:lnSpc>
                <a:spcPct val="150000"/>
              </a:lnSpc>
              <a:buNone/>
            </a:pPr>
            <a:r>
              <a:rPr lang="en-GB" altLang="en-US" dirty="0">
                <a:latin typeface="Arial" pitchFamily="34" charset="0"/>
                <a:ea typeface="ＭＳ Ｐゴシック" pitchFamily="34" charset="-128"/>
              </a:rPr>
              <a:t>Trajectories with Vias</a:t>
            </a:r>
          </a:p>
          <a:p>
            <a:pPr marL="0" indent="0" algn="ctr">
              <a:lnSpc>
                <a:spcPct val="150000"/>
              </a:lnSpc>
              <a:buNone/>
            </a:pPr>
            <a:r>
              <a:rPr lang="en-GB" altLang="en-US" dirty="0">
                <a:latin typeface="Arial" pitchFamily="34" charset="0"/>
                <a:ea typeface="ＭＳ Ｐゴシック" pitchFamily="34" charset="-128"/>
              </a:rPr>
              <a:t>Cartesian Space</a:t>
            </a:r>
          </a:p>
        </p:txBody>
      </p:sp>
    </p:spTree>
    <p:extLst>
      <p:ext uri="{BB962C8B-B14F-4D97-AF65-F5344CB8AC3E}">
        <p14:creationId xmlns:p14="http://schemas.microsoft.com/office/powerpoint/2010/main" val="15362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rPr>
              <a:t>Numerical Example : Linear Motion</a:t>
            </a:r>
          </a:p>
          <a:p>
            <a:r>
              <a:rPr lang="en-US" dirty="0">
                <a:solidFill>
                  <a:schemeClr val="tx2"/>
                </a:solidFill>
              </a:rPr>
              <a:t>Step 2 – Sample the Function</a:t>
            </a:r>
          </a:p>
        </p:txBody>
      </p:sp>
      <p:grpSp>
        <p:nvGrpSpPr>
          <p:cNvPr id="4" name="Group 3">
            <a:extLst>
              <a:ext uri="{FF2B5EF4-FFF2-40B4-BE49-F238E27FC236}">
                <a16:creationId xmlns:a16="http://schemas.microsoft.com/office/drawing/2014/main" id="{AF3017B3-6C91-4FA4-9651-3F1DA5512B72}"/>
              </a:ext>
            </a:extLst>
          </p:cNvPr>
          <p:cNvGrpSpPr/>
          <p:nvPr/>
        </p:nvGrpSpPr>
        <p:grpSpPr>
          <a:xfrm>
            <a:off x="827585" y="1484313"/>
            <a:ext cx="7344072" cy="4955104"/>
            <a:chOff x="827585" y="1484313"/>
            <a:chExt cx="7344072" cy="4955104"/>
          </a:xfrm>
        </p:grpSpPr>
        <p:pic>
          <p:nvPicPr>
            <p:cNvPr id="5" name="Picture 1">
              <a:extLst>
                <a:ext uri="{FF2B5EF4-FFF2-40B4-BE49-F238E27FC236}">
                  <a16:creationId xmlns:a16="http://schemas.microsoft.com/office/drawing/2014/main" id="{F90DD416-F43B-4E0F-AC99-70197AAD7758}"/>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15219" y="1484313"/>
              <a:ext cx="7056438" cy="4770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6" name="TextBox 5">
              <a:extLst>
                <a:ext uri="{FF2B5EF4-FFF2-40B4-BE49-F238E27FC236}">
                  <a16:creationId xmlns:a16="http://schemas.microsoft.com/office/drawing/2014/main" id="{A28E3BF7-6331-4413-95D3-4C0755B592B2}"/>
                </a:ext>
              </a:extLst>
            </p:cNvPr>
            <p:cNvSpPr txBox="1"/>
            <p:nvPr/>
          </p:nvSpPr>
          <p:spPr>
            <a:xfrm>
              <a:off x="4230504" y="6070085"/>
              <a:ext cx="710451" cy="369332"/>
            </a:xfrm>
            <a:prstGeom prst="rect">
              <a:avLst/>
            </a:prstGeom>
            <a:noFill/>
          </p:spPr>
          <p:txBody>
            <a:bodyPr wrap="none" rtlCol="0">
              <a:spAutoFit/>
            </a:bodyPr>
            <a:lstStyle/>
            <a:p>
              <a:r>
                <a:rPr lang="it-IT" dirty="0">
                  <a:solidFill>
                    <a:schemeClr val="tx1"/>
                  </a:solidFill>
                </a:rPr>
                <a:t>x (m)</a:t>
              </a:r>
              <a:endParaRPr lang="en-GB" dirty="0">
                <a:solidFill>
                  <a:schemeClr val="tx1"/>
                </a:solidFill>
              </a:endParaRPr>
            </a:p>
          </p:txBody>
        </p:sp>
        <p:sp>
          <p:nvSpPr>
            <p:cNvPr id="7" name="TextBox 6">
              <a:extLst>
                <a:ext uri="{FF2B5EF4-FFF2-40B4-BE49-F238E27FC236}">
                  <a16:creationId xmlns:a16="http://schemas.microsoft.com/office/drawing/2014/main" id="{E12F1322-5B7A-454F-8211-8D9E97AAA806}"/>
                </a:ext>
              </a:extLst>
            </p:cNvPr>
            <p:cNvSpPr txBox="1"/>
            <p:nvPr/>
          </p:nvSpPr>
          <p:spPr>
            <a:xfrm rot="16200000">
              <a:off x="657025" y="3757109"/>
              <a:ext cx="710451" cy="369332"/>
            </a:xfrm>
            <a:prstGeom prst="rect">
              <a:avLst/>
            </a:prstGeom>
            <a:noFill/>
          </p:spPr>
          <p:txBody>
            <a:bodyPr wrap="none" rtlCol="0">
              <a:spAutoFit/>
            </a:bodyPr>
            <a:lstStyle/>
            <a:p>
              <a:r>
                <a:rPr lang="it-IT" dirty="0">
                  <a:solidFill>
                    <a:schemeClr val="tx1"/>
                  </a:solidFill>
                </a:rPr>
                <a:t>y (m)</a:t>
              </a:r>
              <a:endParaRPr lang="en-GB" dirty="0">
                <a:solidFill>
                  <a:schemeClr val="tx1"/>
                </a:solidFill>
              </a:endParaRPr>
            </a:p>
          </p:txBody>
        </p:sp>
      </p:grpSp>
    </p:spTree>
    <p:extLst>
      <p:ext uri="{BB962C8B-B14F-4D97-AF65-F5344CB8AC3E}">
        <p14:creationId xmlns:p14="http://schemas.microsoft.com/office/powerpoint/2010/main" val="299906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marL="1035050" indent="-5032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spcBef>
                <a:spcPts val="800"/>
              </a:spcBef>
            </a:pPr>
            <a:r>
              <a:rPr lang="en-US" altLang="en-US" sz="2800" dirty="0">
                <a:solidFill>
                  <a:srgbClr val="000000"/>
                </a:solidFill>
                <a:latin typeface="+mn-lt"/>
              </a:rPr>
              <a:t>Position Inverse Kinematics: </a:t>
            </a:r>
          </a:p>
          <a:p>
            <a:pPr marL="0" indent="0" eaLnBrk="1" hangingPunct="1">
              <a:spcBef>
                <a:spcPts val="800"/>
              </a:spcBef>
            </a:pPr>
            <a:endParaRPr lang="en-US" altLang="en-US" sz="2800" dirty="0">
              <a:solidFill>
                <a:srgbClr val="000000"/>
              </a:solidFill>
              <a:latin typeface="+mn-lt"/>
            </a:endParaRPr>
          </a:p>
          <a:p>
            <a:pPr marL="0" indent="0" eaLnBrk="1" hangingPunct="1">
              <a:spcBef>
                <a:spcPts val="800"/>
              </a:spcBef>
            </a:pPr>
            <a:endParaRPr lang="en-US" altLang="en-US" sz="4800" dirty="0">
              <a:solidFill>
                <a:srgbClr val="000000"/>
              </a:solidFill>
              <a:latin typeface="+mn-lt"/>
            </a:endParaRPr>
          </a:p>
          <a:p>
            <a:pPr marL="531812" lvl="1" indent="0" eaLnBrk="1" hangingPunct="1">
              <a:spcBef>
                <a:spcPts val="700"/>
              </a:spcBef>
            </a:pPr>
            <a:r>
              <a:rPr lang="en-US" altLang="en-US" sz="2800" dirty="0">
                <a:solidFill>
                  <a:srgbClr val="000000"/>
                </a:solidFill>
                <a:latin typeface="+mn-lt"/>
              </a:rPr>
              <a:t>where	</a:t>
            </a:r>
          </a:p>
        </p:txBody>
      </p:sp>
      <p:graphicFrame>
        <p:nvGraphicFramePr>
          <p:cNvPr id="9" name="Object 27"/>
          <p:cNvGraphicFramePr>
            <a:graphicFrameLocks noChangeAspect="1"/>
          </p:cNvGraphicFramePr>
          <p:nvPr>
            <p:extLst>
              <p:ext uri="{D42A27DB-BD31-4B8C-83A1-F6EECF244321}">
                <p14:modId xmlns:p14="http://schemas.microsoft.com/office/powerpoint/2010/main" val="1711037550"/>
              </p:ext>
            </p:extLst>
          </p:nvPr>
        </p:nvGraphicFramePr>
        <p:xfrm>
          <a:off x="900113" y="2132013"/>
          <a:ext cx="4389437" cy="612775"/>
        </p:xfrm>
        <a:graphic>
          <a:graphicData uri="http://schemas.openxmlformats.org/presentationml/2006/ole">
            <mc:AlternateContent xmlns:mc="http://schemas.openxmlformats.org/markup-compatibility/2006">
              <mc:Choice xmlns:v="urn:schemas-microsoft-com:vml" Requires="v">
                <p:oleObj spid="_x0000_s126138" name="Equation" r:id="rId4" imgW="1549080" imgH="215640" progId="Equation.3">
                  <p:embed/>
                </p:oleObj>
              </mc:Choice>
              <mc:Fallback>
                <p:oleObj name="Equation" r:id="rId4" imgW="1549080" imgH="215640" progId="Equation.3">
                  <p:embed/>
                  <p:pic>
                    <p:nvPicPr>
                      <p:cNvPr id="0" name=""/>
                      <p:cNvPicPr>
                        <a:picLocks noChangeAspect="1" noChangeArrowheads="1"/>
                      </p:cNvPicPr>
                      <p:nvPr/>
                    </p:nvPicPr>
                    <p:blipFill>
                      <a:blip r:embed="rId5"/>
                      <a:srcRect/>
                      <a:stretch>
                        <a:fillRect/>
                      </a:stretch>
                    </p:blipFill>
                    <p:spPr bwMode="auto">
                      <a:xfrm>
                        <a:off x="900113" y="2132013"/>
                        <a:ext cx="4389437" cy="612775"/>
                      </a:xfrm>
                      <a:prstGeom prst="rect">
                        <a:avLst/>
                      </a:prstGeom>
                      <a:noFill/>
                      <a:ln>
                        <a:noFill/>
                      </a:ln>
                      <a:effectLst/>
                      <a:extLst/>
                    </p:spPr>
                  </p:pic>
                </p:oleObj>
              </mc:Fallback>
            </mc:AlternateContent>
          </a:graphicData>
        </a:graphic>
      </p:graphicFrame>
      <p:graphicFrame>
        <p:nvGraphicFramePr>
          <p:cNvPr id="10" name="Object 27"/>
          <p:cNvGraphicFramePr>
            <a:graphicFrameLocks noChangeAspect="1"/>
          </p:cNvGraphicFramePr>
          <p:nvPr>
            <p:extLst>
              <p:ext uri="{D42A27DB-BD31-4B8C-83A1-F6EECF244321}">
                <p14:modId xmlns:p14="http://schemas.microsoft.com/office/powerpoint/2010/main" val="2158519325"/>
              </p:ext>
            </p:extLst>
          </p:nvPr>
        </p:nvGraphicFramePr>
        <p:xfrm>
          <a:off x="882650" y="2779713"/>
          <a:ext cx="7985125" cy="612775"/>
        </p:xfrm>
        <a:graphic>
          <a:graphicData uri="http://schemas.openxmlformats.org/presentationml/2006/ole">
            <mc:AlternateContent xmlns:mc="http://schemas.openxmlformats.org/markup-compatibility/2006">
              <mc:Choice xmlns:v="urn:schemas-microsoft-com:vml" Requires="v">
                <p:oleObj spid="_x0000_s126139" name="Equation" r:id="rId6" imgW="2819160" imgH="215640" progId="Equation.3">
                  <p:embed/>
                </p:oleObj>
              </mc:Choice>
              <mc:Fallback>
                <p:oleObj name="Equation" r:id="rId6" imgW="2819160" imgH="215640" progId="Equation.3">
                  <p:embed/>
                  <p:pic>
                    <p:nvPicPr>
                      <p:cNvPr id="0" name=""/>
                      <p:cNvPicPr>
                        <a:picLocks noChangeAspect="1" noChangeArrowheads="1"/>
                      </p:cNvPicPr>
                      <p:nvPr/>
                    </p:nvPicPr>
                    <p:blipFill>
                      <a:blip r:embed="rId7"/>
                      <a:srcRect/>
                      <a:stretch>
                        <a:fillRect/>
                      </a:stretch>
                    </p:blipFill>
                    <p:spPr bwMode="auto">
                      <a:xfrm>
                        <a:off x="882650" y="2779713"/>
                        <a:ext cx="7985125" cy="612775"/>
                      </a:xfrm>
                      <a:prstGeom prst="rect">
                        <a:avLst/>
                      </a:prstGeom>
                      <a:noFill/>
                      <a:ln>
                        <a:noFill/>
                      </a:ln>
                      <a:effectLst/>
                      <a:extLst/>
                    </p:spPr>
                  </p:pic>
                </p:oleObj>
              </mc:Fallback>
            </mc:AlternateContent>
          </a:graphicData>
        </a:graphic>
      </p:graphicFrame>
      <p:graphicFrame>
        <p:nvGraphicFramePr>
          <p:cNvPr id="11" name="Object 27"/>
          <p:cNvGraphicFramePr>
            <a:graphicFrameLocks noChangeAspect="1"/>
          </p:cNvGraphicFramePr>
          <p:nvPr>
            <p:extLst>
              <p:ext uri="{D42A27DB-BD31-4B8C-83A1-F6EECF244321}">
                <p14:modId xmlns:p14="http://schemas.microsoft.com/office/powerpoint/2010/main" val="2075950667"/>
              </p:ext>
            </p:extLst>
          </p:nvPr>
        </p:nvGraphicFramePr>
        <p:xfrm>
          <a:off x="1855788" y="4022725"/>
          <a:ext cx="5575300" cy="649288"/>
        </p:xfrm>
        <a:graphic>
          <a:graphicData uri="http://schemas.openxmlformats.org/presentationml/2006/ole">
            <mc:AlternateContent xmlns:mc="http://schemas.openxmlformats.org/markup-compatibility/2006">
              <mc:Choice xmlns:v="urn:schemas-microsoft-com:vml" Requires="v">
                <p:oleObj spid="_x0000_s126140" name="Equation" r:id="rId8" imgW="1968480" imgH="228600" progId="Equation.3">
                  <p:embed/>
                </p:oleObj>
              </mc:Choice>
              <mc:Fallback>
                <p:oleObj name="Equation" r:id="rId8" imgW="1968480" imgH="228600" progId="Equation.3">
                  <p:embed/>
                  <p:pic>
                    <p:nvPicPr>
                      <p:cNvPr id="0" name=""/>
                      <p:cNvPicPr>
                        <a:picLocks noChangeAspect="1" noChangeArrowheads="1"/>
                      </p:cNvPicPr>
                      <p:nvPr/>
                    </p:nvPicPr>
                    <p:blipFill>
                      <a:blip r:embed="rId9"/>
                      <a:srcRect/>
                      <a:stretch>
                        <a:fillRect/>
                      </a:stretch>
                    </p:blipFill>
                    <p:spPr bwMode="auto">
                      <a:xfrm>
                        <a:off x="1855788" y="4022725"/>
                        <a:ext cx="5575300" cy="649288"/>
                      </a:xfrm>
                      <a:prstGeom prst="rect">
                        <a:avLst/>
                      </a:prstGeom>
                      <a:noFill/>
                      <a:ln>
                        <a:noFill/>
                      </a:ln>
                      <a:effectLst/>
                      <a:extLst/>
                    </p:spPr>
                  </p:pic>
                </p:oleObj>
              </mc:Fallback>
            </mc:AlternateContent>
          </a:graphicData>
        </a:graphic>
      </p:graphicFrame>
      <p:graphicFrame>
        <p:nvGraphicFramePr>
          <p:cNvPr id="12" name="Object 27"/>
          <p:cNvGraphicFramePr>
            <a:graphicFrameLocks noChangeAspect="1"/>
          </p:cNvGraphicFramePr>
          <p:nvPr>
            <p:extLst>
              <p:ext uri="{D42A27DB-BD31-4B8C-83A1-F6EECF244321}">
                <p14:modId xmlns:p14="http://schemas.microsoft.com/office/powerpoint/2010/main" val="594841767"/>
              </p:ext>
            </p:extLst>
          </p:nvPr>
        </p:nvGraphicFramePr>
        <p:xfrm>
          <a:off x="1912541" y="4652963"/>
          <a:ext cx="3811587" cy="792162"/>
        </p:xfrm>
        <a:graphic>
          <a:graphicData uri="http://schemas.openxmlformats.org/presentationml/2006/ole">
            <mc:AlternateContent xmlns:mc="http://schemas.openxmlformats.org/markup-compatibility/2006">
              <mc:Choice xmlns:v="urn:schemas-microsoft-com:vml" Requires="v">
                <p:oleObj spid="_x0000_s126141" name="Equation" r:id="rId10" imgW="1346040" imgH="279360" progId="Equation.3">
                  <p:embed/>
                </p:oleObj>
              </mc:Choice>
              <mc:Fallback>
                <p:oleObj name="Equation" r:id="rId10" imgW="1346040" imgH="279360" progId="Equation.3">
                  <p:embed/>
                  <p:pic>
                    <p:nvPicPr>
                      <p:cNvPr id="0" name=""/>
                      <p:cNvPicPr>
                        <a:picLocks noChangeAspect="1" noChangeArrowheads="1"/>
                      </p:cNvPicPr>
                      <p:nvPr/>
                    </p:nvPicPr>
                    <p:blipFill>
                      <a:blip r:embed="rId11"/>
                      <a:srcRect/>
                      <a:stretch>
                        <a:fillRect/>
                      </a:stretch>
                    </p:blipFill>
                    <p:spPr bwMode="auto">
                      <a:xfrm>
                        <a:off x="1912541" y="4652963"/>
                        <a:ext cx="3811587" cy="792162"/>
                      </a:xfrm>
                      <a:prstGeom prst="rect">
                        <a:avLst/>
                      </a:prstGeom>
                      <a:noFill/>
                      <a:ln>
                        <a:noFill/>
                      </a:ln>
                      <a:effectLst/>
                      <a:extLst/>
                    </p:spPr>
                  </p:pic>
                </p:oleObj>
              </mc:Fallback>
            </mc:AlternateContent>
          </a:graphicData>
        </a:graphic>
      </p:graphicFrame>
      <p:sp>
        <p:nvSpPr>
          <p:cNvPr id="13" name="Title 1"/>
          <p:cNvSpPr txBox="1">
            <a:spLocks/>
          </p:cNvSpPr>
          <p:nvPr/>
        </p:nvSpPr>
        <p:spPr>
          <a:xfrm>
            <a:off x="457200" y="274638"/>
            <a:ext cx="8229600" cy="1143000"/>
          </a:xfrm>
          <a:prstGeom prst="rect">
            <a:avLst/>
          </a:prstGeom>
        </p:spPr>
        <p:txBody>
          <a:bodyPr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rPr>
              <a:t>Numerical Example : Linear Motion</a:t>
            </a:r>
          </a:p>
          <a:p>
            <a:r>
              <a:rPr lang="en-US" dirty="0">
                <a:solidFill>
                  <a:schemeClr val="tx2"/>
                </a:solidFill>
              </a:rPr>
              <a:t>Step 3 – IK on the Sampled points</a:t>
            </a:r>
          </a:p>
        </p:txBody>
      </p:sp>
    </p:spTree>
    <p:extLst>
      <p:ext uri="{BB962C8B-B14F-4D97-AF65-F5344CB8AC3E}">
        <p14:creationId xmlns:p14="http://schemas.microsoft.com/office/powerpoint/2010/main" val="64092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marL="1035050" indent="-5032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spcBef>
                <a:spcPts val="800"/>
              </a:spcBef>
            </a:pPr>
            <a:r>
              <a:rPr lang="en-US" altLang="en-US" sz="2800" dirty="0">
                <a:solidFill>
                  <a:srgbClr val="000000"/>
                </a:solidFill>
                <a:latin typeface="+mn-lt"/>
              </a:rPr>
              <a:t>Velocity Inverse Kinematics: </a:t>
            </a:r>
          </a:p>
          <a:p>
            <a:pPr marL="0" indent="0" eaLnBrk="1" hangingPunct="1">
              <a:spcBef>
                <a:spcPts val="800"/>
              </a:spcBef>
            </a:pPr>
            <a:endParaRPr lang="en-US" altLang="en-US" sz="2800" dirty="0">
              <a:solidFill>
                <a:srgbClr val="000000"/>
              </a:solidFill>
              <a:latin typeface="+mn-lt"/>
            </a:endParaRPr>
          </a:p>
          <a:p>
            <a:pPr marL="0" indent="0" eaLnBrk="1" hangingPunct="1">
              <a:spcBef>
                <a:spcPts val="800"/>
              </a:spcBef>
            </a:pPr>
            <a:endParaRPr lang="en-US" altLang="en-US" sz="4800" dirty="0">
              <a:solidFill>
                <a:srgbClr val="000000"/>
              </a:solidFill>
              <a:latin typeface="+mn-lt"/>
            </a:endParaRPr>
          </a:p>
          <a:p>
            <a:pPr marL="531812" lvl="1" indent="0" eaLnBrk="1" hangingPunct="1">
              <a:spcBef>
                <a:spcPts val="700"/>
              </a:spcBef>
            </a:pPr>
            <a:r>
              <a:rPr lang="en-US" altLang="en-US" sz="2800" dirty="0">
                <a:solidFill>
                  <a:srgbClr val="000000"/>
                </a:solidFill>
                <a:latin typeface="+mn-lt"/>
              </a:rPr>
              <a:t>where	</a:t>
            </a:r>
          </a:p>
        </p:txBody>
      </p:sp>
      <p:graphicFrame>
        <p:nvGraphicFramePr>
          <p:cNvPr id="6" name="Object 27"/>
          <p:cNvGraphicFramePr>
            <a:graphicFrameLocks noChangeAspect="1"/>
          </p:cNvGraphicFramePr>
          <p:nvPr>
            <p:extLst>
              <p:ext uri="{D42A27DB-BD31-4B8C-83A1-F6EECF244321}">
                <p14:modId xmlns:p14="http://schemas.microsoft.com/office/powerpoint/2010/main" val="1224252171"/>
              </p:ext>
            </p:extLst>
          </p:nvPr>
        </p:nvGraphicFramePr>
        <p:xfrm>
          <a:off x="2754313" y="5389563"/>
          <a:ext cx="323850" cy="468312"/>
        </p:xfrm>
        <a:graphic>
          <a:graphicData uri="http://schemas.openxmlformats.org/presentationml/2006/ole">
            <mc:AlternateContent xmlns:mc="http://schemas.openxmlformats.org/markup-compatibility/2006">
              <mc:Choice xmlns:v="urn:schemas-microsoft-com:vml" Requires="v">
                <p:oleObj spid="_x0000_s127114" name="Equation" r:id="rId4" imgW="114300" imgH="165100" progId="Equation.3">
                  <p:embed/>
                </p:oleObj>
              </mc:Choice>
              <mc:Fallback>
                <p:oleObj name="Equation" r:id="rId4" imgW="114300" imgH="165100" progId="Equation.3">
                  <p:embed/>
                  <p:pic>
                    <p:nvPicPr>
                      <p:cNvPr id="0" name=""/>
                      <p:cNvPicPr>
                        <a:picLocks noChangeAspect="1" noChangeArrowheads="1"/>
                      </p:cNvPicPr>
                      <p:nvPr/>
                    </p:nvPicPr>
                    <p:blipFill>
                      <a:blip r:embed="rId5"/>
                      <a:srcRect/>
                      <a:stretch>
                        <a:fillRect/>
                      </a:stretch>
                    </p:blipFill>
                    <p:spPr bwMode="auto">
                      <a:xfrm>
                        <a:off x="2754313" y="5389563"/>
                        <a:ext cx="323850" cy="468312"/>
                      </a:xfrm>
                      <a:prstGeom prst="rect">
                        <a:avLst/>
                      </a:prstGeom>
                      <a:noFill/>
                      <a:ln>
                        <a:noFill/>
                      </a:ln>
                      <a:effectLst/>
                      <a:extLst/>
                    </p:spPr>
                  </p:pic>
                </p:oleObj>
              </mc:Fallback>
            </mc:AlternateContent>
          </a:graphicData>
        </a:graphic>
      </p:graphicFrame>
      <p:graphicFrame>
        <p:nvGraphicFramePr>
          <p:cNvPr id="10" name="Object 27"/>
          <p:cNvGraphicFramePr>
            <a:graphicFrameLocks noChangeAspect="1"/>
          </p:cNvGraphicFramePr>
          <p:nvPr>
            <p:extLst>
              <p:ext uri="{D42A27DB-BD31-4B8C-83A1-F6EECF244321}">
                <p14:modId xmlns:p14="http://schemas.microsoft.com/office/powerpoint/2010/main" val="942872318"/>
              </p:ext>
            </p:extLst>
          </p:nvPr>
        </p:nvGraphicFramePr>
        <p:xfrm>
          <a:off x="3275856" y="2169384"/>
          <a:ext cx="2467421" cy="1331624"/>
        </p:xfrm>
        <a:graphic>
          <a:graphicData uri="http://schemas.openxmlformats.org/presentationml/2006/ole">
            <mc:AlternateContent xmlns:mc="http://schemas.openxmlformats.org/markup-compatibility/2006">
              <mc:Choice xmlns:v="urn:schemas-microsoft-com:vml" Requires="v">
                <p:oleObj spid="_x0000_s127115" name="Equation" r:id="rId6" imgW="1130300" imgH="609600" progId="Equation.3">
                  <p:embed/>
                </p:oleObj>
              </mc:Choice>
              <mc:Fallback>
                <p:oleObj name="Equation" r:id="rId6" imgW="1130300" imgH="609600" progId="Equation.3">
                  <p:embed/>
                  <p:pic>
                    <p:nvPicPr>
                      <p:cNvPr id="0" name=""/>
                      <p:cNvPicPr>
                        <a:picLocks noChangeAspect="1" noChangeArrowheads="1"/>
                      </p:cNvPicPr>
                      <p:nvPr/>
                    </p:nvPicPr>
                    <p:blipFill>
                      <a:blip r:embed="rId7"/>
                      <a:srcRect/>
                      <a:stretch>
                        <a:fillRect/>
                      </a:stretch>
                    </p:blipFill>
                    <p:spPr bwMode="auto">
                      <a:xfrm>
                        <a:off x="3275856" y="2169384"/>
                        <a:ext cx="2467421" cy="1331624"/>
                      </a:xfrm>
                      <a:prstGeom prst="rect">
                        <a:avLst/>
                      </a:prstGeom>
                      <a:noFill/>
                      <a:ln>
                        <a:noFill/>
                      </a:ln>
                      <a:effectLst/>
                      <a:extLst/>
                    </p:spPr>
                  </p:pic>
                </p:oleObj>
              </mc:Fallback>
            </mc:AlternateContent>
          </a:graphicData>
        </a:graphic>
      </p:graphicFrame>
      <p:graphicFrame>
        <p:nvGraphicFramePr>
          <p:cNvPr id="11" name="Object 27"/>
          <p:cNvGraphicFramePr>
            <a:graphicFrameLocks noChangeAspect="1"/>
          </p:cNvGraphicFramePr>
          <p:nvPr>
            <p:extLst>
              <p:ext uri="{D42A27DB-BD31-4B8C-83A1-F6EECF244321}">
                <p14:modId xmlns:p14="http://schemas.microsoft.com/office/powerpoint/2010/main" val="752907918"/>
              </p:ext>
            </p:extLst>
          </p:nvPr>
        </p:nvGraphicFramePr>
        <p:xfrm>
          <a:off x="1470025" y="4518025"/>
          <a:ext cx="6348413" cy="1052513"/>
        </p:xfrm>
        <a:graphic>
          <a:graphicData uri="http://schemas.openxmlformats.org/presentationml/2006/ole">
            <mc:AlternateContent xmlns:mc="http://schemas.openxmlformats.org/markup-compatibility/2006">
              <mc:Choice xmlns:v="urn:schemas-microsoft-com:vml" Requires="v">
                <p:oleObj spid="_x0000_s127116" name="Equation" r:id="rId8" imgW="2908080" imgH="482400" progId="Equation.3">
                  <p:embed/>
                </p:oleObj>
              </mc:Choice>
              <mc:Fallback>
                <p:oleObj name="Equation" r:id="rId8" imgW="2908080" imgH="482400" progId="Equation.3">
                  <p:embed/>
                  <p:pic>
                    <p:nvPicPr>
                      <p:cNvPr id="0" name=""/>
                      <p:cNvPicPr>
                        <a:picLocks noChangeAspect="1" noChangeArrowheads="1"/>
                      </p:cNvPicPr>
                      <p:nvPr/>
                    </p:nvPicPr>
                    <p:blipFill>
                      <a:blip r:embed="rId9"/>
                      <a:srcRect/>
                      <a:stretch>
                        <a:fillRect/>
                      </a:stretch>
                    </p:blipFill>
                    <p:spPr bwMode="auto">
                      <a:xfrm>
                        <a:off x="1470025" y="4518025"/>
                        <a:ext cx="6348413" cy="1052513"/>
                      </a:xfrm>
                      <a:prstGeom prst="rect">
                        <a:avLst/>
                      </a:prstGeom>
                      <a:noFill/>
                      <a:ln>
                        <a:noFill/>
                      </a:ln>
                      <a:effectLst/>
                      <a:extLst/>
                    </p:spPr>
                  </p:pic>
                </p:oleObj>
              </mc:Fallback>
            </mc:AlternateContent>
          </a:graphicData>
        </a:graphic>
      </p:graphicFrame>
      <p:sp>
        <p:nvSpPr>
          <p:cNvPr id="8" name="Title 1"/>
          <p:cNvSpPr txBox="1">
            <a:spLocks/>
          </p:cNvSpPr>
          <p:nvPr/>
        </p:nvSpPr>
        <p:spPr>
          <a:xfrm>
            <a:off x="457200" y="274638"/>
            <a:ext cx="8229600" cy="1143000"/>
          </a:xfrm>
          <a:prstGeom prst="rect">
            <a:avLst/>
          </a:prstGeom>
        </p:spPr>
        <p:txBody>
          <a:bodyPr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rPr>
              <a:t>Numerical Example : Linear Motion</a:t>
            </a:r>
          </a:p>
          <a:p>
            <a:r>
              <a:rPr lang="en-US" dirty="0">
                <a:solidFill>
                  <a:schemeClr val="tx2"/>
                </a:solidFill>
              </a:rPr>
              <a:t>Step 3 – IK on the Sampled points</a:t>
            </a:r>
          </a:p>
        </p:txBody>
      </p:sp>
    </p:spTree>
    <p:extLst>
      <p:ext uri="{BB962C8B-B14F-4D97-AF65-F5344CB8AC3E}">
        <p14:creationId xmlns:p14="http://schemas.microsoft.com/office/powerpoint/2010/main" val="79203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61269" y="1628800"/>
            <a:ext cx="6764338" cy="4573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5" name="Title 1"/>
          <p:cNvSpPr txBox="1">
            <a:spLocks/>
          </p:cNvSpPr>
          <p:nvPr/>
        </p:nvSpPr>
        <p:spPr>
          <a:xfrm>
            <a:off x="457200" y="274638"/>
            <a:ext cx="8229600" cy="1143000"/>
          </a:xfrm>
          <a:prstGeom prst="rect">
            <a:avLst/>
          </a:prstGeom>
        </p:spPr>
        <p:txBody>
          <a:bodyPr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rPr>
              <a:t>Numerical Example : Linear Motion</a:t>
            </a:r>
          </a:p>
          <a:p>
            <a:r>
              <a:rPr lang="en-US" dirty="0">
                <a:solidFill>
                  <a:schemeClr val="tx2"/>
                </a:solidFill>
              </a:rPr>
              <a:t>Step 3 – Joint Position Values from IK</a:t>
            </a:r>
          </a:p>
        </p:txBody>
      </p:sp>
    </p:spTree>
    <p:extLst>
      <p:ext uri="{BB962C8B-B14F-4D97-AF65-F5344CB8AC3E}">
        <p14:creationId xmlns:p14="http://schemas.microsoft.com/office/powerpoint/2010/main" val="167608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61269" y="1628775"/>
            <a:ext cx="6764338" cy="4573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5" name="Title 1"/>
          <p:cNvSpPr txBox="1">
            <a:spLocks/>
          </p:cNvSpPr>
          <p:nvPr/>
        </p:nvSpPr>
        <p:spPr>
          <a:xfrm>
            <a:off x="457200" y="274638"/>
            <a:ext cx="8229600" cy="1143000"/>
          </a:xfrm>
          <a:prstGeom prst="rect">
            <a:avLst/>
          </a:prstGeom>
        </p:spPr>
        <p:txBody>
          <a:bodyPr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rPr>
              <a:t>Numerical Example : Linear Motion</a:t>
            </a:r>
          </a:p>
          <a:p>
            <a:r>
              <a:rPr lang="en-US" dirty="0">
                <a:solidFill>
                  <a:schemeClr val="tx2"/>
                </a:solidFill>
              </a:rPr>
              <a:t>Step 3 – Joint Position Values from IK</a:t>
            </a:r>
          </a:p>
        </p:txBody>
      </p:sp>
    </p:spTree>
    <p:extLst>
      <p:ext uri="{BB962C8B-B14F-4D97-AF65-F5344CB8AC3E}">
        <p14:creationId xmlns:p14="http://schemas.microsoft.com/office/powerpoint/2010/main" val="163241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61269" y="1639664"/>
            <a:ext cx="6764337" cy="4573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4" name="Title 1"/>
          <p:cNvSpPr txBox="1">
            <a:spLocks/>
          </p:cNvSpPr>
          <p:nvPr/>
        </p:nvSpPr>
        <p:spPr>
          <a:xfrm>
            <a:off x="457200" y="274638"/>
            <a:ext cx="8229600" cy="1143000"/>
          </a:xfrm>
          <a:prstGeom prst="rect">
            <a:avLst/>
          </a:prstGeom>
        </p:spPr>
        <p:txBody>
          <a:bodyPr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rPr>
              <a:t>Numerical Example : Linear Motion</a:t>
            </a:r>
          </a:p>
          <a:p>
            <a:r>
              <a:rPr lang="en-US" dirty="0">
                <a:solidFill>
                  <a:schemeClr val="tx2"/>
                </a:solidFill>
              </a:rPr>
              <a:t>Step 4 – Fit Cubic to Position/Velocity</a:t>
            </a:r>
          </a:p>
        </p:txBody>
      </p:sp>
    </p:spTree>
    <p:extLst>
      <p:ext uri="{BB962C8B-B14F-4D97-AF65-F5344CB8AC3E}">
        <p14:creationId xmlns:p14="http://schemas.microsoft.com/office/powerpoint/2010/main" val="87434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spcBef>
                <a:spcPts val="800"/>
              </a:spcBef>
            </a:pPr>
            <a:endParaRPr lang="en-US" altLang="en-US" sz="2800" dirty="0">
              <a:solidFill>
                <a:srgbClr val="000000"/>
              </a:solidFill>
              <a:latin typeface="+mn-lt"/>
            </a:endParaRPr>
          </a:p>
          <a:p>
            <a:pPr marL="0" indent="0" eaLnBrk="1" hangingPunct="1">
              <a:spcBef>
                <a:spcPts val="800"/>
              </a:spcBef>
            </a:pPr>
            <a:r>
              <a:rPr lang="en-US" altLang="en-US" sz="2800" dirty="0">
                <a:solidFill>
                  <a:srgbClr val="000000"/>
                </a:solidFill>
                <a:latin typeface="+mn-lt"/>
              </a:rPr>
              <a:t>Typically, a single cubic is not sufficient for the entire motion</a:t>
            </a:r>
          </a:p>
          <a:p>
            <a:pPr marL="0" indent="0" eaLnBrk="1" hangingPunct="1">
              <a:spcBef>
                <a:spcPts val="800"/>
              </a:spcBef>
            </a:pPr>
            <a:r>
              <a:rPr lang="en-US" altLang="en-US" sz="2800" dirty="0">
                <a:solidFill>
                  <a:srgbClr val="000000"/>
                </a:solidFill>
                <a:latin typeface="+mn-lt"/>
              </a:rPr>
              <a:t>A quintic polynomial can fit position, velocity and accelerations of end-points</a:t>
            </a:r>
          </a:p>
          <a:p>
            <a:pPr marL="0" indent="0" eaLnBrk="1" hangingPunct="1">
              <a:spcBef>
                <a:spcPts val="800"/>
              </a:spcBef>
            </a:pPr>
            <a:endParaRPr lang="en-US" altLang="en-US" sz="2800" dirty="0">
              <a:solidFill>
                <a:srgbClr val="000000"/>
              </a:solidFill>
              <a:latin typeface="+mn-lt"/>
            </a:endParaRPr>
          </a:p>
          <a:p>
            <a:pPr marL="458787" lvl="1" indent="0" eaLnBrk="1" hangingPunct="1">
              <a:spcBef>
                <a:spcPts val="700"/>
              </a:spcBef>
              <a:buClrTx/>
            </a:pPr>
            <a:endParaRPr lang="en-US" altLang="en-US" sz="2800" dirty="0">
              <a:solidFill>
                <a:srgbClr val="000000"/>
              </a:solidFill>
              <a:latin typeface="+mn-lt"/>
            </a:endParaRPr>
          </a:p>
        </p:txBody>
      </p:sp>
      <p:sp>
        <p:nvSpPr>
          <p:cNvPr id="5" name="Title 1"/>
          <p:cNvSpPr txBox="1">
            <a:spLocks/>
          </p:cNvSpPr>
          <p:nvPr/>
        </p:nvSpPr>
        <p:spPr>
          <a:xfrm>
            <a:off x="457200" y="274638"/>
            <a:ext cx="8229600" cy="1143000"/>
          </a:xfrm>
          <a:prstGeom prst="rect">
            <a:avLst/>
          </a:prstGeom>
        </p:spPr>
        <p:txBody>
          <a:bodyPr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rPr>
              <a:t>Numerical Example : Linear Motion</a:t>
            </a:r>
          </a:p>
          <a:p>
            <a:r>
              <a:rPr lang="en-US" dirty="0">
                <a:solidFill>
                  <a:schemeClr val="tx2"/>
                </a:solidFill>
              </a:rPr>
              <a:t>Curve Fitting Comments (Step 4)</a:t>
            </a:r>
          </a:p>
        </p:txBody>
      </p:sp>
    </p:spTree>
    <p:extLst>
      <p:ext uri="{BB962C8B-B14F-4D97-AF65-F5344CB8AC3E}">
        <p14:creationId xmlns:p14="http://schemas.microsoft.com/office/powerpoint/2010/main" val="119383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48670" y="1628775"/>
            <a:ext cx="6789535" cy="459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6" name="Text Box 4"/>
          <p:cNvSpPr txBox="1">
            <a:spLocks noChangeArrowheads="1"/>
          </p:cNvSpPr>
          <p:nvPr/>
        </p:nvSpPr>
        <p:spPr bwMode="auto">
          <a:xfrm>
            <a:off x="2411760" y="6093296"/>
            <a:ext cx="2490018" cy="5254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icrosoft YaHei" charset="-122"/>
              </a:defRPr>
            </a:lvl9pPr>
          </a:lstStyle>
          <a:p>
            <a:pPr eaLnBrk="1" hangingPunct="1">
              <a:spcBef>
                <a:spcPts val="1125"/>
              </a:spcBef>
              <a:buClrTx/>
              <a:buFontTx/>
              <a:buNone/>
            </a:pPr>
            <a:r>
              <a:rPr lang="en-US" altLang="en-US" sz="2800" dirty="0">
                <a:solidFill>
                  <a:srgbClr val="000000"/>
                </a:solidFill>
                <a:latin typeface="+mn-lt"/>
              </a:rPr>
              <a:t>Sample at 0.02s</a:t>
            </a:r>
          </a:p>
        </p:txBody>
      </p:sp>
      <p:sp>
        <p:nvSpPr>
          <p:cNvPr id="7" name="Title 1"/>
          <p:cNvSpPr txBox="1">
            <a:spLocks/>
          </p:cNvSpPr>
          <p:nvPr/>
        </p:nvSpPr>
        <p:spPr>
          <a:xfrm>
            <a:off x="457200" y="274638"/>
            <a:ext cx="8229600" cy="1143000"/>
          </a:xfrm>
          <a:prstGeom prst="rect">
            <a:avLst/>
          </a:prstGeom>
        </p:spPr>
        <p:txBody>
          <a:bodyPr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rPr>
              <a:t>Numerical Example : Linear Motion</a:t>
            </a:r>
          </a:p>
          <a:p>
            <a:r>
              <a:rPr lang="en-US" dirty="0">
                <a:solidFill>
                  <a:schemeClr val="tx2"/>
                </a:solidFill>
              </a:rPr>
              <a:t>Step 5 – Sample Equation to get points</a:t>
            </a:r>
          </a:p>
        </p:txBody>
      </p:sp>
    </p:spTree>
    <p:extLst>
      <p:ext uri="{BB962C8B-B14F-4D97-AF65-F5344CB8AC3E}">
        <p14:creationId xmlns:p14="http://schemas.microsoft.com/office/powerpoint/2010/main" val="77229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rPr>
              <a:t>Numerical Example : Linear Motion</a:t>
            </a:r>
          </a:p>
          <a:p>
            <a:r>
              <a:rPr lang="en-US" dirty="0">
                <a:solidFill>
                  <a:schemeClr val="tx2"/>
                </a:solidFill>
              </a:rPr>
              <a:t>Trajectory Followed</a:t>
            </a:r>
          </a:p>
        </p:txBody>
      </p:sp>
      <p:grpSp>
        <p:nvGrpSpPr>
          <p:cNvPr id="2" name="Group 1">
            <a:extLst>
              <a:ext uri="{FF2B5EF4-FFF2-40B4-BE49-F238E27FC236}">
                <a16:creationId xmlns:a16="http://schemas.microsoft.com/office/drawing/2014/main" id="{015B34BC-4583-47B7-902D-4EFEACD9CC86}"/>
              </a:ext>
            </a:extLst>
          </p:cNvPr>
          <p:cNvGrpSpPr/>
          <p:nvPr/>
        </p:nvGrpSpPr>
        <p:grpSpPr>
          <a:xfrm>
            <a:off x="827585" y="1648073"/>
            <a:ext cx="7206134" cy="4791344"/>
            <a:chOff x="827585" y="1648073"/>
            <a:chExt cx="7206134" cy="4791344"/>
          </a:xfrm>
        </p:grpSpPr>
        <p:pic>
          <p:nvPicPr>
            <p:cNvPr id="46082" name="Picture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53157" y="1648073"/>
              <a:ext cx="6780562" cy="4584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4" name="TextBox 3">
              <a:extLst>
                <a:ext uri="{FF2B5EF4-FFF2-40B4-BE49-F238E27FC236}">
                  <a16:creationId xmlns:a16="http://schemas.microsoft.com/office/drawing/2014/main" id="{0959FB7F-0C1C-4DC9-A977-33380BA0287D}"/>
                </a:ext>
              </a:extLst>
            </p:cNvPr>
            <p:cNvSpPr txBox="1"/>
            <p:nvPr/>
          </p:nvSpPr>
          <p:spPr>
            <a:xfrm>
              <a:off x="4230504" y="6070085"/>
              <a:ext cx="710451" cy="369332"/>
            </a:xfrm>
            <a:prstGeom prst="rect">
              <a:avLst/>
            </a:prstGeom>
            <a:noFill/>
          </p:spPr>
          <p:txBody>
            <a:bodyPr wrap="none" rtlCol="0">
              <a:spAutoFit/>
            </a:bodyPr>
            <a:lstStyle/>
            <a:p>
              <a:r>
                <a:rPr lang="it-IT" dirty="0">
                  <a:solidFill>
                    <a:schemeClr val="tx1"/>
                  </a:solidFill>
                </a:rPr>
                <a:t>x (m)</a:t>
              </a:r>
              <a:endParaRPr lang="en-GB" dirty="0">
                <a:solidFill>
                  <a:schemeClr val="tx1"/>
                </a:solidFill>
              </a:endParaRPr>
            </a:p>
          </p:txBody>
        </p:sp>
        <p:sp>
          <p:nvSpPr>
            <p:cNvPr id="6" name="TextBox 5">
              <a:extLst>
                <a:ext uri="{FF2B5EF4-FFF2-40B4-BE49-F238E27FC236}">
                  <a16:creationId xmlns:a16="http://schemas.microsoft.com/office/drawing/2014/main" id="{1965A145-A70B-493A-A4EB-59E786699652}"/>
                </a:ext>
              </a:extLst>
            </p:cNvPr>
            <p:cNvSpPr txBox="1"/>
            <p:nvPr/>
          </p:nvSpPr>
          <p:spPr>
            <a:xfrm rot="16200000">
              <a:off x="657025" y="3757109"/>
              <a:ext cx="710451" cy="369332"/>
            </a:xfrm>
            <a:prstGeom prst="rect">
              <a:avLst/>
            </a:prstGeom>
            <a:noFill/>
          </p:spPr>
          <p:txBody>
            <a:bodyPr wrap="none" rtlCol="0">
              <a:spAutoFit/>
            </a:bodyPr>
            <a:lstStyle/>
            <a:p>
              <a:r>
                <a:rPr lang="it-IT" dirty="0">
                  <a:solidFill>
                    <a:schemeClr val="tx1"/>
                  </a:solidFill>
                </a:rPr>
                <a:t>y (m)</a:t>
              </a:r>
              <a:endParaRPr lang="en-GB" dirty="0">
                <a:solidFill>
                  <a:schemeClr val="tx1"/>
                </a:solidFill>
              </a:endParaRPr>
            </a:p>
          </p:txBody>
        </p:sp>
      </p:grpSp>
    </p:spTree>
    <p:extLst>
      <p:ext uri="{BB962C8B-B14F-4D97-AF65-F5344CB8AC3E}">
        <p14:creationId xmlns:p14="http://schemas.microsoft.com/office/powerpoint/2010/main" val="405797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457200" y="1600200"/>
            <a:ext cx="8229600" cy="4630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lnSpc>
                <a:spcPct val="80000"/>
              </a:lnSpc>
              <a:spcBef>
                <a:spcPts val="1300"/>
              </a:spcBef>
              <a:buClrTx/>
            </a:pPr>
            <a:r>
              <a:rPr lang="en-GB" altLang="en-US" sz="2800" dirty="0">
                <a:solidFill>
                  <a:srgbClr val="000000"/>
                </a:solidFill>
                <a:latin typeface="+mn-lt"/>
              </a:rPr>
              <a:t>Joint-space paths</a:t>
            </a:r>
          </a:p>
          <a:p>
            <a:pPr marL="252000" indent="0" eaLnBrk="1" hangingPunct="1">
              <a:lnSpc>
                <a:spcPct val="80000"/>
              </a:lnSpc>
              <a:spcBef>
                <a:spcPts val="700"/>
              </a:spcBef>
            </a:pPr>
            <a:r>
              <a:rPr lang="en-GB" altLang="en-US" sz="2800" dirty="0">
                <a:solidFill>
                  <a:srgbClr val="000000"/>
                </a:solidFill>
                <a:latin typeface="+mn-lt"/>
              </a:rPr>
              <a:t>Coefficients fed to the control system at </a:t>
            </a:r>
            <a:r>
              <a:rPr lang="en-GB" altLang="en-US" sz="2800" u="sng" dirty="0">
                <a:solidFill>
                  <a:srgbClr val="000000"/>
                </a:solidFill>
                <a:latin typeface="+mn-lt"/>
              </a:rPr>
              <a:t>the end of each segment</a:t>
            </a:r>
            <a:r>
              <a:rPr lang="en-GB" altLang="en-US" sz="2800" dirty="0">
                <a:solidFill>
                  <a:srgbClr val="000000"/>
                </a:solidFill>
                <a:latin typeface="+mn-lt"/>
              </a:rPr>
              <a:t> (high order poly) or checked if </a:t>
            </a:r>
            <a:r>
              <a:rPr lang="en-GB" altLang="en-US" sz="2800" u="sng" dirty="0">
                <a:solidFill>
                  <a:srgbClr val="000000"/>
                </a:solidFill>
                <a:latin typeface="+mn-lt"/>
              </a:rPr>
              <a:t>in linear or blend portion</a:t>
            </a:r>
            <a:r>
              <a:rPr lang="en-GB" altLang="en-US" sz="2800" dirty="0">
                <a:solidFill>
                  <a:srgbClr val="000000"/>
                </a:solidFill>
                <a:latin typeface="+mn-lt"/>
              </a:rPr>
              <a:t> (linear with blends)</a:t>
            </a:r>
          </a:p>
          <a:p>
            <a:pPr marL="252000" indent="0" eaLnBrk="1" hangingPunct="1">
              <a:lnSpc>
                <a:spcPct val="80000"/>
              </a:lnSpc>
              <a:spcBef>
                <a:spcPts val="700"/>
              </a:spcBef>
            </a:pPr>
            <a:endParaRPr lang="en-GB" altLang="en-US" sz="2800" dirty="0">
              <a:solidFill>
                <a:srgbClr val="000000"/>
              </a:solidFill>
              <a:latin typeface="+mn-lt"/>
            </a:endParaRPr>
          </a:p>
          <a:p>
            <a:pPr marL="0" indent="0" eaLnBrk="1" hangingPunct="1">
              <a:lnSpc>
                <a:spcPct val="80000"/>
              </a:lnSpc>
              <a:spcBef>
                <a:spcPts val="1300"/>
              </a:spcBef>
              <a:buClrTx/>
            </a:pPr>
            <a:r>
              <a:rPr lang="en-GB" altLang="en-US" sz="2800" dirty="0">
                <a:solidFill>
                  <a:srgbClr val="000000"/>
                </a:solidFill>
                <a:latin typeface="+mn-lt"/>
              </a:rPr>
              <a:t>Cartesian space paths</a:t>
            </a:r>
          </a:p>
          <a:p>
            <a:pPr marL="252000" indent="0" eaLnBrk="1" hangingPunct="1">
              <a:lnSpc>
                <a:spcPct val="80000"/>
              </a:lnSpc>
              <a:spcBef>
                <a:spcPts val="700"/>
              </a:spcBef>
            </a:pPr>
            <a:r>
              <a:rPr lang="en-GB" altLang="en-US" sz="2800" dirty="0">
                <a:solidFill>
                  <a:srgbClr val="000000"/>
                </a:solidFill>
                <a:latin typeface="+mn-lt"/>
              </a:rPr>
              <a:t>Use the </a:t>
            </a:r>
            <a:r>
              <a:rPr lang="en-GB" altLang="en-US" sz="2800" u="sng" dirty="0">
                <a:solidFill>
                  <a:srgbClr val="000000"/>
                </a:solidFill>
                <a:latin typeface="+mn-lt"/>
              </a:rPr>
              <a:t>linear with blends path generator </a:t>
            </a:r>
            <a:r>
              <a:rPr lang="en-GB" altLang="en-US" sz="2800" dirty="0">
                <a:solidFill>
                  <a:srgbClr val="000000"/>
                </a:solidFill>
                <a:latin typeface="+mn-lt"/>
              </a:rPr>
              <a:t>but use x, y instead of the joint angles in the equations. These are then </a:t>
            </a:r>
            <a:r>
              <a:rPr lang="en-GB" altLang="en-US" sz="2800" u="sng" dirty="0">
                <a:solidFill>
                  <a:srgbClr val="000000"/>
                </a:solidFill>
                <a:latin typeface="+mn-lt"/>
              </a:rPr>
              <a:t>converted in the joint angles </a:t>
            </a:r>
            <a:r>
              <a:rPr lang="en-GB" altLang="en-US" sz="2800" dirty="0">
                <a:solidFill>
                  <a:srgbClr val="000000"/>
                </a:solidFill>
                <a:latin typeface="+mn-lt"/>
              </a:rPr>
              <a:t>using IK.</a:t>
            </a:r>
          </a:p>
          <a:p>
            <a:pPr marL="0" indent="0" eaLnBrk="1" hangingPunct="1">
              <a:lnSpc>
                <a:spcPct val="80000"/>
              </a:lnSpc>
              <a:spcBef>
                <a:spcPts val="700"/>
              </a:spcBef>
              <a:buClrTx/>
            </a:pPr>
            <a:endParaRPr lang="en-GB" altLang="en-US" sz="2800" dirty="0">
              <a:solidFill>
                <a:srgbClr val="000000"/>
              </a:solidFill>
              <a:latin typeface="+mn-lt"/>
            </a:endParaRPr>
          </a:p>
        </p:txBody>
      </p:sp>
      <p:sp>
        <p:nvSpPr>
          <p:cNvPr id="2" name="Title 1"/>
          <p:cNvSpPr>
            <a:spLocks noGrp="1"/>
          </p:cNvSpPr>
          <p:nvPr>
            <p:ph type="title"/>
          </p:nvPr>
        </p:nvSpPr>
        <p:spPr/>
        <p:txBody>
          <a:bodyPr>
            <a:normAutofit/>
          </a:bodyPr>
          <a:lstStyle/>
          <a:p>
            <a:r>
              <a:rPr lang="en-US" dirty="0"/>
              <a:t>Run time path generation</a:t>
            </a:r>
          </a:p>
        </p:txBody>
      </p:sp>
    </p:spTree>
    <p:extLst>
      <p:ext uri="{BB962C8B-B14F-4D97-AF65-F5344CB8AC3E}">
        <p14:creationId xmlns:p14="http://schemas.microsoft.com/office/powerpoint/2010/main" val="152234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Outline</a:t>
            </a:r>
          </a:p>
        </p:txBody>
      </p:sp>
      <p:sp>
        <p:nvSpPr>
          <p:cNvPr id="6" name="Content Placeholder 5"/>
          <p:cNvSpPr>
            <a:spLocks noGrp="1"/>
          </p:cNvSpPr>
          <p:nvPr>
            <p:ph idx="1"/>
          </p:nvPr>
        </p:nvSpPr>
        <p:spPr/>
        <p:txBody>
          <a:bodyPr>
            <a:normAutofit/>
          </a:bodyPr>
          <a:lstStyle/>
          <a:p>
            <a:r>
              <a:rPr lang="en-GB" dirty="0"/>
              <a:t>Via Points</a:t>
            </a:r>
          </a:p>
          <a:p>
            <a:r>
              <a:rPr lang="en-GB" dirty="0"/>
              <a:t>Path Generation – Cartesian Space</a:t>
            </a:r>
          </a:p>
          <a:p>
            <a:pPr lvl="1"/>
            <a:r>
              <a:rPr lang="en-GB" dirty="0"/>
              <a:t>Difficulties / Constrains </a:t>
            </a:r>
          </a:p>
          <a:p>
            <a:pPr lvl="1"/>
            <a:r>
              <a:rPr lang="en-GB" dirty="0"/>
              <a:t>Linear Motion</a:t>
            </a:r>
          </a:p>
          <a:p>
            <a:r>
              <a:rPr lang="en-GB" dirty="0"/>
              <a:t>Run Time Path Generation</a:t>
            </a:r>
          </a:p>
          <a:p>
            <a:r>
              <a:rPr lang="en-GB" dirty="0"/>
              <a:t>Collision-free Path Planning</a:t>
            </a:r>
          </a:p>
          <a:p>
            <a:pPr marL="0" indent="0">
              <a:buNone/>
            </a:pPr>
            <a:endParaRPr lang="en-GB" dirty="0"/>
          </a:p>
          <a:p>
            <a:pPr lvl="1"/>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marL="1035050" indent="-5032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0" indent="0" eaLnBrk="1" hangingPunct="1">
              <a:lnSpc>
                <a:spcPct val="120000"/>
              </a:lnSpc>
              <a:spcBef>
                <a:spcPts val="800"/>
              </a:spcBef>
            </a:pPr>
            <a:r>
              <a:rPr lang="en-GB" altLang="en-US" sz="2800" dirty="0">
                <a:solidFill>
                  <a:srgbClr val="000000"/>
                </a:solidFill>
                <a:latin typeface="+mn-lt"/>
              </a:rPr>
              <a:t>Local vs global motion planning</a:t>
            </a:r>
          </a:p>
          <a:p>
            <a:pPr marL="531812" lvl="1" indent="0" eaLnBrk="1" hangingPunct="1">
              <a:lnSpc>
                <a:spcPct val="120000"/>
              </a:lnSpc>
              <a:spcBef>
                <a:spcPts val="700"/>
              </a:spcBef>
            </a:pPr>
            <a:r>
              <a:rPr lang="en-GB" altLang="en-US" sz="2800" dirty="0">
                <a:solidFill>
                  <a:srgbClr val="000000"/>
                </a:solidFill>
                <a:latin typeface="+mn-lt"/>
              </a:rPr>
              <a:t>Gross motion planning for uncluttered areas</a:t>
            </a:r>
          </a:p>
          <a:p>
            <a:pPr marL="531812" lvl="1" indent="0" eaLnBrk="1" hangingPunct="1">
              <a:lnSpc>
                <a:spcPct val="120000"/>
              </a:lnSpc>
              <a:spcBef>
                <a:spcPts val="700"/>
              </a:spcBef>
            </a:pPr>
            <a:r>
              <a:rPr lang="en-GB" altLang="en-US" sz="2800" dirty="0">
                <a:solidFill>
                  <a:srgbClr val="000000"/>
                </a:solidFill>
                <a:latin typeface="+mn-lt"/>
              </a:rPr>
              <a:t>Fine motion planning for the end effector frame</a:t>
            </a:r>
          </a:p>
          <a:p>
            <a:pPr marL="0" indent="0" eaLnBrk="1" hangingPunct="1">
              <a:lnSpc>
                <a:spcPct val="120000"/>
              </a:lnSpc>
              <a:spcBef>
                <a:spcPts val="800"/>
              </a:spcBef>
            </a:pPr>
            <a:r>
              <a:rPr lang="en-GB" altLang="en-US" sz="2800" dirty="0">
                <a:solidFill>
                  <a:srgbClr val="000000"/>
                </a:solidFill>
                <a:latin typeface="+mn-lt"/>
              </a:rPr>
              <a:t>Configurations space approach</a:t>
            </a:r>
          </a:p>
          <a:p>
            <a:pPr marL="0" indent="0" eaLnBrk="1" hangingPunct="1">
              <a:lnSpc>
                <a:spcPct val="120000"/>
              </a:lnSpc>
              <a:spcBef>
                <a:spcPts val="800"/>
              </a:spcBef>
            </a:pPr>
            <a:r>
              <a:rPr lang="en-GB" altLang="en-US" sz="2800" dirty="0">
                <a:solidFill>
                  <a:srgbClr val="000000"/>
                </a:solidFill>
                <a:latin typeface="+mn-lt"/>
              </a:rPr>
              <a:t>Artificial potential field approach</a:t>
            </a:r>
          </a:p>
        </p:txBody>
      </p:sp>
      <p:sp>
        <p:nvSpPr>
          <p:cNvPr id="2" name="Title 1"/>
          <p:cNvSpPr>
            <a:spLocks noGrp="1"/>
          </p:cNvSpPr>
          <p:nvPr>
            <p:ph type="title"/>
          </p:nvPr>
        </p:nvSpPr>
        <p:spPr/>
        <p:txBody>
          <a:bodyPr>
            <a:normAutofit/>
          </a:bodyPr>
          <a:lstStyle/>
          <a:p>
            <a:r>
              <a:rPr lang="en-US" dirty="0"/>
              <a:t>Collision-free path planning</a:t>
            </a:r>
          </a:p>
        </p:txBody>
      </p:sp>
    </p:spTree>
    <p:extLst>
      <p:ext uri="{BB962C8B-B14F-4D97-AF65-F5344CB8AC3E}">
        <p14:creationId xmlns:p14="http://schemas.microsoft.com/office/powerpoint/2010/main" val="172131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2111397"/>
            <a:ext cx="2939413" cy="2744434"/>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228600" y="1132551"/>
                <a:ext cx="8686800" cy="3970318"/>
              </a:xfrm>
              <a:prstGeom prst="rect">
                <a:avLst/>
              </a:prstGeom>
            </p:spPr>
            <p:txBody>
              <a:bodyPr wrap="square">
                <a:spAutoFit/>
              </a:bodyPr>
              <a:lstStyle/>
              <a:p>
                <a:r>
                  <a:rPr lang="en-GB" dirty="0">
                    <a:solidFill>
                      <a:schemeClr val="tx1"/>
                    </a:solidFill>
                    <a:latin typeface="+mn-lt"/>
                  </a:rPr>
                  <a:t>Consider the robot of the figure below. You are required to generate two linear trajectories in the Cartesian Space (x, y):</a:t>
                </a:r>
              </a:p>
              <a:p>
                <a:endParaRPr lang="en-GB" dirty="0">
                  <a:solidFill>
                    <a:schemeClr val="tx1"/>
                  </a:solidFill>
                  <a:latin typeface="+mn-lt"/>
                </a:endParaRPr>
              </a:p>
              <a:p>
                <a:pPr lvl="1"/>
                <a:r>
                  <a:rPr lang="en-GB" dirty="0">
                    <a:solidFill>
                      <a:schemeClr val="tx1"/>
                    </a:solidFill>
                    <a:latin typeface="+mn-lt"/>
                  </a:rPr>
                  <a:t>• From (1, 1) to point (-0.5, 1.5)</a:t>
                </a:r>
              </a:p>
              <a:p>
                <a:pPr lvl="1"/>
                <a:r>
                  <a:rPr lang="en-GB" dirty="0">
                    <a:solidFill>
                      <a:schemeClr val="tx1"/>
                    </a:solidFill>
                    <a:latin typeface="+mn-lt"/>
                  </a:rPr>
                  <a:t>• From (1, 1) to point (0.5, -1)</a:t>
                </a:r>
              </a:p>
              <a:p>
                <a:pPr lvl="1"/>
                <a:endParaRPr lang="en-GB" dirty="0">
                  <a:solidFill>
                    <a:schemeClr val="tx1"/>
                  </a:solidFill>
                  <a:latin typeface="+mn-lt"/>
                </a:endParaRPr>
              </a:p>
              <a:p>
                <a:r>
                  <a:rPr lang="en-GB" dirty="0">
                    <a:solidFill>
                      <a:schemeClr val="tx1"/>
                    </a:solidFill>
                    <a:latin typeface="+mn-lt"/>
                  </a:rPr>
                  <a:t>The characteristics of the robot are:</a:t>
                </a:r>
              </a:p>
              <a:p>
                <a:r>
                  <a:rPr lang="en-GB" dirty="0">
                    <a:solidFill>
                      <a:schemeClr val="tx1"/>
                    </a:solidFill>
                    <a:latin typeface="+mn-lt"/>
                  </a:rPr>
                  <a:t>• l = 1m</a:t>
                </a:r>
              </a:p>
              <a:p>
                <a:r>
                  <a:rPr lang="en-GB" dirty="0">
                    <a:solidFill>
                      <a:schemeClr val="tx1"/>
                    </a:solidFill>
                    <a:latin typeface="+mn-lt"/>
                  </a:rPr>
                  <a:t>• </a:t>
                </a:r>
                <a14:m>
                  <m:oMath xmlns:m="http://schemas.openxmlformats.org/officeDocument/2006/math">
                    <m:r>
                      <a:rPr lang="en-GB" i="1" smtClean="0">
                        <a:solidFill>
                          <a:schemeClr val="tx1"/>
                        </a:solidFill>
                        <a:latin typeface="Cambria Math" panose="02040503050406030204" pitchFamily="18" charset="0"/>
                        <a:ea typeface="Cambria Math" panose="02040503050406030204" pitchFamily="18" charset="0"/>
                      </a:rPr>
                      <m:t>𝜃</m:t>
                    </m:r>
                    <m:r>
                      <a:rPr lang="en-GB" b="0" i="1" smtClean="0">
                        <a:solidFill>
                          <a:schemeClr val="tx1"/>
                        </a:solidFill>
                        <a:latin typeface="Cambria Math" panose="02040503050406030204" pitchFamily="18" charset="0"/>
                        <a:ea typeface="Cambria Math" panose="02040503050406030204" pitchFamily="18" charset="0"/>
                      </a:rPr>
                      <m:t> </m:t>
                    </m:r>
                  </m:oMath>
                </a14:m>
                <a:r>
                  <a:rPr lang="en-GB" dirty="0">
                    <a:solidFill>
                      <a:schemeClr val="tx1"/>
                    </a:solidFill>
                    <a:latin typeface="+mn-lt"/>
                  </a:rPr>
                  <a:t>can take the values from 0</a:t>
                </a:r>
                <a:r>
                  <a:rPr lang="en-GB" baseline="30000" dirty="0">
                    <a:solidFill>
                      <a:schemeClr val="tx1"/>
                    </a:solidFill>
                    <a:latin typeface="+mn-lt"/>
                  </a:rPr>
                  <a:t>o</a:t>
                </a:r>
                <a:r>
                  <a:rPr lang="en-GB" dirty="0">
                    <a:solidFill>
                      <a:schemeClr val="tx1"/>
                    </a:solidFill>
                    <a:latin typeface="+mn-lt"/>
                  </a:rPr>
                  <a:t> to 360</a:t>
                </a:r>
                <a:r>
                  <a:rPr lang="en-GB" baseline="30000" dirty="0">
                    <a:solidFill>
                      <a:schemeClr val="tx1"/>
                    </a:solidFill>
                    <a:latin typeface="+mn-lt"/>
                  </a:rPr>
                  <a:t>o</a:t>
                </a:r>
                <a:endParaRPr lang="en-GB" dirty="0">
                  <a:solidFill>
                    <a:schemeClr val="tx1"/>
                  </a:solidFill>
                  <a:latin typeface="+mn-lt"/>
                </a:endParaRPr>
              </a:p>
              <a:p>
                <a:r>
                  <a:rPr lang="en-GB" dirty="0">
                    <a:solidFill>
                      <a:schemeClr val="tx1"/>
                    </a:solidFill>
                    <a:latin typeface="+mn-lt"/>
                  </a:rPr>
                  <a:t>• d can take the values from 0m to 1m</a:t>
                </a:r>
              </a:p>
              <a:p>
                <a:endParaRPr lang="en-GB" dirty="0">
                  <a:solidFill>
                    <a:schemeClr val="tx1"/>
                  </a:solidFill>
                  <a:latin typeface="+mn-lt"/>
                </a:endParaRPr>
              </a:p>
              <a:p>
                <a:endParaRPr lang="en-GB" dirty="0">
                  <a:solidFill>
                    <a:schemeClr val="tx1"/>
                  </a:solidFill>
                  <a:latin typeface="+mn-lt"/>
                </a:endParaRPr>
              </a:p>
              <a:p>
                <a:r>
                  <a:rPr lang="en-GB" b="1" dirty="0">
                    <a:solidFill>
                      <a:schemeClr val="tx1"/>
                    </a:solidFill>
                    <a:latin typeface="+mn-lt"/>
                  </a:rPr>
                  <a:t>Can you achieve both trajectories?</a:t>
                </a:r>
              </a:p>
              <a:p>
                <a:r>
                  <a:rPr lang="en-GB" b="1" dirty="0">
                    <a:solidFill>
                      <a:schemeClr val="tx1"/>
                    </a:solidFill>
                    <a:latin typeface="+mn-lt"/>
                  </a:rPr>
                  <a:t>If not, what is the problem? Draw it.</a:t>
                </a:r>
              </a:p>
            </p:txBody>
          </p:sp>
        </mc:Choice>
        <mc:Fallback xmlns="">
          <p:sp>
            <p:nvSpPr>
              <p:cNvPr id="5" name="Rectangle 4"/>
              <p:cNvSpPr>
                <a:spLocks noRot="1" noChangeAspect="1" noMove="1" noResize="1" noEditPoints="1" noAdjustHandles="1" noChangeArrowheads="1" noChangeShapeType="1" noTextEdit="1"/>
              </p:cNvSpPr>
              <p:nvPr/>
            </p:nvSpPr>
            <p:spPr>
              <a:xfrm>
                <a:off x="228600" y="1132551"/>
                <a:ext cx="8686800" cy="3970318"/>
              </a:xfrm>
              <a:prstGeom prst="rect">
                <a:avLst/>
              </a:prstGeom>
              <a:blipFill>
                <a:blip r:embed="rId3"/>
                <a:stretch>
                  <a:fillRect l="-632" t="-922" r="-281" b="-1536"/>
                </a:stretch>
              </a:blipFill>
            </p:spPr>
            <p:txBody>
              <a:bodyPr/>
              <a:lstStyle/>
              <a:p>
                <a:r>
                  <a:rPr lang="en-GB">
                    <a:noFill/>
                  </a:rPr>
                  <a:t> </a:t>
                </a:r>
              </a:p>
            </p:txBody>
          </p:sp>
        </mc:Fallback>
      </mc:AlternateContent>
    </p:spTree>
    <p:extLst>
      <p:ext uri="{BB962C8B-B14F-4D97-AF65-F5344CB8AC3E}">
        <p14:creationId xmlns:p14="http://schemas.microsoft.com/office/powerpoint/2010/main" val="187971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5696" y="2609879"/>
            <a:ext cx="3357498" cy="3971942"/>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685184"/>
            <a:ext cx="2939413" cy="2744434"/>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228600" y="1132551"/>
                <a:ext cx="8686800" cy="1477328"/>
              </a:xfrm>
              <a:prstGeom prst="rect">
                <a:avLst/>
              </a:prstGeom>
            </p:spPr>
            <p:txBody>
              <a:bodyPr wrap="square">
                <a:spAutoFit/>
              </a:bodyPr>
              <a:lstStyle/>
              <a:p>
                <a:pPr marL="0" lvl="1" indent="0"/>
                <a:r>
                  <a:rPr lang="en-GB" dirty="0">
                    <a:solidFill>
                      <a:schemeClr val="tx1"/>
                    </a:solidFill>
                    <a:latin typeface="+mn-lt"/>
                  </a:rPr>
                  <a:t>• From (1, 1) to point (-0.5, 1.5)</a:t>
                </a:r>
              </a:p>
              <a:p>
                <a:pPr marL="0" lvl="1" indent="0"/>
                <a:r>
                  <a:rPr lang="en-GB" dirty="0">
                    <a:solidFill>
                      <a:schemeClr val="tx1"/>
                    </a:solidFill>
                    <a:latin typeface="+mn-lt"/>
                  </a:rPr>
                  <a:t>• From (1, 1) to point (0.5, -1)</a:t>
                </a:r>
              </a:p>
              <a:p>
                <a:r>
                  <a:rPr lang="en-GB" dirty="0">
                    <a:solidFill>
                      <a:schemeClr val="tx1"/>
                    </a:solidFill>
                    <a:latin typeface="+mn-lt"/>
                  </a:rPr>
                  <a:t>• l = 1m</a:t>
                </a:r>
              </a:p>
              <a:p>
                <a:r>
                  <a:rPr lang="en-GB" dirty="0">
                    <a:solidFill>
                      <a:schemeClr val="tx1"/>
                    </a:solidFill>
                    <a:latin typeface="+mn-lt"/>
                  </a:rPr>
                  <a:t>• </a:t>
                </a:r>
                <a14:m>
                  <m:oMath xmlns:m="http://schemas.openxmlformats.org/officeDocument/2006/math">
                    <m:r>
                      <a:rPr lang="en-GB" i="1" smtClean="0">
                        <a:solidFill>
                          <a:schemeClr val="tx1"/>
                        </a:solidFill>
                        <a:latin typeface="Cambria Math" panose="02040503050406030204" pitchFamily="18" charset="0"/>
                        <a:ea typeface="Cambria Math" panose="02040503050406030204" pitchFamily="18" charset="0"/>
                      </a:rPr>
                      <m:t>𝜃</m:t>
                    </m:r>
                    <m:r>
                      <a:rPr lang="en-GB" b="0" i="1" smtClean="0">
                        <a:solidFill>
                          <a:schemeClr val="tx1"/>
                        </a:solidFill>
                        <a:latin typeface="Cambria Math" panose="02040503050406030204" pitchFamily="18" charset="0"/>
                        <a:ea typeface="Cambria Math" panose="02040503050406030204" pitchFamily="18" charset="0"/>
                      </a:rPr>
                      <m:t> </m:t>
                    </m:r>
                  </m:oMath>
                </a14:m>
                <a:r>
                  <a:rPr lang="en-GB" dirty="0">
                    <a:solidFill>
                      <a:schemeClr val="tx1"/>
                    </a:solidFill>
                    <a:latin typeface="+mn-lt"/>
                  </a:rPr>
                  <a:t>can take the values from 0</a:t>
                </a:r>
                <a:r>
                  <a:rPr lang="en-GB" baseline="30000" dirty="0">
                    <a:solidFill>
                      <a:schemeClr val="tx1"/>
                    </a:solidFill>
                    <a:latin typeface="+mn-lt"/>
                  </a:rPr>
                  <a:t>o</a:t>
                </a:r>
                <a:r>
                  <a:rPr lang="en-GB" dirty="0">
                    <a:solidFill>
                      <a:schemeClr val="tx1"/>
                    </a:solidFill>
                    <a:latin typeface="+mn-lt"/>
                  </a:rPr>
                  <a:t> to 360</a:t>
                </a:r>
                <a:r>
                  <a:rPr lang="en-GB" baseline="30000" dirty="0">
                    <a:solidFill>
                      <a:schemeClr val="tx1"/>
                    </a:solidFill>
                    <a:latin typeface="+mn-lt"/>
                  </a:rPr>
                  <a:t>o</a:t>
                </a:r>
                <a:endParaRPr lang="en-GB" dirty="0">
                  <a:solidFill>
                    <a:schemeClr val="tx1"/>
                  </a:solidFill>
                  <a:latin typeface="+mn-lt"/>
                </a:endParaRPr>
              </a:p>
              <a:p>
                <a:r>
                  <a:rPr lang="en-GB" dirty="0">
                    <a:solidFill>
                      <a:schemeClr val="tx1"/>
                    </a:solidFill>
                    <a:latin typeface="+mn-lt"/>
                  </a:rPr>
                  <a:t>• d can take the values from 0m to 1m</a:t>
                </a:r>
              </a:p>
            </p:txBody>
          </p:sp>
        </mc:Choice>
        <mc:Fallback xmlns="">
          <p:sp>
            <p:nvSpPr>
              <p:cNvPr id="5" name="Rectangle 4"/>
              <p:cNvSpPr>
                <a:spLocks noRot="1" noChangeAspect="1" noMove="1" noResize="1" noEditPoints="1" noAdjustHandles="1" noChangeArrowheads="1" noChangeShapeType="1" noTextEdit="1"/>
              </p:cNvSpPr>
              <p:nvPr/>
            </p:nvSpPr>
            <p:spPr>
              <a:xfrm>
                <a:off x="228600" y="1132551"/>
                <a:ext cx="8686800" cy="1477328"/>
              </a:xfrm>
              <a:prstGeom prst="rect">
                <a:avLst/>
              </a:prstGeom>
              <a:blipFill>
                <a:blip r:embed="rId4"/>
                <a:stretch>
                  <a:fillRect l="-632" t="-2479" b="-5785"/>
                </a:stretch>
              </a:blipFill>
            </p:spPr>
            <p:txBody>
              <a:bodyPr/>
              <a:lstStyle/>
              <a:p>
                <a:r>
                  <a:rPr lang="en-GB">
                    <a:noFill/>
                  </a:rPr>
                  <a:t> </a:t>
                </a:r>
              </a:p>
            </p:txBody>
          </p:sp>
        </mc:Fallback>
      </mc:AlternateContent>
    </p:spTree>
    <p:extLst>
      <p:ext uri="{BB962C8B-B14F-4D97-AF65-F5344CB8AC3E}">
        <p14:creationId xmlns:p14="http://schemas.microsoft.com/office/powerpoint/2010/main" val="70069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2"/>
          <p:cNvSpPr txBox="1">
            <a:spLocks noChangeArrowheads="1"/>
          </p:cNvSpPr>
          <p:nvPr/>
        </p:nvSpPr>
        <p:spPr bwMode="auto">
          <a:xfrm>
            <a:off x="246856" y="1488158"/>
            <a:ext cx="8793163" cy="5109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marL="530225" indent="-530225"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1pPr>
            <a:lvl2pPr marL="1035050" indent="-5032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Microsoft YaHei" charset="-122"/>
              </a:defRPr>
            </a:lvl9pPr>
          </a:lstStyle>
          <a:p>
            <a:pPr marL="531812" lvl="1" indent="0" eaLnBrk="1" hangingPunct="1">
              <a:lnSpc>
                <a:spcPct val="90000"/>
              </a:lnSpc>
              <a:spcBef>
                <a:spcPts val="650"/>
              </a:spcBef>
            </a:pPr>
            <a:r>
              <a:rPr lang="en-GB" altLang="en-US" sz="2800" dirty="0">
                <a:solidFill>
                  <a:srgbClr val="000000"/>
                </a:solidFill>
                <a:latin typeface="+mn-lt"/>
              </a:rPr>
              <a:t>Via points have </a:t>
            </a:r>
            <a:r>
              <a:rPr lang="en-GB" altLang="en-US" sz="2800" u="sng" dirty="0">
                <a:solidFill>
                  <a:srgbClr val="000000"/>
                </a:solidFill>
                <a:latin typeface="+mn-lt"/>
              </a:rPr>
              <a:t>different calculations</a:t>
            </a:r>
            <a:r>
              <a:rPr lang="en-GB" altLang="en-US" sz="2800" dirty="0">
                <a:solidFill>
                  <a:srgbClr val="000000"/>
                </a:solidFill>
                <a:latin typeface="+mn-lt"/>
              </a:rPr>
              <a:t> for </a:t>
            </a:r>
            <a:r>
              <a:rPr lang="en-GB" altLang="en-US" sz="2800" u="sng" dirty="0">
                <a:solidFill>
                  <a:srgbClr val="000000"/>
                </a:solidFill>
                <a:latin typeface="+mn-lt"/>
              </a:rPr>
              <a:t>different parts of the trajectory</a:t>
            </a:r>
          </a:p>
          <a:p>
            <a:pPr marL="531812" lvl="1" indent="0" eaLnBrk="1" hangingPunct="1">
              <a:lnSpc>
                <a:spcPct val="90000"/>
              </a:lnSpc>
              <a:spcBef>
                <a:spcPts val="650"/>
              </a:spcBef>
            </a:pPr>
            <a:endParaRPr lang="en-GB" altLang="en-US" sz="2800" dirty="0">
              <a:solidFill>
                <a:srgbClr val="000000"/>
              </a:solidFill>
              <a:latin typeface="+mn-lt"/>
            </a:endParaRPr>
          </a:p>
          <a:p>
            <a:pPr marL="531812" lvl="1" indent="0" eaLnBrk="1" hangingPunct="1">
              <a:lnSpc>
                <a:spcPct val="90000"/>
              </a:lnSpc>
              <a:spcBef>
                <a:spcPts val="650"/>
              </a:spcBef>
            </a:pPr>
            <a:r>
              <a:rPr lang="en-GB" altLang="en-US" sz="2800" u="sng" dirty="0">
                <a:solidFill>
                  <a:srgbClr val="000000"/>
                </a:solidFill>
                <a:latin typeface="+mn-lt"/>
              </a:rPr>
              <a:t>Linear motion</a:t>
            </a:r>
            <a:r>
              <a:rPr lang="en-GB" altLang="en-US" sz="2800" dirty="0">
                <a:solidFill>
                  <a:srgbClr val="000000"/>
                </a:solidFill>
                <a:latin typeface="+mn-lt"/>
              </a:rPr>
              <a:t> achieved only in </a:t>
            </a:r>
            <a:r>
              <a:rPr lang="en-GB" altLang="en-US" sz="2800" u="sng" dirty="0">
                <a:solidFill>
                  <a:srgbClr val="000000"/>
                </a:solidFill>
                <a:latin typeface="+mn-lt"/>
              </a:rPr>
              <a:t>Cartesian Space</a:t>
            </a:r>
          </a:p>
          <a:p>
            <a:pPr marL="531812" lvl="1" indent="0" eaLnBrk="1" hangingPunct="1">
              <a:lnSpc>
                <a:spcPct val="90000"/>
              </a:lnSpc>
              <a:spcBef>
                <a:spcPts val="650"/>
              </a:spcBef>
            </a:pPr>
            <a:endParaRPr lang="en-GB" altLang="en-US" sz="2800" dirty="0">
              <a:solidFill>
                <a:srgbClr val="000000"/>
              </a:solidFill>
              <a:latin typeface="+mn-lt"/>
            </a:endParaRPr>
          </a:p>
          <a:p>
            <a:pPr marL="531812" lvl="1" indent="0" eaLnBrk="1" hangingPunct="1">
              <a:lnSpc>
                <a:spcPct val="90000"/>
              </a:lnSpc>
              <a:spcBef>
                <a:spcPts val="650"/>
              </a:spcBef>
            </a:pPr>
            <a:r>
              <a:rPr lang="en-GB" altLang="en-US" sz="2800" dirty="0">
                <a:solidFill>
                  <a:srgbClr val="000000"/>
                </a:solidFill>
                <a:latin typeface="+mn-lt"/>
              </a:rPr>
              <a:t>Cartesian Space might lead manipulator to </a:t>
            </a:r>
            <a:r>
              <a:rPr lang="en-GB" altLang="en-US" sz="2800" u="sng" dirty="0">
                <a:solidFill>
                  <a:srgbClr val="000000"/>
                </a:solidFill>
                <a:latin typeface="+mn-lt"/>
              </a:rPr>
              <a:t>singular configurations</a:t>
            </a:r>
          </a:p>
          <a:p>
            <a:pPr marL="531812" lvl="1" indent="0" eaLnBrk="1" hangingPunct="1">
              <a:lnSpc>
                <a:spcPct val="90000"/>
              </a:lnSpc>
              <a:spcBef>
                <a:spcPts val="650"/>
              </a:spcBef>
            </a:pPr>
            <a:endParaRPr lang="en-GB" altLang="en-US" sz="2800" dirty="0">
              <a:solidFill>
                <a:srgbClr val="000000"/>
              </a:solidFill>
              <a:latin typeface="+mn-lt"/>
            </a:endParaRPr>
          </a:p>
          <a:p>
            <a:pPr marL="531812" lvl="1" indent="0" eaLnBrk="1" hangingPunct="1">
              <a:lnSpc>
                <a:spcPct val="90000"/>
              </a:lnSpc>
              <a:spcBef>
                <a:spcPts val="650"/>
              </a:spcBef>
            </a:pPr>
            <a:r>
              <a:rPr lang="en-GB" altLang="en-US" sz="2800" dirty="0">
                <a:solidFill>
                  <a:srgbClr val="000000"/>
                </a:solidFill>
                <a:latin typeface="+mn-lt"/>
              </a:rPr>
              <a:t>Cartesian Space calculations are happening in </a:t>
            </a:r>
            <a:r>
              <a:rPr lang="en-GB" altLang="en-US" sz="2800" u="sng" dirty="0">
                <a:solidFill>
                  <a:srgbClr val="000000"/>
                </a:solidFill>
                <a:latin typeface="+mn-lt"/>
              </a:rPr>
              <a:t>discrete and continuous methods</a:t>
            </a:r>
          </a:p>
        </p:txBody>
      </p:sp>
      <p:sp>
        <p:nvSpPr>
          <p:cNvPr id="4" name="Title 1"/>
          <p:cNvSpPr txBox="1">
            <a:spLocks/>
          </p:cNvSpPr>
          <p:nvPr/>
        </p:nvSpPr>
        <p:spPr>
          <a:xfrm>
            <a:off x="457200" y="274638"/>
            <a:ext cx="8229600" cy="1143000"/>
          </a:xfrm>
          <a:prstGeom prst="rect">
            <a:avLst/>
          </a:prstGeom>
        </p:spPr>
        <p:txBody>
          <a:bodyPr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Conclusions</a:t>
            </a:r>
          </a:p>
        </p:txBody>
      </p:sp>
    </p:spTree>
    <p:extLst>
      <p:ext uri="{BB962C8B-B14F-4D97-AF65-F5344CB8AC3E}">
        <p14:creationId xmlns:p14="http://schemas.microsoft.com/office/powerpoint/2010/main" val="20590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7244FB6-A66B-4D55-BE6B-0D0880FAF4CB}"/>
                  </a:ext>
                </a:extLst>
              </p:cNvPr>
              <p:cNvSpPr/>
              <p:nvPr/>
            </p:nvSpPr>
            <p:spPr>
              <a:xfrm>
                <a:off x="298064" y="262701"/>
                <a:ext cx="8594416" cy="5632311"/>
              </a:xfrm>
              <a:prstGeom prst="rect">
                <a:avLst/>
              </a:prstGeom>
            </p:spPr>
            <p:txBody>
              <a:bodyPr wrap="square">
                <a:spAutoFit/>
              </a:bodyPr>
              <a:lstStyle/>
              <a:p>
                <a:r>
                  <a:rPr lang="en-GB" sz="2400" b="1" dirty="0">
                    <a:solidFill>
                      <a:schemeClr val="tx1"/>
                    </a:solidFill>
                    <a:latin typeface="+mn-lt"/>
                  </a:rPr>
                  <a:t>Exercise:</a:t>
                </a:r>
              </a:p>
              <a:p>
                <a:endParaRPr lang="en-GB" sz="2400" b="1" dirty="0">
                  <a:solidFill>
                    <a:schemeClr val="tx1"/>
                  </a:solidFill>
                  <a:latin typeface="+mn-lt"/>
                </a:endParaRPr>
              </a:p>
              <a:p>
                <a:r>
                  <a:rPr lang="en-GB" sz="2400" dirty="0">
                    <a:solidFill>
                      <a:schemeClr val="tx1"/>
                    </a:solidFill>
                    <a:latin typeface="+mn-lt"/>
                  </a:rPr>
                  <a:t>You are required to create a trajectory for a joint to move between two points (</a:t>
                </a:r>
                <a14:m>
                  <m:oMath xmlns:m="http://schemas.openxmlformats.org/officeDocument/2006/math">
                    <m:r>
                      <a:rPr lang="en-GB" sz="2400" i="1" smtClean="0">
                        <a:solidFill>
                          <a:schemeClr val="tx1"/>
                        </a:solidFill>
                        <a:latin typeface="Cambria Math" panose="02040503050406030204" pitchFamily="18" charset="0"/>
                        <a:ea typeface="Cambria Math" panose="02040503050406030204" pitchFamily="18" charset="0"/>
                      </a:rPr>
                      <m:t>𝜃</m:t>
                    </m:r>
                  </m:oMath>
                </a14:m>
                <a:r>
                  <a:rPr lang="en-GB" sz="2400" b="0" i="0" u="none" strike="noStrike" baseline="-25000" dirty="0">
                    <a:solidFill>
                      <a:schemeClr val="tx1"/>
                    </a:solidFill>
                    <a:latin typeface="+mn-lt"/>
                  </a:rPr>
                  <a:t>1</a:t>
                </a:r>
                <a:r>
                  <a:rPr lang="en-GB" sz="2400" b="0" i="0" u="none" strike="noStrike" baseline="0" dirty="0">
                    <a:solidFill>
                      <a:schemeClr val="tx1"/>
                    </a:solidFill>
                    <a:latin typeface="+mn-lt"/>
                  </a:rPr>
                  <a:t> </a:t>
                </a:r>
                <a:r>
                  <a:rPr lang="en-GB" sz="2400" dirty="0">
                    <a:solidFill>
                      <a:schemeClr val="tx1"/>
                    </a:solidFill>
                    <a:latin typeface="+mn-lt"/>
                  </a:rPr>
                  <a:t>= 0</a:t>
                </a:r>
                <a:r>
                  <a:rPr lang="en-GB" sz="2400" b="0" i="0" u="none" strike="noStrike" baseline="30000" dirty="0">
                    <a:solidFill>
                      <a:schemeClr val="tx1"/>
                    </a:solidFill>
                    <a:latin typeface="+mn-lt"/>
                  </a:rPr>
                  <a:t>o</a:t>
                </a:r>
                <a:r>
                  <a:rPr lang="en-GB" sz="2400" b="0" i="0" u="none" strike="noStrike" baseline="0" dirty="0">
                    <a:solidFill>
                      <a:schemeClr val="tx1"/>
                    </a:solidFill>
                    <a:latin typeface="+mn-lt"/>
                  </a:rPr>
                  <a:t> </a:t>
                </a:r>
                <a:r>
                  <a:rPr lang="en-GB" sz="2400" dirty="0">
                    <a:solidFill>
                      <a:schemeClr val="tx1"/>
                    </a:solidFill>
                    <a:latin typeface="+mn-lt"/>
                  </a:rPr>
                  <a:t>and </a:t>
                </a:r>
                <a14:m>
                  <m:oMath xmlns:m="http://schemas.openxmlformats.org/officeDocument/2006/math">
                    <m:r>
                      <a:rPr lang="en-GB" sz="2400" i="1" smtClean="0">
                        <a:solidFill>
                          <a:schemeClr val="tx1"/>
                        </a:solidFill>
                        <a:latin typeface="Cambria Math" panose="02040503050406030204" pitchFamily="18" charset="0"/>
                        <a:ea typeface="Cambria Math" panose="02040503050406030204" pitchFamily="18" charset="0"/>
                      </a:rPr>
                      <m:t>𝜃</m:t>
                    </m:r>
                  </m:oMath>
                </a14:m>
                <a:r>
                  <a:rPr lang="en-GB" sz="2400" b="0" i="0" u="none" strike="noStrike" baseline="-25000" dirty="0">
                    <a:solidFill>
                      <a:schemeClr val="tx1"/>
                    </a:solidFill>
                    <a:latin typeface="+mn-lt"/>
                  </a:rPr>
                  <a:t>4 </a:t>
                </a:r>
                <a:r>
                  <a:rPr lang="en-GB" sz="2400" dirty="0">
                    <a:solidFill>
                      <a:schemeClr val="tx1"/>
                    </a:solidFill>
                    <a:latin typeface="+mn-lt"/>
                  </a:rPr>
                  <a:t>= 30</a:t>
                </a:r>
                <a:r>
                  <a:rPr lang="en-GB" sz="2400" b="0" i="0" u="none" strike="noStrike" baseline="30000" dirty="0">
                    <a:solidFill>
                      <a:schemeClr val="tx1"/>
                    </a:solidFill>
                    <a:latin typeface="+mn-lt"/>
                  </a:rPr>
                  <a:t>o</a:t>
                </a:r>
                <a:r>
                  <a:rPr lang="en-GB" sz="2400" dirty="0">
                    <a:solidFill>
                      <a:schemeClr val="tx1"/>
                    </a:solidFill>
                    <a:latin typeface="+mn-lt"/>
                  </a:rPr>
                  <a:t>) via two other points (</a:t>
                </a:r>
                <a14:m>
                  <m:oMath xmlns:m="http://schemas.openxmlformats.org/officeDocument/2006/math">
                    <m:r>
                      <a:rPr lang="en-GB" sz="2400" i="1" smtClean="0">
                        <a:solidFill>
                          <a:schemeClr val="tx1"/>
                        </a:solidFill>
                        <a:latin typeface="Cambria Math" panose="02040503050406030204" pitchFamily="18" charset="0"/>
                        <a:ea typeface="Cambria Math" panose="02040503050406030204" pitchFamily="18" charset="0"/>
                      </a:rPr>
                      <m:t>𝜃</m:t>
                    </m:r>
                  </m:oMath>
                </a14:m>
                <a:r>
                  <a:rPr lang="en-GB" sz="2400" b="0" i="0" u="none" strike="noStrike" baseline="-25000" dirty="0">
                    <a:solidFill>
                      <a:schemeClr val="tx1"/>
                    </a:solidFill>
                    <a:latin typeface="+mn-lt"/>
                  </a:rPr>
                  <a:t>2</a:t>
                </a:r>
                <a:r>
                  <a:rPr lang="en-GB" sz="2400" b="0" i="0" u="none" strike="noStrike" baseline="0" dirty="0">
                    <a:solidFill>
                      <a:schemeClr val="tx1"/>
                    </a:solidFill>
                    <a:latin typeface="+mn-lt"/>
                  </a:rPr>
                  <a:t> </a:t>
                </a:r>
                <a:r>
                  <a:rPr lang="en-GB" sz="2400" dirty="0">
                    <a:solidFill>
                      <a:schemeClr val="tx1"/>
                    </a:solidFill>
                    <a:latin typeface="+mn-lt"/>
                  </a:rPr>
                  <a:t>= 40</a:t>
                </a:r>
                <a:r>
                  <a:rPr lang="en-GB" sz="2400" b="0" i="0" u="none" strike="noStrike" baseline="30000" dirty="0">
                    <a:solidFill>
                      <a:schemeClr val="tx1"/>
                    </a:solidFill>
                    <a:latin typeface="+mn-lt"/>
                  </a:rPr>
                  <a:t>o</a:t>
                </a:r>
                <a:r>
                  <a:rPr lang="en-GB" sz="2400" b="0" i="0" u="none" strike="noStrike" baseline="0" dirty="0">
                    <a:solidFill>
                      <a:schemeClr val="tx1"/>
                    </a:solidFill>
                    <a:latin typeface="+mn-lt"/>
                  </a:rPr>
                  <a:t> </a:t>
                </a:r>
                <a:r>
                  <a:rPr lang="en-GB" sz="2400" dirty="0">
                    <a:solidFill>
                      <a:schemeClr val="tx1"/>
                    </a:solidFill>
                    <a:latin typeface="+mn-lt"/>
                  </a:rPr>
                  <a:t>and </a:t>
                </a:r>
                <a14:m>
                  <m:oMath xmlns:m="http://schemas.openxmlformats.org/officeDocument/2006/math">
                    <m:r>
                      <a:rPr lang="en-GB" sz="2400" i="1" smtClean="0">
                        <a:solidFill>
                          <a:schemeClr val="tx1"/>
                        </a:solidFill>
                        <a:latin typeface="Cambria Math" panose="02040503050406030204" pitchFamily="18" charset="0"/>
                        <a:ea typeface="Cambria Math" panose="02040503050406030204" pitchFamily="18" charset="0"/>
                      </a:rPr>
                      <m:t>𝜃</m:t>
                    </m:r>
                  </m:oMath>
                </a14:m>
                <a:r>
                  <a:rPr lang="en-GB" sz="2400" b="0" i="0" u="none" strike="noStrike" baseline="-25000" dirty="0">
                    <a:solidFill>
                      <a:schemeClr val="tx1"/>
                    </a:solidFill>
                    <a:latin typeface="+mn-lt"/>
                  </a:rPr>
                  <a:t>3</a:t>
                </a:r>
                <a:r>
                  <a:rPr lang="en-GB" sz="2400" b="0" i="0" u="none" strike="noStrike" baseline="0" dirty="0">
                    <a:solidFill>
                      <a:schemeClr val="tx1"/>
                    </a:solidFill>
                    <a:latin typeface="+mn-lt"/>
                  </a:rPr>
                  <a:t> </a:t>
                </a:r>
                <a:r>
                  <a:rPr lang="en-GB" sz="2400" dirty="0">
                    <a:solidFill>
                      <a:schemeClr val="tx1"/>
                    </a:solidFill>
                    <a:latin typeface="+mn-lt"/>
                  </a:rPr>
                  <a:t>= 20</a:t>
                </a:r>
                <a:r>
                  <a:rPr lang="en-GB" sz="2400" b="0" i="0" u="none" strike="noStrike" baseline="30000" dirty="0">
                    <a:solidFill>
                      <a:schemeClr val="tx1"/>
                    </a:solidFill>
                    <a:latin typeface="+mn-lt"/>
                  </a:rPr>
                  <a:t>o</a:t>
                </a:r>
                <a:r>
                  <a:rPr lang="en-GB" sz="2400" dirty="0">
                    <a:solidFill>
                      <a:schemeClr val="tx1"/>
                    </a:solidFill>
                    <a:latin typeface="+mn-lt"/>
                  </a:rPr>
                  <a:t>). Your requirements are, that all blend times must be 2sec and all durations between points should be 5sec. Finally, you are also required to use the motor in stock that can produce an acceleration of magnitude of 6.</a:t>
                </a:r>
              </a:p>
              <a:p>
                <a:endParaRPr lang="en-GB" sz="2400" dirty="0">
                  <a:solidFill>
                    <a:schemeClr val="tx1"/>
                  </a:solidFill>
                  <a:latin typeface="+mn-lt"/>
                </a:endParaRPr>
              </a:p>
              <a:p>
                <a:r>
                  <a:rPr lang="en-GB" sz="2400" dirty="0">
                    <a:solidFill>
                      <a:schemeClr val="tx1"/>
                    </a:solidFill>
                    <a:latin typeface="+mn-lt"/>
                  </a:rPr>
                  <a:t>a) Can you satisfy all requirements of the trajectory?</a:t>
                </a:r>
              </a:p>
              <a:p>
                <a:r>
                  <a:rPr lang="en-GB" sz="2400" dirty="0">
                    <a:solidFill>
                      <a:schemeClr val="tx1"/>
                    </a:solidFill>
                    <a:latin typeface="+mn-lt"/>
                  </a:rPr>
                  <a:t>b) If not, what amendments in the requirements you can make? What are the</a:t>
                </a:r>
              </a:p>
              <a:p>
                <a:r>
                  <a:rPr lang="en-GB" sz="2400" dirty="0">
                    <a:solidFill>
                      <a:schemeClr val="tx1"/>
                    </a:solidFill>
                    <a:latin typeface="+mn-lt"/>
                  </a:rPr>
                  <a:t>new characteristics of the trajectory?</a:t>
                </a:r>
              </a:p>
              <a:p>
                <a:r>
                  <a:rPr lang="en-GB" sz="2400" dirty="0">
                    <a:solidFill>
                      <a:schemeClr val="tx1"/>
                    </a:solidFill>
                    <a:latin typeface="+mn-lt"/>
                  </a:rPr>
                  <a:t>c) Plot/draw the velocity and acceleration profiles of the movement</a:t>
                </a:r>
              </a:p>
              <a:p>
                <a:endParaRPr lang="en-GB" sz="2400" dirty="0">
                  <a:solidFill>
                    <a:schemeClr val="tx1"/>
                  </a:solidFill>
                  <a:latin typeface="+mn-lt"/>
                </a:endParaRPr>
              </a:p>
            </p:txBody>
          </p:sp>
        </mc:Choice>
        <mc:Fallback xmlns="">
          <p:sp>
            <p:nvSpPr>
              <p:cNvPr id="2" name="Rectangle 1">
                <a:extLst>
                  <a:ext uri="{FF2B5EF4-FFF2-40B4-BE49-F238E27FC236}">
                    <a16:creationId xmlns:a16="http://schemas.microsoft.com/office/drawing/2014/main" id="{37244FB6-A66B-4D55-BE6B-0D0880FAF4CB}"/>
                  </a:ext>
                </a:extLst>
              </p:cNvPr>
              <p:cNvSpPr>
                <a:spLocks noRot="1" noChangeAspect="1" noMove="1" noResize="1" noEditPoints="1" noAdjustHandles="1" noChangeArrowheads="1" noChangeShapeType="1" noTextEdit="1"/>
              </p:cNvSpPr>
              <p:nvPr/>
            </p:nvSpPr>
            <p:spPr>
              <a:xfrm>
                <a:off x="298064" y="262701"/>
                <a:ext cx="8594416" cy="5632311"/>
              </a:xfrm>
              <a:prstGeom prst="rect">
                <a:avLst/>
              </a:prstGeom>
              <a:blipFill>
                <a:blip r:embed="rId2"/>
                <a:stretch>
                  <a:fillRect l="-1135" t="-866" r="-496"/>
                </a:stretch>
              </a:blipFill>
            </p:spPr>
            <p:txBody>
              <a:bodyPr/>
              <a:lstStyle/>
              <a:p>
                <a:r>
                  <a:rPr lang="en-GB">
                    <a:noFill/>
                  </a:rPr>
                  <a:t> </a:t>
                </a:r>
              </a:p>
            </p:txBody>
          </p:sp>
        </mc:Fallback>
      </mc:AlternateContent>
    </p:spTree>
    <p:extLst>
      <p:ext uri="{BB962C8B-B14F-4D97-AF65-F5344CB8AC3E}">
        <p14:creationId xmlns:p14="http://schemas.microsoft.com/office/powerpoint/2010/main" val="86295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Via Points</a:t>
            </a:r>
          </a:p>
        </p:txBody>
      </p:sp>
      <p:sp>
        <p:nvSpPr>
          <p:cNvPr id="3" name="Text Placeholder 2"/>
          <p:cNvSpPr>
            <a:spLocks noGrp="1"/>
          </p:cNvSpPr>
          <p:nvPr>
            <p:ph type="body" idx="1"/>
          </p:nvPr>
        </p:nvSpPr>
        <p:spPr/>
        <p:txBody>
          <a:bodyPr/>
          <a:lstStyle/>
          <a:p>
            <a:r>
              <a:rPr lang="en-GB" dirty="0"/>
              <a:t>Joint Space Trajectories</a:t>
            </a:r>
          </a:p>
        </p:txBody>
      </p:sp>
    </p:spTree>
    <p:extLst>
      <p:ext uri="{BB962C8B-B14F-4D97-AF65-F5344CB8AC3E}">
        <p14:creationId xmlns:p14="http://schemas.microsoft.com/office/powerpoint/2010/main" val="98316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5806" b="25444"/>
          <a:stretch/>
        </p:blipFill>
        <p:spPr bwMode="auto">
          <a:xfrm>
            <a:off x="1576908" y="1772816"/>
            <a:ext cx="6667500" cy="3405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3" name="Title 2"/>
          <p:cNvSpPr>
            <a:spLocks noGrp="1"/>
          </p:cNvSpPr>
          <p:nvPr>
            <p:ph type="title"/>
          </p:nvPr>
        </p:nvSpPr>
        <p:spPr/>
        <p:txBody>
          <a:bodyPr>
            <a:normAutofit/>
          </a:bodyPr>
          <a:lstStyle/>
          <a:p>
            <a:r>
              <a:rPr lang="en-GB" dirty="0"/>
              <a:t>Non Continuous Path Mode</a:t>
            </a:r>
          </a:p>
        </p:txBody>
      </p:sp>
    </p:spTree>
    <p:extLst>
      <p:ext uri="{BB962C8B-B14F-4D97-AF65-F5344CB8AC3E}">
        <p14:creationId xmlns:p14="http://schemas.microsoft.com/office/powerpoint/2010/main" val="98295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121" r="-121" b="29387"/>
          <a:stretch/>
        </p:blipFill>
        <p:spPr bwMode="auto">
          <a:xfrm>
            <a:off x="1663138" y="1859568"/>
            <a:ext cx="5889600" cy="308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3" name="Title 2"/>
          <p:cNvSpPr>
            <a:spLocks noGrp="1"/>
          </p:cNvSpPr>
          <p:nvPr>
            <p:ph type="title"/>
          </p:nvPr>
        </p:nvSpPr>
        <p:spPr/>
        <p:txBody>
          <a:bodyPr>
            <a:normAutofit/>
          </a:bodyPr>
          <a:lstStyle/>
          <a:p>
            <a:r>
              <a:rPr lang="en-GB" dirty="0"/>
              <a:t>Continuous Path Mode</a:t>
            </a:r>
          </a:p>
        </p:txBody>
      </p:sp>
    </p:spTree>
    <p:extLst>
      <p:ext uri="{BB962C8B-B14F-4D97-AF65-F5344CB8AC3E}">
        <p14:creationId xmlns:p14="http://schemas.microsoft.com/office/powerpoint/2010/main" val="66014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Path motion with via points</a:t>
            </a:r>
          </a:p>
        </p:txBody>
      </p:sp>
      <p:sp>
        <p:nvSpPr>
          <p:cNvPr id="16387" name="Content Placeholder 2"/>
          <p:cNvSpPr>
            <a:spLocks noGrp="1"/>
          </p:cNvSpPr>
          <p:nvPr>
            <p:ph idx="1"/>
          </p:nvPr>
        </p:nvSpPr>
        <p:spPr>
          <a:xfrm>
            <a:off x="457200" y="1322150"/>
            <a:ext cx="8229600" cy="5347210"/>
          </a:xfrm>
        </p:spPr>
        <p:txBody>
          <a:bodyPr>
            <a:noAutofit/>
          </a:bodyPr>
          <a:lstStyle/>
          <a:p>
            <a:pPr marL="0" indent="0">
              <a:buNone/>
            </a:pPr>
            <a:r>
              <a:rPr lang="en-US" altLang="en-US" sz="2200" dirty="0"/>
              <a:t>Why use via points:</a:t>
            </a:r>
          </a:p>
          <a:p>
            <a:pPr lvl="1">
              <a:buFont typeface="Arial" charset="0"/>
              <a:buChar char="•"/>
            </a:pPr>
            <a:r>
              <a:rPr lang="en-US" altLang="en-US" sz="2200" dirty="0"/>
              <a:t>As the order of polynomial increases, its </a:t>
            </a:r>
            <a:r>
              <a:rPr lang="en-US" altLang="en-US" sz="2200" u="sng" dirty="0"/>
              <a:t>oscillatory </a:t>
            </a:r>
            <a:r>
              <a:rPr lang="en-GB" altLang="en-US" sz="2200" u="sng" dirty="0"/>
              <a:t>behaviour</a:t>
            </a:r>
            <a:r>
              <a:rPr lang="en-US" altLang="en-US" sz="2200" u="sng" dirty="0"/>
              <a:t> also increases</a:t>
            </a:r>
          </a:p>
          <a:p>
            <a:pPr lvl="1">
              <a:buFont typeface="Arial" charset="0"/>
              <a:buChar char="•"/>
            </a:pPr>
            <a:r>
              <a:rPr lang="en-US" altLang="en-US" sz="2200" u="sng" dirty="0"/>
              <a:t>Numerical accuracy decreases </a:t>
            </a:r>
            <a:r>
              <a:rPr lang="en-US" altLang="en-US" sz="2200" dirty="0"/>
              <a:t>with the increased order polynomial</a:t>
            </a:r>
          </a:p>
          <a:p>
            <a:pPr lvl="1">
              <a:buFont typeface="Arial" charset="0"/>
              <a:buChar char="•"/>
            </a:pPr>
            <a:r>
              <a:rPr lang="en-US" altLang="en-US" sz="2200" u="sng" dirty="0"/>
              <a:t>Coefficients have to be recomputed </a:t>
            </a:r>
            <a:r>
              <a:rPr lang="en-US" altLang="en-US" sz="2200" dirty="0"/>
              <a:t>if only one point on the trajectory  changes</a:t>
            </a:r>
          </a:p>
          <a:p>
            <a:pPr lvl="1">
              <a:buFont typeface="Arial" charset="0"/>
              <a:buChar char="•"/>
            </a:pPr>
            <a:endParaRPr lang="en-US" altLang="en-US" sz="2200" dirty="0"/>
          </a:p>
          <a:p>
            <a:pPr marL="0" indent="0" algn="ctr">
              <a:buNone/>
            </a:pPr>
            <a:r>
              <a:rPr lang="en-US" altLang="en-US" sz="2200" dirty="0"/>
              <a:t>Via points described in terms of a </a:t>
            </a:r>
            <a:r>
              <a:rPr lang="en-US" altLang="en-US" sz="2200" u="sng" dirty="0"/>
              <a:t>desired position and orientation</a:t>
            </a:r>
          </a:p>
          <a:p>
            <a:pPr marL="0" indent="0" algn="ctr">
              <a:buNone/>
            </a:pPr>
            <a:r>
              <a:rPr lang="en-US" altLang="en-US" sz="2200" dirty="0"/>
              <a:t>Low order polynomials </a:t>
            </a:r>
            <a:r>
              <a:rPr lang="en-US" altLang="en-US" sz="2200" u="sng" dirty="0"/>
              <a:t>connect the via points</a:t>
            </a:r>
          </a:p>
          <a:p>
            <a:pPr marL="0" indent="0" algn="ctr">
              <a:buNone/>
            </a:pPr>
            <a:r>
              <a:rPr lang="en-US" altLang="en-US" sz="2200" u="sng" dirty="0"/>
              <a:t>Velocity constraints are not zero </a:t>
            </a:r>
            <a:r>
              <a:rPr lang="en-US" altLang="en-US" sz="2200" dirty="0"/>
              <a:t>in via points</a:t>
            </a:r>
          </a:p>
          <a:p>
            <a:pPr marL="0" indent="0" algn="ctr">
              <a:buNone/>
            </a:pPr>
            <a:r>
              <a:rPr lang="en-US" altLang="en-US" sz="2200" dirty="0"/>
              <a:t>Velocity in via points chosen in a way </a:t>
            </a:r>
            <a:r>
              <a:rPr lang="en-US" altLang="en-US" sz="2200" u="sng" dirty="0"/>
              <a:t>to maintain constant acceleration</a:t>
            </a:r>
          </a:p>
          <a:p>
            <a:pPr>
              <a:buFont typeface="Arial" charset="0"/>
              <a:buChar char="•"/>
            </a:pPr>
            <a:endParaRPr lang="en-US" altLang="en-US" sz="2200" dirty="0"/>
          </a:p>
        </p:txBody>
      </p:sp>
    </p:spTree>
    <p:extLst>
      <p:ext uri="{BB962C8B-B14F-4D97-AF65-F5344CB8AC3E}">
        <p14:creationId xmlns:p14="http://schemas.microsoft.com/office/powerpoint/2010/main" val="73616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Via points – For a single joint parameter</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384" y="1341547"/>
            <a:ext cx="5445236" cy="4174905"/>
          </a:xfrm>
          <a:prstGeom prst="rect">
            <a:avLst/>
          </a:prstGeom>
        </p:spPr>
      </p:pic>
      <p:sp>
        <p:nvSpPr>
          <p:cNvPr id="4" name="TextBox 3"/>
          <p:cNvSpPr txBox="1"/>
          <p:nvPr/>
        </p:nvSpPr>
        <p:spPr>
          <a:xfrm>
            <a:off x="6228184" y="2690336"/>
            <a:ext cx="2520280" cy="1631216"/>
          </a:xfrm>
          <a:prstGeom prst="rect">
            <a:avLst/>
          </a:prstGeom>
          <a:noFill/>
        </p:spPr>
        <p:txBody>
          <a:bodyPr wrap="square" rtlCol="0">
            <a:spAutoFit/>
          </a:bodyPr>
          <a:lstStyle/>
          <a:p>
            <a:r>
              <a:rPr lang="en-GB" sz="2000" i="1" dirty="0">
                <a:solidFill>
                  <a:schemeClr val="tx1"/>
                </a:solidFill>
              </a:rPr>
              <a:t>t</a:t>
            </a:r>
            <a:r>
              <a:rPr lang="en-GB" sz="2000" i="1" baseline="-25000" dirty="0">
                <a:solidFill>
                  <a:schemeClr val="tx1"/>
                </a:solidFill>
              </a:rPr>
              <a:t>i</a:t>
            </a:r>
            <a:r>
              <a:rPr lang="en-GB" sz="2000" i="1" dirty="0">
                <a:solidFill>
                  <a:schemeClr val="tx1"/>
                </a:solidFill>
              </a:rPr>
              <a:t> t</a:t>
            </a:r>
            <a:r>
              <a:rPr lang="en-GB" sz="2000" i="1" baseline="-25000" dirty="0">
                <a:solidFill>
                  <a:schemeClr val="tx1"/>
                </a:solidFill>
              </a:rPr>
              <a:t>j</a:t>
            </a:r>
            <a:r>
              <a:rPr lang="en-GB" sz="2000" i="1" dirty="0">
                <a:solidFill>
                  <a:schemeClr val="tx1"/>
                </a:solidFill>
              </a:rPr>
              <a:t> t</a:t>
            </a:r>
            <a:r>
              <a:rPr lang="en-GB" sz="2000" i="1" baseline="-25000" dirty="0">
                <a:solidFill>
                  <a:schemeClr val="tx1"/>
                </a:solidFill>
              </a:rPr>
              <a:t>k</a:t>
            </a:r>
            <a:r>
              <a:rPr lang="en-GB" sz="2000" i="1" dirty="0">
                <a:solidFill>
                  <a:schemeClr val="tx1"/>
                </a:solidFill>
              </a:rPr>
              <a:t> t</a:t>
            </a:r>
            <a:r>
              <a:rPr lang="en-GB" sz="2000" i="1" baseline="-25000" dirty="0">
                <a:solidFill>
                  <a:schemeClr val="tx1"/>
                </a:solidFill>
              </a:rPr>
              <a:t>l</a:t>
            </a:r>
            <a:r>
              <a:rPr lang="en-GB" sz="2000" baseline="-25000" dirty="0">
                <a:solidFill>
                  <a:schemeClr val="tx1"/>
                </a:solidFill>
              </a:rPr>
              <a:t> </a:t>
            </a:r>
            <a:r>
              <a:rPr lang="en-GB" sz="2000" dirty="0">
                <a:solidFill>
                  <a:schemeClr val="tx1"/>
                </a:solidFill>
              </a:rPr>
              <a:t>: blend times</a:t>
            </a:r>
          </a:p>
          <a:p>
            <a:endParaRPr lang="en-GB" sz="2000" i="1" dirty="0">
              <a:solidFill>
                <a:schemeClr val="tx1"/>
              </a:solidFill>
            </a:endParaRPr>
          </a:p>
          <a:p>
            <a:r>
              <a:rPr lang="en-GB" sz="2000" i="1" dirty="0">
                <a:solidFill>
                  <a:schemeClr val="tx1"/>
                </a:solidFill>
              </a:rPr>
              <a:t>t</a:t>
            </a:r>
            <a:r>
              <a:rPr lang="en-GB" sz="2000" i="1" baseline="-25000" dirty="0">
                <a:solidFill>
                  <a:schemeClr val="tx1"/>
                </a:solidFill>
              </a:rPr>
              <a:t>ij</a:t>
            </a:r>
            <a:r>
              <a:rPr lang="en-GB" sz="2000" i="1" dirty="0">
                <a:solidFill>
                  <a:schemeClr val="tx1"/>
                </a:solidFill>
              </a:rPr>
              <a:t> t</a:t>
            </a:r>
            <a:r>
              <a:rPr lang="en-GB" sz="2000" i="1" baseline="-25000" dirty="0">
                <a:solidFill>
                  <a:schemeClr val="tx1"/>
                </a:solidFill>
              </a:rPr>
              <a:t>jk</a:t>
            </a:r>
            <a:r>
              <a:rPr lang="en-GB" sz="2000" i="1" dirty="0">
                <a:solidFill>
                  <a:schemeClr val="tx1"/>
                </a:solidFill>
              </a:rPr>
              <a:t> t</a:t>
            </a:r>
            <a:r>
              <a:rPr lang="en-GB" sz="2000" i="1" baseline="-25000" dirty="0">
                <a:solidFill>
                  <a:schemeClr val="tx1"/>
                </a:solidFill>
              </a:rPr>
              <a:t>kl</a:t>
            </a:r>
            <a:r>
              <a:rPr lang="en-GB" sz="2000" i="1" dirty="0">
                <a:solidFill>
                  <a:schemeClr val="tx1"/>
                </a:solidFill>
              </a:rPr>
              <a:t> </a:t>
            </a:r>
            <a:r>
              <a:rPr lang="en-GB" sz="2000" dirty="0">
                <a:solidFill>
                  <a:schemeClr val="tx1"/>
                </a:solidFill>
              </a:rPr>
              <a:t>: linear times</a:t>
            </a:r>
          </a:p>
          <a:p>
            <a:endParaRPr lang="en-GB" sz="2000" i="1" dirty="0">
              <a:solidFill>
                <a:schemeClr val="tx1"/>
              </a:solidFill>
            </a:endParaRPr>
          </a:p>
          <a:p>
            <a:r>
              <a:rPr lang="en-GB" sz="2000" i="1" dirty="0">
                <a:solidFill>
                  <a:schemeClr val="tx1"/>
                </a:solidFill>
              </a:rPr>
              <a:t>t</a:t>
            </a:r>
            <a:r>
              <a:rPr lang="en-GB" sz="2000" i="1" baseline="-25000" dirty="0">
                <a:solidFill>
                  <a:schemeClr val="tx1"/>
                </a:solidFill>
              </a:rPr>
              <a:t>dij </a:t>
            </a:r>
            <a:r>
              <a:rPr lang="en-GB" sz="2000" i="1" dirty="0">
                <a:solidFill>
                  <a:schemeClr val="tx1"/>
                </a:solidFill>
              </a:rPr>
              <a:t>t</a:t>
            </a:r>
            <a:r>
              <a:rPr lang="en-GB" sz="2000" i="1" baseline="-25000" dirty="0">
                <a:solidFill>
                  <a:schemeClr val="tx1"/>
                </a:solidFill>
              </a:rPr>
              <a:t>djk</a:t>
            </a:r>
            <a:r>
              <a:rPr lang="en-GB" sz="2000" i="1" dirty="0">
                <a:solidFill>
                  <a:schemeClr val="tx1"/>
                </a:solidFill>
              </a:rPr>
              <a:t> t</a:t>
            </a:r>
            <a:r>
              <a:rPr lang="en-GB" sz="2000" i="1" baseline="-25000" dirty="0">
                <a:solidFill>
                  <a:schemeClr val="tx1"/>
                </a:solidFill>
              </a:rPr>
              <a:t>dkl</a:t>
            </a:r>
            <a:r>
              <a:rPr lang="en-GB" sz="2000" baseline="-25000" dirty="0">
                <a:solidFill>
                  <a:schemeClr val="tx1"/>
                </a:solidFill>
              </a:rPr>
              <a:t> </a:t>
            </a:r>
            <a:r>
              <a:rPr lang="en-GB" sz="2000" dirty="0">
                <a:solidFill>
                  <a:schemeClr val="tx1"/>
                </a:solidFill>
              </a:rPr>
              <a:t>: durations</a:t>
            </a:r>
            <a:endParaRPr lang="en-GB" sz="2000" baseline="-25000" dirty="0">
              <a:solidFill>
                <a:schemeClr val="tx1"/>
              </a:solidFill>
            </a:endParaRPr>
          </a:p>
        </p:txBody>
      </p:sp>
    </p:spTree>
    <p:extLst>
      <p:ext uri="{BB962C8B-B14F-4D97-AF65-F5344CB8AC3E}">
        <p14:creationId xmlns:p14="http://schemas.microsoft.com/office/powerpoint/2010/main" val="254780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L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10225</TotalTime>
  <Words>1465</Words>
  <Application>Microsoft Office PowerPoint</Application>
  <PresentationFormat>On-screen Show (4:3)</PresentationFormat>
  <Paragraphs>288</Paragraphs>
  <Slides>44</Slides>
  <Notes>34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5" baseType="lpstr">
      <vt:lpstr>Gulim</vt:lpstr>
      <vt:lpstr>Microsoft YaHei</vt:lpstr>
      <vt:lpstr>ＭＳ Ｐゴシック</vt:lpstr>
      <vt:lpstr>Arial</vt:lpstr>
      <vt:lpstr>Calibri</vt:lpstr>
      <vt:lpstr>Cambria Math</vt:lpstr>
      <vt:lpstr>Lucida Sans Unicode</vt:lpstr>
      <vt:lpstr>Times New Roman</vt:lpstr>
      <vt:lpstr>Verdana</vt:lpstr>
      <vt:lpstr>BRL Presentation Template</vt:lpstr>
      <vt:lpstr>Equation</vt:lpstr>
      <vt:lpstr>ROBOTIC FUNDAMENTALS (UFMF4X-15-M)  </vt:lpstr>
      <vt:lpstr>Previously on</vt:lpstr>
      <vt:lpstr>Today’s Lecture</vt:lpstr>
      <vt:lpstr>Outline</vt:lpstr>
      <vt:lpstr>Via Points</vt:lpstr>
      <vt:lpstr>Non Continuous Path Mode</vt:lpstr>
      <vt:lpstr>Continuous Path Mode</vt:lpstr>
      <vt:lpstr>Path motion with via points</vt:lpstr>
      <vt:lpstr>Via points – For a single joint parameter</vt:lpstr>
      <vt:lpstr>Via points – Middle Sections</vt:lpstr>
      <vt:lpstr>Via points – Starting Section</vt:lpstr>
      <vt:lpstr>Via points – Finishing Section</vt:lpstr>
      <vt:lpstr>Cartesian space trajectories</vt:lpstr>
      <vt:lpstr>Cartesian Space Trajectories</vt:lpstr>
      <vt:lpstr>Cartesian Space Trajectories</vt:lpstr>
      <vt:lpstr>Trajectory Generation</vt:lpstr>
      <vt:lpstr>PowerPoint Presentation</vt:lpstr>
      <vt:lpstr>Cartesian Space -Trajectory Constraints</vt:lpstr>
      <vt:lpstr>Cartesian Space -Trajectory Generation</vt:lpstr>
      <vt:lpstr>PowerPoint Presentation</vt:lpstr>
      <vt:lpstr>Example : Linear Motion</vt:lpstr>
      <vt:lpstr>Example : Linear Motion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Run time path generation</vt:lpstr>
      <vt:lpstr>Collision-free path planning</vt:lpstr>
      <vt:lpstr>Example</vt:lpstr>
      <vt:lpstr>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Trajectories (Vias &amp; Cartesian Space)</dc:title>
  <dc:creator>Antonia Tzemanaki</dc:creator>
  <cp:lastModifiedBy>sebastian oakes</cp:lastModifiedBy>
  <cp:revision>594</cp:revision>
  <cp:lastPrinted>1601-01-01T00:00:00Z</cp:lastPrinted>
  <dcterms:created xsi:type="dcterms:W3CDTF">2003-02-03T11:40:27Z</dcterms:created>
  <dcterms:modified xsi:type="dcterms:W3CDTF">2018-01-09T11:15:13Z</dcterms:modified>
</cp:coreProperties>
</file>