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52" r:id="rId2"/>
    <p:sldId id="385" r:id="rId3"/>
    <p:sldId id="377" r:id="rId4"/>
    <p:sldId id="372" r:id="rId5"/>
    <p:sldId id="373" r:id="rId6"/>
    <p:sldId id="354" r:id="rId7"/>
    <p:sldId id="360" r:id="rId8"/>
    <p:sldId id="384" r:id="rId9"/>
    <p:sldId id="382" r:id="rId10"/>
    <p:sldId id="368" r:id="rId11"/>
    <p:sldId id="355" r:id="rId12"/>
    <p:sldId id="356" r:id="rId13"/>
    <p:sldId id="357" r:id="rId14"/>
    <p:sldId id="381" r:id="rId15"/>
    <p:sldId id="358" r:id="rId16"/>
    <p:sldId id="369" r:id="rId17"/>
    <p:sldId id="367" r:id="rId18"/>
    <p:sldId id="361" r:id="rId19"/>
    <p:sldId id="380" r:id="rId20"/>
    <p:sldId id="371" r:id="rId21"/>
    <p:sldId id="379" r:id="rId22"/>
    <p:sldId id="375" r:id="rId23"/>
    <p:sldId id="3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8446" autoAdjust="0"/>
  </p:normalViewPr>
  <p:slideViewPr>
    <p:cSldViewPr>
      <p:cViewPr varScale="1">
        <p:scale>
          <a:sx n="84" d="100"/>
          <a:sy n="84" d="100"/>
        </p:scale>
        <p:origin x="60" y="19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12.xml"/><Relationship Id="rId1" Type="http://schemas.openxmlformats.org/officeDocument/2006/relationships/slide" Target="slides/slide6.xml"/><Relationship Id="rId4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7200" units="cm"/>
          <inkml:channel name="Y" type="integer" max="96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78.54889" units="1/cm"/>
          <inkml:channelProperty channel="Y" name="resolution" value="336.4879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20T14:43:31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15085 17228 48 0,'-7'-39'19'0,"7"7"-10"0,0-8-11 0,0 24 6 15,0 0-3-15,0-3 2 16,0 3-11-16,-4 0-4 16,4 4-8-16,-7 4-2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22E7-11E2-40E4-BE9A-CF97A1E77A39}" type="datetimeFigureOut">
              <a:rPr lang="en-GB" smtClean="0"/>
              <a:pPr/>
              <a:t>20/02/2018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DF65E-3DB9-43B0-B5CE-EE1AA1B995A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60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A2C86-86EA-4AE6-92A9-FC97EF768C9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70412" cy="342741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995738"/>
          </a:xfrm>
          <a:noFill/>
          <a:ln/>
        </p:spPr>
        <p:txBody>
          <a:bodyPr wrap="none" anchor="ctr"/>
          <a:lstStyle/>
          <a:p>
            <a:r>
              <a:rPr lang="en-US" dirty="0"/>
              <a:t>Classical AI – nothing dynamic – world doesn’t change, takes time</a:t>
            </a:r>
          </a:p>
          <a:p>
            <a:r>
              <a:rPr lang="en-US" dirty="0"/>
              <a:t>Reactive – if this then this, primitive </a:t>
            </a:r>
            <a:r>
              <a:rPr lang="en-US" dirty="0" err="1"/>
              <a:t>behaviours</a:t>
            </a:r>
            <a:r>
              <a:rPr lang="en-US" dirty="0"/>
              <a:t>, animalistic. Still used </a:t>
            </a:r>
            <a:r>
              <a:rPr lang="en-US" dirty="0" err="1"/>
              <a:t>e.g</a:t>
            </a:r>
            <a:r>
              <a:rPr lang="en-US" dirty="0"/>
              <a:t> swarms, Roomba and was huge break through at the time -/ revolutionary thinking by Rodney Brooks</a:t>
            </a:r>
          </a:p>
          <a:p>
            <a:r>
              <a:rPr lang="en-US" dirty="0"/>
              <a:t>Hybrid combines the two – so you will have an overall plan based on the world model but will react instantaneously to sensor events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Initially, robot could be anywhere</a:t>
            </a:r>
          </a:p>
          <a:p>
            <a:r>
              <a:rPr lang="en-GB" dirty="0"/>
              <a:t>Then it takes a reading z, at which point for each position(x) along the wall we can say what was the probability of getting that reading.</a:t>
            </a:r>
          </a:p>
          <a:p>
            <a:r>
              <a:rPr lang="en-GB" dirty="0"/>
              <a:t>That informs our current belief of where we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DF65E-3DB9-43B0-B5CE-EE1AA1B995A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8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moving, our belief is somewhat reduced (wider &amp; lower peaks) due to uncertainty in movement</a:t>
            </a:r>
          </a:p>
          <a:p>
            <a:r>
              <a:rPr lang="en-GB" dirty="0"/>
              <a:t>We can then take another reading and combine our current belief with our evidence in order to get a better estimate and so on and so forth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DF65E-3DB9-43B0-B5CE-EE1AA1B995A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90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DF65E-3DB9-43B0-B5CE-EE1AA1B995A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816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give example – about to follow!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DF65E-3DB9-43B0-B5CE-EE1AA1B995A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444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Diagnostic – reading z has no impact on whether the door is open or not. Whether the door is open or not has direct link to value of z; it’s causal. </a:t>
            </a:r>
          </a:p>
          <a:p>
            <a:r>
              <a:rPr lang="en-GB" dirty="0"/>
              <a:t>Think of a medical test – taking the test has no influence on whether the disease is present, but the disease being present has an effect on the likelihood of getting a positive result. It’s diagnostic – we use it to “diagnose” whether the disease is present, or in our case whether the door is open.</a:t>
            </a:r>
          </a:p>
          <a:p>
            <a:r>
              <a:rPr lang="en-GB" dirty="0"/>
              <a:t>How do you think we might find P(</a:t>
            </a:r>
            <a:r>
              <a:rPr lang="en-GB" dirty="0" err="1"/>
              <a:t>z|open</a:t>
            </a:r>
            <a:r>
              <a:rPr lang="en-GB" dirty="0"/>
              <a:t>)? What does that represent in the real world?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DF65E-3DB9-43B0-B5CE-EE1AA1B995A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837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Probability readings don’t have to add up to 1.0 </a:t>
            </a:r>
          </a:p>
          <a:p>
            <a:r>
              <a:rPr lang="en-GB" dirty="0"/>
              <a:t>e.g. 100 readings of door open and get 60 readings of Z then p(</a:t>
            </a:r>
            <a:r>
              <a:rPr lang="en-GB" dirty="0" err="1"/>
              <a:t>z|open</a:t>
            </a:r>
            <a:r>
              <a:rPr lang="en-GB" dirty="0"/>
              <a:t>) = 0.6</a:t>
            </a:r>
          </a:p>
          <a:p>
            <a:r>
              <a:rPr lang="en-GB" dirty="0"/>
              <a:t>Bottom line of formula comes from an alternative expression of Bayes theorem, essentially represents the overall probability of getting reading 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DF65E-3DB9-43B0-B5CE-EE1AA1B995A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9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333-0DE3-483E-B32C-6CB437ADA21C}" type="datetimeFigureOut">
              <a:rPr lang="en-GB" smtClean="0"/>
              <a:pPr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956-E9DA-4CD2-86D5-24AC2F80B5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333-0DE3-483E-B32C-6CB437ADA21C}" type="datetimeFigureOut">
              <a:rPr lang="en-GB" smtClean="0"/>
              <a:pPr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956-E9DA-4CD2-86D5-24AC2F80B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333-0DE3-483E-B32C-6CB437ADA21C}" type="datetimeFigureOut">
              <a:rPr lang="en-GB" smtClean="0"/>
              <a:pPr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956-E9DA-4CD2-86D5-24AC2F80B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1880" y="6492875"/>
            <a:ext cx="2133600" cy="365125"/>
          </a:xfrm>
        </p:spPr>
        <p:txBody>
          <a:bodyPr/>
          <a:lstStyle/>
          <a:p>
            <a:pPr algn="ctr"/>
            <a:fld id="{652CC956-E9DA-4CD2-86D5-24AC2F80B52D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333-0DE3-483E-B32C-6CB437ADA21C}" type="datetimeFigureOut">
              <a:rPr lang="en-GB" smtClean="0"/>
              <a:pPr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956-E9DA-4CD2-86D5-24AC2F80B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333-0DE3-483E-B32C-6CB437ADA21C}" type="datetimeFigureOut">
              <a:rPr lang="en-GB" smtClean="0"/>
              <a:pPr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956-E9DA-4CD2-86D5-24AC2F80B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333-0DE3-483E-B32C-6CB437ADA21C}" type="datetimeFigureOut">
              <a:rPr lang="en-GB" smtClean="0"/>
              <a:pPr/>
              <a:t>20/02/2018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956-E9DA-4CD2-86D5-24AC2F80B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333-0DE3-483E-B32C-6CB437ADA21C}" type="datetimeFigureOut">
              <a:rPr lang="en-GB" smtClean="0"/>
              <a:pPr/>
              <a:t>20/02/2018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956-E9DA-4CD2-86D5-24AC2F80B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333-0DE3-483E-B32C-6CB437ADA21C}" type="datetimeFigureOut">
              <a:rPr lang="en-GB" smtClean="0"/>
              <a:pPr/>
              <a:t>20/02/2018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956-E9DA-4CD2-86D5-24AC2F80B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333-0DE3-483E-B32C-6CB437ADA21C}" type="datetimeFigureOut">
              <a:rPr lang="en-GB" smtClean="0"/>
              <a:pPr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956-E9DA-4CD2-86D5-24AC2F80B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333-0DE3-483E-B32C-6CB437ADA21C}" type="datetimeFigureOut">
              <a:rPr lang="en-GB" smtClean="0"/>
              <a:pPr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C956-E9DA-4CD2-86D5-24AC2F80B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COMSM4111 Robotic Systems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5333-0DE3-483E-B32C-6CB437ADA21C}" type="datetimeFigureOut">
              <a:rPr lang="en-GB" smtClean="0"/>
              <a:pPr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CC956-E9DA-4CD2-86D5-24AC2F80B52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7" name="Group 2"/>
          <p:cNvGrpSpPr>
            <a:grpSpLocks/>
          </p:cNvGrpSpPr>
          <p:nvPr userDrawn="1"/>
        </p:nvGrpSpPr>
        <p:grpSpPr bwMode="auto">
          <a:xfrm>
            <a:off x="0" y="6497637"/>
            <a:ext cx="9144000" cy="360363"/>
            <a:chOff x="0" y="3737"/>
            <a:chExt cx="5760" cy="592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pic>
          <p:nvPicPr>
            <p:cNvPr id="9" name="Picture 4" descr="footer-crest-template cropped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1520" y="6556375"/>
            <a:ext cx="9255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7092280" y="6492875"/>
            <a:ext cx="16561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Walterio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Mayol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-Cuevas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hyperlink" Target="http://www.eng.utah.edu/~cs5961/Resources/bayes.pdf" TargetMode="Externa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3.bin"/><Relationship Id="rId3" Type="http://schemas.openxmlformats.org/officeDocument/2006/relationships/image" Target="../media/image24.png"/><Relationship Id="rId7" Type="http://schemas.openxmlformats.org/officeDocument/2006/relationships/image" Target="../media/image19.wmf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25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20.wmf"/><Relationship Id="rId1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5.bin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2.png"/><Relationship Id="rId4" Type="http://schemas.openxmlformats.org/officeDocument/2006/relationships/image" Target="../media/image29.wmf"/><Relationship Id="rId9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340768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rgbClr val="1F497D">
                    <a:lumMod val="60000"/>
                    <a:lumOff val="40000"/>
                  </a:srgbClr>
                </a:solidFill>
                <a:ea typeface="+mj-ea"/>
                <a:cs typeface="+mj-cs"/>
              </a:rPr>
              <a:t>COMSM0012 Robotic Systems</a:t>
            </a:r>
            <a:br>
              <a:rPr lang="en-GB" sz="4000" dirty="0">
                <a:solidFill>
                  <a:srgbClr val="1F497D">
                    <a:lumMod val="60000"/>
                    <a:lumOff val="40000"/>
                  </a:srgbClr>
                </a:solidFill>
                <a:ea typeface="+mj-ea"/>
                <a:cs typeface="+mj-cs"/>
              </a:rPr>
            </a:br>
            <a:r>
              <a:rPr lang="en-GB" sz="3200" dirty="0">
                <a:solidFill>
                  <a:srgbClr val="1F497D">
                    <a:lumMod val="60000"/>
                    <a:lumOff val="40000"/>
                  </a:srgbClr>
                </a:solidFill>
                <a:ea typeface="+mj-ea"/>
                <a:cs typeface="+mj-cs"/>
              </a:rPr>
              <a:t>Probabilistic Robotics</a:t>
            </a:r>
            <a:endParaRPr lang="en-GB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Probability: </a:t>
            </a:r>
            <a:r>
              <a:rPr lang="en-US" i="1" dirty="0">
                <a:solidFill>
                  <a:schemeClr val="hlink"/>
                </a:solidFill>
              </a:rPr>
              <a:t>P(X=x</a:t>
            </a:r>
            <a:r>
              <a:rPr lang="en-US" baseline="-25000" dirty="0">
                <a:solidFill>
                  <a:schemeClr val="hlink"/>
                </a:solidFill>
              </a:rPr>
              <a:t>i</a:t>
            </a:r>
            <a:r>
              <a:rPr lang="en-US" i="1" dirty="0">
                <a:solidFill>
                  <a:schemeClr val="hlink"/>
                </a:solidFill>
              </a:rPr>
              <a:t>)</a:t>
            </a:r>
            <a:r>
              <a:rPr lang="en-US" dirty="0"/>
              <a:t>, or </a:t>
            </a:r>
            <a:r>
              <a:rPr lang="en-US" i="1" dirty="0">
                <a:solidFill>
                  <a:schemeClr val="hlink"/>
                </a:solidFill>
              </a:rPr>
              <a:t>P(x</a:t>
            </a:r>
            <a:r>
              <a:rPr lang="en-US" i="1" baseline="-25000" dirty="0">
                <a:solidFill>
                  <a:schemeClr val="hlink"/>
                </a:solidFill>
              </a:rPr>
              <a:t>i</a:t>
            </a:r>
            <a:r>
              <a:rPr lang="en-US" i="1" dirty="0">
                <a:solidFill>
                  <a:schemeClr val="hlink"/>
                </a:solidFill>
              </a:rPr>
              <a:t>)</a:t>
            </a:r>
            <a:r>
              <a:rPr lang="en-US" dirty="0"/>
              <a:t>, is the </a:t>
            </a:r>
            <a:r>
              <a:rPr lang="en-US" dirty="0">
                <a:solidFill>
                  <a:srgbClr val="FF0000"/>
                </a:solidFill>
              </a:rPr>
              <a:t>probability</a:t>
            </a:r>
            <a:r>
              <a:rPr lang="en-US" dirty="0"/>
              <a:t> that the random variable </a:t>
            </a:r>
            <a:r>
              <a:rPr lang="en-US" i="1" dirty="0">
                <a:solidFill>
                  <a:schemeClr val="hlink"/>
                </a:solidFill>
              </a:rPr>
              <a:t>X</a:t>
            </a:r>
            <a:r>
              <a:rPr lang="en-US" dirty="0"/>
              <a:t> takes on value </a:t>
            </a:r>
            <a:r>
              <a:rPr lang="en-US" i="1" dirty="0">
                <a:solidFill>
                  <a:schemeClr val="hlink"/>
                </a:solidFill>
              </a:rPr>
              <a:t>x</a:t>
            </a:r>
            <a:r>
              <a:rPr lang="en-US" i="1" baseline="-25000" dirty="0">
                <a:solidFill>
                  <a:schemeClr val="hlink"/>
                </a:solidFill>
              </a:rPr>
              <a:t>i</a:t>
            </a:r>
            <a:r>
              <a:rPr lang="en-US" dirty="0"/>
              <a:t>. </a:t>
            </a:r>
          </a:p>
          <a:p>
            <a:endParaRPr lang="en-GB" dirty="0"/>
          </a:p>
          <a:p>
            <a:r>
              <a:rPr lang="en-GB" dirty="0"/>
              <a:t>Likelihood: </a:t>
            </a:r>
            <a:r>
              <a:rPr lang="en-GB" i="1" dirty="0">
                <a:solidFill>
                  <a:schemeClr val="accent1"/>
                </a:solidFill>
              </a:rPr>
              <a:t>P(</a:t>
            </a:r>
            <a:r>
              <a:rPr lang="en-GB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z|xi</a:t>
            </a:r>
            <a:r>
              <a:rPr lang="en-GB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/>
              <a:t>where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r>
              <a:rPr lang="en-GB" dirty="0"/>
              <a:t> is a sensor measurement value.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Prior (probability distribution): models uncertainty </a:t>
            </a:r>
            <a:r>
              <a:rPr lang="en-GB" i="1" dirty="0"/>
              <a:t>before</a:t>
            </a:r>
            <a:r>
              <a:rPr lang="en-GB" dirty="0"/>
              <a:t> we get new data.</a:t>
            </a:r>
          </a:p>
          <a:p>
            <a:endParaRPr lang="en-GB" dirty="0"/>
          </a:p>
          <a:p>
            <a:r>
              <a:rPr lang="en-GB" dirty="0"/>
              <a:t>Posterior (probability distribution): expresses uncertainty </a:t>
            </a:r>
            <a:r>
              <a:rPr lang="en-GB" i="1" dirty="0"/>
              <a:t>after</a:t>
            </a:r>
            <a:r>
              <a:rPr lang="en-GB" dirty="0"/>
              <a:t> measurement.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7502-B6EA-40BF-AA93-795DC088CF87}" type="slidenum">
              <a:rPr lang="en-US"/>
              <a:pPr/>
              <a:t>11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Bayes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Formula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9" y="4077072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GB" sz="2000" i="1" dirty="0" err="1">
                <a:latin typeface="Times New Roman" pitchFamily="18" charset="0"/>
                <a:cs typeface="Times New Roman" pitchFamily="18" charset="0"/>
              </a:rPr>
              <a:t>x|z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/>
              <a:t>is read as: the probability of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dirty="0"/>
              <a:t> given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sz="2000" dirty="0"/>
              <a:t>. It is also called the </a:t>
            </a:r>
            <a:r>
              <a:rPr lang="en-GB" sz="2000" i="1" dirty="0"/>
              <a:t>posterior</a:t>
            </a:r>
            <a:r>
              <a:rPr lang="en-GB" sz="2000" dirty="0"/>
              <a:t> probability. We use Bayes Theorem when we </a:t>
            </a:r>
            <a:r>
              <a:rPr lang="en-GB" sz="2000" b="1" i="1" dirty="0"/>
              <a:t>want</a:t>
            </a:r>
            <a:r>
              <a:rPr lang="en-GB" sz="2000" i="1" dirty="0"/>
              <a:t> </a:t>
            </a:r>
            <a:r>
              <a:rPr lang="en-GB" sz="2000" dirty="0"/>
              <a:t>this but actually have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GB" sz="2000" i="1" dirty="0" err="1">
                <a:latin typeface="Times New Roman" pitchFamily="18" charset="0"/>
                <a:cs typeface="Times New Roman" pitchFamily="18" charset="0"/>
              </a:rPr>
              <a:t>z|x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dirty="0"/>
          </a:p>
          <a:p>
            <a:endParaRPr lang="en-GB" sz="2000" dirty="0"/>
          </a:p>
          <a:p>
            <a:pPr algn="just"/>
            <a:r>
              <a:rPr lang="en-GB" sz="2000" dirty="0" err="1"/>
              <a:t>Bayes</a:t>
            </a:r>
            <a:r>
              <a:rPr lang="en-GB" sz="2000" dirty="0"/>
              <a:t> rule is interesting because allows us to know something about one variable by knowing the value of another. This is because there is some “intersection” or correlation between variables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GB" sz="2000" dirty="0"/>
              <a:t>and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sz="2000" dirty="0"/>
              <a:t>.</a:t>
            </a:r>
          </a:p>
        </p:txBody>
      </p:sp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19ACAC9A-E628-4B7B-9BA8-D22C4B7F3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047951"/>
              </p:ext>
            </p:extLst>
          </p:nvPr>
        </p:nvGraphicFramePr>
        <p:xfrm>
          <a:off x="323529" y="2060848"/>
          <a:ext cx="8550968" cy="1367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2616120" imgH="419040" progId="Equation.3">
                  <p:embed/>
                </p:oleObj>
              </mc:Choice>
              <mc:Fallback>
                <p:oleObj name="Equation" r:id="rId4" imgW="2616120" imgH="419040" progId="Equation.3">
                  <p:embed/>
                  <p:pic>
                    <p:nvPicPr>
                      <p:cNvPr id="727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9" y="2060848"/>
                        <a:ext cx="8550968" cy="13679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00EB-7123-48D1-8C7B-8DADEB0E8334}" type="slidenum">
              <a:rPr lang="en-US"/>
              <a:pPr/>
              <a:t>12</a:t>
            </a:fld>
            <a:endParaRPr lang="en-US"/>
          </a:p>
        </p:txBody>
      </p:sp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8424863" cy="579437"/>
          </a:xfrm>
        </p:spPr>
        <p:txBody>
          <a:bodyPr/>
          <a:lstStyle/>
          <a:p>
            <a:r>
              <a:rPr lang="en-US" sz="3200"/>
              <a:t>Simple Example of State Estimation</a:t>
            </a:r>
          </a:p>
        </p:txBody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1333500"/>
            <a:ext cx="8413750" cy="1333500"/>
          </a:xfrm>
        </p:spPr>
        <p:txBody>
          <a:bodyPr/>
          <a:lstStyle/>
          <a:p>
            <a:r>
              <a:rPr lang="en-US" sz="2800"/>
              <a:t>Suppose a robot obtains measurement </a:t>
            </a:r>
            <a:r>
              <a:rPr lang="en-US" sz="2800" i="1"/>
              <a:t>z</a:t>
            </a:r>
          </a:p>
          <a:p>
            <a:r>
              <a:rPr lang="en-US" sz="2800"/>
              <a:t>What is </a:t>
            </a:r>
            <a:r>
              <a:rPr lang="en-US" sz="2800" i="1"/>
              <a:t>P(open|z)?</a:t>
            </a:r>
          </a:p>
        </p:txBody>
      </p:sp>
      <p:pic>
        <p:nvPicPr>
          <p:cNvPr id="1083396" name="Picture 4" descr="do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2724150"/>
            <a:ext cx="6484937" cy="358298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6165304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Slide from [1]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E125-14B2-4943-B9AE-1F810FA9C8D2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sz="3200" dirty="0"/>
              <a:t>Causal vs. Diagnostic Reasoning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P(</a:t>
            </a:r>
            <a:r>
              <a:rPr lang="en-US" i="1" dirty="0" err="1"/>
              <a:t>open|z</a:t>
            </a:r>
            <a:r>
              <a:rPr lang="en-US" i="1" dirty="0"/>
              <a:t>) </a:t>
            </a:r>
            <a:r>
              <a:rPr lang="en-US" dirty="0"/>
              <a:t>is </a:t>
            </a:r>
            <a:r>
              <a:rPr lang="en-US" dirty="0">
                <a:solidFill>
                  <a:srgbClr val="C00000"/>
                </a:solidFill>
              </a:rPr>
              <a:t>diagnostic</a:t>
            </a:r>
            <a:endParaRPr lang="en-US" dirty="0"/>
          </a:p>
          <a:p>
            <a:r>
              <a:rPr lang="en-US" i="1" dirty="0"/>
              <a:t>P(</a:t>
            </a:r>
            <a:r>
              <a:rPr lang="en-US" i="1" dirty="0" err="1"/>
              <a:t>z|open</a:t>
            </a:r>
            <a:r>
              <a:rPr lang="en-US" i="1" dirty="0"/>
              <a:t>) </a:t>
            </a:r>
            <a:r>
              <a:rPr lang="en-US" dirty="0"/>
              <a:t>is </a:t>
            </a:r>
            <a:r>
              <a:rPr lang="en-US" dirty="0">
                <a:solidFill>
                  <a:srgbClr val="C00000"/>
                </a:solidFill>
              </a:rPr>
              <a:t>causal</a:t>
            </a:r>
            <a:endParaRPr lang="en-US" dirty="0">
              <a:solidFill>
                <a:schemeClr val="folHlink"/>
              </a:solidFill>
            </a:endParaRPr>
          </a:p>
          <a:p>
            <a:r>
              <a:rPr lang="en-US" dirty="0"/>
              <a:t>Often </a:t>
            </a:r>
            <a:r>
              <a:rPr lang="en-US" dirty="0">
                <a:solidFill>
                  <a:srgbClr val="C00000"/>
                </a:solidFill>
              </a:rPr>
              <a:t>causal</a:t>
            </a:r>
            <a:r>
              <a:rPr lang="en-US" dirty="0"/>
              <a:t> knowledge is easier to obtain</a:t>
            </a:r>
          </a:p>
          <a:p>
            <a:pPr lvl="1"/>
            <a:r>
              <a:rPr lang="en-US" dirty="0"/>
              <a:t>How could we get </a:t>
            </a:r>
            <a:r>
              <a:rPr lang="en-US" i="1" dirty="0"/>
              <a:t>P(</a:t>
            </a:r>
            <a:r>
              <a:rPr lang="en-US" i="1" dirty="0" err="1"/>
              <a:t>z|open</a:t>
            </a:r>
            <a:r>
              <a:rPr lang="en-US" i="1" dirty="0"/>
              <a:t>) ?</a:t>
            </a:r>
            <a:endParaRPr lang="en-US" dirty="0"/>
          </a:p>
          <a:p>
            <a:r>
              <a:rPr lang="en-US" dirty="0" err="1"/>
              <a:t>Bayes</a:t>
            </a:r>
            <a:r>
              <a:rPr lang="en-US" dirty="0"/>
              <a:t> rule allows us to use causal knowledge:</a:t>
            </a:r>
          </a:p>
        </p:txBody>
      </p:sp>
      <p:graphicFrame>
        <p:nvGraphicFramePr>
          <p:cNvPr id="1084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179565"/>
              </p:ext>
            </p:extLst>
          </p:nvPr>
        </p:nvGraphicFramePr>
        <p:xfrm>
          <a:off x="1983581" y="4797152"/>
          <a:ext cx="56769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2057400" imgH="406080" progId="Equation.3">
                  <p:embed/>
                </p:oleObj>
              </mc:Choice>
              <mc:Fallback>
                <p:oleObj name="Equation" r:id="rId4" imgW="205740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581" y="4797152"/>
                        <a:ext cx="567690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39952" y="2492895"/>
            <a:ext cx="3672472" cy="377662"/>
            <a:chOff x="1688" y="1520"/>
            <a:chExt cx="3421" cy="246"/>
          </a:xfrm>
        </p:grpSpPr>
        <p:sp>
          <p:nvSpPr>
            <p:cNvPr id="1084422" name="Text Box 6"/>
            <p:cNvSpPr txBox="1">
              <a:spLocks noChangeArrowheads="1"/>
            </p:cNvSpPr>
            <p:nvPr/>
          </p:nvSpPr>
          <p:spPr bwMode="auto">
            <a:xfrm>
              <a:off x="3288" y="1525"/>
              <a:ext cx="1821" cy="241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de-DE" b="1" dirty="0">
                  <a:solidFill>
                    <a:srgbClr val="C00000"/>
                  </a:solidFill>
                </a:rPr>
                <a:t>count frequencies!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84423" name="Line 7"/>
            <p:cNvSpPr>
              <a:spLocks noChangeShapeType="1"/>
            </p:cNvSpPr>
            <p:nvPr/>
          </p:nvSpPr>
          <p:spPr bwMode="auto">
            <a:xfrm flipH="1" flipV="1">
              <a:off x="1688" y="1520"/>
              <a:ext cx="1555" cy="1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0" y="6165304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Slide from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EC8B-C8A0-4470-9C42-E57E2848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Embellishing Bayes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A523-960A-4388-90EC-C8500E2D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849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Note:</a:t>
            </a:r>
          </a:p>
          <a:p>
            <a:pPr lvl="1"/>
            <a:r>
              <a:rPr lang="en-GB" dirty="0"/>
              <a:t>(think Venn diagram)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Conditional probability: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 we can say: 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6D6CB74-B91E-4BD7-AFB5-4601A8405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933763"/>
              </p:ext>
            </p:extLst>
          </p:nvPr>
        </p:nvGraphicFramePr>
        <p:xfrm>
          <a:off x="4528145" y="4212630"/>
          <a:ext cx="29241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3" imgW="1295280" imgH="419040" progId="Equation.3">
                  <p:embed/>
                </p:oleObj>
              </mc:Choice>
              <mc:Fallback>
                <p:oleObj name="Equation" r:id="rId3" imgW="1295280" imgH="419040" progId="Equation.3">
                  <p:embed/>
                  <p:pic>
                    <p:nvPicPr>
                      <p:cNvPr id="1085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145" y="4212630"/>
                        <a:ext cx="2924175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71035F-AF2C-4DFF-96AF-1F4F6B612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662837"/>
              </p:ext>
            </p:extLst>
          </p:nvPr>
        </p:nvGraphicFramePr>
        <p:xfrm>
          <a:off x="1691680" y="2667380"/>
          <a:ext cx="4241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Equation" r:id="rId5" imgW="1879560" imgH="228600" progId="Equation.3">
                  <p:embed/>
                </p:oleObj>
              </mc:Choice>
              <mc:Fallback>
                <p:oleObj name="Equation" r:id="rId5" imgW="1879560" imgH="2286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6D6CB74-B91E-4BD7-AFB5-4601A8405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667380"/>
                        <a:ext cx="42418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E1B4790-5B95-4532-ACFE-703902AC8E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821919"/>
              </p:ext>
            </p:extLst>
          </p:nvPr>
        </p:nvGraphicFramePr>
        <p:xfrm>
          <a:off x="885128" y="5959492"/>
          <a:ext cx="7164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Equation" r:id="rId7" imgW="3174840" imgH="203040" progId="Equation.3">
                  <p:embed/>
                </p:oleObj>
              </mc:Choice>
              <mc:Fallback>
                <p:oleObj name="Equation" r:id="rId7" imgW="3174840" imgH="203040" progId="Equation.3">
                  <p:embed/>
                  <p:pic>
                    <p:nvPicPr>
                      <p:cNvPr id="1085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128" y="5959492"/>
                        <a:ext cx="71643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C5536507-9595-4E59-A871-CE2F52D328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245344"/>
              </p:ext>
            </p:extLst>
          </p:nvPr>
        </p:nvGraphicFramePr>
        <p:xfrm>
          <a:off x="1915006" y="1352893"/>
          <a:ext cx="5104633" cy="1007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Equation" r:id="rId9" imgW="2057400" imgH="406080" progId="Equation.3">
                  <p:embed/>
                </p:oleObj>
              </mc:Choice>
              <mc:Fallback>
                <p:oleObj name="Equation" r:id="rId9" imgW="2057400" imgH="406080" progId="Equation.3">
                  <p:embed/>
                  <p:pic>
                    <p:nvPicPr>
                      <p:cNvPr id="10844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006" y="1352893"/>
                        <a:ext cx="5104633" cy="10077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997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10B8-156D-475D-A56F-4810DC6E0641}" type="slidenum">
              <a:rPr lang="en-US"/>
              <a:pPr/>
              <a:t>15</a:t>
            </a:fld>
            <a:endParaRPr lang="en-US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06513"/>
            <a:ext cx="8410575" cy="1270000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Times New Roman" pitchFamily="-109" charset="0"/>
              </a:rPr>
              <a:t>P(</a:t>
            </a:r>
            <a:r>
              <a:rPr lang="en-US" sz="2800" i="1" dirty="0" err="1">
                <a:latin typeface="Times New Roman" pitchFamily="-109" charset="0"/>
              </a:rPr>
              <a:t>z|open</a:t>
            </a:r>
            <a:r>
              <a:rPr lang="en-US" sz="2800" i="1" dirty="0">
                <a:latin typeface="Times New Roman" pitchFamily="-109" charset="0"/>
              </a:rPr>
              <a:t>) = 0.6		P(z|</a:t>
            </a:r>
            <a:r>
              <a:rPr lang="en-US" sz="2800" dirty="0">
                <a:latin typeface="Times New Roman" pitchFamily="-109" charset="0"/>
                <a:sym typeface="Symbol" pitchFamily="18" charset="2"/>
              </a:rPr>
              <a:t></a:t>
            </a:r>
            <a:r>
              <a:rPr lang="en-US" sz="2800" i="1" dirty="0">
                <a:latin typeface="Times New Roman" pitchFamily="-109" charset="0"/>
              </a:rPr>
              <a:t>open) = 0.3</a:t>
            </a:r>
          </a:p>
          <a:p>
            <a:r>
              <a:rPr lang="en-US" sz="2800" i="1" dirty="0">
                <a:latin typeface="Times New Roman" pitchFamily="-109" charset="0"/>
              </a:rPr>
              <a:t>P(open) = P(</a:t>
            </a:r>
            <a:r>
              <a:rPr lang="en-US" sz="2800" dirty="0">
                <a:latin typeface="Times New Roman" pitchFamily="-109" charset="0"/>
                <a:sym typeface="Symbol" pitchFamily="18" charset="2"/>
              </a:rPr>
              <a:t></a:t>
            </a:r>
            <a:r>
              <a:rPr lang="en-US" sz="2800" i="1" dirty="0">
                <a:latin typeface="Times New Roman" pitchFamily="-109" charset="0"/>
              </a:rPr>
              <a:t>open) = 0.5    </a:t>
            </a:r>
            <a:r>
              <a:rPr lang="en-US" sz="2000" i="1" dirty="0">
                <a:latin typeface="Times New Roman" pitchFamily="-109" charset="0"/>
                <a:sym typeface="Symbol" pitchFamily="18" charset="2"/>
              </a:rPr>
              <a:t>the  symbol denotes logic “NOT”.</a:t>
            </a:r>
          </a:p>
          <a:p>
            <a:endParaRPr lang="en-US" sz="2800" i="1" dirty="0">
              <a:latin typeface="Times New Roman" pitchFamily="-109" charset="0"/>
            </a:endParaRPr>
          </a:p>
        </p:txBody>
      </p:sp>
      <p:graphicFrame>
        <p:nvGraphicFramePr>
          <p:cNvPr id="1085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352271"/>
              </p:ext>
            </p:extLst>
          </p:nvPr>
        </p:nvGraphicFramePr>
        <p:xfrm>
          <a:off x="703263" y="2717800"/>
          <a:ext cx="8081962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4" imgW="3581280" imgH="838080" progId="Equation.3">
                  <p:embed/>
                </p:oleObj>
              </mc:Choice>
              <mc:Fallback>
                <p:oleObj name="Equation" r:id="rId4" imgW="3581280" imgH="838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717800"/>
                        <a:ext cx="8081962" cy="188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45" name="Text Box 5"/>
          <p:cNvSpPr txBox="1">
            <a:spLocks noChangeArrowheads="1"/>
          </p:cNvSpPr>
          <p:nvPr/>
        </p:nvSpPr>
        <p:spPr bwMode="auto">
          <a:xfrm>
            <a:off x="703263" y="4504654"/>
            <a:ext cx="8277547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sz="2000" dirty="0">
              <a:latin typeface="Times New Roman" pitchFamily="-109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2400" i="1" dirty="0">
                <a:latin typeface="Times New Roman" pitchFamily="-109" charset="0"/>
                <a:sym typeface="Symbol" pitchFamily="18" charset="2"/>
              </a:rPr>
              <a:t>P</a:t>
            </a:r>
            <a:r>
              <a:rPr lang="en-US" sz="2400" dirty="0">
                <a:latin typeface="Times New Roman" pitchFamily="-109" charset="0"/>
                <a:sym typeface="Symbol" pitchFamily="18" charset="2"/>
              </a:rPr>
              <a:t>(</a:t>
            </a:r>
            <a:r>
              <a:rPr lang="en-US" sz="2400" i="1" dirty="0">
                <a:latin typeface="Times New Roman" pitchFamily="-109" charset="0"/>
                <a:sym typeface="Symbol" pitchFamily="18" charset="2"/>
              </a:rPr>
              <a:t>open </a:t>
            </a:r>
            <a:r>
              <a:rPr lang="en-US" sz="2400" dirty="0">
                <a:latin typeface="Times New Roman" pitchFamily="-109" charset="0"/>
                <a:sym typeface="Symbol" pitchFamily="18" charset="2"/>
              </a:rPr>
              <a:t>| </a:t>
            </a:r>
            <a:r>
              <a:rPr lang="en-US" sz="2400" i="1" dirty="0">
                <a:latin typeface="Times New Roman" pitchFamily="-109" charset="0"/>
                <a:sym typeface="Symbol" pitchFamily="18" charset="2"/>
              </a:rPr>
              <a:t>z</a:t>
            </a:r>
            <a:r>
              <a:rPr lang="en-US" sz="2400" dirty="0">
                <a:latin typeface="Times New Roman" pitchFamily="-109" charset="0"/>
                <a:sym typeface="Symbol" pitchFamily="18" charset="2"/>
              </a:rPr>
              <a:t>) is our measurement update.</a:t>
            </a:r>
          </a:p>
          <a:p>
            <a:pPr>
              <a:spcBef>
                <a:spcPct val="0"/>
              </a:spcBef>
            </a:pPr>
            <a:endParaRPr lang="en-US" i="1" dirty="0">
              <a:latin typeface="Times New Roman" pitchFamily="-10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61988"/>
            <a:ext cx="437812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Slide from [1]</a:t>
            </a:r>
          </a:p>
          <a:p>
            <a:r>
              <a:rPr lang="en-GB" sz="1100" dirty="0"/>
              <a:t>Bayes info from </a:t>
            </a:r>
            <a:r>
              <a:rPr lang="en-GB" sz="1100" dirty="0">
                <a:hlinkClick r:id="rId6"/>
              </a:rPr>
              <a:t>http://www.eng.utah.edu/~cs5961/Resources/bayes.pdf</a:t>
            </a:r>
            <a:endParaRPr lang="en-GB" sz="1100" dirty="0"/>
          </a:p>
          <a:p>
            <a:endParaRPr lang="en-GB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DBCD9B-4F04-49DB-BFE7-2BBF1A1AD9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651" t="41600" r="23225" b="41600"/>
          <a:stretch/>
        </p:blipFill>
        <p:spPr>
          <a:xfrm>
            <a:off x="3981203" y="5332502"/>
            <a:ext cx="5040560" cy="8640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10B494-EC5D-46DC-916D-C801EA8BB1F0}"/>
              </a:ext>
            </a:extLst>
          </p:cNvPr>
          <p:cNvCxnSpPr>
            <a:cxnSpLocks/>
          </p:cNvCxnSpPr>
          <p:nvPr/>
        </p:nvCxnSpPr>
        <p:spPr>
          <a:xfrm flipH="1" flipV="1">
            <a:off x="7020272" y="3717032"/>
            <a:ext cx="288032" cy="161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B0F856-7B38-4346-95E4-918628E320F1}"/>
                  </a:ext>
                </a:extLst>
              </p14:cNvPr>
              <p14:cNvContentPartPr/>
              <p14:nvPr/>
            </p14:nvContentPartPr>
            <p14:xfrm>
              <a:off x="5424120" y="6125040"/>
              <a:ext cx="6840" cy="77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B0F856-7B38-4346-95E4-918628E320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14760" y="6115680"/>
                <a:ext cx="25560" cy="9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dirty="0"/>
              <a:t>Typical distributions for probabilistic models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59632" y="1755762"/>
            <a:ext cx="3131840" cy="3311946"/>
            <a:chOff x="658813" y="1844824"/>
            <a:chExt cx="3614737" cy="4247460"/>
          </a:xfrm>
        </p:grpSpPr>
        <p:pic>
          <p:nvPicPr>
            <p:cNvPr id="1042437" name="Picture 1029" descr="norma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8813" y="2339975"/>
              <a:ext cx="3614737" cy="2371725"/>
            </a:xfrm>
            <a:prstGeom prst="rect">
              <a:avLst/>
            </a:prstGeom>
            <a:noFill/>
          </p:spPr>
        </p:pic>
        <p:graphicFrame>
          <p:nvGraphicFramePr>
            <p:cNvPr id="1087488" name="Object 1024"/>
            <p:cNvGraphicFramePr>
              <a:graphicFrameLocks noChangeAspect="1"/>
            </p:cNvGraphicFramePr>
            <p:nvPr/>
          </p:nvGraphicFramePr>
          <p:xfrm>
            <a:off x="1241476" y="5153726"/>
            <a:ext cx="2451585" cy="938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0" name="Equation" r:id="rId4" imgW="1295280" imgH="495000" progId="Equation.3">
                    <p:embed/>
                  </p:oleObj>
                </mc:Choice>
                <mc:Fallback>
                  <p:oleObj name="Equation" r:id="rId4" imgW="1295280" imgH="4950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476" y="5153726"/>
                          <a:ext cx="2451585" cy="938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fol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2440" name="Text Box 1032"/>
            <p:cNvSpPr txBox="1">
              <a:spLocks noChangeArrowheads="1"/>
            </p:cNvSpPr>
            <p:nvPr/>
          </p:nvSpPr>
          <p:spPr bwMode="auto">
            <a:xfrm>
              <a:off x="1115616" y="1844824"/>
              <a:ext cx="3136900" cy="4206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Normal distribution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9752" y="45091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graphicFrame>
          <p:nvGraphicFramePr>
            <p:cNvPr id="26628" name="Object 4"/>
            <p:cNvGraphicFramePr>
              <a:graphicFrameLocks noChangeAspect="1"/>
            </p:cNvGraphicFramePr>
            <p:nvPr/>
          </p:nvGraphicFramePr>
          <p:xfrm>
            <a:off x="2699792" y="4509120"/>
            <a:ext cx="288925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1" name="Equation" r:id="rId6" imgW="152280" imgH="139680" progId="Equation.3">
                    <p:embed/>
                  </p:oleObj>
                </mc:Choice>
                <mc:Fallback>
                  <p:oleObj name="Equation" r:id="rId6" imgW="152280" imgH="1396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4509120"/>
                          <a:ext cx="288925" cy="2651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fol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1763688" y="4509120"/>
            <a:ext cx="506412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2" name="Equation" r:id="rId8" imgW="266400" imgH="139680" progId="Equation.3">
                    <p:embed/>
                  </p:oleObj>
                </mc:Choice>
                <mc:Fallback>
                  <p:oleObj name="Equation" r:id="rId8" imgW="266400" imgH="1396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688" y="4509120"/>
                          <a:ext cx="506412" cy="2651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fol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4932040" y="1755762"/>
            <a:ext cx="2731305" cy="3384972"/>
            <a:chOff x="5129211" y="1748059"/>
            <a:chExt cx="3671888" cy="4548767"/>
          </a:xfrm>
        </p:grpSpPr>
        <p:pic>
          <p:nvPicPr>
            <p:cNvPr id="1042436" name="Picture 1028" descr="triangle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129212" y="2347912"/>
              <a:ext cx="3671887" cy="2355850"/>
            </a:xfrm>
            <a:prstGeom prst="rect">
              <a:avLst/>
            </a:prstGeom>
            <a:noFill/>
          </p:spPr>
        </p:pic>
        <p:graphicFrame>
          <p:nvGraphicFramePr>
            <p:cNvPr id="1087489" name="Object 1025"/>
            <p:cNvGraphicFramePr>
              <a:graphicFrameLocks noChangeAspect="1"/>
            </p:cNvGraphicFramePr>
            <p:nvPr/>
          </p:nvGraphicFramePr>
          <p:xfrm>
            <a:off x="5545778" y="4948579"/>
            <a:ext cx="2838472" cy="134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3" name="Equation" r:id="rId11" imgW="1498320" imgH="711000" progId="Equation.3">
                    <p:embed/>
                  </p:oleObj>
                </mc:Choice>
                <mc:Fallback>
                  <p:oleObj name="Equation" r:id="rId11" imgW="1498320" imgH="7110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5778" y="4948579"/>
                          <a:ext cx="2838472" cy="1348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fol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2441" name="Text Box 1033"/>
            <p:cNvSpPr txBox="1">
              <a:spLocks noChangeArrowheads="1"/>
            </p:cNvSpPr>
            <p:nvPr/>
          </p:nvSpPr>
          <p:spPr bwMode="auto">
            <a:xfrm>
              <a:off x="5129211" y="1748059"/>
              <a:ext cx="3587750" cy="4206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Triangular distribution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74904" y="45542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graphicFrame>
          <p:nvGraphicFramePr>
            <p:cNvPr id="26630" name="Object 6"/>
            <p:cNvGraphicFramePr>
              <a:graphicFrameLocks noChangeAspect="1"/>
            </p:cNvGraphicFramePr>
            <p:nvPr/>
          </p:nvGraphicFramePr>
          <p:xfrm>
            <a:off x="6084168" y="4581128"/>
            <a:ext cx="506412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4" name="Equation" r:id="rId13" imgW="266400" imgH="139680" progId="Equation.3">
                    <p:embed/>
                  </p:oleObj>
                </mc:Choice>
                <mc:Fallback>
                  <p:oleObj name="Equation" r:id="rId13" imgW="266400" imgH="1396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168" y="4581128"/>
                          <a:ext cx="506412" cy="2651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fol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7"/>
            <p:cNvGraphicFramePr>
              <a:graphicFrameLocks noChangeAspect="1"/>
            </p:cNvGraphicFramePr>
            <p:nvPr/>
          </p:nvGraphicFramePr>
          <p:xfrm>
            <a:off x="7380312" y="4581128"/>
            <a:ext cx="288926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5" name="Equation" r:id="rId15" imgW="152280" imgH="139680" progId="Equation.3">
                    <p:embed/>
                  </p:oleObj>
                </mc:Choice>
                <mc:Fallback>
                  <p:oleObj name="Equation" r:id="rId15" imgW="152280" imgH="1396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0312" y="4581128"/>
                          <a:ext cx="288926" cy="2651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fol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Box 27"/>
          <p:cNvSpPr txBox="1"/>
          <p:nvPr/>
        </p:nvSpPr>
        <p:spPr>
          <a:xfrm>
            <a:off x="179512" y="5445224"/>
            <a:ext cx="888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are one dimensional but in robotics  we may use 2D  and or 3D versions of these.</a:t>
            </a:r>
          </a:p>
          <a:p>
            <a:r>
              <a:rPr lang="en-GB" dirty="0"/>
              <a:t>If original data mean is not 0, implies a systematic error which can be removed at calibration.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Probability distributions applied to motion models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56792"/>
            <a:ext cx="624069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933056"/>
            <a:ext cx="634672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31640" y="1556792"/>
            <a:ext cx="4752528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403648" y="3933056"/>
            <a:ext cx="936104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347864" y="3933056"/>
            <a:ext cx="2808312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403648" y="1340768"/>
            <a:ext cx="24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Orientation+Translation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1340768"/>
            <a:ext cx="19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in translation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4168" y="1340768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in orientation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7512761" y="2360447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Continuous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7653633" y="4595840"/>
            <a:ext cx="97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Particles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237312"/>
            <a:ext cx="1502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Slide modified from [1]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512" y="1340768"/>
            <a:ext cx="125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Uncertainty in: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Gaussian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509120"/>
            <a:ext cx="8686800" cy="187220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A </a:t>
            </a:r>
            <a:r>
              <a:rPr lang="en-GB" i="1" dirty="0"/>
              <a:t>normal</a:t>
            </a:r>
            <a:r>
              <a:rPr lang="en-GB" dirty="0"/>
              <a:t> distribution represents uncertainty well for many cases of sensors.</a:t>
            </a:r>
          </a:p>
          <a:p>
            <a:r>
              <a:rPr lang="en-GB" dirty="0"/>
              <a:t>Can be used to represent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prior</a:t>
            </a:r>
            <a:r>
              <a:rPr lang="en-GB" dirty="0"/>
              <a:t>,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likelihood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posterior</a:t>
            </a:r>
            <a:r>
              <a:rPr lang="en-GB" dirty="0"/>
              <a:t> distributions.</a:t>
            </a:r>
          </a:p>
          <a:p>
            <a:r>
              <a:rPr lang="en-GB" dirty="0"/>
              <a:t>As new measurements are made reduction in uncertainty is represented by a “tighter”  (smaller variance) Gaussian.</a:t>
            </a:r>
          </a:p>
          <a:p>
            <a:r>
              <a:rPr lang="en-GB" dirty="0"/>
              <a:t>Common in estimators such as the </a:t>
            </a:r>
            <a:r>
              <a:rPr lang="en-GB" dirty="0" err="1"/>
              <a:t>Kalman</a:t>
            </a:r>
            <a:r>
              <a:rPr lang="en-GB" dirty="0"/>
              <a:t> filter which is single-hypothesis.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835696" y="2492896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283968" y="2564904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27584" y="1196752"/>
            <a:ext cx="2088232" cy="3096344"/>
            <a:chOff x="827584" y="1196752"/>
            <a:chExt cx="2088232" cy="2590547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412776"/>
              <a:ext cx="1990725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7"/>
            <p:cNvSpPr/>
            <p:nvPr/>
          </p:nvSpPr>
          <p:spPr>
            <a:xfrm>
              <a:off x="827584" y="2564904"/>
              <a:ext cx="2088232" cy="499298"/>
            </a:xfrm>
            <a:custGeom>
              <a:avLst/>
              <a:gdLst>
                <a:gd name="connsiteX0" fmla="*/ 0 w 2410691"/>
                <a:gd name="connsiteY0" fmla="*/ 1565563 h 1579418"/>
                <a:gd name="connsiteX1" fmla="*/ 304800 w 2410691"/>
                <a:gd name="connsiteY1" fmla="*/ 1537854 h 1579418"/>
                <a:gd name="connsiteX2" fmla="*/ 498763 w 2410691"/>
                <a:gd name="connsiteY2" fmla="*/ 1371600 h 1579418"/>
                <a:gd name="connsiteX3" fmla="*/ 651163 w 2410691"/>
                <a:gd name="connsiteY3" fmla="*/ 1108363 h 1579418"/>
                <a:gd name="connsiteX4" fmla="*/ 845127 w 2410691"/>
                <a:gd name="connsiteY4" fmla="*/ 623454 h 1579418"/>
                <a:gd name="connsiteX5" fmla="*/ 997527 w 2410691"/>
                <a:gd name="connsiteY5" fmla="*/ 180109 h 1579418"/>
                <a:gd name="connsiteX6" fmla="*/ 1080654 w 2410691"/>
                <a:gd name="connsiteY6" fmla="*/ 83127 h 1579418"/>
                <a:gd name="connsiteX7" fmla="*/ 1177636 w 2410691"/>
                <a:gd name="connsiteY7" fmla="*/ 0 h 1579418"/>
                <a:gd name="connsiteX8" fmla="*/ 1330036 w 2410691"/>
                <a:gd name="connsiteY8" fmla="*/ 83127 h 1579418"/>
                <a:gd name="connsiteX9" fmla="*/ 1454727 w 2410691"/>
                <a:gd name="connsiteY9" fmla="*/ 374073 h 1579418"/>
                <a:gd name="connsiteX10" fmla="*/ 1620982 w 2410691"/>
                <a:gd name="connsiteY10" fmla="*/ 831273 h 1579418"/>
                <a:gd name="connsiteX11" fmla="*/ 1773382 w 2410691"/>
                <a:gd name="connsiteY11" fmla="*/ 1177636 h 1579418"/>
                <a:gd name="connsiteX12" fmla="*/ 1967345 w 2410691"/>
                <a:gd name="connsiteY12" fmla="*/ 1454727 h 1579418"/>
                <a:gd name="connsiteX13" fmla="*/ 2147454 w 2410691"/>
                <a:gd name="connsiteY13" fmla="*/ 1551709 h 1579418"/>
                <a:gd name="connsiteX14" fmla="*/ 2410691 w 2410691"/>
                <a:gd name="connsiteY14" fmla="*/ 1579418 h 157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10691" h="1579418">
                  <a:moveTo>
                    <a:pt x="0" y="1565563"/>
                  </a:moveTo>
                  <a:cubicBezTo>
                    <a:pt x="110836" y="1567872"/>
                    <a:pt x="221673" y="1570181"/>
                    <a:pt x="304800" y="1537854"/>
                  </a:cubicBezTo>
                  <a:cubicBezTo>
                    <a:pt x="387927" y="1505527"/>
                    <a:pt x="441036" y="1443182"/>
                    <a:pt x="498763" y="1371600"/>
                  </a:cubicBezTo>
                  <a:cubicBezTo>
                    <a:pt x="556490" y="1300018"/>
                    <a:pt x="593436" y="1233054"/>
                    <a:pt x="651163" y="1108363"/>
                  </a:cubicBezTo>
                  <a:cubicBezTo>
                    <a:pt x="708890" y="983672"/>
                    <a:pt x="787400" y="778163"/>
                    <a:pt x="845127" y="623454"/>
                  </a:cubicBezTo>
                  <a:cubicBezTo>
                    <a:pt x="902854" y="468745"/>
                    <a:pt x="958273" y="270163"/>
                    <a:pt x="997527" y="180109"/>
                  </a:cubicBezTo>
                  <a:cubicBezTo>
                    <a:pt x="1036781" y="90055"/>
                    <a:pt x="1050636" y="113145"/>
                    <a:pt x="1080654" y="83127"/>
                  </a:cubicBezTo>
                  <a:cubicBezTo>
                    <a:pt x="1110672" y="53109"/>
                    <a:pt x="1136072" y="0"/>
                    <a:pt x="1177636" y="0"/>
                  </a:cubicBezTo>
                  <a:cubicBezTo>
                    <a:pt x="1219200" y="0"/>
                    <a:pt x="1283854" y="20782"/>
                    <a:pt x="1330036" y="83127"/>
                  </a:cubicBezTo>
                  <a:cubicBezTo>
                    <a:pt x="1376218" y="145472"/>
                    <a:pt x="1406236" y="249382"/>
                    <a:pt x="1454727" y="374073"/>
                  </a:cubicBezTo>
                  <a:cubicBezTo>
                    <a:pt x="1503218" y="498764"/>
                    <a:pt x="1567873" y="697346"/>
                    <a:pt x="1620982" y="831273"/>
                  </a:cubicBezTo>
                  <a:cubicBezTo>
                    <a:pt x="1674091" y="965200"/>
                    <a:pt x="1715655" y="1073727"/>
                    <a:pt x="1773382" y="1177636"/>
                  </a:cubicBezTo>
                  <a:cubicBezTo>
                    <a:pt x="1831109" y="1281545"/>
                    <a:pt x="1905000" y="1392382"/>
                    <a:pt x="1967345" y="1454727"/>
                  </a:cubicBezTo>
                  <a:cubicBezTo>
                    <a:pt x="2029690" y="1517072"/>
                    <a:pt x="2073563" y="1530927"/>
                    <a:pt x="2147454" y="1551709"/>
                  </a:cubicBezTo>
                  <a:cubicBezTo>
                    <a:pt x="2221345" y="1572491"/>
                    <a:pt x="2316018" y="1575954"/>
                    <a:pt x="2410691" y="157941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403648" y="2132856"/>
              <a:ext cx="504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547664" y="3140968"/>
              <a:ext cx="7809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a:rPr>
                <a:t>Prior</a:t>
              </a:r>
            </a:p>
            <a:p>
              <a:pPr algn="ctr"/>
              <a:r>
                <a:rPr lang="en-GB" dirty="0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a:rPr>
                <a:t>(wide)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9592" y="1196752"/>
              <a:ext cx="19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Robot moved right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03848" y="1196752"/>
            <a:ext cx="2160240" cy="2729329"/>
            <a:chOff x="3203848" y="1196752"/>
            <a:chExt cx="2160240" cy="224848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1412776"/>
              <a:ext cx="1990725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Freeform 14"/>
            <p:cNvSpPr/>
            <p:nvPr/>
          </p:nvSpPr>
          <p:spPr>
            <a:xfrm>
              <a:off x="3275856" y="2564904"/>
              <a:ext cx="2088232" cy="499298"/>
            </a:xfrm>
            <a:custGeom>
              <a:avLst/>
              <a:gdLst>
                <a:gd name="connsiteX0" fmla="*/ 0 w 2410691"/>
                <a:gd name="connsiteY0" fmla="*/ 1565563 h 1579418"/>
                <a:gd name="connsiteX1" fmla="*/ 304800 w 2410691"/>
                <a:gd name="connsiteY1" fmla="*/ 1537854 h 1579418"/>
                <a:gd name="connsiteX2" fmla="*/ 498763 w 2410691"/>
                <a:gd name="connsiteY2" fmla="*/ 1371600 h 1579418"/>
                <a:gd name="connsiteX3" fmla="*/ 651163 w 2410691"/>
                <a:gd name="connsiteY3" fmla="*/ 1108363 h 1579418"/>
                <a:gd name="connsiteX4" fmla="*/ 845127 w 2410691"/>
                <a:gd name="connsiteY4" fmla="*/ 623454 h 1579418"/>
                <a:gd name="connsiteX5" fmla="*/ 997527 w 2410691"/>
                <a:gd name="connsiteY5" fmla="*/ 180109 h 1579418"/>
                <a:gd name="connsiteX6" fmla="*/ 1080654 w 2410691"/>
                <a:gd name="connsiteY6" fmla="*/ 83127 h 1579418"/>
                <a:gd name="connsiteX7" fmla="*/ 1177636 w 2410691"/>
                <a:gd name="connsiteY7" fmla="*/ 0 h 1579418"/>
                <a:gd name="connsiteX8" fmla="*/ 1330036 w 2410691"/>
                <a:gd name="connsiteY8" fmla="*/ 83127 h 1579418"/>
                <a:gd name="connsiteX9" fmla="*/ 1454727 w 2410691"/>
                <a:gd name="connsiteY9" fmla="*/ 374073 h 1579418"/>
                <a:gd name="connsiteX10" fmla="*/ 1620982 w 2410691"/>
                <a:gd name="connsiteY10" fmla="*/ 831273 h 1579418"/>
                <a:gd name="connsiteX11" fmla="*/ 1773382 w 2410691"/>
                <a:gd name="connsiteY11" fmla="*/ 1177636 h 1579418"/>
                <a:gd name="connsiteX12" fmla="*/ 1967345 w 2410691"/>
                <a:gd name="connsiteY12" fmla="*/ 1454727 h 1579418"/>
                <a:gd name="connsiteX13" fmla="*/ 2147454 w 2410691"/>
                <a:gd name="connsiteY13" fmla="*/ 1551709 h 1579418"/>
                <a:gd name="connsiteX14" fmla="*/ 2410691 w 2410691"/>
                <a:gd name="connsiteY14" fmla="*/ 1579418 h 157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10691" h="1579418">
                  <a:moveTo>
                    <a:pt x="0" y="1565563"/>
                  </a:moveTo>
                  <a:cubicBezTo>
                    <a:pt x="110836" y="1567872"/>
                    <a:pt x="221673" y="1570181"/>
                    <a:pt x="304800" y="1537854"/>
                  </a:cubicBezTo>
                  <a:cubicBezTo>
                    <a:pt x="387927" y="1505527"/>
                    <a:pt x="441036" y="1443182"/>
                    <a:pt x="498763" y="1371600"/>
                  </a:cubicBezTo>
                  <a:cubicBezTo>
                    <a:pt x="556490" y="1300018"/>
                    <a:pt x="593436" y="1233054"/>
                    <a:pt x="651163" y="1108363"/>
                  </a:cubicBezTo>
                  <a:cubicBezTo>
                    <a:pt x="708890" y="983672"/>
                    <a:pt x="787400" y="778163"/>
                    <a:pt x="845127" y="623454"/>
                  </a:cubicBezTo>
                  <a:cubicBezTo>
                    <a:pt x="902854" y="468745"/>
                    <a:pt x="958273" y="270163"/>
                    <a:pt x="997527" y="180109"/>
                  </a:cubicBezTo>
                  <a:cubicBezTo>
                    <a:pt x="1036781" y="90055"/>
                    <a:pt x="1050636" y="113145"/>
                    <a:pt x="1080654" y="83127"/>
                  </a:cubicBezTo>
                  <a:cubicBezTo>
                    <a:pt x="1110672" y="53109"/>
                    <a:pt x="1136072" y="0"/>
                    <a:pt x="1177636" y="0"/>
                  </a:cubicBezTo>
                  <a:cubicBezTo>
                    <a:pt x="1219200" y="0"/>
                    <a:pt x="1283854" y="20782"/>
                    <a:pt x="1330036" y="83127"/>
                  </a:cubicBezTo>
                  <a:cubicBezTo>
                    <a:pt x="1376218" y="145472"/>
                    <a:pt x="1406236" y="249382"/>
                    <a:pt x="1454727" y="374073"/>
                  </a:cubicBezTo>
                  <a:cubicBezTo>
                    <a:pt x="1503218" y="498764"/>
                    <a:pt x="1567873" y="697346"/>
                    <a:pt x="1620982" y="831273"/>
                  </a:cubicBezTo>
                  <a:cubicBezTo>
                    <a:pt x="1674091" y="965200"/>
                    <a:pt x="1715655" y="1073727"/>
                    <a:pt x="1773382" y="1177636"/>
                  </a:cubicBezTo>
                  <a:cubicBezTo>
                    <a:pt x="1831109" y="1281545"/>
                    <a:pt x="1905000" y="1392382"/>
                    <a:pt x="1967345" y="1454727"/>
                  </a:cubicBezTo>
                  <a:cubicBezTo>
                    <a:pt x="2029690" y="1517072"/>
                    <a:pt x="2073563" y="1530927"/>
                    <a:pt x="2147454" y="1551709"/>
                  </a:cubicBezTo>
                  <a:cubicBezTo>
                    <a:pt x="2221345" y="1572491"/>
                    <a:pt x="2316018" y="1575954"/>
                    <a:pt x="2410691" y="157941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707904" y="2348880"/>
              <a:ext cx="1584176" cy="715322"/>
            </a:xfrm>
            <a:custGeom>
              <a:avLst/>
              <a:gdLst>
                <a:gd name="connsiteX0" fmla="*/ 0 w 2410691"/>
                <a:gd name="connsiteY0" fmla="*/ 1565563 h 1579418"/>
                <a:gd name="connsiteX1" fmla="*/ 304800 w 2410691"/>
                <a:gd name="connsiteY1" fmla="*/ 1537854 h 1579418"/>
                <a:gd name="connsiteX2" fmla="*/ 498763 w 2410691"/>
                <a:gd name="connsiteY2" fmla="*/ 1371600 h 1579418"/>
                <a:gd name="connsiteX3" fmla="*/ 651163 w 2410691"/>
                <a:gd name="connsiteY3" fmla="*/ 1108363 h 1579418"/>
                <a:gd name="connsiteX4" fmla="*/ 845127 w 2410691"/>
                <a:gd name="connsiteY4" fmla="*/ 623454 h 1579418"/>
                <a:gd name="connsiteX5" fmla="*/ 997527 w 2410691"/>
                <a:gd name="connsiteY5" fmla="*/ 180109 h 1579418"/>
                <a:gd name="connsiteX6" fmla="*/ 1080654 w 2410691"/>
                <a:gd name="connsiteY6" fmla="*/ 83127 h 1579418"/>
                <a:gd name="connsiteX7" fmla="*/ 1177636 w 2410691"/>
                <a:gd name="connsiteY7" fmla="*/ 0 h 1579418"/>
                <a:gd name="connsiteX8" fmla="*/ 1330036 w 2410691"/>
                <a:gd name="connsiteY8" fmla="*/ 83127 h 1579418"/>
                <a:gd name="connsiteX9" fmla="*/ 1454727 w 2410691"/>
                <a:gd name="connsiteY9" fmla="*/ 374073 h 1579418"/>
                <a:gd name="connsiteX10" fmla="*/ 1620982 w 2410691"/>
                <a:gd name="connsiteY10" fmla="*/ 831273 h 1579418"/>
                <a:gd name="connsiteX11" fmla="*/ 1773382 w 2410691"/>
                <a:gd name="connsiteY11" fmla="*/ 1177636 h 1579418"/>
                <a:gd name="connsiteX12" fmla="*/ 1967345 w 2410691"/>
                <a:gd name="connsiteY12" fmla="*/ 1454727 h 1579418"/>
                <a:gd name="connsiteX13" fmla="*/ 2147454 w 2410691"/>
                <a:gd name="connsiteY13" fmla="*/ 1551709 h 1579418"/>
                <a:gd name="connsiteX14" fmla="*/ 2410691 w 2410691"/>
                <a:gd name="connsiteY14" fmla="*/ 1579418 h 157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10691" h="1579418">
                  <a:moveTo>
                    <a:pt x="0" y="1565563"/>
                  </a:moveTo>
                  <a:cubicBezTo>
                    <a:pt x="110836" y="1567872"/>
                    <a:pt x="221673" y="1570181"/>
                    <a:pt x="304800" y="1537854"/>
                  </a:cubicBezTo>
                  <a:cubicBezTo>
                    <a:pt x="387927" y="1505527"/>
                    <a:pt x="441036" y="1443182"/>
                    <a:pt x="498763" y="1371600"/>
                  </a:cubicBezTo>
                  <a:cubicBezTo>
                    <a:pt x="556490" y="1300018"/>
                    <a:pt x="593436" y="1233054"/>
                    <a:pt x="651163" y="1108363"/>
                  </a:cubicBezTo>
                  <a:cubicBezTo>
                    <a:pt x="708890" y="983672"/>
                    <a:pt x="787400" y="778163"/>
                    <a:pt x="845127" y="623454"/>
                  </a:cubicBezTo>
                  <a:cubicBezTo>
                    <a:pt x="902854" y="468745"/>
                    <a:pt x="958273" y="270163"/>
                    <a:pt x="997527" y="180109"/>
                  </a:cubicBezTo>
                  <a:cubicBezTo>
                    <a:pt x="1036781" y="90055"/>
                    <a:pt x="1050636" y="113145"/>
                    <a:pt x="1080654" y="83127"/>
                  </a:cubicBezTo>
                  <a:cubicBezTo>
                    <a:pt x="1110672" y="53109"/>
                    <a:pt x="1136072" y="0"/>
                    <a:pt x="1177636" y="0"/>
                  </a:cubicBezTo>
                  <a:cubicBezTo>
                    <a:pt x="1219200" y="0"/>
                    <a:pt x="1283854" y="20782"/>
                    <a:pt x="1330036" y="83127"/>
                  </a:cubicBezTo>
                  <a:cubicBezTo>
                    <a:pt x="1376218" y="145472"/>
                    <a:pt x="1406236" y="249382"/>
                    <a:pt x="1454727" y="374073"/>
                  </a:cubicBezTo>
                  <a:cubicBezTo>
                    <a:pt x="1503218" y="498764"/>
                    <a:pt x="1567873" y="697346"/>
                    <a:pt x="1620982" y="831273"/>
                  </a:cubicBezTo>
                  <a:cubicBezTo>
                    <a:pt x="1674091" y="965200"/>
                    <a:pt x="1715655" y="1073727"/>
                    <a:pt x="1773382" y="1177636"/>
                  </a:cubicBezTo>
                  <a:cubicBezTo>
                    <a:pt x="1831109" y="1281545"/>
                    <a:pt x="1905000" y="1392382"/>
                    <a:pt x="1967345" y="1454727"/>
                  </a:cubicBezTo>
                  <a:cubicBezTo>
                    <a:pt x="2029690" y="1517072"/>
                    <a:pt x="2073563" y="1530927"/>
                    <a:pt x="2147454" y="1551709"/>
                  </a:cubicBezTo>
                  <a:cubicBezTo>
                    <a:pt x="2221345" y="1572491"/>
                    <a:pt x="2316018" y="1575954"/>
                    <a:pt x="2410691" y="1579418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95936" y="3140968"/>
              <a:ext cx="1140633" cy="304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75000"/>
                    </a:schemeClr>
                  </a:solidFill>
                </a:rPr>
                <a:t>Likelihood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7864" y="1196752"/>
              <a:ext cx="17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 door is sensed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24128" y="1412776"/>
            <a:ext cx="2160240" cy="2088232"/>
            <a:chOff x="5724128" y="1412776"/>
            <a:chExt cx="2160240" cy="1651426"/>
          </a:xfrm>
        </p:grpSpPr>
        <p:grpSp>
          <p:nvGrpSpPr>
            <p:cNvPr id="27" name="Group 26"/>
            <p:cNvGrpSpPr/>
            <p:nvPr/>
          </p:nvGrpSpPr>
          <p:grpSpPr>
            <a:xfrm>
              <a:off x="5724128" y="1412776"/>
              <a:ext cx="2160240" cy="1651426"/>
              <a:chOff x="3356248" y="1565176"/>
              <a:chExt cx="2160240" cy="1651426"/>
            </a:xfrm>
          </p:grpSpPr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56248" y="1565176"/>
                <a:ext cx="1990725" cy="828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Freeform 24"/>
              <p:cNvSpPr/>
              <p:nvPr/>
            </p:nvSpPr>
            <p:spPr>
              <a:xfrm>
                <a:off x="3428256" y="2717304"/>
                <a:ext cx="2088232" cy="499298"/>
              </a:xfrm>
              <a:custGeom>
                <a:avLst/>
                <a:gdLst>
                  <a:gd name="connsiteX0" fmla="*/ 0 w 2410691"/>
                  <a:gd name="connsiteY0" fmla="*/ 1565563 h 1579418"/>
                  <a:gd name="connsiteX1" fmla="*/ 304800 w 2410691"/>
                  <a:gd name="connsiteY1" fmla="*/ 1537854 h 1579418"/>
                  <a:gd name="connsiteX2" fmla="*/ 498763 w 2410691"/>
                  <a:gd name="connsiteY2" fmla="*/ 1371600 h 1579418"/>
                  <a:gd name="connsiteX3" fmla="*/ 651163 w 2410691"/>
                  <a:gd name="connsiteY3" fmla="*/ 1108363 h 1579418"/>
                  <a:gd name="connsiteX4" fmla="*/ 845127 w 2410691"/>
                  <a:gd name="connsiteY4" fmla="*/ 623454 h 1579418"/>
                  <a:gd name="connsiteX5" fmla="*/ 997527 w 2410691"/>
                  <a:gd name="connsiteY5" fmla="*/ 180109 h 1579418"/>
                  <a:gd name="connsiteX6" fmla="*/ 1080654 w 2410691"/>
                  <a:gd name="connsiteY6" fmla="*/ 83127 h 1579418"/>
                  <a:gd name="connsiteX7" fmla="*/ 1177636 w 2410691"/>
                  <a:gd name="connsiteY7" fmla="*/ 0 h 1579418"/>
                  <a:gd name="connsiteX8" fmla="*/ 1330036 w 2410691"/>
                  <a:gd name="connsiteY8" fmla="*/ 83127 h 1579418"/>
                  <a:gd name="connsiteX9" fmla="*/ 1454727 w 2410691"/>
                  <a:gd name="connsiteY9" fmla="*/ 374073 h 1579418"/>
                  <a:gd name="connsiteX10" fmla="*/ 1620982 w 2410691"/>
                  <a:gd name="connsiteY10" fmla="*/ 831273 h 1579418"/>
                  <a:gd name="connsiteX11" fmla="*/ 1773382 w 2410691"/>
                  <a:gd name="connsiteY11" fmla="*/ 1177636 h 1579418"/>
                  <a:gd name="connsiteX12" fmla="*/ 1967345 w 2410691"/>
                  <a:gd name="connsiteY12" fmla="*/ 1454727 h 1579418"/>
                  <a:gd name="connsiteX13" fmla="*/ 2147454 w 2410691"/>
                  <a:gd name="connsiteY13" fmla="*/ 1551709 h 1579418"/>
                  <a:gd name="connsiteX14" fmla="*/ 2410691 w 2410691"/>
                  <a:gd name="connsiteY14" fmla="*/ 1579418 h 157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10691" h="1579418">
                    <a:moveTo>
                      <a:pt x="0" y="1565563"/>
                    </a:moveTo>
                    <a:cubicBezTo>
                      <a:pt x="110836" y="1567872"/>
                      <a:pt x="221673" y="1570181"/>
                      <a:pt x="304800" y="1537854"/>
                    </a:cubicBezTo>
                    <a:cubicBezTo>
                      <a:pt x="387927" y="1505527"/>
                      <a:pt x="441036" y="1443182"/>
                      <a:pt x="498763" y="1371600"/>
                    </a:cubicBezTo>
                    <a:cubicBezTo>
                      <a:pt x="556490" y="1300018"/>
                      <a:pt x="593436" y="1233054"/>
                      <a:pt x="651163" y="1108363"/>
                    </a:cubicBezTo>
                    <a:cubicBezTo>
                      <a:pt x="708890" y="983672"/>
                      <a:pt x="787400" y="778163"/>
                      <a:pt x="845127" y="623454"/>
                    </a:cubicBezTo>
                    <a:cubicBezTo>
                      <a:pt x="902854" y="468745"/>
                      <a:pt x="958273" y="270163"/>
                      <a:pt x="997527" y="180109"/>
                    </a:cubicBezTo>
                    <a:cubicBezTo>
                      <a:pt x="1036781" y="90055"/>
                      <a:pt x="1050636" y="113145"/>
                      <a:pt x="1080654" y="83127"/>
                    </a:cubicBezTo>
                    <a:cubicBezTo>
                      <a:pt x="1110672" y="53109"/>
                      <a:pt x="1136072" y="0"/>
                      <a:pt x="1177636" y="0"/>
                    </a:cubicBezTo>
                    <a:cubicBezTo>
                      <a:pt x="1219200" y="0"/>
                      <a:pt x="1283854" y="20782"/>
                      <a:pt x="1330036" y="83127"/>
                    </a:cubicBezTo>
                    <a:cubicBezTo>
                      <a:pt x="1376218" y="145472"/>
                      <a:pt x="1406236" y="249382"/>
                      <a:pt x="1454727" y="374073"/>
                    </a:cubicBezTo>
                    <a:cubicBezTo>
                      <a:pt x="1503218" y="498764"/>
                      <a:pt x="1567873" y="697346"/>
                      <a:pt x="1620982" y="831273"/>
                    </a:cubicBezTo>
                    <a:cubicBezTo>
                      <a:pt x="1674091" y="965200"/>
                      <a:pt x="1715655" y="1073727"/>
                      <a:pt x="1773382" y="1177636"/>
                    </a:cubicBezTo>
                    <a:cubicBezTo>
                      <a:pt x="1831109" y="1281545"/>
                      <a:pt x="1905000" y="1392382"/>
                      <a:pt x="1967345" y="1454727"/>
                    </a:cubicBezTo>
                    <a:cubicBezTo>
                      <a:pt x="2029690" y="1517072"/>
                      <a:pt x="2073563" y="1530927"/>
                      <a:pt x="2147454" y="1551709"/>
                    </a:cubicBezTo>
                    <a:cubicBezTo>
                      <a:pt x="2221345" y="1572491"/>
                      <a:pt x="2316018" y="1575954"/>
                      <a:pt x="2410691" y="157941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860304" y="2501280"/>
                <a:ext cx="1584176" cy="715322"/>
              </a:xfrm>
              <a:custGeom>
                <a:avLst/>
                <a:gdLst>
                  <a:gd name="connsiteX0" fmla="*/ 0 w 2410691"/>
                  <a:gd name="connsiteY0" fmla="*/ 1565563 h 1579418"/>
                  <a:gd name="connsiteX1" fmla="*/ 304800 w 2410691"/>
                  <a:gd name="connsiteY1" fmla="*/ 1537854 h 1579418"/>
                  <a:gd name="connsiteX2" fmla="*/ 498763 w 2410691"/>
                  <a:gd name="connsiteY2" fmla="*/ 1371600 h 1579418"/>
                  <a:gd name="connsiteX3" fmla="*/ 651163 w 2410691"/>
                  <a:gd name="connsiteY3" fmla="*/ 1108363 h 1579418"/>
                  <a:gd name="connsiteX4" fmla="*/ 845127 w 2410691"/>
                  <a:gd name="connsiteY4" fmla="*/ 623454 h 1579418"/>
                  <a:gd name="connsiteX5" fmla="*/ 997527 w 2410691"/>
                  <a:gd name="connsiteY5" fmla="*/ 180109 h 1579418"/>
                  <a:gd name="connsiteX6" fmla="*/ 1080654 w 2410691"/>
                  <a:gd name="connsiteY6" fmla="*/ 83127 h 1579418"/>
                  <a:gd name="connsiteX7" fmla="*/ 1177636 w 2410691"/>
                  <a:gd name="connsiteY7" fmla="*/ 0 h 1579418"/>
                  <a:gd name="connsiteX8" fmla="*/ 1330036 w 2410691"/>
                  <a:gd name="connsiteY8" fmla="*/ 83127 h 1579418"/>
                  <a:gd name="connsiteX9" fmla="*/ 1454727 w 2410691"/>
                  <a:gd name="connsiteY9" fmla="*/ 374073 h 1579418"/>
                  <a:gd name="connsiteX10" fmla="*/ 1620982 w 2410691"/>
                  <a:gd name="connsiteY10" fmla="*/ 831273 h 1579418"/>
                  <a:gd name="connsiteX11" fmla="*/ 1773382 w 2410691"/>
                  <a:gd name="connsiteY11" fmla="*/ 1177636 h 1579418"/>
                  <a:gd name="connsiteX12" fmla="*/ 1967345 w 2410691"/>
                  <a:gd name="connsiteY12" fmla="*/ 1454727 h 1579418"/>
                  <a:gd name="connsiteX13" fmla="*/ 2147454 w 2410691"/>
                  <a:gd name="connsiteY13" fmla="*/ 1551709 h 1579418"/>
                  <a:gd name="connsiteX14" fmla="*/ 2410691 w 2410691"/>
                  <a:gd name="connsiteY14" fmla="*/ 1579418 h 157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10691" h="1579418">
                    <a:moveTo>
                      <a:pt x="0" y="1565563"/>
                    </a:moveTo>
                    <a:cubicBezTo>
                      <a:pt x="110836" y="1567872"/>
                      <a:pt x="221673" y="1570181"/>
                      <a:pt x="304800" y="1537854"/>
                    </a:cubicBezTo>
                    <a:cubicBezTo>
                      <a:pt x="387927" y="1505527"/>
                      <a:pt x="441036" y="1443182"/>
                      <a:pt x="498763" y="1371600"/>
                    </a:cubicBezTo>
                    <a:cubicBezTo>
                      <a:pt x="556490" y="1300018"/>
                      <a:pt x="593436" y="1233054"/>
                      <a:pt x="651163" y="1108363"/>
                    </a:cubicBezTo>
                    <a:cubicBezTo>
                      <a:pt x="708890" y="983672"/>
                      <a:pt x="787400" y="778163"/>
                      <a:pt x="845127" y="623454"/>
                    </a:cubicBezTo>
                    <a:cubicBezTo>
                      <a:pt x="902854" y="468745"/>
                      <a:pt x="958273" y="270163"/>
                      <a:pt x="997527" y="180109"/>
                    </a:cubicBezTo>
                    <a:cubicBezTo>
                      <a:pt x="1036781" y="90055"/>
                      <a:pt x="1050636" y="113145"/>
                      <a:pt x="1080654" y="83127"/>
                    </a:cubicBezTo>
                    <a:cubicBezTo>
                      <a:pt x="1110672" y="53109"/>
                      <a:pt x="1136072" y="0"/>
                      <a:pt x="1177636" y="0"/>
                    </a:cubicBezTo>
                    <a:cubicBezTo>
                      <a:pt x="1219200" y="0"/>
                      <a:pt x="1283854" y="20782"/>
                      <a:pt x="1330036" y="83127"/>
                    </a:cubicBezTo>
                    <a:cubicBezTo>
                      <a:pt x="1376218" y="145472"/>
                      <a:pt x="1406236" y="249382"/>
                      <a:pt x="1454727" y="374073"/>
                    </a:cubicBezTo>
                    <a:cubicBezTo>
                      <a:pt x="1503218" y="498764"/>
                      <a:pt x="1567873" y="697346"/>
                      <a:pt x="1620982" y="831273"/>
                    </a:cubicBezTo>
                    <a:cubicBezTo>
                      <a:pt x="1674091" y="965200"/>
                      <a:pt x="1715655" y="1073727"/>
                      <a:pt x="1773382" y="1177636"/>
                    </a:cubicBezTo>
                    <a:cubicBezTo>
                      <a:pt x="1831109" y="1281545"/>
                      <a:pt x="1905000" y="1392382"/>
                      <a:pt x="1967345" y="1454727"/>
                    </a:cubicBezTo>
                    <a:cubicBezTo>
                      <a:pt x="2029690" y="1517072"/>
                      <a:pt x="2073563" y="1530927"/>
                      <a:pt x="2147454" y="1551709"/>
                    </a:cubicBezTo>
                    <a:cubicBezTo>
                      <a:pt x="2221345" y="1572491"/>
                      <a:pt x="2316018" y="1575954"/>
                      <a:pt x="2410691" y="1579418"/>
                    </a:cubicBezTo>
                  </a:path>
                </a:pathLst>
              </a:cu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8" name="Freeform 27"/>
            <p:cNvSpPr/>
            <p:nvPr/>
          </p:nvSpPr>
          <p:spPr>
            <a:xfrm>
              <a:off x="6444208" y="2204864"/>
              <a:ext cx="936104" cy="859338"/>
            </a:xfrm>
            <a:custGeom>
              <a:avLst/>
              <a:gdLst>
                <a:gd name="connsiteX0" fmla="*/ 0 w 2410691"/>
                <a:gd name="connsiteY0" fmla="*/ 1565563 h 1579418"/>
                <a:gd name="connsiteX1" fmla="*/ 304800 w 2410691"/>
                <a:gd name="connsiteY1" fmla="*/ 1537854 h 1579418"/>
                <a:gd name="connsiteX2" fmla="*/ 498763 w 2410691"/>
                <a:gd name="connsiteY2" fmla="*/ 1371600 h 1579418"/>
                <a:gd name="connsiteX3" fmla="*/ 651163 w 2410691"/>
                <a:gd name="connsiteY3" fmla="*/ 1108363 h 1579418"/>
                <a:gd name="connsiteX4" fmla="*/ 845127 w 2410691"/>
                <a:gd name="connsiteY4" fmla="*/ 623454 h 1579418"/>
                <a:gd name="connsiteX5" fmla="*/ 997527 w 2410691"/>
                <a:gd name="connsiteY5" fmla="*/ 180109 h 1579418"/>
                <a:gd name="connsiteX6" fmla="*/ 1080654 w 2410691"/>
                <a:gd name="connsiteY6" fmla="*/ 83127 h 1579418"/>
                <a:gd name="connsiteX7" fmla="*/ 1177636 w 2410691"/>
                <a:gd name="connsiteY7" fmla="*/ 0 h 1579418"/>
                <a:gd name="connsiteX8" fmla="*/ 1330036 w 2410691"/>
                <a:gd name="connsiteY8" fmla="*/ 83127 h 1579418"/>
                <a:gd name="connsiteX9" fmla="*/ 1454727 w 2410691"/>
                <a:gd name="connsiteY9" fmla="*/ 374073 h 1579418"/>
                <a:gd name="connsiteX10" fmla="*/ 1620982 w 2410691"/>
                <a:gd name="connsiteY10" fmla="*/ 831273 h 1579418"/>
                <a:gd name="connsiteX11" fmla="*/ 1773382 w 2410691"/>
                <a:gd name="connsiteY11" fmla="*/ 1177636 h 1579418"/>
                <a:gd name="connsiteX12" fmla="*/ 1967345 w 2410691"/>
                <a:gd name="connsiteY12" fmla="*/ 1454727 h 1579418"/>
                <a:gd name="connsiteX13" fmla="*/ 2147454 w 2410691"/>
                <a:gd name="connsiteY13" fmla="*/ 1551709 h 1579418"/>
                <a:gd name="connsiteX14" fmla="*/ 2410691 w 2410691"/>
                <a:gd name="connsiteY14" fmla="*/ 1579418 h 157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10691" h="1579418">
                  <a:moveTo>
                    <a:pt x="0" y="1565563"/>
                  </a:moveTo>
                  <a:cubicBezTo>
                    <a:pt x="110836" y="1567872"/>
                    <a:pt x="221673" y="1570181"/>
                    <a:pt x="304800" y="1537854"/>
                  </a:cubicBezTo>
                  <a:cubicBezTo>
                    <a:pt x="387927" y="1505527"/>
                    <a:pt x="441036" y="1443182"/>
                    <a:pt x="498763" y="1371600"/>
                  </a:cubicBezTo>
                  <a:cubicBezTo>
                    <a:pt x="556490" y="1300018"/>
                    <a:pt x="593436" y="1233054"/>
                    <a:pt x="651163" y="1108363"/>
                  </a:cubicBezTo>
                  <a:cubicBezTo>
                    <a:pt x="708890" y="983672"/>
                    <a:pt x="787400" y="778163"/>
                    <a:pt x="845127" y="623454"/>
                  </a:cubicBezTo>
                  <a:cubicBezTo>
                    <a:pt x="902854" y="468745"/>
                    <a:pt x="958273" y="270163"/>
                    <a:pt x="997527" y="180109"/>
                  </a:cubicBezTo>
                  <a:cubicBezTo>
                    <a:pt x="1036781" y="90055"/>
                    <a:pt x="1050636" y="113145"/>
                    <a:pt x="1080654" y="83127"/>
                  </a:cubicBezTo>
                  <a:cubicBezTo>
                    <a:pt x="1110672" y="53109"/>
                    <a:pt x="1136072" y="0"/>
                    <a:pt x="1177636" y="0"/>
                  </a:cubicBezTo>
                  <a:cubicBezTo>
                    <a:pt x="1219200" y="0"/>
                    <a:pt x="1283854" y="20782"/>
                    <a:pt x="1330036" y="83127"/>
                  </a:cubicBezTo>
                  <a:cubicBezTo>
                    <a:pt x="1376218" y="145472"/>
                    <a:pt x="1406236" y="249382"/>
                    <a:pt x="1454727" y="374073"/>
                  </a:cubicBezTo>
                  <a:cubicBezTo>
                    <a:pt x="1503218" y="498764"/>
                    <a:pt x="1567873" y="697346"/>
                    <a:pt x="1620982" y="831273"/>
                  </a:cubicBezTo>
                  <a:cubicBezTo>
                    <a:pt x="1674091" y="965200"/>
                    <a:pt x="1715655" y="1073727"/>
                    <a:pt x="1773382" y="1177636"/>
                  </a:cubicBezTo>
                  <a:cubicBezTo>
                    <a:pt x="1831109" y="1281545"/>
                    <a:pt x="1905000" y="1392382"/>
                    <a:pt x="1967345" y="1454727"/>
                  </a:cubicBezTo>
                  <a:cubicBezTo>
                    <a:pt x="2029690" y="1517072"/>
                    <a:pt x="2073563" y="1530927"/>
                    <a:pt x="2147454" y="1551709"/>
                  </a:cubicBezTo>
                  <a:cubicBezTo>
                    <a:pt x="2221345" y="1572491"/>
                    <a:pt x="2316018" y="1575954"/>
                    <a:pt x="2410691" y="1579418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372200" y="3573016"/>
            <a:ext cx="1032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Posterior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(tighter)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52120" y="1196752"/>
            <a:ext cx="199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state estimate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Particle Filter </a:t>
            </a:r>
            <a:r>
              <a:rPr lang="en-GB" dirty="0"/>
              <a:t>localisation (PFL)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 way to probabilistically estimate where the robot is</a:t>
            </a:r>
          </a:p>
          <a:p>
            <a:endParaRPr lang="en-GB" dirty="0"/>
          </a:p>
          <a:p>
            <a:r>
              <a:rPr lang="en-GB" dirty="0"/>
              <a:t>Fill our map with “particles” representing possible locations</a:t>
            </a:r>
          </a:p>
          <a:p>
            <a:endParaRPr lang="en-GB" dirty="0"/>
          </a:p>
          <a:p>
            <a:r>
              <a:rPr lang="en-GB" dirty="0"/>
              <a:t>Compare simulated particle readings with actual robot readings</a:t>
            </a:r>
          </a:p>
          <a:p>
            <a:endParaRPr lang="en-GB" dirty="0"/>
          </a:p>
          <a:p>
            <a:r>
              <a:rPr lang="en-GB" dirty="0"/>
              <a:t>Rank &amp; reallocate particles iteratively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16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229600" cy="6926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2060"/>
              </a:buClr>
              <a:buSzPct val="25000"/>
              <a:buFont typeface="Calibri"/>
              <a:buNone/>
            </a:pPr>
            <a:r>
              <a:rPr lang="en-GB" dirty="0">
                <a:sym typeface="Calibri"/>
              </a:rPr>
              <a:t>Draft</a:t>
            </a:r>
            <a:r>
              <a:rPr lang="en-GB" sz="3959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>
                <a:sym typeface="Calibri"/>
              </a:rPr>
              <a:t>Lecture Schedule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061283-A571-4CC6-9877-E5392B4CD241}"/>
              </a:ext>
            </a:extLst>
          </p:cNvPr>
          <p:cNvSpPr/>
          <p:nvPr/>
        </p:nvSpPr>
        <p:spPr>
          <a:xfrm>
            <a:off x="0" y="5879013"/>
            <a:ext cx="90364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lab on Thursday – MVB 1.07 &amp; 1.08</a:t>
            </a:r>
          </a:p>
        </p:txBody>
      </p:sp>
      <p:graphicFrame>
        <p:nvGraphicFramePr>
          <p:cNvPr id="7" name="Shape 284">
            <a:extLst>
              <a:ext uri="{FF2B5EF4-FFF2-40B4-BE49-F238E27FC236}">
                <a16:creationId xmlns:a16="http://schemas.microsoft.com/office/drawing/2014/main" id="{2E9883BE-63ED-4743-87D9-9346B48CF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373834"/>
              </p:ext>
            </p:extLst>
          </p:nvPr>
        </p:nvGraphicFramePr>
        <p:xfrm>
          <a:off x="629249" y="1115562"/>
          <a:ext cx="7885502" cy="4699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9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240">
                  <a:extLst>
                    <a:ext uri="{9D8B030D-6E8A-4147-A177-3AD203B41FA5}">
                      <a16:colId xmlns:a16="http://schemas.microsoft.com/office/drawing/2014/main" val="267170910"/>
                    </a:ext>
                  </a:extLst>
                </a:gridCol>
                <a:gridCol w="229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u="none" strike="noStrike" cap="none"/>
                        <a:t>Week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u="none" strike="noStrike" cap="none" dirty="0"/>
                        <a:t>Lecture 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u="none" strike="noStrike" cap="none"/>
                        <a:t>Lecture 2</a:t>
                      </a:r>
                      <a:endParaRPr lang="en-GB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u="none" strike="noStrike" cap="none"/>
                        <a:t>Labs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u="none" strike="sngStrike" cap="none" dirty="0"/>
                        <a:t>13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sngStrike" dirty="0"/>
                        <a:t>Introduction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sngStrike"/>
                        <a:t>CW1 &amp; Botsim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sngStrike" dirty="0"/>
                        <a:t>-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14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Probabilistic Robotics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/>
                        <a:t>Particle Filters (1)</a:t>
                      </a:r>
                      <a:endParaRPr lang="en-GB" sz="1800" strike="noStrik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CW1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GB" sz="1800" strike="noStrike" dirty="0"/>
                        <a:t>[no lecture - conference]</a:t>
                      </a:r>
                      <a:endParaRPr lang="en-GB" sz="1800" i="1" strike="noStrik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GB" sz="1800" strike="noStrike" dirty="0"/>
                        <a:t>Particle Filters (2)</a:t>
                      </a:r>
                      <a:endParaRPr lang="en-GB" sz="1800" i="0" strike="noStrik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-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16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  <a:tabLst/>
                        <a:defRPr/>
                      </a:pPr>
                      <a:r>
                        <a:rPr lang="en-GB" sz="1800" strike="noStrike" dirty="0"/>
                        <a:t>Drop in (Particle Filters)</a:t>
                      </a:r>
                      <a:endParaRPr lang="en-GB" sz="1800" i="1" strike="noStrik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GB" sz="1800" strike="noStrike" dirty="0"/>
                        <a:t>Motion Planning (1)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CW1</a:t>
                      </a:r>
                      <a:endParaRPr lang="en-GB" sz="1800" i="0" strike="noStrik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Motion Planning (2)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GB" sz="1800" strike="noStrike" dirty="0"/>
                        <a:t>Motion (3)</a:t>
                      </a:r>
                      <a:endParaRPr lang="en-GB" sz="1800" i="0" strike="noStrik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GB" sz="1800" strike="noStrike" dirty="0"/>
                        <a:t>CW1</a:t>
                      </a:r>
                      <a:endParaRPr lang="en-GB" sz="1800" i="0" strike="noStrik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5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18</a:t>
                      </a:r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Explore Week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GB" sz="1800" strike="noStrik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GB" sz="1800" strike="noStrike" dirty="0"/>
                        <a:t>-</a:t>
                      </a:r>
                      <a:endParaRPr lang="en-GB" sz="1800" i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19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Drop-in (Motion)</a:t>
                      </a:r>
                      <a:endParaRPr lang="en-GB" sz="1800" i="1" strike="noStrik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CW2 + NXT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(Weds) Marking CW1</a:t>
                      </a:r>
                      <a:endParaRPr lang="en-GB" sz="1800" b="1" i="1" strike="noStrik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20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Sensors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SLAM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CW2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21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strike="noStrike" cap="none" dirty="0">
                          <a:sym typeface="Arial"/>
                        </a:rPr>
                        <a:t>Special Topic 1</a:t>
                      </a:r>
                      <a:endParaRPr lang="en-US" sz="1800" b="0" i="1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strike="noStrike" cap="none" dirty="0">
                          <a:sym typeface="Arial"/>
                        </a:rPr>
                        <a:t>Drop-in</a:t>
                      </a:r>
                      <a:endParaRPr lang="en-US" sz="1800" b="0" i="1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CW2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Special Topic 2</a:t>
                      </a:r>
                      <a:endParaRPr lang="en-GB" sz="1800" i="1" strike="noStrik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u="none" strike="noStrike" cap="none" dirty="0">
                          <a:sym typeface="Arial"/>
                        </a:rPr>
                        <a:t>Drop-in</a:t>
                      </a:r>
                      <a:endParaRPr lang="en-US" sz="1800" b="0" i="1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CW2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+ Extra lab booking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23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Special Topic 3</a:t>
                      </a:r>
                      <a:endParaRPr lang="en-GB" sz="1800" i="1" strike="noStrik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GB" sz="1800" strike="noStrike" dirty="0"/>
                        <a:t>Drop-in</a:t>
                      </a:r>
                      <a:endParaRPr lang="en-GB" sz="1800" i="1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strike="noStrike" dirty="0"/>
                        <a:t>(Weds) Marking CW1</a:t>
                      </a:r>
                      <a:endParaRPr lang="en-GB" sz="1800" b="1" i="1" strike="noStrik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230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particles representation</a:t>
            </a:r>
          </a:p>
        </p:txBody>
      </p:sp>
      <p:sp>
        <p:nvSpPr>
          <p:cNvPr id="5" name="Oval 4"/>
          <p:cNvSpPr/>
          <p:nvPr/>
        </p:nvSpPr>
        <p:spPr>
          <a:xfrm>
            <a:off x="2555776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699792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915816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339752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19872" y="35010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275856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635896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23728" y="3789040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 flipH="1">
            <a:off x="2195736" y="3140968"/>
            <a:ext cx="1872208" cy="428212"/>
          </a:xfrm>
          <a:custGeom>
            <a:avLst/>
            <a:gdLst>
              <a:gd name="connsiteX0" fmla="*/ 0 w 2078182"/>
              <a:gd name="connsiteY0" fmla="*/ 644236 h 644236"/>
              <a:gd name="connsiteX1" fmla="*/ 152400 w 2078182"/>
              <a:gd name="connsiteY1" fmla="*/ 602672 h 644236"/>
              <a:gd name="connsiteX2" fmla="*/ 332509 w 2078182"/>
              <a:gd name="connsiteY2" fmla="*/ 491836 h 644236"/>
              <a:gd name="connsiteX3" fmla="*/ 484909 w 2078182"/>
              <a:gd name="connsiteY3" fmla="*/ 242454 h 644236"/>
              <a:gd name="connsiteX4" fmla="*/ 526473 w 2078182"/>
              <a:gd name="connsiteY4" fmla="*/ 159327 h 644236"/>
              <a:gd name="connsiteX5" fmla="*/ 568036 w 2078182"/>
              <a:gd name="connsiteY5" fmla="*/ 48490 h 644236"/>
              <a:gd name="connsiteX6" fmla="*/ 651164 w 2078182"/>
              <a:gd name="connsiteY6" fmla="*/ 6927 h 644236"/>
              <a:gd name="connsiteX7" fmla="*/ 734291 w 2078182"/>
              <a:gd name="connsiteY7" fmla="*/ 90054 h 644236"/>
              <a:gd name="connsiteX8" fmla="*/ 858982 w 2078182"/>
              <a:gd name="connsiteY8" fmla="*/ 339436 h 644236"/>
              <a:gd name="connsiteX9" fmla="*/ 969818 w 2078182"/>
              <a:gd name="connsiteY9" fmla="*/ 436418 h 644236"/>
              <a:gd name="connsiteX10" fmla="*/ 1163782 w 2078182"/>
              <a:gd name="connsiteY10" fmla="*/ 408708 h 644236"/>
              <a:gd name="connsiteX11" fmla="*/ 1260764 w 2078182"/>
              <a:gd name="connsiteY11" fmla="*/ 339436 h 644236"/>
              <a:gd name="connsiteX12" fmla="*/ 1427018 w 2078182"/>
              <a:gd name="connsiteY12" fmla="*/ 339436 h 644236"/>
              <a:gd name="connsiteX13" fmla="*/ 1579418 w 2078182"/>
              <a:gd name="connsiteY13" fmla="*/ 436418 h 644236"/>
              <a:gd name="connsiteX14" fmla="*/ 1704109 w 2078182"/>
              <a:gd name="connsiteY14" fmla="*/ 519545 h 644236"/>
              <a:gd name="connsiteX15" fmla="*/ 2078182 w 2078182"/>
              <a:gd name="connsiteY15" fmla="*/ 561108 h 644236"/>
              <a:gd name="connsiteX16" fmla="*/ 2078182 w 2078182"/>
              <a:gd name="connsiteY16" fmla="*/ 561108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8182" h="644236">
                <a:moveTo>
                  <a:pt x="0" y="644236"/>
                </a:moveTo>
                <a:cubicBezTo>
                  <a:pt x="48491" y="636154"/>
                  <a:pt x="96982" y="628072"/>
                  <a:pt x="152400" y="602672"/>
                </a:cubicBezTo>
                <a:cubicBezTo>
                  <a:pt x="207818" y="577272"/>
                  <a:pt x="277091" y="551872"/>
                  <a:pt x="332509" y="491836"/>
                </a:cubicBezTo>
                <a:cubicBezTo>
                  <a:pt x="387927" y="431800"/>
                  <a:pt x="452582" y="297872"/>
                  <a:pt x="484909" y="242454"/>
                </a:cubicBezTo>
                <a:cubicBezTo>
                  <a:pt x="517236" y="187036"/>
                  <a:pt x="512619" y="191654"/>
                  <a:pt x="526473" y="159327"/>
                </a:cubicBezTo>
                <a:cubicBezTo>
                  <a:pt x="540327" y="127000"/>
                  <a:pt x="547254" y="73890"/>
                  <a:pt x="568036" y="48490"/>
                </a:cubicBezTo>
                <a:cubicBezTo>
                  <a:pt x="588818" y="23090"/>
                  <a:pt x="623455" y="0"/>
                  <a:pt x="651164" y="6927"/>
                </a:cubicBezTo>
                <a:cubicBezTo>
                  <a:pt x="678873" y="13854"/>
                  <a:pt x="699655" y="34636"/>
                  <a:pt x="734291" y="90054"/>
                </a:cubicBezTo>
                <a:cubicBezTo>
                  <a:pt x="768927" y="145472"/>
                  <a:pt x="819728" y="281709"/>
                  <a:pt x="858982" y="339436"/>
                </a:cubicBezTo>
                <a:cubicBezTo>
                  <a:pt x="898236" y="397163"/>
                  <a:pt x="919018" y="424873"/>
                  <a:pt x="969818" y="436418"/>
                </a:cubicBezTo>
                <a:cubicBezTo>
                  <a:pt x="1020618" y="447963"/>
                  <a:pt x="1115291" y="424872"/>
                  <a:pt x="1163782" y="408708"/>
                </a:cubicBezTo>
                <a:cubicBezTo>
                  <a:pt x="1212273" y="392544"/>
                  <a:pt x="1216891" y="350981"/>
                  <a:pt x="1260764" y="339436"/>
                </a:cubicBezTo>
                <a:cubicBezTo>
                  <a:pt x="1304637" y="327891"/>
                  <a:pt x="1373909" y="323272"/>
                  <a:pt x="1427018" y="339436"/>
                </a:cubicBezTo>
                <a:cubicBezTo>
                  <a:pt x="1480127" y="355600"/>
                  <a:pt x="1533236" y="406400"/>
                  <a:pt x="1579418" y="436418"/>
                </a:cubicBezTo>
                <a:cubicBezTo>
                  <a:pt x="1625600" y="466436"/>
                  <a:pt x="1620982" y="498763"/>
                  <a:pt x="1704109" y="519545"/>
                </a:cubicBezTo>
                <a:cubicBezTo>
                  <a:pt x="1787236" y="540327"/>
                  <a:pt x="2078182" y="561108"/>
                  <a:pt x="2078182" y="561108"/>
                </a:cubicBezTo>
                <a:lnTo>
                  <a:pt x="2078182" y="56110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00808"/>
            <a:ext cx="1990725" cy="99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915140" y="393305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a:rPr>
              <a:t>Prior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131840" y="2780928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700808"/>
            <a:ext cx="1990725" cy="99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Oval 18"/>
          <p:cNvSpPr/>
          <p:nvPr/>
        </p:nvSpPr>
        <p:spPr>
          <a:xfrm>
            <a:off x="4860032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220072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652120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644008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796136" y="35010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724128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6084168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/>
          <p:cNvSpPr/>
          <p:nvPr/>
        </p:nvSpPr>
        <p:spPr>
          <a:xfrm>
            <a:off x="4499992" y="3068960"/>
            <a:ext cx="2022763" cy="501072"/>
          </a:xfrm>
          <a:custGeom>
            <a:avLst/>
            <a:gdLst>
              <a:gd name="connsiteX0" fmla="*/ 0 w 2022763"/>
              <a:gd name="connsiteY0" fmla="*/ 501072 h 501072"/>
              <a:gd name="connsiteX1" fmla="*/ 304800 w 2022763"/>
              <a:gd name="connsiteY1" fmla="*/ 459509 h 501072"/>
              <a:gd name="connsiteX2" fmla="*/ 387927 w 2022763"/>
              <a:gd name="connsiteY2" fmla="*/ 404090 h 501072"/>
              <a:gd name="connsiteX3" fmla="*/ 595745 w 2022763"/>
              <a:gd name="connsiteY3" fmla="*/ 473363 h 501072"/>
              <a:gd name="connsiteX4" fmla="*/ 872836 w 2022763"/>
              <a:gd name="connsiteY4" fmla="*/ 445654 h 501072"/>
              <a:gd name="connsiteX5" fmla="*/ 1108363 w 2022763"/>
              <a:gd name="connsiteY5" fmla="*/ 362527 h 501072"/>
              <a:gd name="connsiteX6" fmla="*/ 1233054 w 2022763"/>
              <a:gd name="connsiteY6" fmla="*/ 168563 h 501072"/>
              <a:gd name="connsiteX7" fmla="*/ 1274618 w 2022763"/>
              <a:gd name="connsiteY7" fmla="*/ 57727 h 501072"/>
              <a:gd name="connsiteX8" fmla="*/ 1399309 w 2022763"/>
              <a:gd name="connsiteY8" fmla="*/ 30018 h 501072"/>
              <a:gd name="connsiteX9" fmla="*/ 1468581 w 2022763"/>
              <a:gd name="connsiteY9" fmla="*/ 237836 h 501072"/>
              <a:gd name="connsiteX10" fmla="*/ 1620981 w 2022763"/>
              <a:gd name="connsiteY10" fmla="*/ 376381 h 501072"/>
              <a:gd name="connsiteX11" fmla="*/ 1787236 w 2022763"/>
              <a:gd name="connsiteY11" fmla="*/ 404090 h 501072"/>
              <a:gd name="connsiteX12" fmla="*/ 2022763 w 2022763"/>
              <a:gd name="connsiteY12" fmla="*/ 431800 h 50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2763" h="501072">
                <a:moveTo>
                  <a:pt x="0" y="501072"/>
                </a:moveTo>
                <a:cubicBezTo>
                  <a:pt x="120073" y="488372"/>
                  <a:pt x="240146" y="475673"/>
                  <a:pt x="304800" y="459509"/>
                </a:cubicBezTo>
                <a:cubicBezTo>
                  <a:pt x="369454" y="443345"/>
                  <a:pt x="339436" y="401781"/>
                  <a:pt x="387927" y="404090"/>
                </a:cubicBezTo>
                <a:cubicBezTo>
                  <a:pt x="436418" y="406399"/>
                  <a:pt x="514927" y="466436"/>
                  <a:pt x="595745" y="473363"/>
                </a:cubicBezTo>
                <a:cubicBezTo>
                  <a:pt x="676563" y="480290"/>
                  <a:pt x="787400" y="464127"/>
                  <a:pt x="872836" y="445654"/>
                </a:cubicBezTo>
                <a:cubicBezTo>
                  <a:pt x="958272" y="427181"/>
                  <a:pt x="1048327" y="408709"/>
                  <a:pt x="1108363" y="362527"/>
                </a:cubicBezTo>
                <a:cubicBezTo>
                  <a:pt x="1168399" y="316345"/>
                  <a:pt x="1205345" y="219363"/>
                  <a:pt x="1233054" y="168563"/>
                </a:cubicBezTo>
                <a:cubicBezTo>
                  <a:pt x="1260763" y="117763"/>
                  <a:pt x="1246909" y="80818"/>
                  <a:pt x="1274618" y="57727"/>
                </a:cubicBezTo>
                <a:cubicBezTo>
                  <a:pt x="1302327" y="34636"/>
                  <a:pt x="1366982" y="0"/>
                  <a:pt x="1399309" y="30018"/>
                </a:cubicBezTo>
                <a:cubicBezTo>
                  <a:pt x="1431636" y="60036"/>
                  <a:pt x="1431636" y="180109"/>
                  <a:pt x="1468581" y="237836"/>
                </a:cubicBezTo>
                <a:cubicBezTo>
                  <a:pt x="1505526" y="295563"/>
                  <a:pt x="1567872" y="348672"/>
                  <a:pt x="1620981" y="376381"/>
                </a:cubicBezTo>
                <a:cubicBezTo>
                  <a:pt x="1674090" y="404090"/>
                  <a:pt x="1720272" y="394854"/>
                  <a:pt x="1787236" y="404090"/>
                </a:cubicBezTo>
                <a:cubicBezTo>
                  <a:pt x="1854200" y="413327"/>
                  <a:pt x="1938481" y="422563"/>
                  <a:pt x="2022763" y="43180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148064" y="3933056"/>
            <a:ext cx="10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Posterior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499992" y="3789040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3528" y="4365104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/>
              <a:t>Particle numbers remain the same, reweighting is according to redistribution of belief.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/>
              <a:t>May need relatively large number of particles to represent in detail.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/>
              <a:t>Notice ability to represent multiple hypothesis (more than one peak) more naturally.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/>
              <a:t>Could be difficult to decide which peak is the best estimate!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</a:t>
            </a:r>
            <a:r>
              <a:rPr lang="en-GB" i="1" dirty="0"/>
              <a:t>weighted</a:t>
            </a:r>
            <a:r>
              <a:rPr lang="en-GB" dirty="0"/>
              <a:t> particle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1340768"/>
            <a:ext cx="24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2D Robot’s </a:t>
            </a:r>
            <a:r>
              <a:rPr lang="en-GB" i="1" dirty="0"/>
              <a:t>state</a:t>
            </a:r>
            <a:r>
              <a:rPr lang="en-GB" dirty="0"/>
              <a:t> vector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895475" y="1700213"/>
          <a:ext cx="1504950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3" imgW="685800" imgH="838080" progId="Equation.3">
                  <p:embed/>
                </p:oleObj>
              </mc:Choice>
              <mc:Fallback>
                <p:oleObj name="Equation" r:id="rId3" imgW="685800" imgH="838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1700213"/>
                        <a:ext cx="1504950" cy="183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/>
          <p:nvPr/>
        </p:nvGrpSpPr>
        <p:grpSpPr>
          <a:xfrm>
            <a:off x="5436096" y="1484784"/>
            <a:ext cx="2425184" cy="1873002"/>
            <a:chOff x="3347864" y="1701602"/>
            <a:chExt cx="2425184" cy="187300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665496">
              <a:off x="4154468" y="2358432"/>
              <a:ext cx="748574" cy="758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3635896" y="3573016"/>
              <a:ext cx="208823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2699792" y="2636912"/>
              <a:ext cx="187220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499992" y="2708920"/>
              <a:ext cx="122413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4031940" y="2240868"/>
              <a:ext cx="9361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47864" y="256569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y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572000" y="1916832"/>
              <a:ext cx="864096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>
              <a:off x="4932040" y="2204864"/>
              <a:ext cx="576064" cy="100811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6" y="220486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z-Cyrl-AZ" dirty="0"/>
                <a:t>Ѳ</a:t>
              </a:r>
              <a:endParaRPr lang="en-GB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16216" y="33569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544" y="3789040"/>
            <a:ext cx="771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Weights represent the prior/likelihood/posterior of the robot being in such state</a:t>
            </a:r>
          </a:p>
          <a:p>
            <a:r>
              <a:rPr lang="en-GB" dirty="0"/>
              <a:t>The set of particles and their corresponding weights is: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552" y="5013176"/>
            <a:ext cx="868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represent a probability all weights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GB" dirty="0"/>
              <a:t> should add to 1, where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/>
              <a:t> is the number of particles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3635896" y="4365104"/>
          <a:ext cx="1554162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6" imgW="482400" imgH="228600" progId="Equation.3">
                  <p:embed/>
                </p:oleObj>
              </mc:Choice>
              <mc:Fallback>
                <p:oleObj name="Equation" r:id="rId6" imgW="4824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365104"/>
                        <a:ext cx="1554162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491880" y="5301208"/>
          <a:ext cx="1440160" cy="1088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8" imgW="571320" imgH="431640" progId="Equation.3">
                  <p:embed/>
                </p:oleObj>
              </mc:Choice>
              <mc:Fallback>
                <p:oleObj name="Equation" r:id="rId8" imgW="5713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301208"/>
                        <a:ext cx="1440160" cy="10881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Probabilistic robotics is a relatively new way to model and deal with the properties of </a:t>
            </a:r>
            <a:r>
              <a:rPr lang="en-GB" dirty="0">
                <a:solidFill>
                  <a:srgbClr val="FF0000"/>
                </a:solidFill>
              </a:rPr>
              <a:t>real</a:t>
            </a:r>
            <a:r>
              <a:rPr lang="en-GB" dirty="0"/>
              <a:t> sensors and actuators.</a:t>
            </a:r>
          </a:p>
          <a:p>
            <a:r>
              <a:rPr lang="en-GB" dirty="0"/>
              <a:t>Probabilistic tools and representations can be used to </a:t>
            </a:r>
            <a:r>
              <a:rPr lang="en-GB" dirty="0">
                <a:solidFill>
                  <a:srgbClr val="FF0000"/>
                </a:solidFill>
              </a:rPr>
              <a:t>manage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model</a:t>
            </a:r>
            <a:r>
              <a:rPr lang="en-GB" dirty="0"/>
              <a:t> uncertainty e.g. </a:t>
            </a:r>
            <a:r>
              <a:rPr lang="en-GB" dirty="0" err="1"/>
              <a:t>Bayes</a:t>
            </a:r>
            <a:r>
              <a:rPr lang="en-GB" dirty="0"/>
              <a:t> rule, Gaussian distributions, Markov chains, etc.</a:t>
            </a:r>
          </a:p>
          <a:p>
            <a:r>
              <a:rPr lang="en-GB" dirty="0"/>
              <a:t>Provides a formal framework to integrate sensing, action and belief.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read further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7048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Chapters 2,7&amp; 8 from</a:t>
            </a:r>
          </a:p>
          <a:p>
            <a:pPr>
              <a:buNone/>
            </a:pPr>
            <a:r>
              <a:rPr lang="en-GB" dirty="0"/>
              <a:t>[1] S </a:t>
            </a:r>
            <a:r>
              <a:rPr lang="en-GB" dirty="0" err="1"/>
              <a:t>Thrun</a:t>
            </a:r>
            <a:r>
              <a:rPr lang="en-GB" dirty="0"/>
              <a:t>, W </a:t>
            </a:r>
            <a:r>
              <a:rPr lang="en-GB" dirty="0" err="1"/>
              <a:t>Burgard</a:t>
            </a:r>
            <a:r>
              <a:rPr lang="en-GB" dirty="0"/>
              <a:t> and D Fox. Probabilistic Robotics. MIT Press. 2005               http://www.probabilistic-robotics.org/</a:t>
            </a:r>
          </a:p>
          <a:p>
            <a:pPr>
              <a:buNone/>
            </a:pPr>
            <a:endParaRPr lang="en-GB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A. Davison, Modelling the world in real-time: How robots engineer information. Phil Trans Royal Society London. 2003 </a:t>
            </a:r>
            <a:r>
              <a:rPr lang="en-GB" sz="2800" b="1" dirty="0"/>
              <a:t>361, 2875-2890.</a:t>
            </a:r>
          </a:p>
          <a:p>
            <a:pPr>
              <a:buNone/>
            </a:pPr>
            <a:r>
              <a:rPr lang="en-GB" sz="1800" dirty="0"/>
              <a:t>	http://rsta.royalsocietypublishing.org/content/361/1813/2875.full.pdf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412776"/>
            <a:ext cx="19431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284163"/>
            <a:ext cx="7289800" cy="631825"/>
          </a:xfrm>
        </p:spPr>
        <p:txBody>
          <a:bodyPr lIns="0" tIns="0" rIns="0" bIns="0" anchor="ctr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Trends in Robotics Research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5536" y="1268760"/>
            <a:ext cx="33813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Classical AI Robotics (mid-70’s)</a:t>
            </a:r>
          </a:p>
          <a:p>
            <a:pPr>
              <a:buFontTx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Sense-Plan-Act</a:t>
            </a:r>
          </a:p>
          <a:p>
            <a:pPr>
              <a:buFontTx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Complex world model and reasoning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95536" y="2420888"/>
            <a:ext cx="338554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Reactive Paradigm (mid-80’s)</a:t>
            </a:r>
          </a:p>
          <a:p>
            <a:pPr>
              <a:buFontTx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No models: “the world is the model”</a:t>
            </a:r>
          </a:p>
          <a:p>
            <a:pPr>
              <a:buFontTx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Simple sense-act functions</a:t>
            </a:r>
          </a:p>
          <a:p>
            <a:pPr>
              <a:buFontTx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Emergent behavior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536" y="3861048"/>
            <a:ext cx="428880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Hybrid Architectures (90’s)</a:t>
            </a:r>
          </a:p>
          <a:p>
            <a:pPr>
              <a:buFontTx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Models at higher levels, reactive at lower levels</a:t>
            </a:r>
          </a:p>
          <a:p>
            <a:pPr>
              <a:buFontTx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Mid-level executive to sequence actions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95536" y="5229200"/>
            <a:ext cx="3446841" cy="8925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Probabilistic Methods (mid-90’s-&gt;)</a:t>
            </a:r>
          </a:p>
          <a:p>
            <a:pPr>
              <a:buFontTx/>
              <a:buChar char="•"/>
            </a:pPr>
            <a:r>
              <a:rPr lang="en-US" sz="1800" dirty="0"/>
              <a:t> </a:t>
            </a:r>
            <a:r>
              <a:rPr lang="en-US" sz="1600" dirty="0"/>
              <a:t>Uncertain sensing and acting</a:t>
            </a:r>
          </a:p>
          <a:p>
            <a:pPr>
              <a:buFontTx/>
              <a:buChar char="•"/>
            </a:pPr>
            <a:r>
              <a:rPr lang="en-US" sz="1600" dirty="0"/>
              <a:t> Integration of models, sensing, acting</a:t>
            </a:r>
            <a:endParaRPr lang="en-US" sz="1800" dirty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716016" y="1340768"/>
            <a:ext cx="1724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Indoor, wheeled, 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static blocks world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16016" y="2492896"/>
            <a:ext cx="19437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Static legged motion,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robot swarms,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reactive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716016" y="3861048"/>
            <a:ext cx="2438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Complex environments,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mapping and localization,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human-robot interactions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4716016" y="5157192"/>
            <a:ext cx="2286000" cy="1069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/>
              <a:t>Challenging outdoor environments</a:t>
            </a:r>
          </a:p>
          <a:p>
            <a:r>
              <a:rPr lang="en-US" sz="1600" dirty="0"/>
              <a:t>Air, water vehicles</a:t>
            </a:r>
          </a:p>
          <a:p>
            <a:r>
              <a:rPr lang="en-US" sz="1600" dirty="0"/>
              <a:t>Dynamic legged motion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403648" y="6519446"/>
            <a:ext cx="4021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[modified slide from </a:t>
            </a:r>
            <a:r>
              <a:rPr lang="en-US" sz="1600" dirty="0" err="1"/>
              <a:t>K.Konoligue</a:t>
            </a:r>
            <a:r>
              <a:rPr lang="en-US" sz="1600" dirty="0"/>
              <a:t>/S. </a:t>
            </a:r>
            <a:r>
              <a:rPr lang="en-US" sz="1600" dirty="0" err="1"/>
              <a:t>Gutmann</a:t>
            </a:r>
            <a:r>
              <a:rPr lang="en-US" sz="1600" dirty="0"/>
              <a:t>]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probabilistic robot...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268760"/>
            <a:ext cx="8074298" cy="468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87624" y="6596390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Slide from [1]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5896" y="2420888"/>
            <a:ext cx="210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Uniform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4149080"/>
            <a:ext cx="714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 one measurement, uncertainty is </a:t>
            </a:r>
            <a:r>
              <a:rPr lang="en-GB" dirty="0" err="1"/>
              <a:t>centered</a:t>
            </a:r>
            <a:r>
              <a:rPr lang="en-GB" dirty="0"/>
              <a:t> around possible locations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2320" y="6021288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Continues…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0"/>
            <a:ext cx="7920880" cy="643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15616" y="1052736"/>
            <a:ext cx="758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 moving to the right, uncertainty is propagated too </a:t>
            </a:r>
            <a:r>
              <a:rPr lang="en-GB" sz="1400" dirty="0"/>
              <a:t>(note spread of distributions)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5896" y="3933056"/>
            <a:ext cx="482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 a further measurement uncertainty reduces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5877272"/>
            <a:ext cx="17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 carries on...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6596390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Slide from [1]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6B10-41B3-4B8E-926D-558A1515F60B}" type="slidenum">
              <a:rPr lang="en-US"/>
              <a:pPr/>
              <a:t>6</a:t>
            </a:fld>
            <a:endParaRPr lang="en-US"/>
          </a:p>
        </p:txBody>
      </p:sp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Robotics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tabLst>
                <a:tab pos="3136900" algn="l"/>
              </a:tabLst>
            </a:pPr>
            <a:r>
              <a:rPr lang="en-US" dirty="0"/>
              <a:t>Key idea: </a:t>
            </a:r>
            <a:br>
              <a:rPr lang="en-US" dirty="0"/>
            </a:br>
            <a:r>
              <a:rPr lang="en-US" dirty="0"/>
              <a:t>Formal </a:t>
            </a:r>
            <a:r>
              <a:rPr lang="en-US" dirty="0">
                <a:solidFill>
                  <a:srgbClr val="FF0000"/>
                </a:solidFill>
              </a:rPr>
              <a:t>representation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management</a:t>
            </a:r>
            <a:r>
              <a:rPr lang="en-US" dirty="0"/>
              <a:t> of </a:t>
            </a:r>
            <a:r>
              <a:rPr lang="en-US" u="sng" dirty="0"/>
              <a:t>uncertainty</a:t>
            </a:r>
            <a:r>
              <a:rPr lang="en-US" dirty="0"/>
              <a:t> using probability theory.</a:t>
            </a:r>
          </a:p>
          <a:p>
            <a:pPr marL="0" indent="0">
              <a:buFontTx/>
              <a:buNone/>
              <a:tabLst>
                <a:tab pos="3136900" algn="l"/>
              </a:tabLst>
            </a:pPr>
            <a:endParaRPr lang="en-US" dirty="0"/>
          </a:p>
          <a:p>
            <a:pPr marL="0" indent="0">
              <a:buNone/>
              <a:tabLst>
                <a:tab pos="3136900" algn="l"/>
              </a:tabLst>
            </a:pPr>
            <a:r>
              <a:rPr lang="en-US" sz="2800" dirty="0"/>
              <a:t>-&gt; as opposed to a view of a random </a:t>
            </a:r>
            <a:r>
              <a:rPr lang="en-US" sz="2800" u="sng" dirty="0"/>
              <a:t>or</a:t>
            </a:r>
            <a:r>
              <a:rPr lang="en-US" sz="2800" dirty="0"/>
              <a:t> perfect world!</a:t>
            </a:r>
          </a:p>
          <a:p>
            <a:pPr marL="0" indent="0">
              <a:tabLst>
                <a:tab pos="3136900" algn="l"/>
              </a:tabLst>
            </a:pPr>
            <a:endParaRPr lang="en-US" dirty="0"/>
          </a:p>
          <a:p>
            <a:pPr marL="901700" lvl="1" indent="-444500">
              <a:buFont typeface="Arial" pitchFamily="34" charset="0"/>
              <a:buChar char="•"/>
              <a:tabLst>
                <a:tab pos="3136900" algn="l"/>
              </a:tabLst>
            </a:pPr>
            <a:r>
              <a:rPr lang="en-US" sz="3200" dirty="0"/>
              <a:t>Perception	= state estimation</a:t>
            </a:r>
          </a:p>
          <a:p>
            <a:pPr marL="901700" lvl="1" indent="-444500">
              <a:buFont typeface="Arial" pitchFamily="34" charset="0"/>
              <a:buChar char="•"/>
              <a:tabLst>
                <a:tab pos="3136900" algn="l"/>
              </a:tabLst>
            </a:pPr>
            <a:r>
              <a:rPr lang="en-US" sz="3200" dirty="0"/>
              <a:t>Action 	= utility optimization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GB" sz="2800" dirty="0"/>
              <a:t>Recall that robot measurements and actions are uncertain</a:t>
            </a:r>
          </a:p>
        </p:txBody>
      </p:sp>
      <p:grpSp>
        <p:nvGrpSpPr>
          <p:cNvPr id="4" name="Group 14"/>
          <p:cNvGrpSpPr/>
          <p:nvPr/>
        </p:nvGrpSpPr>
        <p:grpSpPr>
          <a:xfrm>
            <a:off x="1237265" y="2195721"/>
            <a:ext cx="5999031" cy="1737335"/>
            <a:chOff x="1237265" y="2771785"/>
            <a:chExt cx="5999031" cy="173733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lum bright="35000" contrast="-33000"/>
            </a:blip>
            <a:srcRect/>
            <a:stretch>
              <a:fillRect/>
            </a:stretch>
          </p:blipFill>
          <p:spPr bwMode="auto">
            <a:xfrm rot="21322452" flipH="1">
              <a:off x="1237265" y="2771785"/>
              <a:ext cx="1611346" cy="1296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6084168" y="2852936"/>
              <a:ext cx="1152128" cy="1656184"/>
            </a:xfrm>
            <a:prstGeom prst="rect">
              <a:avLst/>
            </a:prstGeom>
            <a:scene3d>
              <a:camera prst="isometricLeftDown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75856" y="4653136"/>
            <a:ext cx="5868144" cy="1665476"/>
            <a:chOff x="1218835" y="2420888"/>
            <a:chExt cx="5868144" cy="1665476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331640" y="3573016"/>
              <a:ext cx="266429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218835" y="2420888"/>
              <a:ext cx="5868144" cy="1665476"/>
              <a:chOff x="1218835" y="2420888"/>
              <a:chExt cx="5868144" cy="1665476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rot="5400000" flipH="1" flipV="1">
                <a:off x="756370" y="2996158"/>
                <a:ext cx="11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1331640" y="2636912"/>
                <a:ext cx="2546252" cy="833649"/>
              </a:xfrm>
              <a:custGeom>
                <a:avLst/>
                <a:gdLst>
                  <a:gd name="connsiteX0" fmla="*/ 0 w 2405575"/>
                  <a:gd name="connsiteY0" fmla="*/ 745588 h 947226"/>
                  <a:gd name="connsiteX1" fmla="*/ 647114 w 2405575"/>
                  <a:gd name="connsiteY1" fmla="*/ 731520 h 947226"/>
                  <a:gd name="connsiteX2" fmla="*/ 1181686 w 2405575"/>
                  <a:gd name="connsiteY2" fmla="*/ 14068 h 947226"/>
                  <a:gd name="connsiteX3" fmla="*/ 1603717 w 2405575"/>
                  <a:gd name="connsiteY3" fmla="*/ 815927 h 947226"/>
                  <a:gd name="connsiteX4" fmla="*/ 2405575 w 2405575"/>
                  <a:gd name="connsiteY4" fmla="*/ 801859 h 947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5575" h="947226">
                    <a:moveTo>
                      <a:pt x="0" y="745588"/>
                    </a:moveTo>
                    <a:cubicBezTo>
                      <a:pt x="225083" y="799514"/>
                      <a:pt x="450166" y="853440"/>
                      <a:pt x="647114" y="731520"/>
                    </a:cubicBezTo>
                    <a:cubicBezTo>
                      <a:pt x="844062" y="609600"/>
                      <a:pt x="1022252" y="0"/>
                      <a:pt x="1181686" y="14068"/>
                    </a:cubicBezTo>
                    <a:cubicBezTo>
                      <a:pt x="1341120" y="28136"/>
                      <a:pt x="1399735" y="684628"/>
                      <a:pt x="1603717" y="815927"/>
                    </a:cubicBezTo>
                    <a:cubicBezTo>
                      <a:pt x="1807699" y="947226"/>
                      <a:pt x="2106637" y="874542"/>
                      <a:pt x="2405575" y="801859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18835" y="3717032"/>
                <a:ext cx="2877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Error from reported distance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rot="10800000">
                <a:off x="3059832" y="2996952"/>
                <a:ext cx="1368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4283968" y="2492896"/>
                <a:ext cx="280301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We can model these as a</a:t>
                </a:r>
              </a:p>
              <a:p>
                <a:pPr algn="ctr"/>
                <a:r>
                  <a:rPr lang="en-GB" dirty="0"/>
                  <a:t> probability function e.g. </a:t>
                </a:r>
              </a:p>
              <a:p>
                <a:pPr algn="ctr"/>
                <a:r>
                  <a:rPr lang="en-GB" dirty="0"/>
                  <a:t>with a Gaussian distribution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6588224" y="4005064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obstacle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9592" y="1124744"/>
            <a:ext cx="6514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BUT we can attempt to model them after repeated</a:t>
            </a:r>
          </a:p>
          <a:p>
            <a:r>
              <a:rPr lang="en-GB" sz="2400" dirty="0"/>
              <a:t> measurements/calibration procedure....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22452" flipH="1">
            <a:off x="3541521" y="2555761"/>
            <a:ext cx="161134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traight Arrow Connector 31"/>
          <p:cNvCxnSpPr/>
          <p:nvPr/>
        </p:nvCxnSpPr>
        <p:spPr>
          <a:xfrm>
            <a:off x="2555776" y="2852936"/>
            <a:ext cx="988369" cy="271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4973782" y="2796309"/>
            <a:ext cx="1440873" cy="189345"/>
          </a:xfrm>
          <a:custGeom>
            <a:avLst/>
            <a:gdLst>
              <a:gd name="connsiteX0" fmla="*/ 0 w 1440873"/>
              <a:gd name="connsiteY0" fmla="*/ 168564 h 189345"/>
              <a:gd name="connsiteX1" fmla="*/ 263236 w 1440873"/>
              <a:gd name="connsiteY1" fmla="*/ 2309 h 189345"/>
              <a:gd name="connsiteX2" fmla="*/ 457200 w 1440873"/>
              <a:gd name="connsiteY2" fmla="*/ 154709 h 189345"/>
              <a:gd name="connsiteX3" fmla="*/ 665018 w 1440873"/>
              <a:gd name="connsiteY3" fmla="*/ 16164 h 189345"/>
              <a:gd name="connsiteX4" fmla="*/ 886691 w 1440873"/>
              <a:gd name="connsiteY4" fmla="*/ 182418 h 189345"/>
              <a:gd name="connsiteX5" fmla="*/ 1066800 w 1440873"/>
              <a:gd name="connsiteY5" fmla="*/ 57727 h 189345"/>
              <a:gd name="connsiteX6" fmla="*/ 1260763 w 1440873"/>
              <a:gd name="connsiteY6" fmla="*/ 182418 h 189345"/>
              <a:gd name="connsiteX7" fmla="*/ 1440873 w 1440873"/>
              <a:gd name="connsiteY7" fmla="*/ 85436 h 189345"/>
              <a:gd name="connsiteX8" fmla="*/ 1440873 w 1440873"/>
              <a:gd name="connsiteY8" fmla="*/ 85436 h 18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0873" h="189345">
                <a:moveTo>
                  <a:pt x="0" y="168564"/>
                </a:moveTo>
                <a:cubicBezTo>
                  <a:pt x="93518" y="86591"/>
                  <a:pt x="187036" y="4618"/>
                  <a:pt x="263236" y="2309"/>
                </a:cubicBezTo>
                <a:cubicBezTo>
                  <a:pt x="339436" y="0"/>
                  <a:pt x="390237" y="152400"/>
                  <a:pt x="457200" y="154709"/>
                </a:cubicBezTo>
                <a:cubicBezTo>
                  <a:pt x="524163" y="157018"/>
                  <a:pt x="593436" y="11546"/>
                  <a:pt x="665018" y="16164"/>
                </a:cubicBezTo>
                <a:cubicBezTo>
                  <a:pt x="736600" y="20782"/>
                  <a:pt x="819727" y="175491"/>
                  <a:pt x="886691" y="182418"/>
                </a:cubicBezTo>
                <a:cubicBezTo>
                  <a:pt x="953655" y="189345"/>
                  <a:pt x="1004455" y="57727"/>
                  <a:pt x="1066800" y="57727"/>
                </a:cubicBezTo>
                <a:cubicBezTo>
                  <a:pt x="1129145" y="57727"/>
                  <a:pt x="1198418" y="177800"/>
                  <a:pt x="1260763" y="182418"/>
                </a:cubicBezTo>
                <a:cubicBezTo>
                  <a:pt x="1323108" y="187036"/>
                  <a:pt x="1440873" y="85436"/>
                  <a:pt x="1440873" y="85436"/>
                </a:cubicBezTo>
                <a:lnTo>
                  <a:pt x="1440873" y="85436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395536" y="4653136"/>
            <a:ext cx="2664296" cy="1153716"/>
            <a:chOff x="3541061" y="4805536"/>
            <a:chExt cx="2664296" cy="1153716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541061" y="5957664"/>
              <a:ext cx="266429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2965791" y="5380806"/>
              <a:ext cx="11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3541061" y="5309592"/>
              <a:ext cx="2592288" cy="545617"/>
            </a:xfrm>
            <a:custGeom>
              <a:avLst/>
              <a:gdLst>
                <a:gd name="connsiteX0" fmla="*/ 0 w 2405575"/>
                <a:gd name="connsiteY0" fmla="*/ 745588 h 947226"/>
                <a:gd name="connsiteX1" fmla="*/ 647114 w 2405575"/>
                <a:gd name="connsiteY1" fmla="*/ 731520 h 947226"/>
                <a:gd name="connsiteX2" fmla="*/ 1181686 w 2405575"/>
                <a:gd name="connsiteY2" fmla="*/ 14068 h 947226"/>
                <a:gd name="connsiteX3" fmla="*/ 1603717 w 2405575"/>
                <a:gd name="connsiteY3" fmla="*/ 815927 h 947226"/>
                <a:gd name="connsiteX4" fmla="*/ 2405575 w 2405575"/>
                <a:gd name="connsiteY4" fmla="*/ 801859 h 94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5575" h="947226">
                  <a:moveTo>
                    <a:pt x="0" y="745588"/>
                  </a:moveTo>
                  <a:cubicBezTo>
                    <a:pt x="225083" y="799514"/>
                    <a:pt x="450166" y="853440"/>
                    <a:pt x="647114" y="731520"/>
                  </a:cubicBezTo>
                  <a:cubicBezTo>
                    <a:pt x="844062" y="609600"/>
                    <a:pt x="1022252" y="0"/>
                    <a:pt x="1181686" y="14068"/>
                  </a:cubicBezTo>
                  <a:cubicBezTo>
                    <a:pt x="1341120" y="28136"/>
                    <a:pt x="1399735" y="684628"/>
                    <a:pt x="1603717" y="815927"/>
                  </a:cubicBezTo>
                  <a:cubicBezTo>
                    <a:pt x="1807699" y="947226"/>
                    <a:pt x="2106637" y="874542"/>
                    <a:pt x="2405575" y="801859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51520" y="594928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Error from wheel </a:t>
            </a:r>
            <a:r>
              <a:rPr lang="en-GB" dirty="0" err="1"/>
              <a:t>odometry</a:t>
            </a:r>
            <a:endParaRPr lang="en-GB" dirty="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2267744" y="5085184"/>
            <a:ext cx="41764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80112" y="249289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5816" y="26369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436510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e(d)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59832" y="436510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e(z)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Motion Model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915816" y="1772816"/>
          <a:ext cx="3168243" cy="1512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3" imgW="1701720" imgH="787320" progId="Equation.3">
                  <p:embed/>
                </p:oleObj>
              </mc:Choice>
              <mc:Fallback>
                <p:oleObj name="Equation" r:id="rId3" imgW="1701720" imgH="787320" progId="Equation.3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772816"/>
                        <a:ext cx="3168243" cy="15123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1340768"/>
            <a:ext cx="471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Taking into account error after a translation </a:t>
            </a:r>
            <a:r>
              <a:rPr lang="en-GB" i="1" dirty="0"/>
              <a:t>t</a:t>
            </a:r>
            <a:r>
              <a:rPr lang="en-GB" dirty="0"/>
              <a:t>: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5589240"/>
            <a:ext cx="7791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Noise variables </a:t>
            </a:r>
            <a:r>
              <a:rPr lang="el-GR" i="1" dirty="0"/>
              <a:t>ε</a:t>
            </a:r>
            <a:r>
              <a:rPr lang="en-GB" dirty="0"/>
              <a:t>,  </a:t>
            </a:r>
            <a:r>
              <a:rPr lang="el-GR" dirty="0"/>
              <a:t>φ</a:t>
            </a:r>
            <a:r>
              <a:rPr lang="en-GB" dirty="0"/>
              <a:t>, and </a:t>
            </a:r>
            <a:r>
              <a:rPr lang="el-GR" dirty="0"/>
              <a:t>β </a:t>
            </a:r>
            <a:r>
              <a:rPr lang="en-GB" dirty="0"/>
              <a:t>come from a Gaussian distribution with zero mean </a:t>
            </a:r>
          </a:p>
          <a:p>
            <a:r>
              <a:rPr lang="en-GB" dirty="0"/>
              <a:t>and obtained from experimental data.</a:t>
            </a:r>
            <a:endParaRPr lang="en-GB" i="1" dirty="0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059832" y="3717032"/>
          <a:ext cx="25288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5" imgW="1358640" imgH="787320" progId="Equation.3">
                  <p:embed/>
                </p:oleObj>
              </mc:Choice>
              <mc:Fallback>
                <p:oleObj name="Equation" r:id="rId5" imgW="1358640" imgH="787320" progId="Equation.3">
                  <p:embed/>
                  <p:pic>
                    <p:nvPicPr>
                      <p:cNvPr id="39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717032"/>
                        <a:ext cx="2528888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3356992"/>
            <a:ext cx="258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 a pure rotation by </a:t>
            </a:r>
            <a:r>
              <a:rPr lang="el-GR" dirty="0"/>
              <a:t>α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0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Propagating Uncertainty in Motion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6105521" cy="421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237312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from 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661248"/>
            <a:ext cx="776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Note only position uncertainty is displayed, orientation may be represented with  an arrow </a:t>
            </a:r>
          </a:p>
          <a:p>
            <a:r>
              <a:rPr lang="en-GB" sz="1600" dirty="0"/>
              <a:t>for each particle if needed</a:t>
            </a:r>
          </a:p>
        </p:txBody>
      </p:sp>
    </p:spTree>
    <p:extLst>
      <p:ext uri="{BB962C8B-B14F-4D97-AF65-F5344CB8AC3E}">
        <p14:creationId xmlns:p14="http://schemas.microsoft.com/office/powerpoint/2010/main" val="393580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1504</Words>
  <Application>Microsoft Office PowerPoint</Application>
  <PresentationFormat>On-screen Show (4:3)</PresentationFormat>
  <Paragraphs>243</Paragraphs>
  <Slides>23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Office Theme</vt:lpstr>
      <vt:lpstr>Equation</vt:lpstr>
      <vt:lpstr>PowerPoint Presentation</vt:lpstr>
      <vt:lpstr>Draft Lecture Schedule</vt:lpstr>
      <vt:lpstr>Trends in Robotics Research</vt:lpstr>
      <vt:lpstr>A probabilistic robot...</vt:lpstr>
      <vt:lpstr>PowerPoint Presentation</vt:lpstr>
      <vt:lpstr>Probabilistic Robotics</vt:lpstr>
      <vt:lpstr>Recall that robot measurements and actions are uncertain</vt:lpstr>
      <vt:lpstr>Motion Model</vt:lpstr>
      <vt:lpstr>Propagating Uncertainty in Motion</vt:lpstr>
      <vt:lpstr>Key concepts</vt:lpstr>
      <vt:lpstr>Bayes Formula</vt:lpstr>
      <vt:lpstr>Simple Example of State Estimation</vt:lpstr>
      <vt:lpstr>Causal vs. Diagnostic Reasoning</vt:lpstr>
      <vt:lpstr>Embellishing Bayes Theorem</vt:lpstr>
      <vt:lpstr>Example</vt:lpstr>
      <vt:lpstr>Typical distributions for probabilistic models</vt:lpstr>
      <vt:lpstr>Probability distributions applied to motion models</vt:lpstr>
      <vt:lpstr>Using a Gaussian representation</vt:lpstr>
      <vt:lpstr>Particle Filter localisation (PFL)</vt:lpstr>
      <vt:lpstr>Using a particles representation</vt:lpstr>
      <vt:lpstr>The weighted particle representation</vt:lpstr>
      <vt:lpstr>Summary so far</vt:lpstr>
      <vt:lpstr>To read further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COMSM4111 Robotic Systems</dc:title>
  <dc:creator>Walterio</dc:creator>
  <cp:lastModifiedBy>sebastian oakes</cp:lastModifiedBy>
  <cp:revision>383</cp:revision>
  <dcterms:created xsi:type="dcterms:W3CDTF">2011-02-13T16:21:44Z</dcterms:created>
  <dcterms:modified xsi:type="dcterms:W3CDTF">2018-02-20T14:49:20Z</dcterms:modified>
</cp:coreProperties>
</file>