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423" r:id="rId4"/>
    <p:sldId id="521" r:id="rId5"/>
    <p:sldId id="424" r:id="rId6"/>
    <p:sldId id="425" r:id="rId7"/>
    <p:sldId id="522" r:id="rId8"/>
    <p:sldId id="427" r:id="rId9"/>
    <p:sldId id="428" r:id="rId10"/>
    <p:sldId id="432" r:id="rId11"/>
    <p:sldId id="438" r:id="rId12"/>
    <p:sldId id="5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076603744363028E-2"/>
          <c:y val="0.10220324803149605"/>
          <c:w val="0.83434513928590159"/>
          <c:h val="0.58800344488188971"/>
        </c:manualLayout>
      </c:layout>
      <c:barChart>
        <c:barDir val="col"/>
        <c:grouping val="stacked"/>
        <c:varyColors val="0"/>
        <c:ser>
          <c:idx val="0"/>
          <c:order val="0"/>
          <c:tx>
            <c:strRef>
              <c:f>Sheet1!$B$1</c:f>
              <c:strCache>
                <c:ptCount val="1"/>
                <c:pt idx="0">
                  <c:v>Column1</c:v>
                </c:pt>
              </c:strCache>
            </c:strRef>
          </c:tx>
          <c:spPr>
            <a:solidFill>
              <a:srgbClr val="4472C4"/>
            </a:solidFill>
          </c:spPr>
          <c:invertIfNegative val="0"/>
          <c:cat>
            <c:strRef>
              <c:f>Sheet1!$A$2:$A$29</c:f>
              <c:strCache>
                <c:ptCount val="28"/>
                <c:pt idx="0">
                  <c:v>Belgium</c:v>
                </c:pt>
                <c:pt idx="1">
                  <c:v>Bulgaria</c:v>
                </c:pt>
                <c:pt idx="2">
                  <c:v>Czech Republic</c:v>
                </c:pt>
                <c:pt idx="3">
                  <c:v>Denmark</c:v>
                </c:pt>
                <c:pt idx="4">
                  <c:v>Germany</c:v>
                </c:pt>
                <c:pt idx="5">
                  <c:v>Estonia</c:v>
                </c:pt>
                <c:pt idx="6">
                  <c:v>Ireland</c:v>
                </c:pt>
                <c:pt idx="7">
                  <c:v>Greece</c:v>
                </c:pt>
                <c:pt idx="8">
                  <c:v>Spain</c:v>
                </c:pt>
                <c:pt idx="9">
                  <c:v>France</c:v>
                </c:pt>
                <c:pt idx="10">
                  <c:v>Croatia</c:v>
                </c:pt>
                <c:pt idx="11">
                  <c:v>Italy</c:v>
                </c:pt>
                <c:pt idx="12">
                  <c:v>Cyprus</c:v>
                </c:pt>
                <c:pt idx="13">
                  <c:v>Latvia</c:v>
                </c:pt>
                <c:pt idx="14">
                  <c:v>Lithuania</c:v>
                </c:pt>
                <c:pt idx="15">
                  <c:v>Luxembourg</c:v>
                </c:pt>
                <c:pt idx="16">
                  <c:v>Hungary</c:v>
                </c:pt>
                <c:pt idx="17">
                  <c:v>Malta</c:v>
                </c:pt>
                <c:pt idx="18">
                  <c:v>Netherlands</c:v>
                </c:pt>
                <c:pt idx="19">
                  <c:v>Austria</c:v>
                </c:pt>
                <c:pt idx="20">
                  <c:v>Poland</c:v>
                </c:pt>
                <c:pt idx="21">
                  <c:v>Portugal</c:v>
                </c:pt>
                <c:pt idx="22">
                  <c:v>Romania</c:v>
                </c:pt>
                <c:pt idx="23">
                  <c:v>Slovenia</c:v>
                </c:pt>
                <c:pt idx="24">
                  <c:v>Slovakia</c:v>
                </c:pt>
                <c:pt idx="25">
                  <c:v>Finland</c:v>
                </c:pt>
                <c:pt idx="26">
                  <c:v>Sweden</c:v>
                </c:pt>
                <c:pt idx="27">
                  <c:v>UK</c:v>
                </c:pt>
              </c:strCache>
            </c:strRef>
          </c:cat>
          <c:val>
            <c:numRef>
              <c:f>Sheet1!$B$2:$B$29</c:f>
              <c:numCache>
                <c:formatCode>General</c:formatCode>
                <c:ptCount val="28"/>
                <c:pt idx="0">
                  <c:v>7348.2064357306135</c:v>
                </c:pt>
                <c:pt idx="1">
                  <c:v>4444.2004503707558</c:v>
                </c:pt>
                <c:pt idx="2">
                  <c:v>5568.5955119743539</c:v>
                </c:pt>
                <c:pt idx="3">
                  <c:v>5576.5647811797271</c:v>
                </c:pt>
                <c:pt idx="4">
                  <c:v>6418.8945937783146</c:v>
                </c:pt>
                <c:pt idx="5">
                  <c:v>5868.8051079355428</c:v>
                </c:pt>
                <c:pt idx="6">
                  <c:v>5380.3678134246102</c:v>
                </c:pt>
                <c:pt idx="7">
                  <c:v>5176.0592114141591</c:v>
                </c:pt>
                <c:pt idx="8">
                  <c:v>5191.364617442473</c:v>
                </c:pt>
                <c:pt idx="9">
                  <c:v>6623.8364598298494</c:v>
                </c:pt>
                <c:pt idx="10">
                  <c:v>3974.1638579520286</c:v>
                </c:pt>
                <c:pt idx="11">
                  <c:v>4988.5484849135828</c:v>
                </c:pt>
                <c:pt idx="12">
                  <c:v>5261.1032040823411</c:v>
                </c:pt>
                <c:pt idx="13">
                  <c:v>3349.6776693011002</c:v>
                </c:pt>
                <c:pt idx="14">
                  <c:v>3874.0984302078914</c:v>
                </c:pt>
                <c:pt idx="15">
                  <c:v>10620.742180362453</c:v>
                </c:pt>
                <c:pt idx="16">
                  <c:v>4053.0274758475716</c:v>
                </c:pt>
                <c:pt idx="17">
                  <c:v>4896.3935670172632</c:v>
                </c:pt>
                <c:pt idx="18">
                  <c:v>6488.4295528644625</c:v>
                </c:pt>
                <c:pt idx="19">
                  <c:v>7408.9485283436834</c:v>
                </c:pt>
                <c:pt idx="20">
                  <c:v>3809.576022478926</c:v>
                </c:pt>
                <c:pt idx="21">
                  <c:v>4630.5728684422484</c:v>
                </c:pt>
                <c:pt idx="22">
                  <c:v>2493.9532464562744</c:v>
                </c:pt>
                <c:pt idx="23">
                  <c:v>6592.475766917185</c:v>
                </c:pt>
                <c:pt idx="24">
                  <c:v>4963.6307849466912</c:v>
                </c:pt>
                <c:pt idx="25">
                  <c:v>14924.087141069129</c:v>
                </c:pt>
                <c:pt idx="26">
                  <c:v>12906.982151107628</c:v>
                </c:pt>
                <c:pt idx="27">
                  <c:v>4647.5502694217621</c:v>
                </c:pt>
              </c:numCache>
            </c:numRef>
          </c:val>
          <c:extLst>
            <c:ext xmlns:c16="http://schemas.microsoft.com/office/drawing/2014/chart" uri="{C3380CC4-5D6E-409C-BE32-E72D297353CC}">
              <c16:uniqueId val="{00000000-D1B2-461E-B862-1BD2F5E530ED}"/>
            </c:ext>
          </c:extLst>
        </c:ser>
        <c:dLbls>
          <c:showLegendKey val="0"/>
          <c:showVal val="0"/>
          <c:showCatName val="0"/>
          <c:showSerName val="0"/>
          <c:showPercent val="0"/>
          <c:showBubbleSize val="0"/>
        </c:dLbls>
        <c:gapWidth val="150"/>
        <c:overlap val="100"/>
        <c:axId val="161338496"/>
        <c:axId val="161340032"/>
      </c:barChart>
      <c:catAx>
        <c:axId val="161338496"/>
        <c:scaling>
          <c:orientation val="minMax"/>
        </c:scaling>
        <c:delete val="0"/>
        <c:axPos val="b"/>
        <c:numFmt formatCode="General" sourceLinked="0"/>
        <c:majorTickMark val="out"/>
        <c:minorTickMark val="none"/>
        <c:tickLblPos val="nextTo"/>
        <c:txPr>
          <a:bodyPr rot="-5400000" vert="horz" anchor="ctr" anchorCtr="1"/>
          <a:lstStyle/>
          <a:p>
            <a:pPr>
              <a:defRPr/>
            </a:pPr>
            <a:endParaRPr lang="en-US"/>
          </a:p>
        </c:txPr>
        <c:crossAx val="161340032"/>
        <c:crosses val="autoZero"/>
        <c:auto val="1"/>
        <c:lblAlgn val="ctr"/>
        <c:lblOffset val="100"/>
        <c:noMultiLvlLbl val="0"/>
      </c:catAx>
      <c:valAx>
        <c:axId val="161340032"/>
        <c:scaling>
          <c:orientation val="minMax"/>
        </c:scaling>
        <c:delete val="0"/>
        <c:axPos val="l"/>
        <c:majorGridlines>
          <c:spPr>
            <a:ln>
              <a:noFill/>
            </a:ln>
          </c:spPr>
        </c:majorGridlines>
        <c:numFmt formatCode="#,##0" sourceLinked="0"/>
        <c:majorTickMark val="out"/>
        <c:minorTickMark val="none"/>
        <c:tickLblPos val="nextTo"/>
        <c:crossAx val="161338496"/>
        <c:crosses val="autoZero"/>
        <c:crossBetween val="between"/>
      </c:valAx>
      <c:spPr>
        <a:noFill/>
        <a:ln>
          <a:noFill/>
        </a:ln>
      </c:spPr>
    </c:plotArea>
    <c:plotVisOnly val="1"/>
    <c:dispBlanksAs val="gap"/>
    <c:showDLblsOverMax val="0"/>
  </c:chart>
  <c:txPr>
    <a:bodyPr/>
    <a:lstStyle/>
    <a:p>
      <a:pPr>
        <a:defRPr sz="12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782284702925227E-2"/>
          <c:y val="0.20881249999999998"/>
          <c:w val="0.5921897489961484"/>
          <c:h val="0.71121875000000001"/>
        </c:manualLayout>
      </c:layout>
      <c:barChart>
        <c:barDir val="col"/>
        <c:grouping val="stacked"/>
        <c:varyColors val="0"/>
        <c:ser>
          <c:idx val="0"/>
          <c:order val="0"/>
          <c:tx>
            <c:strRef>
              <c:f>Sheet1!$B$1</c:f>
              <c:strCache>
                <c:ptCount val="1"/>
                <c:pt idx="0">
                  <c:v>Gas</c:v>
                </c:pt>
              </c:strCache>
            </c:strRef>
          </c:tx>
          <c:spPr>
            <a:solidFill>
              <a:srgbClr val="FFC000"/>
            </a:solidFill>
            <a:scene3d>
              <a:camera prst="orthographicFront"/>
              <a:lightRig rig="threePt" dir="t"/>
            </a:scene3d>
            <a:sp3d prstMaterial="matte">
              <a:bevelT w="127000" h="63500"/>
            </a:sp3d>
          </c:spPr>
          <c:invertIfNegative val="0"/>
          <c:dLbls>
            <c:spPr>
              <a:noFill/>
              <a:ln>
                <a:noFill/>
              </a:ln>
              <a:effectLst/>
            </c:spPr>
            <c:txPr>
              <a:bodyPr/>
              <a:lstStyle/>
              <a:p>
                <a:pPr>
                  <a:defRPr sz="120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2008</c:v>
                </c:pt>
                <c:pt idx="1">
                  <c:v>2018*</c:v>
                </c:pt>
              </c:strCache>
            </c:strRef>
          </c:cat>
          <c:val>
            <c:numRef>
              <c:f>Sheet1!$B$2:$B$3</c:f>
              <c:numCache>
                <c:formatCode>0%</c:formatCode>
                <c:ptCount val="2"/>
                <c:pt idx="0">
                  <c:v>0.45737930305113428</c:v>
                </c:pt>
                <c:pt idx="1">
                  <c:v>0.39607827016361097</c:v>
                </c:pt>
              </c:numCache>
            </c:numRef>
          </c:val>
          <c:extLst>
            <c:ext xmlns:c16="http://schemas.microsoft.com/office/drawing/2014/chart" uri="{C3380CC4-5D6E-409C-BE32-E72D297353CC}">
              <c16:uniqueId val="{00000000-1652-44C4-A8C2-69FC4F8D9A31}"/>
            </c:ext>
          </c:extLst>
        </c:ser>
        <c:ser>
          <c:idx val="1"/>
          <c:order val="1"/>
          <c:tx>
            <c:strRef>
              <c:f>Sheet1!$C$1</c:f>
              <c:strCache>
                <c:ptCount val="1"/>
                <c:pt idx="0">
                  <c:v>Renewable</c:v>
                </c:pt>
              </c:strCache>
            </c:strRef>
          </c:tx>
          <c:spPr>
            <a:solidFill>
              <a:schemeClr val="bg2">
                <a:lumMod val="75000"/>
              </a:schemeClr>
            </a:solidFill>
            <a:scene3d>
              <a:camera prst="orthographicFront"/>
              <a:lightRig rig="threePt" dir="t"/>
            </a:scene3d>
            <a:sp3d prstMaterial="matte">
              <a:bevelT w="127000" h="63500"/>
            </a:sp3d>
          </c:spPr>
          <c:invertIfNegative val="0"/>
          <c:dLbls>
            <c:dLbl>
              <c:idx val="0"/>
              <c:spPr/>
              <c:txPr>
                <a:bodyPr/>
                <a:lstStyle/>
                <a:p>
                  <a:pPr>
                    <a:defRPr sz="1050">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1-1652-44C4-A8C2-69FC4F8D9A31}"/>
                </c:ext>
              </c:extLst>
            </c:dLbl>
            <c:spPr>
              <a:noFill/>
              <a:ln>
                <a:noFill/>
              </a:ln>
              <a:effectLst/>
            </c:spPr>
            <c:txPr>
              <a:bodyPr/>
              <a:lstStyle/>
              <a:p>
                <a:pPr>
                  <a:defRPr sz="12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2008</c:v>
                </c:pt>
                <c:pt idx="1">
                  <c:v>2018*</c:v>
                </c:pt>
              </c:strCache>
            </c:strRef>
          </c:cat>
          <c:val>
            <c:numRef>
              <c:f>Sheet1!$C$2:$C$3</c:f>
              <c:numCache>
                <c:formatCode>0%</c:formatCode>
                <c:ptCount val="2"/>
                <c:pt idx="0">
                  <c:v>5.5126645867484531E-2</c:v>
                </c:pt>
                <c:pt idx="1">
                  <c:v>0.2911288333470361</c:v>
                </c:pt>
              </c:numCache>
            </c:numRef>
          </c:val>
          <c:extLst>
            <c:ext xmlns:c16="http://schemas.microsoft.com/office/drawing/2014/chart" uri="{C3380CC4-5D6E-409C-BE32-E72D297353CC}">
              <c16:uniqueId val="{00000002-1652-44C4-A8C2-69FC4F8D9A31}"/>
            </c:ext>
          </c:extLst>
        </c:ser>
        <c:ser>
          <c:idx val="2"/>
          <c:order val="2"/>
          <c:tx>
            <c:strRef>
              <c:f>Sheet1!$D$1</c:f>
              <c:strCache>
                <c:ptCount val="1"/>
                <c:pt idx="0">
                  <c:v>Nuclear</c:v>
                </c:pt>
              </c:strCache>
            </c:strRef>
          </c:tx>
          <c:spPr>
            <a:solidFill>
              <a:schemeClr val="accent6">
                <a:lumMod val="75000"/>
              </a:schemeClr>
            </a:solidFill>
            <a:scene3d>
              <a:camera prst="orthographicFront"/>
              <a:lightRig rig="threePt" dir="t"/>
            </a:scene3d>
            <a:sp3d prstMaterial="matte">
              <a:bevelT w="127000" h="63500"/>
            </a:sp3d>
          </c:spPr>
          <c:invertIfNegative val="0"/>
          <c:dLbls>
            <c:spPr>
              <a:noFill/>
              <a:ln>
                <a:noFill/>
              </a:ln>
              <a:effectLst/>
            </c:spPr>
            <c:txPr>
              <a:bodyPr/>
              <a:lstStyle/>
              <a:p>
                <a:pPr>
                  <a:defRPr sz="12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2008</c:v>
                </c:pt>
                <c:pt idx="1">
                  <c:v>2018*</c:v>
                </c:pt>
              </c:strCache>
            </c:strRef>
          </c:cat>
          <c:val>
            <c:numRef>
              <c:f>Sheet1!$D$2:$D$3</c:f>
              <c:numCache>
                <c:formatCode>0%</c:formatCode>
                <c:ptCount val="2"/>
                <c:pt idx="0">
                  <c:v>0.1260377558035006</c:v>
                </c:pt>
                <c:pt idx="1">
                  <c:v>0.18864589328290718</c:v>
                </c:pt>
              </c:numCache>
            </c:numRef>
          </c:val>
          <c:extLst>
            <c:ext xmlns:c16="http://schemas.microsoft.com/office/drawing/2014/chart" uri="{C3380CC4-5D6E-409C-BE32-E72D297353CC}">
              <c16:uniqueId val="{00000003-1652-44C4-A8C2-69FC4F8D9A31}"/>
            </c:ext>
          </c:extLst>
        </c:ser>
        <c:ser>
          <c:idx val="3"/>
          <c:order val="3"/>
          <c:tx>
            <c:strRef>
              <c:f>Sheet1!$E$1</c:f>
              <c:strCache>
                <c:ptCount val="1"/>
                <c:pt idx="0">
                  <c:v>Coal</c:v>
                </c:pt>
              </c:strCache>
            </c:strRef>
          </c:tx>
          <c:spPr>
            <a:solidFill>
              <a:schemeClr val="accent5">
                <a:lumMod val="75000"/>
              </a:schemeClr>
            </a:solidFill>
            <a:scene3d>
              <a:camera prst="orthographicFront"/>
              <a:lightRig rig="threePt" dir="t"/>
            </a:scene3d>
            <a:sp3d prstMaterial="matte">
              <a:bevelT w="127000" h="63500"/>
            </a:sp3d>
          </c:spPr>
          <c:invertIfNegative val="0"/>
          <c:dLbls>
            <c:dLbl>
              <c:idx val="1"/>
              <c:spPr/>
              <c:txPr>
                <a:bodyPr/>
                <a:lstStyle/>
                <a:p>
                  <a:pPr>
                    <a:defRPr sz="1000" b="1">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4-1652-44C4-A8C2-69FC4F8D9A31}"/>
                </c:ext>
              </c:extLst>
            </c:dLbl>
            <c:spPr>
              <a:noFill/>
              <a:ln>
                <a:noFill/>
              </a:ln>
              <a:effectLst/>
            </c:spPr>
            <c:txPr>
              <a:bodyPr/>
              <a:lstStyle/>
              <a:p>
                <a:pPr>
                  <a:defRPr sz="1200">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2008</c:v>
                </c:pt>
                <c:pt idx="1">
                  <c:v>2018*</c:v>
                </c:pt>
              </c:strCache>
            </c:strRef>
          </c:cat>
          <c:val>
            <c:numRef>
              <c:f>Sheet1!$E$2:$E$3</c:f>
              <c:numCache>
                <c:formatCode>0%</c:formatCode>
                <c:ptCount val="2"/>
                <c:pt idx="0">
                  <c:v>0.31211993019935486</c:v>
                </c:pt>
                <c:pt idx="1">
                  <c:v>4.6205705829153988E-2</c:v>
                </c:pt>
              </c:numCache>
            </c:numRef>
          </c:val>
          <c:extLst>
            <c:ext xmlns:c16="http://schemas.microsoft.com/office/drawing/2014/chart" uri="{C3380CC4-5D6E-409C-BE32-E72D297353CC}">
              <c16:uniqueId val="{00000005-1652-44C4-A8C2-69FC4F8D9A31}"/>
            </c:ext>
          </c:extLst>
        </c:ser>
        <c:ser>
          <c:idx val="4"/>
          <c:order val="4"/>
          <c:tx>
            <c:strRef>
              <c:f>Sheet1!$F$1</c:f>
              <c:strCache>
                <c:ptCount val="1"/>
                <c:pt idx="0">
                  <c:v>Other</c:v>
                </c:pt>
              </c:strCache>
            </c:strRef>
          </c:tx>
          <c:spPr>
            <a:solidFill>
              <a:schemeClr val="tx1">
                <a:lumMod val="50000"/>
                <a:lumOff val="50000"/>
              </a:schemeClr>
            </a:solidFill>
            <a:scene3d>
              <a:camera prst="orthographicFront"/>
              <a:lightRig rig="threePt" dir="t"/>
            </a:scene3d>
            <a:sp3d prstMaterial="matte">
              <a:bevelT w="127000" h="63500"/>
            </a:sp3d>
          </c:spPr>
          <c:invertIfNegative val="0"/>
          <c:dLbls>
            <c:spPr>
              <a:noFill/>
              <a:ln>
                <a:noFill/>
              </a:ln>
              <a:effectLst/>
            </c:spPr>
            <c:txPr>
              <a:bodyPr/>
              <a:lstStyle/>
              <a:p>
                <a:pPr>
                  <a:defRPr sz="1000"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2008</c:v>
                </c:pt>
                <c:pt idx="1">
                  <c:v>2018*</c:v>
                </c:pt>
              </c:strCache>
            </c:strRef>
          </c:cat>
          <c:val>
            <c:numRef>
              <c:f>Sheet1!$F$2:$F$3</c:f>
              <c:numCache>
                <c:formatCode>0%</c:formatCode>
                <c:ptCount val="2"/>
                <c:pt idx="0">
                  <c:v>4.9336365078525735E-2</c:v>
                </c:pt>
                <c:pt idx="1">
                  <c:v>7.7941297377291774E-2</c:v>
                </c:pt>
              </c:numCache>
            </c:numRef>
          </c:val>
          <c:extLst>
            <c:ext xmlns:c16="http://schemas.microsoft.com/office/drawing/2014/chart" uri="{C3380CC4-5D6E-409C-BE32-E72D297353CC}">
              <c16:uniqueId val="{00000006-1652-44C4-A8C2-69FC4F8D9A31}"/>
            </c:ext>
          </c:extLst>
        </c:ser>
        <c:dLbls>
          <c:showLegendKey val="0"/>
          <c:showVal val="0"/>
          <c:showCatName val="0"/>
          <c:showSerName val="0"/>
          <c:showPercent val="0"/>
          <c:showBubbleSize val="0"/>
        </c:dLbls>
        <c:gapWidth val="150"/>
        <c:overlap val="100"/>
        <c:axId val="161561216"/>
        <c:axId val="161579392"/>
      </c:barChart>
      <c:catAx>
        <c:axId val="161561216"/>
        <c:scaling>
          <c:orientation val="minMax"/>
        </c:scaling>
        <c:delete val="0"/>
        <c:axPos val="b"/>
        <c:numFmt formatCode="General" sourceLinked="1"/>
        <c:majorTickMark val="out"/>
        <c:minorTickMark val="none"/>
        <c:tickLblPos val="nextTo"/>
        <c:txPr>
          <a:bodyPr/>
          <a:lstStyle/>
          <a:p>
            <a:pPr>
              <a:defRPr sz="1400"/>
            </a:pPr>
            <a:endParaRPr lang="en-US"/>
          </a:p>
        </c:txPr>
        <c:crossAx val="161579392"/>
        <c:crosses val="autoZero"/>
        <c:auto val="1"/>
        <c:lblAlgn val="ctr"/>
        <c:lblOffset val="100"/>
        <c:noMultiLvlLbl val="0"/>
      </c:catAx>
      <c:valAx>
        <c:axId val="161579392"/>
        <c:scaling>
          <c:orientation val="minMax"/>
        </c:scaling>
        <c:delete val="1"/>
        <c:axPos val="l"/>
        <c:majorGridlines>
          <c:spPr>
            <a:ln>
              <a:noFill/>
            </a:ln>
          </c:spPr>
        </c:majorGridlines>
        <c:numFmt formatCode="0%" sourceLinked="1"/>
        <c:majorTickMark val="out"/>
        <c:minorTickMark val="none"/>
        <c:tickLblPos val="nextTo"/>
        <c:crossAx val="161561216"/>
        <c:crosses val="autoZero"/>
        <c:crossBetween val="between"/>
      </c:valAx>
      <c:spPr>
        <a:scene3d>
          <a:camera prst="orthographicFront"/>
          <a:lightRig rig="threePt" dir="t"/>
        </a:scene3d>
        <a:sp3d>
          <a:bevelT w="190500" h="38100"/>
        </a:sp3d>
      </c:spPr>
    </c:plotArea>
    <c:legend>
      <c:legendPos val="r"/>
      <c:layout>
        <c:manualLayout>
          <c:xMode val="edge"/>
          <c:yMode val="edge"/>
          <c:x val="0.56844119668264514"/>
          <c:y val="0.41965920275590551"/>
          <c:w val="0.21541932699353467"/>
          <c:h val="0.33568159448818896"/>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8349169531971091"/>
          <c:y val="0.13359747974026701"/>
          <c:w val="0.47753949428376902"/>
          <c:h val="0.72745591109925412"/>
        </c:manualLayout>
      </c:layout>
      <c:pieChart>
        <c:varyColors val="1"/>
        <c:ser>
          <c:idx val="0"/>
          <c:order val="0"/>
          <c:tx>
            <c:strRef>
              <c:f>Sheet1!$B$1</c:f>
              <c:strCache>
                <c:ptCount val="1"/>
                <c:pt idx="0">
                  <c:v>Column1</c:v>
                </c:pt>
              </c:strCache>
            </c:strRef>
          </c:tx>
          <c:dPt>
            <c:idx val="0"/>
            <c:bubble3D val="0"/>
            <c:spPr>
              <a:solidFill>
                <a:schemeClr val="accent1">
                  <a:shade val="44000"/>
                </a:schemeClr>
              </a:solidFill>
              <a:ln>
                <a:noFill/>
              </a:ln>
              <a:effectLst/>
            </c:spPr>
            <c:extLst>
              <c:ext xmlns:c16="http://schemas.microsoft.com/office/drawing/2014/chart" uri="{C3380CC4-5D6E-409C-BE32-E72D297353CC}">
                <c16:uniqueId val="{00000001-FDF4-423F-9392-76C6E6BAE75B}"/>
              </c:ext>
            </c:extLst>
          </c:dPt>
          <c:dPt>
            <c:idx val="1"/>
            <c:bubble3D val="0"/>
            <c:spPr>
              <a:solidFill>
                <a:schemeClr val="accent1">
                  <a:shade val="58000"/>
                </a:schemeClr>
              </a:solidFill>
              <a:ln>
                <a:noFill/>
              </a:ln>
              <a:effectLst/>
            </c:spPr>
            <c:extLst>
              <c:ext xmlns:c16="http://schemas.microsoft.com/office/drawing/2014/chart" uri="{C3380CC4-5D6E-409C-BE32-E72D297353CC}">
                <c16:uniqueId val="{00000003-FDF4-423F-9392-76C6E6BAE75B}"/>
              </c:ext>
            </c:extLst>
          </c:dPt>
          <c:dPt>
            <c:idx val="2"/>
            <c:bubble3D val="0"/>
            <c:spPr>
              <a:solidFill>
                <a:schemeClr val="accent1">
                  <a:shade val="72000"/>
                </a:schemeClr>
              </a:solidFill>
              <a:ln>
                <a:noFill/>
              </a:ln>
              <a:effectLst/>
            </c:spPr>
            <c:extLst>
              <c:ext xmlns:c16="http://schemas.microsoft.com/office/drawing/2014/chart" uri="{C3380CC4-5D6E-409C-BE32-E72D297353CC}">
                <c16:uniqueId val="{00000005-FDF4-423F-9392-76C6E6BAE75B}"/>
              </c:ext>
            </c:extLst>
          </c:dPt>
          <c:dPt>
            <c:idx val="3"/>
            <c:bubble3D val="0"/>
            <c:spPr>
              <a:solidFill>
                <a:schemeClr val="accent1">
                  <a:shade val="86000"/>
                </a:schemeClr>
              </a:solidFill>
              <a:ln>
                <a:noFill/>
              </a:ln>
              <a:effectLst/>
            </c:spPr>
            <c:extLst>
              <c:ext xmlns:c16="http://schemas.microsoft.com/office/drawing/2014/chart" uri="{C3380CC4-5D6E-409C-BE32-E72D297353CC}">
                <c16:uniqueId val="{00000007-FDF4-423F-9392-76C6E6BAE75B}"/>
              </c:ext>
            </c:extLst>
          </c:dPt>
          <c:dPt>
            <c:idx val="4"/>
            <c:bubble3D val="0"/>
            <c:spPr>
              <a:solidFill>
                <a:schemeClr val="accent1"/>
              </a:solidFill>
              <a:ln>
                <a:noFill/>
              </a:ln>
              <a:effectLst/>
            </c:spPr>
            <c:extLst>
              <c:ext xmlns:c16="http://schemas.microsoft.com/office/drawing/2014/chart" uri="{C3380CC4-5D6E-409C-BE32-E72D297353CC}">
                <c16:uniqueId val="{00000009-FDF4-423F-9392-76C6E6BAE75B}"/>
              </c:ext>
            </c:extLst>
          </c:dPt>
          <c:dPt>
            <c:idx val="5"/>
            <c:bubble3D val="0"/>
            <c:spPr>
              <a:solidFill>
                <a:schemeClr val="accent1">
                  <a:tint val="86000"/>
                </a:schemeClr>
              </a:solidFill>
              <a:ln>
                <a:noFill/>
              </a:ln>
              <a:effectLst/>
            </c:spPr>
            <c:extLst>
              <c:ext xmlns:c16="http://schemas.microsoft.com/office/drawing/2014/chart" uri="{C3380CC4-5D6E-409C-BE32-E72D297353CC}">
                <c16:uniqueId val="{0000000B-FDF4-423F-9392-76C6E6BAE75B}"/>
              </c:ext>
            </c:extLst>
          </c:dPt>
          <c:dPt>
            <c:idx val="6"/>
            <c:bubble3D val="0"/>
            <c:spPr>
              <a:solidFill>
                <a:schemeClr val="accent1">
                  <a:tint val="72000"/>
                </a:schemeClr>
              </a:solidFill>
              <a:ln>
                <a:noFill/>
              </a:ln>
              <a:effectLst/>
            </c:spPr>
            <c:extLst>
              <c:ext xmlns:c16="http://schemas.microsoft.com/office/drawing/2014/chart" uri="{C3380CC4-5D6E-409C-BE32-E72D297353CC}">
                <c16:uniqueId val="{0000000D-FDF4-423F-9392-76C6E6BAE75B}"/>
              </c:ext>
            </c:extLst>
          </c:dPt>
          <c:dPt>
            <c:idx val="7"/>
            <c:bubble3D val="0"/>
            <c:spPr>
              <a:solidFill>
                <a:schemeClr val="accent1">
                  <a:tint val="58000"/>
                </a:schemeClr>
              </a:solidFill>
              <a:ln>
                <a:noFill/>
              </a:ln>
              <a:effectLst/>
            </c:spPr>
            <c:extLst>
              <c:ext xmlns:c16="http://schemas.microsoft.com/office/drawing/2014/chart" uri="{C3380CC4-5D6E-409C-BE32-E72D297353CC}">
                <c16:uniqueId val="{0000000F-FDF4-423F-9392-76C6E6BAE75B}"/>
              </c:ext>
            </c:extLst>
          </c:dPt>
          <c:dPt>
            <c:idx val="8"/>
            <c:bubble3D val="0"/>
            <c:spPr>
              <a:solidFill>
                <a:schemeClr val="accent1">
                  <a:tint val="44000"/>
                </a:schemeClr>
              </a:solidFill>
              <a:ln>
                <a:noFill/>
              </a:ln>
              <a:effectLst/>
            </c:spPr>
            <c:extLst>
              <c:ext xmlns:c16="http://schemas.microsoft.com/office/drawing/2014/chart" uri="{C3380CC4-5D6E-409C-BE32-E72D297353CC}">
                <c16:uniqueId val="{00000011-FDF4-423F-9392-76C6E6BAE75B}"/>
              </c:ext>
            </c:extLst>
          </c:dPt>
          <c:dLbls>
            <c:dLbl>
              <c:idx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FDF4-423F-9392-76C6E6BAE75B}"/>
                </c:ext>
              </c:extLst>
            </c:dLbl>
            <c:dLbl>
              <c:idx val="1"/>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DF4-423F-9392-76C6E6BAE75B}"/>
                </c:ext>
              </c:extLst>
            </c:dLbl>
            <c:dLbl>
              <c:idx val="2"/>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FDF4-423F-9392-76C6E6BAE75B}"/>
                </c:ext>
              </c:extLst>
            </c:dLbl>
            <c:dLbl>
              <c:idx val="5"/>
              <c:layout>
                <c:manualLayout>
                  <c:x val="5.5555555555555552E-2"/>
                  <c:y val="-7.31263966905946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DF4-423F-9392-76C6E6BAE75B}"/>
                </c:ext>
              </c:extLst>
            </c:dLbl>
            <c:dLbl>
              <c:idx val="6"/>
              <c:layout>
                <c:manualLayout>
                  <c:x val="6.7851987054294086E-2"/>
                  <c:y val="-6.9670755666220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DF4-423F-9392-76C6E6BAE75B}"/>
                </c:ext>
              </c:extLst>
            </c:dLbl>
            <c:dLbl>
              <c:idx val="7"/>
              <c:layout>
                <c:manualLayout>
                  <c:x val="7.1469156870795691E-2"/>
                  <c:y val="-3.63985185404758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DF4-423F-9392-76C6E6BAE75B}"/>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Sheet1!$A$2:$A$10</c:f>
              <c:strCache>
                <c:ptCount val="9"/>
                <c:pt idx="0">
                  <c:v>EDF</c:v>
                </c:pt>
                <c:pt idx="1">
                  <c:v>RWE</c:v>
                </c:pt>
                <c:pt idx="2">
                  <c:v>SSE</c:v>
                </c:pt>
                <c:pt idx="3">
                  <c:v>Drax</c:v>
                </c:pt>
                <c:pt idx="4">
                  <c:v>Centrica</c:v>
                </c:pt>
                <c:pt idx="5">
                  <c:v>Uniper</c:v>
                </c:pt>
                <c:pt idx="6">
                  <c:v>ECG</c:v>
                </c:pt>
                <c:pt idx="7">
                  <c:v>ScottishPower</c:v>
                </c:pt>
                <c:pt idx="8">
                  <c:v>Other</c:v>
                </c:pt>
              </c:strCache>
            </c:strRef>
          </c:cat>
          <c:val>
            <c:numRef>
              <c:f>Sheet1!$B$2:$B$10</c:f>
              <c:numCache>
                <c:formatCode>0%</c:formatCode>
                <c:ptCount val="9"/>
                <c:pt idx="0">
                  <c:v>0.24</c:v>
                </c:pt>
                <c:pt idx="1">
                  <c:v>0.14000000000000001</c:v>
                </c:pt>
                <c:pt idx="2">
                  <c:v>0.08</c:v>
                </c:pt>
                <c:pt idx="3">
                  <c:v>7.0000000000000007E-2</c:v>
                </c:pt>
                <c:pt idx="4">
                  <c:v>0.05</c:v>
                </c:pt>
                <c:pt idx="5">
                  <c:v>0.04</c:v>
                </c:pt>
                <c:pt idx="6">
                  <c:v>0.04</c:v>
                </c:pt>
                <c:pt idx="7">
                  <c:v>0.04</c:v>
                </c:pt>
                <c:pt idx="8">
                  <c:v>0.28999999999999998</c:v>
                </c:pt>
              </c:numCache>
            </c:numRef>
          </c:val>
          <c:extLst>
            <c:ext xmlns:c16="http://schemas.microsoft.com/office/drawing/2014/chart" uri="{C3380CC4-5D6E-409C-BE32-E72D297353CC}">
              <c16:uniqueId val="{00000012-FDF4-423F-9392-76C6E6BAE75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7547392383792748"/>
          <c:y val="6.1463114193917055E-2"/>
          <c:w val="0.27784664021570699"/>
          <c:h val="0.8960004215803003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pieChart>
        <c:varyColors val="1"/>
        <c:ser>
          <c:idx val="0"/>
          <c:order val="0"/>
          <c:dPt>
            <c:idx val="0"/>
            <c:bubble3D val="0"/>
            <c:spPr>
              <a:solidFill>
                <a:schemeClr val="accent6">
                  <a:lumMod val="60000"/>
                  <a:lumOff val="40000"/>
                </a:schemeClr>
              </a:solidFill>
            </c:spPr>
            <c:extLst>
              <c:ext xmlns:c16="http://schemas.microsoft.com/office/drawing/2014/chart" uri="{C3380CC4-5D6E-409C-BE32-E72D297353CC}">
                <c16:uniqueId val="{00000001-5C90-46E2-83C0-0285F6F1A1C3}"/>
              </c:ext>
            </c:extLst>
          </c:dPt>
          <c:dPt>
            <c:idx val="1"/>
            <c:bubble3D val="0"/>
            <c:spPr>
              <a:solidFill>
                <a:srgbClr val="0070C0"/>
              </a:solidFill>
            </c:spPr>
            <c:extLst>
              <c:ext xmlns:c16="http://schemas.microsoft.com/office/drawing/2014/chart" uri="{C3380CC4-5D6E-409C-BE32-E72D297353CC}">
                <c16:uniqueId val="{00000003-5C90-46E2-83C0-0285F6F1A1C3}"/>
              </c:ext>
            </c:extLst>
          </c:dPt>
          <c:dPt>
            <c:idx val="3"/>
            <c:bubble3D val="0"/>
            <c:spPr>
              <a:solidFill>
                <a:schemeClr val="tx2">
                  <a:lumMod val="75000"/>
                </a:schemeClr>
              </a:solidFill>
            </c:spPr>
            <c:extLst>
              <c:ext xmlns:c16="http://schemas.microsoft.com/office/drawing/2014/chart" uri="{C3380CC4-5D6E-409C-BE32-E72D297353CC}">
                <c16:uniqueId val="{00000005-5C90-46E2-83C0-0285F6F1A1C3}"/>
              </c:ext>
            </c:extLst>
          </c:dPt>
          <c:dLbls>
            <c:dLbl>
              <c:idx val="1"/>
              <c:spPr/>
              <c:txPr>
                <a:bodyPr/>
                <a:lstStyle/>
                <a:p>
                  <a:pPr>
                    <a:defRPr sz="1400" b="1">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3-5C90-46E2-83C0-0285F6F1A1C3}"/>
                </c:ext>
              </c:extLst>
            </c:dLbl>
            <c:dLbl>
              <c:idx val="3"/>
              <c:spPr/>
              <c:txPr>
                <a:bodyPr/>
                <a:lstStyle/>
                <a:p>
                  <a:pPr>
                    <a:defRPr sz="1400" b="1">
                      <a:solidFill>
                        <a:schemeClr val="bg1"/>
                      </a:solidFill>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5-5C90-46E2-83C0-0285F6F1A1C3}"/>
                </c:ext>
              </c:extLst>
            </c:dLbl>
            <c:spPr>
              <a:noFill/>
              <a:ln>
                <a:noFill/>
              </a:ln>
              <a:effectLst/>
            </c:spPr>
            <c:txPr>
              <a:bodyPr/>
              <a:lstStyle/>
              <a:p>
                <a:pPr>
                  <a:defRPr sz="1400" b="1">
                    <a:solidFill>
                      <a:schemeClr val="accent1">
                        <a:lumMod val="75000"/>
                      </a:schemeClr>
                    </a:solidFill>
                  </a:defRPr>
                </a:pPr>
                <a:endParaRPr lang="en-US"/>
              </a:p>
            </c:txPr>
            <c:dLblPos val="inEnd"/>
            <c:showLegendKey val="0"/>
            <c:showVal val="1"/>
            <c:showCatName val="0"/>
            <c:showSerName val="0"/>
            <c:showPercent val="0"/>
            <c:showBubbleSize val="0"/>
            <c:showLeaderLines val="1"/>
            <c:extLst>
              <c:ext xmlns:c15="http://schemas.microsoft.com/office/drawing/2012/chart" uri="{CE6537A1-D6FC-4f65-9D91-7224C49458BB}"/>
            </c:extLst>
          </c:dLbls>
          <c:cat>
            <c:strRef>
              <c:f>Sheet2!$L$20:$L$23</c:f>
              <c:strCache>
                <c:ptCount val="4"/>
                <c:pt idx="0">
                  <c:v>Wind</c:v>
                </c:pt>
                <c:pt idx="1">
                  <c:v>Hydro</c:v>
                </c:pt>
                <c:pt idx="2">
                  <c:v>Solar</c:v>
                </c:pt>
                <c:pt idx="3">
                  <c:v>Bioenergy</c:v>
                </c:pt>
              </c:strCache>
            </c:strRef>
          </c:cat>
          <c:val>
            <c:numRef>
              <c:f>Sheet2!$N$20:$N$23</c:f>
              <c:numCache>
                <c:formatCode>0%</c:formatCode>
                <c:ptCount val="4"/>
                <c:pt idx="0">
                  <c:v>0.63512544802867388</c:v>
                </c:pt>
                <c:pt idx="1">
                  <c:v>5.053763440860215E-2</c:v>
                </c:pt>
                <c:pt idx="2">
                  <c:v>5.3046594982078858E-2</c:v>
                </c:pt>
                <c:pt idx="3">
                  <c:v>0.26129032258064516</c:v>
                </c:pt>
              </c:numCache>
            </c:numRef>
          </c:val>
          <c:extLst>
            <c:ext xmlns:c16="http://schemas.microsoft.com/office/drawing/2014/chart" uri="{C3380CC4-5D6E-409C-BE32-E72D297353CC}">
              <c16:uniqueId val="{00000006-5C90-46E2-83C0-0285F6F1A1C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2.3584126063281967E-2"/>
          <c:y val="3.4375000000000003E-2"/>
          <c:w val="0.58133793675665901"/>
          <c:h val="0.84062499999999996"/>
        </c:manualLayout>
      </c:layout>
      <c:barChart>
        <c:barDir val="col"/>
        <c:grouping val="stacked"/>
        <c:varyColors val="0"/>
        <c:ser>
          <c:idx val="0"/>
          <c:order val="0"/>
          <c:tx>
            <c:strRef>
              <c:f>Sheet1!$B$1</c:f>
              <c:strCache>
                <c:ptCount val="1"/>
                <c:pt idx="0">
                  <c:v>SSE</c:v>
                </c:pt>
              </c:strCache>
            </c:strRef>
          </c:tx>
          <c:spPr>
            <a:solidFill>
              <a:schemeClr val="accent1">
                <a:shade val="4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Sheet1!$B$2</c:f>
              <c:numCache>
                <c:formatCode>0%</c:formatCode>
                <c:ptCount val="1"/>
                <c:pt idx="0">
                  <c:v>0.17399999999999999</c:v>
                </c:pt>
              </c:numCache>
            </c:numRef>
          </c:val>
          <c:extLst>
            <c:ext xmlns:c16="http://schemas.microsoft.com/office/drawing/2014/chart" uri="{C3380CC4-5D6E-409C-BE32-E72D297353CC}">
              <c16:uniqueId val="{00000000-B2F3-468B-9FB3-944A897E9252}"/>
            </c:ext>
          </c:extLst>
        </c:ser>
        <c:ser>
          <c:idx val="1"/>
          <c:order val="1"/>
          <c:tx>
            <c:strRef>
              <c:f>Sheet1!$C$1</c:f>
              <c:strCache>
                <c:ptCount val="1"/>
                <c:pt idx="0">
                  <c:v>BGB</c:v>
                </c:pt>
              </c:strCache>
            </c:strRef>
          </c:tx>
          <c:spPr>
            <a:solidFill>
              <a:schemeClr val="accent1">
                <a:shade val="61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Sheet1!$C$2</c:f>
              <c:numCache>
                <c:formatCode>0%</c:formatCode>
                <c:ptCount val="1"/>
                <c:pt idx="0">
                  <c:v>0.14699999999999999</c:v>
                </c:pt>
              </c:numCache>
            </c:numRef>
          </c:val>
          <c:extLst>
            <c:ext xmlns:c16="http://schemas.microsoft.com/office/drawing/2014/chart" uri="{C3380CC4-5D6E-409C-BE32-E72D297353CC}">
              <c16:uniqueId val="{00000001-B2F3-468B-9FB3-944A897E9252}"/>
            </c:ext>
          </c:extLst>
        </c:ser>
        <c:ser>
          <c:idx val="2"/>
          <c:order val="2"/>
          <c:tx>
            <c:strRef>
              <c:f>Sheet1!$D$1</c:f>
              <c:strCache>
                <c:ptCount val="1"/>
                <c:pt idx="0">
                  <c:v>EON</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Sheet1!$D$2</c:f>
              <c:numCache>
                <c:formatCode>0%</c:formatCode>
                <c:ptCount val="1"/>
                <c:pt idx="0">
                  <c:v>0.13100000000000001</c:v>
                </c:pt>
              </c:numCache>
            </c:numRef>
          </c:val>
          <c:extLst>
            <c:ext xmlns:c16="http://schemas.microsoft.com/office/drawing/2014/chart" uri="{C3380CC4-5D6E-409C-BE32-E72D297353CC}">
              <c16:uniqueId val="{00000002-B2F3-468B-9FB3-944A897E9252}"/>
            </c:ext>
          </c:extLst>
        </c:ser>
        <c:ser>
          <c:idx val="3"/>
          <c:order val="3"/>
          <c:tx>
            <c:strRef>
              <c:f>Sheet1!$E$1</c:f>
              <c:strCache>
                <c:ptCount val="1"/>
                <c:pt idx="0">
                  <c:v>Npower</c:v>
                </c:pt>
              </c:strCache>
            </c:strRef>
          </c:tx>
          <c:spPr>
            <a:solidFill>
              <a:schemeClr val="accent1">
                <a:shade val="92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Sheet1!$E$2</c:f>
              <c:numCache>
                <c:formatCode>0%</c:formatCode>
                <c:ptCount val="1"/>
                <c:pt idx="0">
                  <c:v>0.124</c:v>
                </c:pt>
              </c:numCache>
            </c:numRef>
          </c:val>
          <c:extLst>
            <c:ext xmlns:c16="http://schemas.microsoft.com/office/drawing/2014/chart" uri="{C3380CC4-5D6E-409C-BE32-E72D297353CC}">
              <c16:uniqueId val="{00000003-B2F3-468B-9FB3-944A897E9252}"/>
            </c:ext>
          </c:extLst>
        </c:ser>
        <c:ser>
          <c:idx val="4"/>
          <c:order val="4"/>
          <c:tx>
            <c:strRef>
              <c:f>Sheet1!$F$1</c:f>
              <c:strCache>
                <c:ptCount val="1"/>
                <c:pt idx="0">
                  <c:v>Haven</c:v>
                </c:pt>
              </c:strCache>
            </c:strRef>
          </c:tx>
          <c:spPr>
            <a:solidFill>
              <a:schemeClr val="accent1">
                <a:tint val="93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Sheet1!$F$2</c:f>
              <c:numCache>
                <c:formatCode>0%</c:formatCode>
                <c:ptCount val="1"/>
                <c:pt idx="0">
                  <c:v>0.124</c:v>
                </c:pt>
              </c:numCache>
            </c:numRef>
          </c:val>
          <c:extLst>
            <c:ext xmlns:c16="http://schemas.microsoft.com/office/drawing/2014/chart" uri="{C3380CC4-5D6E-409C-BE32-E72D297353CC}">
              <c16:uniqueId val="{00000004-B2F3-468B-9FB3-944A897E9252}"/>
            </c:ext>
          </c:extLst>
        </c:ser>
        <c:ser>
          <c:idx val="5"/>
          <c:order val="5"/>
          <c:tx>
            <c:strRef>
              <c:f>Sheet1!$G$1</c:f>
              <c:strCache>
                <c:ptCount val="1"/>
                <c:pt idx="0">
                  <c:v>EDF</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Sheet1!$G$2</c:f>
              <c:numCache>
                <c:formatCode>0%</c:formatCode>
                <c:ptCount val="1"/>
                <c:pt idx="0">
                  <c:v>0.11800000000000001</c:v>
                </c:pt>
              </c:numCache>
            </c:numRef>
          </c:val>
          <c:extLst>
            <c:ext xmlns:c16="http://schemas.microsoft.com/office/drawing/2014/chart" uri="{C3380CC4-5D6E-409C-BE32-E72D297353CC}">
              <c16:uniqueId val="{00000005-B2F3-468B-9FB3-944A897E9252}"/>
            </c:ext>
          </c:extLst>
        </c:ser>
        <c:ser>
          <c:idx val="6"/>
          <c:order val="6"/>
          <c:tx>
            <c:strRef>
              <c:f>Sheet1!$H$1</c:f>
              <c:strCache>
                <c:ptCount val="1"/>
                <c:pt idx="0">
                  <c:v>Scottish Power</c:v>
                </c:pt>
              </c:strCache>
            </c:strRef>
          </c:tx>
          <c:spPr>
            <a:solidFill>
              <a:schemeClr val="accent1">
                <a:tint val="62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Sheet1!$H$2</c:f>
              <c:numCache>
                <c:formatCode>0%</c:formatCode>
                <c:ptCount val="1"/>
                <c:pt idx="0">
                  <c:v>6.7000000000000004E-2</c:v>
                </c:pt>
              </c:numCache>
            </c:numRef>
          </c:val>
          <c:extLst>
            <c:ext xmlns:c16="http://schemas.microsoft.com/office/drawing/2014/chart" uri="{C3380CC4-5D6E-409C-BE32-E72D297353CC}">
              <c16:uniqueId val="{00000006-B2F3-468B-9FB3-944A897E9252}"/>
            </c:ext>
          </c:extLst>
        </c:ser>
        <c:ser>
          <c:idx val="7"/>
          <c:order val="7"/>
          <c:tx>
            <c:strRef>
              <c:f>Sheet1!$I$1</c:f>
              <c:strCache>
                <c:ptCount val="1"/>
                <c:pt idx="0">
                  <c:v>Other</c:v>
                </c:pt>
              </c:strCache>
            </c:strRef>
          </c:tx>
          <c:spPr>
            <a:solidFill>
              <a:schemeClr val="accent1">
                <a:tint val="46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2F3-468B-9FB3-944A897E9252}"/>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c:f>
              <c:numCache>
                <c:formatCode>General</c:formatCode>
                <c:ptCount val="1"/>
              </c:numCache>
            </c:numRef>
          </c:cat>
          <c:val>
            <c:numRef>
              <c:f>Sheet1!$I$2</c:f>
              <c:numCache>
                <c:formatCode>0%</c:formatCode>
                <c:ptCount val="1"/>
                <c:pt idx="0">
                  <c:v>0.115</c:v>
                </c:pt>
              </c:numCache>
            </c:numRef>
          </c:val>
          <c:extLst>
            <c:ext xmlns:c16="http://schemas.microsoft.com/office/drawing/2014/chart" uri="{C3380CC4-5D6E-409C-BE32-E72D297353CC}">
              <c16:uniqueId val="{00000008-B2F3-468B-9FB3-944A897E9252}"/>
            </c:ext>
          </c:extLst>
        </c:ser>
        <c:dLbls>
          <c:showLegendKey val="0"/>
          <c:showVal val="0"/>
          <c:showCatName val="0"/>
          <c:showSerName val="0"/>
          <c:showPercent val="0"/>
          <c:showBubbleSize val="0"/>
        </c:dLbls>
        <c:gapWidth val="150"/>
        <c:overlap val="100"/>
        <c:axId val="143907072"/>
        <c:axId val="143991552"/>
      </c:barChart>
      <c:catAx>
        <c:axId val="143907072"/>
        <c:scaling>
          <c:orientation val="minMax"/>
        </c:scaling>
        <c:delete val="1"/>
        <c:axPos val="b"/>
        <c:numFmt formatCode="General" sourceLinked="1"/>
        <c:majorTickMark val="out"/>
        <c:minorTickMark val="none"/>
        <c:tickLblPos val="nextTo"/>
        <c:crossAx val="143991552"/>
        <c:crosses val="autoZero"/>
        <c:auto val="1"/>
        <c:lblAlgn val="ctr"/>
        <c:lblOffset val="100"/>
        <c:noMultiLvlLbl val="0"/>
      </c:catAx>
      <c:valAx>
        <c:axId val="143991552"/>
        <c:scaling>
          <c:orientation val="minMax"/>
        </c:scaling>
        <c:delete val="1"/>
        <c:axPos val="l"/>
        <c:majorGridlines>
          <c:spPr>
            <a:ln w="6350" cap="flat" cmpd="sng" algn="ctr">
              <a:noFill/>
              <a:prstDash val="solid"/>
              <a:round/>
            </a:ln>
            <a:effectLst/>
          </c:spPr>
        </c:majorGridlines>
        <c:numFmt formatCode="0%" sourceLinked="1"/>
        <c:majorTickMark val="out"/>
        <c:minorTickMark val="none"/>
        <c:tickLblPos val="nextTo"/>
        <c:crossAx val="143907072"/>
        <c:crosses val="autoZero"/>
        <c:crossBetween val="between"/>
      </c:valAx>
      <c:spPr>
        <a:noFill/>
        <a:ln>
          <a:noFill/>
        </a:ln>
        <a:effectLst/>
      </c:spPr>
    </c:plotArea>
    <c:legend>
      <c:legendPos val="r"/>
      <c:layout>
        <c:manualLayout>
          <c:xMode val="edge"/>
          <c:yMode val="edge"/>
          <c:x val="0.481733444407758"/>
          <c:y val="0.18942076771653543"/>
          <c:w val="0.286590957288962"/>
          <c:h val="0.6387042322834645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2.3584126063281967E-2"/>
          <c:y val="3.4375000000000003E-2"/>
          <c:w val="0.58133793675665901"/>
          <c:h val="0.84062499999999996"/>
        </c:manualLayout>
      </c:layout>
      <c:barChart>
        <c:barDir val="col"/>
        <c:grouping val="stacked"/>
        <c:varyColors val="0"/>
        <c:ser>
          <c:idx val="0"/>
          <c:order val="0"/>
          <c:tx>
            <c:strRef>
              <c:f>Sheet1!$B$1</c:f>
              <c:strCache>
                <c:ptCount val="1"/>
                <c:pt idx="0">
                  <c:v>BGB</c:v>
                </c:pt>
              </c:strCache>
            </c:strRef>
          </c:tx>
          <c:spPr>
            <a:solidFill>
              <a:schemeClr val="accent1">
                <a:shade val="47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Sheet1!$B$2</c:f>
              <c:numCache>
                <c:formatCode>0%</c:formatCode>
                <c:ptCount val="1"/>
                <c:pt idx="0">
                  <c:v>0.23</c:v>
                </c:pt>
              </c:numCache>
            </c:numRef>
          </c:val>
          <c:extLst>
            <c:ext xmlns:c16="http://schemas.microsoft.com/office/drawing/2014/chart" uri="{C3380CC4-5D6E-409C-BE32-E72D297353CC}">
              <c16:uniqueId val="{00000000-8D45-4E63-9079-3F9CE0EA7EB6}"/>
            </c:ext>
          </c:extLst>
        </c:ser>
        <c:ser>
          <c:idx val="1"/>
          <c:order val="1"/>
          <c:tx>
            <c:strRef>
              <c:f>Sheet1!$C$1</c:f>
              <c:strCache>
                <c:ptCount val="1"/>
                <c:pt idx="0">
                  <c:v>SSE</c:v>
                </c:pt>
              </c:strCache>
            </c:strRef>
          </c:tx>
          <c:spPr>
            <a:solidFill>
              <a:schemeClr val="accent1">
                <a:shade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Sheet1!$C$2</c:f>
              <c:numCache>
                <c:formatCode>0%</c:formatCode>
                <c:ptCount val="1"/>
                <c:pt idx="0">
                  <c:v>0.16</c:v>
                </c:pt>
              </c:numCache>
            </c:numRef>
          </c:val>
          <c:extLst>
            <c:ext xmlns:c16="http://schemas.microsoft.com/office/drawing/2014/chart" uri="{C3380CC4-5D6E-409C-BE32-E72D297353CC}">
              <c16:uniqueId val="{00000001-8D45-4E63-9079-3F9CE0EA7EB6}"/>
            </c:ext>
          </c:extLst>
        </c:ser>
        <c:ser>
          <c:idx val="2"/>
          <c:order val="2"/>
          <c:tx>
            <c:strRef>
              <c:f>Sheet1!$D$1</c:f>
              <c:strCache>
                <c:ptCount val="1"/>
                <c:pt idx="0">
                  <c:v>EON</c:v>
                </c:pt>
              </c:strCache>
            </c:strRef>
          </c:tx>
          <c:spPr>
            <a:solidFill>
              <a:schemeClr val="accent1">
                <a:shade val="82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Sheet1!$D$2</c:f>
              <c:numCache>
                <c:formatCode>0%</c:formatCode>
                <c:ptCount val="1"/>
                <c:pt idx="0">
                  <c:v>0.15</c:v>
                </c:pt>
              </c:numCache>
            </c:numRef>
          </c:val>
          <c:extLst>
            <c:ext xmlns:c16="http://schemas.microsoft.com/office/drawing/2014/chart" uri="{C3380CC4-5D6E-409C-BE32-E72D297353CC}">
              <c16:uniqueId val="{00000002-8D45-4E63-9079-3F9CE0EA7EB6}"/>
            </c:ext>
          </c:extLst>
        </c:ser>
        <c:ser>
          <c:idx val="3"/>
          <c:order val="3"/>
          <c:tx>
            <c:strRef>
              <c:f>Sheet1!$E$1</c:f>
              <c:strCache>
                <c:ptCount val="1"/>
                <c:pt idx="0">
                  <c:v>EDF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Sheet1!$E$2</c:f>
              <c:numCache>
                <c:formatCode>0%</c:formatCode>
                <c:ptCount val="1"/>
                <c:pt idx="0">
                  <c:v>0.12</c:v>
                </c:pt>
              </c:numCache>
            </c:numRef>
          </c:val>
          <c:extLst>
            <c:ext xmlns:c16="http://schemas.microsoft.com/office/drawing/2014/chart" uri="{C3380CC4-5D6E-409C-BE32-E72D297353CC}">
              <c16:uniqueId val="{00000003-8D45-4E63-9079-3F9CE0EA7EB6}"/>
            </c:ext>
          </c:extLst>
        </c:ser>
        <c:ser>
          <c:idx val="4"/>
          <c:order val="4"/>
          <c:tx>
            <c:strRef>
              <c:f>Sheet1!$F$1</c:f>
              <c:strCache>
                <c:ptCount val="1"/>
                <c:pt idx="0">
                  <c:v>Scottish Power</c:v>
                </c:pt>
              </c:strCache>
            </c:strRef>
          </c:tx>
          <c:spPr>
            <a:solidFill>
              <a:schemeClr val="accent1">
                <a:tint val="83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Sheet1!$F$2</c:f>
              <c:numCache>
                <c:formatCode>0%</c:formatCode>
                <c:ptCount val="1"/>
                <c:pt idx="0">
                  <c:v>0.11</c:v>
                </c:pt>
              </c:numCache>
            </c:numRef>
          </c:val>
          <c:extLst>
            <c:ext xmlns:c16="http://schemas.microsoft.com/office/drawing/2014/chart" uri="{C3380CC4-5D6E-409C-BE32-E72D297353CC}">
              <c16:uniqueId val="{00000004-8D45-4E63-9079-3F9CE0EA7EB6}"/>
            </c:ext>
          </c:extLst>
        </c:ser>
        <c:ser>
          <c:idx val="5"/>
          <c:order val="5"/>
          <c:tx>
            <c:strRef>
              <c:f>Sheet1!$G$1</c:f>
              <c:strCache>
                <c:ptCount val="1"/>
                <c:pt idx="0">
                  <c:v>RWE</c:v>
                </c:pt>
              </c:strCache>
            </c:strRef>
          </c:tx>
          <c:spPr>
            <a:solidFill>
              <a:schemeClr val="accent1">
                <a:tint val="6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Sheet1!$G$2</c:f>
              <c:numCache>
                <c:formatCode>0%</c:formatCode>
                <c:ptCount val="1"/>
                <c:pt idx="0">
                  <c:v>0.1</c:v>
                </c:pt>
              </c:numCache>
            </c:numRef>
          </c:val>
          <c:extLst>
            <c:ext xmlns:c16="http://schemas.microsoft.com/office/drawing/2014/chart" uri="{C3380CC4-5D6E-409C-BE32-E72D297353CC}">
              <c16:uniqueId val="{00000005-8D45-4E63-9079-3F9CE0EA7EB6}"/>
            </c:ext>
          </c:extLst>
        </c:ser>
        <c:ser>
          <c:idx val="6"/>
          <c:order val="6"/>
          <c:tx>
            <c:strRef>
              <c:f>Sheet1!$H$1</c:f>
              <c:strCache>
                <c:ptCount val="1"/>
                <c:pt idx="0">
                  <c:v>Other</c:v>
                </c:pt>
              </c:strCache>
            </c:strRef>
          </c:tx>
          <c:spPr>
            <a:solidFill>
              <a:schemeClr val="accent1">
                <a:tint val="48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Domestic</c:v>
                </c:pt>
              </c:strCache>
            </c:strRef>
          </c:cat>
          <c:val>
            <c:numRef>
              <c:f>Sheet1!$H$2</c:f>
              <c:numCache>
                <c:formatCode>0%</c:formatCode>
                <c:ptCount val="1"/>
                <c:pt idx="0">
                  <c:v>0.12</c:v>
                </c:pt>
              </c:numCache>
            </c:numRef>
          </c:val>
          <c:extLst>
            <c:ext xmlns:c16="http://schemas.microsoft.com/office/drawing/2014/chart" uri="{C3380CC4-5D6E-409C-BE32-E72D297353CC}">
              <c16:uniqueId val="{00000006-8D45-4E63-9079-3F9CE0EA7EB6}"/>
            </c:ext>
          </c:extLst>
        </c:ser>
        <c:dLbls>
          <c:showLegendKey val="0"/>
          <c:showVal val="0"/>
          <c:showCatName val="0"/>
          <c:showSerName val="0"/>
          <c:showPercent val="0"/>
          <c:showBubbleSize val="0"/>
        </c:dLbls>
        <c:gapWidth val="150"/>
        <c:overlap val="100"/>
        <c:axId val="158948352"/>
        <c:axId val="159039872"/>
      </c:barChart>
      <c:catAx>
        <c:axId val="158948352"/>
        <c:scaling>
          <c:orientation val="minMax"/>
        </c:scaling>
        <c:delete val="1"/>
        <c:axPos val="b"/>
        <c:numFmt formatCode="General" sourceLinked="0"/>
        <c:majorTickMark val="out"/>
        <c:minorTickMark val="none"/>
        <c:tickLblPos val="nextTo"/>
        <c:crossAx val="159039872"/>
        <c:crosses val="autoZero"/>
        <c:auto val="1"/>
        <c:lblAlgn val="ctr"/>
        <c:lblOffset val="100"/>
        <c:noMultiLvlLbl val="0"/>
      </c:catAx>
      <c:valAx>
        <c:axId val="159039872"/>
        <c:scaling>
          <c:orientation val="minMax"/>
        </c:scaling>
        <c:delete val="1"/>
        <c:axPos val="l"/>
        <c:majorGridlines>
          <c:spPr>
            <a:ln w="6350" cap="flat" cmpd="sng" algn="ctr">
              <a:noFill/>
              <a:prstDash val="solid"/>
              <a:round/>
            </a:ln>
            <a:effectLst/>
          </c:spPr>
        </c:majorGridlines>
        <c:numFmt formatCode="0%" sourceLinked="1"/>
        <c:majorTickMark val="out"/>
        <c:minorTickMark val="none"/>
        <c:tickLblPos val="nextTo"/>
        <c:crossAx val="158948352"/>
        <c:crosses val="autoZero"/>
        <c:crossBetween val="between"/>
      </c:valAx>
      <c:spPr>
        <a:noFill/>
        <a:ln>
          <a:noFill/>
        </a:ln>
        <a:effectLst/>
      </c:spPr>
    </c:plotArea>
    <c:legend>
      <c:legendPos val="r"/>
      <c:layout>
        <c:manualLayout>
          <c:xMode val="edge"/>
          <c:yMode val="edge"/>
          <c:x val="0.481733444407758"/>
          <c:y val="0.18942076771653543"/>
          <c:w val="0.286590957288962"/>
          <c:h val="0.7120708661417323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2.3584126063281967E-2"/>
          <c:y val="3.4375000000000003E-2"/>
          <c:w val="0.58133793675665901"/>
          <c:h val="0.84062499999999996"/>
        </c:manualLayout>
      </c:layout>
      <c:barChart>
        <c:barDir val="col"/>
        <c:grouping val="stacked"/>
        <c:varyColors val="0"/>
        <c:ser>
          <c:idx val="0"/>
          <c:order val="0"/>
          <c:tx>
            <c:strRef>
              <c:f>Sheet1!$B$1</c:f>
              <c:strCache>
                <c:ptCount val="1"/>
                <c:pt idx="0">
                  <c:v>EDF</c:v>
                </c:pt>
              </c:strCache>
            </c:strRef>
          </c:tx>
          <c:spPr>
            <a:solidFill>
              <a:schemeClr val="accent1">
                <a:shade val="4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Sheet1!$B$2</c:f>
              <c:numCache>
                <c:formatCode>0%</c:formatCode>
                <c:ptCount val="1"/>
                <c:pt idx="0">
                  <c:v>0.185</c:v>
                </c:pt>
              </c:numCache>
            </c:numRef>
          </c:val>
          <c:extLst>
            <c:ext xmlns:c16="http://schemas.microsoft.com/office/drawing/2014/chart" uri="{C3380CC4-5D6E-409C-BE32-E72D297353CC}">
              <c16:uniqueId val="{00000000-0CEB-436A-BA73-F4E069FBFF82}"/>
            </c:ext>
          </c:extLst>
        </c:ser>
        <c:ser>
          <c:idx val="1"/>
          <c:order val="1"/>
          <c:tx>
            <c:strRef>
              <c:f>Sheet1!$C$1</c:f>
              <c:strCache>
                <c:ptCount val="1"/>
                <c:pt idx="0">
                  <c:v>Npower</c:v>
                </c:pt>
              </c:strCache>
            </c:strRef>
          </c:tx>
          <c:spPr>
            <a:solidFill>
              <a:schemeClr val="accent1">
                <a:shade val="61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Sheet1!$C$2</c:f>
              <c:numCache>
                <c:formatCode>0%</c:formatCode>
                <c:ptCount val="1"/>
                <c:pt idx="0">
                  <c:v>0.16500000000000001</c:v>
                </c:pt>
              </c:numCache>
            </c:numRef>
          </c:val>
          <c:extLst>
            <c:ext xmlns:c16="http://schemas.microsoft.com/office/drawing/2014/chart" uri="{C3380CC4-5D6E-409C-BE32-E72D297353CC}">
              <c16:uniqueId val="{00000001-0CEB-436A-BA73-F4E069FBFF82}"/>
            </c:ext>
          </c:extLst>
        </c:ser>
        <c:ser>
          <c:idx val="2"/>
          <c:order val="2"/>
          <c:tx>
            <c:strRef>
              <c:f>Sheet1!$D$1</c:f>
              <c:strCache>
                <c:ptCount val="1"/>
                <c:pt idx="0">
                  <c:v>EON</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Sheet1!$D$2</c:f>
              <c:numCache>
                <c:formatCode>0%</c:formatCode>
                <c:ptCount val="1"/>
                <c:pt idx="0">
                  <c:v>0.10300000000000001</c:v>
                </c:pt>
              </c:numCache>
            </c:numRef>
          </c:val>
          <c:extLst>
            <c:ext xmlns:c16="http://schemas.microsoft.com/office/drawing/2014/chart" uri="{C3380CC4-5D6E-409C-BE32-E72D297353CC}">
              <c16:uniqueId val="{00000002-0CEB-436A-BA73-F4E069FBFF82}"/>
            </c:ext>
          </c:extLst>
        </c:ser>
        <c:ser>
          <c:idx val="3"/>
          <c:order val="3"/>
          <c:tx>
            <c:strRef>
              <c:f>Sheet1!$E$1</c:f>
              <c:strCache>
                <c:ptCount val="1"/>
                <c:pt idx="0">
                  <c:v>SSE</c:v>
                </c:pt>
              </c:strCache>
            </c:strRef>
          </c:tx>
          <c:spPr>
            <a:solidFill>
              <a:schemeClr val="accent1">
                <a:shade val="92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Sheet1!$E$2</c:f>
              <c:numCache>
                <c:formatCode>0%</c:formatCode>
                <c:ptCount val="1"/>
                <c:pt idx="0">
                  <c:v>9.9000000000000005E-2</c:v>
                </c:pt>
              </c:numCache>
            </c:numRef>
          </c:val>
          <c:extLst>
            <c:ext xmlns:c16="http://schemas.microsoft.com/office/drawing/2014/chart" uri="{C3380CC4-5D6E-409C-BE32-E72D297353CC}">
              <c16:uniqueId val="{00000003-0CEB-436A-BA73-F4E069FBFF82}"/>
            </c:ext>
          </c:extLst>
        </c:ser>
        <c:ser>
          <c:idx val="4"/>
          <c:order val="4"/>
          <c:tx>
            <c:strRef>
              <c:f>Sheet1!$F$1</c:f>
              <c:strCache>
                <c:ptCount val="1"/>
                <c:pt idx="0">
                  <c:v>Haven</c:v>
                </c:pt>
              </c:strCache>
            </c:strRef>
          </c:tx>
          <c:spPr>
            <a:solidFill>
              <a:schemeClr val="accent1">
                <a:tint val="93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Sheet1!$F$2</c:f>
              <c:numCache>
                <c:formatCode>0%</c:formatCode>
                <c:ptCount val="1"/>
                <c:pt idx="0">
                  <c:v>9.9000000000000005E-2</c:v>
                </c:pt>
              </c:numCache>
            </c:numRef>
          </c:val>
          <c:extLst>
            <c:ext xmlns:c16="http://schemas.microsoft.com/office/drawing/2014/chart" uri="{C3380CC4-5D6E-409C-BE32-E72D297353CC}">
              <c16:uniqueId val="{00000004-0CEB-436A-BA73-F4E069FBFF82}"/>
            </c:ext>
          </c:extLst>
        </c:ser>
        <c:ser>
          <c:idx val="5"/>
          <c:order val="5"/>
          <c:tx>
            <c:strRef>
              <c:f>Sheet1!$G$1</c:f>
              <c:strCache>
                <c:ptCount val="1"/>
                <c:pt idx="0">
                  <c:v>Engie</c:v>
                </c:pt>
              </c:strCache>
            </c:strRef>
          </c:tx>
          <c:spPr>
            <a:solidFill>
              <a:schemeClr val="accent1">
                <a:tint val="77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Sheet1!$G$2</c:f>
              <c:numCache>
                <c:formatCode>0%</c:formatCode>
                <c:ptCount val="1"/>
                <c:pt idx="0">
                  <c:v>7.4999999999999997E-2</c:v>
                </c:pt>
              </c:numCache>
            </c:numRef>
          </c:val>
          <c:extLst>
            <c:ext xmlns:c16="http://schemas.microsoft.com/office/drawing/2014/chart" uri="{C3380CC4-5D6E-409C-BE32-E72D297353CC}">
              <c16:uniqueId val="{00000005-0CEB-436A-BA73-F4E069FBFF82}"/>
            </c:ext>
          </c:extLst>
        </c:ser>
        <c:ser>
          <c:idx val="6"/>
          <c:order val="6"/>
          <c:tx>
            <c:strRef>
              <c:f>Sheet1!$H$1</c:f>
              <c:strCache>
                <c:ptCount val="1"/>
                <c:pt idx="0">
                  <c:v>Smartest</c:v>
                </c:pt>
              </c:strCache>
            </c:strRef>
          </c:tx>
          <c:spPr>
            <a:solidFill>
              <a:schemeClr val="accent1">
                <a:tint val="62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numCache>
            </c:numRef>
          </c:cat>
          <c:val>
            <c:numRef>
              <c:f>Sheet1!$H$2</c:f>
              <c:numCache>
                <c:formatCode>0%</c:formatCode>
                <c:ptCount val="1"/>
                <c:pt idx="0">
                  <c:v>7.0999999999999994E-2</c:v>
                </c:pt>
              </c:numCache>
            </c:numRef>
          </c:val>
          <c:extLst>
            <c:ext xmlns:c16="http://schemas.microsoft.com/office/drawing/2014/chart" uri="{C3380CC4-5D6E-409C-BE32-E72D297353CC}">
              <c16:uniqueId val="{00000006-0CEB-436A-BA73-F4E069FBFF82}"/>
            </c:ext>
          </c:extLst>
        </c:ser>
        <c:ser>
          <c:idx val="7"/>
          <c:order val="7"/>
          <c:tx>
            <c:strRef>
              <c:f>Sheet1!$I$1</c:f>
              <c:strCache>
                <c:ptCount val="1"/>
                <c:pt idx="0">
                  <c:v>Other</c:v>
                </c:pt>
              </c:strCache>
            </c:strRef>
          </c:tx>
          <c:spPr>
            <a:solidFill>
              <a:schemeClr val="accent1">
                <a:tint val="46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CEB-436A-BA73-F4E069FBFF82}"/>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c:f>
              <c:numCache>
                <c:formatCode>General</c:formatCode>
                <c:ptCount val="1"/>
              </c:numCache>
            </c:numRef>
          </c:cat>
          <c:val>
            <c:numRef>
              <c:f>Sheet1!$I$2</c:f>
              <c:numCache>
                <c:formatCode>0%</c:formatCode>
                <c:ptCount val="1"/>
                <c:pt idx="0">
                  <c:v>0.20200000000000004</c:v>
                </c:pt>
              </c:numCache>
            </c:numRef>
          </c:val>
          <c:extLst>
            <c:ext xmlns:c16="http://schemas.microsoft.com/office/drawing/2014/chart" uri="{C3380CC4-5D6E-409C-BE32-E72D297353CC}">
              <c16:uniqueId val="{00000008-0CEB-436A-BA73-F4E069FBFF82}"/>
            </c:ext>
          </c:extLst>
        </c:ser>
        <c:dLbls>
          <c:showLegendKey val="0"/>
          <c:showVal val="0"/>
          <c:showCatName val="0"/>
          <c:showSerName val="0"/>
          <c:showPercent val="0"/>
          <c:showBubbleSize val="0"/>
        </c:dLbls>
        <c:gapWidth val="150"/>
        <c:overlap val="100"/>
        <c:axId val="163328768"/>
        <c:axId val="163330304"/>
      </c:barChart>
      <c:catAx>
        <c:axId val="163328768"/>
        <c:scaling>
          <c:orientation val="minMax"/>
        </c:scaling>
        <c:delete val="1"/>
        <c:axPos val="b"/>
        <c:numFmt formatCode="General" sourceLinked="1"/>
        <c:majorTickMark val="out"/>
        <c:minorTickMark val="none"/>
        <c:tickLblPos val="nextTo"/>
        <c:crossAx val="163330304"/>
        <c:crosses val="autoZero"/>
        <c:auto val="1"/>
        <c:lblAlgn val="ctr"/>
        <c:lblOffset val="100"/>
        <c:noMultiLvlLbl val="0"/>
      </c:catAx>
      <c:valAx>
        <c:axId val="163330304"/>
        <c:scaling>
          <c:orientation val="minMax"/>
        </c:scaling>
        <c:delete val="1"/>
        <c:axPos val="l"/>
        <c:majorGridlines>
          <c:spPr>
            <a:ln w="6350" cap="flat" cmpd="sng" algn="ctr">
              <a:noFill/>
              <a:prstDash val="solid"/>
              <a:round/>
            </a:ln>
            <a:effectLst/>
          </c:spPr>
        </c:majorGridlines>
        <c:numFmt formatCode="0%" sourceLinked="1"/>
        <c:majorTickMark val="out"/>
        <c:minorTickMark val="none"/>
        <c:tickLblPos val="nextTo"/>
        <c:crossAx val="163328768"/>
        <c:crosses val="autoZero"/>
        <c:crossBetween val="between"/>
      </c:valAx>
      <c:spPr>
        <a:noFill/>
        <a:ln>
          <a:noFill/>
        </a:ln>
        <a:effectLst/>
      </c:spPr>
    </c:plotArea>
    <c:legend>
      <c:legendPos val="r"/>
      <c:layout>
        <c:manualLayout>
          <c:xMode val="edge"/>
          <c:yMode val="edge"/>
          <c:x val="0.49588392004572723"/>
          <c:y val="0.19567076771653544"/>
          <c:w val="0.31170823724813729"/>
          <c:h val="0.6475226377952756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9076603744363028E-2"/>
          <c:y val="0.10220324803149605"/>
          <c:w val="0.83434513928590159"/>
          <c:h val="0.58800344488188971"/>
        </c:manualLayout>
      </c:layout>
      <c:barChart>
        <c:barDir val="col"/>
        <c:grouping val="stacked"/>
        <c:varyColors val="0"/>
        <c:ser>
          <c:idx val="0"/>
          <c:order val="0"/>
          <c:tx>
            <c:strRef>
              <c:f>Sheet1!$B$1</c:f>
              <c:strCache>
                <c:ptCount val="1"/>
                <c:pt idx="0">
                  <c:v>Excluding taxes and levies</c:v>
                </c:pt>
              </c:strCache>
            </c:strRef>
          </c:tx>
          <c:spPr>
            <a:solidFill>
              <a:schemeClr val="bg2">
                <a:lumMod val="50000"/>
              </a:schemeClr>
            </a:solidFill>
          </c:spPr>
          <c:invertIfNegative val="0"/>
          <c:cat>
            <c:strRef>
              <c:f>Sheet1!$A$2:$A$29</c:f>
              <c:strCache>
                <c:ptCount val="28"/>
                <c:pt idx="0">
                  <c:v>Belgium</c:v>
                </c:pt>
                <c:pt idx="1">
                  <c:v>Bulgaria</c:v>
                </c:pt>
                <c:pt idx="2">
                  <c:v>Czech Republic</c:v>
                </c:pt>
                <c:pt idx="3">
                  <c:v>Denmark</c:v>
                </c:pt>
                <c:pt idx="4">
                  <c:v>Germany</c:v>
                </c:pt>
                <c:pt idx="5">
                  <c:v>Estonia</c:v>
                </c:pt>
                <c:pt idx="6">
                  <c:v>Ireland</c:v>
                </c:pt>
                <c:pt idx="7">
                  <c:v>Greece</c:v>
                </c:pt>
                <c:pt idx="8">
                  <c:v>Spain</c:v>
                </c:pt>
                <c:pt idx="9">
                  <c:v>France</c:v>
                </c:pt>
                <c:pt idx="10">
                  <c:v>Croatia</c:v>
                </c:pt>
                <c:pt idx="11">
                  <c:v>Italy</c:v>
                </c:pt>
                <c:pt idx="12">
                  <c:v>Cyprus</c:v>
                </c:pt>
                <c:pt idx="13">
                  <c:v>Latvia</c:v>
                </c:pt>
                <c:pt idx="14">
                  <c:v>Lithuania</c:v>
                </c:pt>
                <c:pt idx="15">
                  <c:v>Luxembourg</c:v>
                </c:pt>
                <c:pt idx="16">
                  <c:v>Hungary</c:v>
                </c:pt>
                <c:pt idx="17">
                  <c:v>Malta</c:v>
                </c:pt>
                <c:pt idx="18">
                  <c:v>Netherlands</c:v>
                </c:pt>
                <c:pt idx="19">
                  <c:v>Austria</c:v>
                </c:pt>
                <c:pt idx="20">
                  <c:v>Poland</c:v>
                </c:pt>
                <c:pt idx="21">
                  <c:v>Portugal</c:v>
                </c:pt>
                <c:pt idx="22">
                  <c:v>Romania</c:v>
                </c:pt>
                <c:pt idx="23">
                  <c:v>Slovenia</c:v>
                </c:pt>
                <c:pt idx="24">
                  <c:v>Slovakia</c:v>
                </c:pt>
                <c:pt idx="25">
                  <c:v>Finland</c:v>
                </c:pt>
                <c:pt idx="26">
                  <c:v>Sweden</c:v>
                </c:pt>
                <c:pt idx="27">
                  <c:v>UK</c:v>
                </c:pt>
              </c:strCache>
            </c:strRef>
          </c:cat>
          <c:val>
            <c:numRef>
              <c:f>Sheet1!$B$2:$B$29</c:f>
              <c:numCache>
                <c:formatCode>General</c:formatCode>
                <c:ptCount val="28"/>
                <c:pt idx="0">
                  <c:v>4.8399999999999999E-2</c:v>
                </c:pt>
                <c:pt idx="1">
                  <c:v>6.25E-2</c:v>
                </c:pt>
                <c:pt idx="2">
                  <c:v>6.3299999999999995E-2</c:v>
                </c:pt>
                <c:pt idx="3">
                  <c:v>5.16E-2</c:v>
                </c:pt>
                <c:pt idx="4">
                  <c:v>4.5699999999999998E-2</c:v>
                </c:pt>
                <c:pt idx="5">
                  <c:v>5.7500000000000002E-2</c:v>
                </c:pt>
                <c:pt idx="6">
                  <c:v>8.0699999999999994E-2</c:v>
                </c:pt>
                <c:pt idx="7">
                  <c:v>5.1299999999999998E-2</c:v>
                </c:pt>
                <c:pt idx="8">
                  <c:v>6.9199999999999998E-2</c:v>
                </c:pt>
                <c:pt idx="9">
                  <c:v>5.1400000000000001E-2</c:v>
                </c:pt>
                <c:pt idx="10">
                  <c:v>5.7599999999999998E-2</c:v>
                </c:pt>
                <c:pt idx="11">
                  <c:v>6.2399999999999997E-2</c:v>
                </c:pt>
                <c:pt idx="12">
                  <c:v>0.1026</c:v>
                </c:pt>
                <c:pt idx="13">
                  <c:v>4.6800000000000001E-2</c:v>
                </c:pt>
                <c:pt idx="14">
                  <c:v>5.1999999999999998E-2</c:v>
                </c:pt>
                <c:pt idx="15">
                  <c:v>3.4299999999999997E-2</c:v>
                </c:pt>
                <c:pt idx="16">
                  <c:v>5.9799999999999999E-2</c:v>
                </c:pt>
                <c:pt idx="17">
                  <c:v>9.6799999999999997E-2</c:v>
                </c:pt>
                <c:pt idx="18">
                  <c:v>5.0500000000000003E-2</c:v>
                </c:pt>
                <c:pt idx="19">
                  <c:v>4.7E-2</c:v>
                </c:pt>
                <c:pt idx="20">
                  <c:v>4.6699999999999998E-2</c:v>
                </c:pt>
                <c:pt idx="21">
                  <c:v>5.8999999999999997E-2</c:v>
                </c:pt>
                <c:pt idx="22">
                  <c:v>5.5100000000000003E-2</c:v>
                </c:pt>
                <c:pt idx="23">
                  <c:v>0.05</c:v>
                </c:pt>
                <c:pt idx="24">
                  <c:v>5.5199999999999999E-2</c:v>
                </c:pt>
                <c:pt idx="25">
                  <c:v>4.7500000000000001E-2</c:v>
                </c:pt>
                <c:pt idx="26">
                  <c:v>4.1700000000000001E-2</c:v>
                </c:pt>
                <c:pt idx="27">
                  <c:v>0.10390000000000001</c:v>
                </c:pt>
              </c:numCache>
            </c:numRef>
          </c:val>
          <c:extLst>
            <c:ext xmlns:c16="http://schemas.microsoft.com/office/drawing/2014/chart" uri="{C3380CC4-5D6E-409C-BE32-E72D297353CC}">
              <c16:uniqueId val="{00000000-A59F-412C-8A54-63F73301CD70}"/>
            </c:ext>
          </c:extLst>
        </c:ser>
        <c:ser>
          <c:idx val="1"/>
          <c:order val="1"/>
          <c:tx>
            <c:strRef>
              <c:f>Sheet1!$C$1</c:f>
              <c:strCache>
                <c:ptCount val="1"/>
                <c:pt idx="0">
                  <c:v>Taxes and levies</c:v>
                </c:pt>
              </c:strCache>
            </c:strRef>
          </c:tx>
          <c:spPr>
            <a:solidFill>
              <a:schemeClr val="bg2">
                <a:lumMod val="60000"/>
                <a:lumOff val="40000"/>
              </a:schemeClr>
            </a:solidFill>
          </c:spPr>
          <c:invertIfNegative val="0"/>
          <c:cat>
            <c:strRef>
              <c:f>Sheet1!$A$2:$A$29</c:f>
              <c:strCache>
                <c:ptCount val="28"/>
                <c:pt idx="0">
                  <c:v>Belgium</c:v>
                </c:pt>
                <c:pt idx="1">
                  <c:v>Bulgaria</c:v>
                </c:pt>
                <c:pt idx="2">
                  <c:v>Czech Republic</c:v>
                </c:pt>
                <c:pt idx="3">
                  <c:v>Denmark</c:v>
                </c:pt>
                <c:pt idx="4">
                  <c:v>Germany</c:v>
                </c:pt>
                <c:pt idx="5">
                  <c:v>Estonia</c:v>
                </c:pt>
                <c:pt idx="6">
                  <c:v>Ireland</c:v>
                </c:pt>
                <c:pt idx="7">
                  <c:v>Greece</c:v>
                </c:pt>
                <c:pt idx="8">
                  <c:v>Spain</c:v>
                </c:pt>
                <c:pt idx="9">
                  <c:v>France</c:v>
                </c:pt>
                <c:pt idx="10">
                  <c:v>Croatia</c:v>
                </c:pt>
                <c:pt idx="11">
                  <c:v>Italy</c:v>
                </c:pt>
                <c:pt idx="12">
                  <c:v>Cyprus</c:v>
                </c:pt>
                <c:pt idx="13">
                  <c:v>Latvia</c:v>
                </c:pt>
                <c:pt idx="14">
                  <c:v>Lithuania</c:v>
                </c:pt>
                <c:pt idx="15">
                  <c:v>Luxembourg</c:v>
                </c:pt>
                <c:pt idx="16">
                  <c:v>Hungary</c:v>
                </c:pt>
                <c:pt idx="17">
                  <c:v>Malta</c:v>
                </c:pt>
                <c:pt idx="18">
                  <c:v>Netherlands</c:v>
                </c:pt>
                <c:pt idx="19">
                  <c:v>Austria</c:v>
                </c:pt>
                <c:pt idx="20">
                  <c:v>Poland</c:v>
                </c:pt>
                <c:pt idx="21">
                  <c:v>Portugal</c:v>
                </c:pt>
                <c:pt idx="22">
                  <c:v>Romania</c:v>
                </c:pt>
                <c:pt idx="23">
                  <c:v>Slovenia</c:v>
                </c:pt>
                <c:pt idx="24">
                  <c:v>Slovakia</c:v>
                </c:pt>
                <c:pt idx="25">
                  <c:v>Finland</c:v>
                </c:pt>
                <c:pt idx="26">
                  <c:v>Sweden</c:v>
                </c:pt>
                <c:pt idx="27">
                  <c:v>UK</c:v>
                </c:pt>
              </c:strCache>
            </c:strRef>
          </c:cat>
          <c:val>
            <c:numRef>
              <c:f>Sheet1!$C$2:$C$29</c:f>
              <c:numCache>
                <c:formatCode>General</c:formatCode>
                <c:ptCount val="28"/>
                <c:pt idx="0">
                  <c:v>2.3500000000000007E-2</c:v>
                </c:pt>
                <c:pt idx="1">
                  <c:v>1.3700000000000004E-2</c:v>
                </c:pt>
                <c:pt idx="2">
                  <c:v>1.4700000000000005E-2</c:v>
                </c:pt>
                <c:pt idx="3">
                  <c:v>0.1908</c:v>
                </c:pt>
                <c:pt idx="4">
                  <c:v>7.7800000000000008E-2</c:v>
                </c:pt>
                <c:pt idx="5">
                  <c:v>2.6699999999999995E-2</c:v>
                </c:pt>
                <c:pt idx="6">
                  <c:v>2.0400000000000001E-2</c:v>
                </c:pt>
                <c:pt idx="7">
                  <c:v>1.3499999999999998E-2</c:v>
                </c:pt>
                <c:pt idx="8">
                  <c:v>1.8799999999999997E-2</c:v>
                </c:pt>
                <c:pt idx="9">
                  <c:v>1.6899999999999998E-2</c:v>
                </c:pt>
                <c:pt idx="10">
                  <c:v>8.8000000000000023E-3</c:v>
                </c:pt>
                <c:pt idx="11">
                  <c:v>1.5100000000000002E-2</c:v>
                </c:pt>
                <c:pt idx="12">
                  <c:v>3.7099999999999994E-2</c:v>
                </c:pt>
                <c:pt idx="13">
                  <c:v>3.0999999999999993E-2</c:v>
                </c:pt>
                <c:pt idx="14">
                  <c:v>2.7299999999999998E-2</c:v>
                </c:pt>
                <c:pt idx="15">
                  <c:v>3.0000000000000027E-3</c:v>
                </c:pt>
                <c:pt idx="16">
                  <c:v>2.6699999999999995E-2</c:v>
                </c:pt>
                <c:pt idx="17">
                  <c:v>4.7999999999999987E-3</c:v>
                </c:pt>
                <c:pt idx="18">
                  <c:v>1.5299999999999994E-2</c:v>
                </c:pt>
                <c:pt idx="19">
                  <c:v>3.3600000000000005E-2</c:v>
                </c:pt>
                <c:pt idx="20">
                  <c:v>3.4300000000000004E-2</c:v>
                </c:pt>
                <c:pt idx="21">
                  <c:v>4.1400000000000006E-2</c:v>
                </c:pt>
                <c:pt idx="22">
                  <c:v>2.4299999999999995E-2</c:v>
                </c:pt>
                <c:pt idx="23">
                  <c:v>1.8699999999999994E-2</c:v>
                </c:pt>
                <c:pt idx="24">
                  <c:v>5.62E-2</c:v>
                </c:pt>
                <c:pt idx="25">
                  <c:v>2.0099999999999993E-2</c:v>
                </c:pt>
                <c:pt idx="26">
                  <c:v>1.0999999999999996E-2</c:v>
                </c:pt>
                <c:pt idx="27">
                  <c:v>4.5200000000000004E-2</c:v>
                </c:pt>
              </c:numCache>
            </c:numRef>
          </c:val>
          <c:extLst>
            <c:ext xmlns:c16="http://schemas.microsoft.com/office/drawing/2014/chart" uri="{C3380CC4-5D6E-409C-BE32-E72D297353CC}">
              <c16:uniqueId val="{00000001-A59F-412C-8A54-63F73301CD70}"/>
            </c:ext>
          </c:extLst>
        </c:ser>
        <c:dLbls>
          <c:showLegendKey val="0"/>
          <c:showVal val="0"/>
          <c:showCatName val="0"/>
          <c:showSerName val="0"/>
          <c:showPercent val="0"/>
          <c:showBubbleSize val="0"/>
        </c:dLbls>
        <c:gapWidth val="150"/>
        <c:overlap val="100"/>
        <c:axId val="164668160"/>
        <c:axId val="164670080"/>
      </c:barChart>
      <c:catAx>
        <c:axId val="164668160"/>
        <c:scaling>
          <c:orientation val="minMax"/>
        </c:scaling>
        <c:delete val="0"/>
        <c:axPos val="b"/>
        <c:numFmt formatCode="General" sourceLinked="0"/>
        <c:majorTickMark val="out"/>
        <c:minorTickMark val="none"/>
        <c:tickLblPos val="nextTo"/>
        <c:txPr>
          <a:bodyPr rot="-5400000" vert="horz" anchor="ctr" anchorCtr="1"/>
          <a:lstStyle/>
          <a:p>
            <a:pPr>
              <a:defRPr/>
            </a:pPr>
            <a:endParaRPr lang="en-US"/>
          </a:p>
        </c:txPr>
        <c:crossAx val="164670080"/>
        <c:crosses val="autoZero"/>
        <c:auto val="1"/>
        <c:lblAlgn val="ctr"/>
        <c:lblOffset val="100"/>
        <c:noMultiLvlLbl val="0"/>
      </c:catAx>
      <c:valAx>
        <c:axId val="164670080"/>
        <c:scaling>
          <c:orientation val="minMax"/>
        </c:scaling>
        <c:delete val="0"/>
        <c:axPos val="l"/>
        <c:majorGridlines>
          <c:spPr>
            <a:ln>
              <a:noFill/>
            </a:ln>
          </c:spPr>
        </c:majorGridlines>
        <c:numFmt formatCode="General" sourceLinked="1"/>
        <c:majorTickMark val="out"/>
        <c:minorTickMark val="none"/>
        <c:tickLblPos val="nextTo"/>
        <c:crossAx val="164668160"/>
        <c:crosses val="autoZero"/>
        <c:crossBetween val="between"/>
      </c:valAx>
      <c:spPr>
        <a:noFill/>
        <a:ln>
          <a:noFill/>
        </a:ln>
      </c:spPr>
    </c:plotArea>
    <c:legend>
      <c:legendPos val="r"/>
      <c:layout>
        <c:manualLayout>
          <c:xMode val="edge"/>
          <c:yMode val="edge"/>
          <c:x val="0.71701596900536657"/>
          <c:y val="7.0898651601761661E-2"/>
          <c:w val="0.23447244313778645"/>
          <c:h val="0.12412321664521925"/>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9"/>
    </mc:Choice>
    <mc:Fallback>
      <c:style val="29"/>
    </mc:Fallback>
  </mc:AlternateContent>
  <c:chart>
    <c:autoTitleDeleted val="0"/>
    <c:plotArea>
      <c:layout>
        <c:manualLayout>
          <c:layoutTarget val="inner"/>
          <c:xMode val="edge"/>
          <c:yMode val="edge"/>
          <c:x val="6.0409448818897635E-2"/>
          <c:y val="5.0925925925925923E-2"/>
          <c:w val="0.47654322830499268"/>
          <c:h val="0.86433198715490078"/>
        </c:manualLayout>
      </c:layout>
      <c:pieChart>
        <c:varyColors val="1"/>
        <c:ser>
          <c:idx val="0"/>
          <c:order val="0"/>
          <c:dPt>
            <c:idx val="0"/>
            <c:bubble3D val="0"/>
            <c:spPr>
              <a:solidFill>
                <a:schemeClr val="accent1">
                  <a:lumMod val="50000"/>
                </a:schemeClr>
              </a:solidFill>
            </c:spPr>
            <c:extLst>
              <c:ext xmlns:c16="http://schemas.microsoft.com/office/drawing/2014/chart" uri="{C3380CC4-5D6E-409C-BE32-E72D297353CC}">
                <c16:uniqueId val="{00000001-BC3C-447E-AA3D-EDAA9DDEEF5E}"/>
              </c:ext>
            </c:extLst>
          </c:dPt>
          <c:dPt>
            <c:idx val="1"/>
            <c:bubble3D val="0"/>
            <c:spPr>
              <a:solidFill>
                <a:schemeClr val="accent5">
                  <a:lumMod val="60000"/>
                  <a:lumOff val="40000"/>
                </a:schemeClr>
              </a:solidFill>
            </c:spPr>
            <c:extLst>
              <c:ext xmlns:c16="http://schemas.microsoft.com/office/drawing/2014/chart" uri="{C3380CC4-5D6E-409C-BE32-E72D297353CC}">
                <c16:uniqueId val="{00000003-BC3C-447E-AA3D-EDAA9DDEEF5E}"/>
              </c:ext>
            </c:extLst>
          </c:dPt>
          <c:dPt>
            <c:idx val="2"/>
            <c:bubble3D val="0"/>
            <c:spPr>
              <a:solidFill>
                <a:schemeClr val="accent5">
                  <a:lumMod val="75000"/>
                </a:schemeClr>
              </a:solidFill>
            </c:spPr>
            <c:extLst>
              <c:ext xmlns:c16="http://schemas.microsoft.com/office/drawing/2014/chart" uri="{C3380CC4-5D6E-409C-BE32-E72D297353CC}">
                <c16:uniqueId val="{00000005-BC3C-447E-AA3D-EDAA9DDEEF5E}"/>
              </c:ext>
            </c:extLst>
          </c:dPt>
          <c:dPt>
            <c:idx val="3"/>
            <c:bubble3D val="0"/>
            <c:spPr>
              <a:solidFill>
                <a:schemeClr val="accent1">
                  <a:lumMod val="60000"/>
                  <a:lumOff val="40000"/>
                </a:schemeClr>
              </a:solidFill>
            </c:spPr>
            <c:extLst>
              <c:ext xmlns:c16="http://schemas.microsoft.com/office/drawing/2014/chart" uri="{C3380CC4-5D6E-409C-BE32-E72D297353CC}">
                <c16:uniqueId val="{00000007-BC3C-447E-AA3D-EDAA9DDEEF5E}"/>
              </c:ext>
            </c:extLst>
          </c:dPt>
          <c:dPt>
            <c:idx val="4"/>
            <c:bubble3D val="0"/>
            <c:spPr>
              <a:solidFill>
                <a:schemeClr val="accent1">
                  <a:lumMod val="75000"/>
                </a:schemeClr>
              </a:solidFill>
            </c:spPr>
            <c:extLst>
              <c:ext xmlns:c16="http://schemas.microsoft.com/office/drawing/2014/chart" uri="{C3380CC4-5D6E-409C-BE32-E72D297353CC}">
                <c16:uniqueId val="{00000009-BC3C-447E-AA3D-EDAA9DDEEF5E}"/>
              </c:ext>
            </c:extLst>
          </c:dPt>
          <c:dLbls>
            <c:dLbl>
              <c:idx val="1"/>
              <c:layout>
                <c:manualLayout>
                  <c:x val="6.3191153238546599E-2"/>
                  <c:y val="7.6408787010506206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C3C-447E-AA3D-EDAA9DDEEF5E}"/>
                </c:ext>
              </c:extLst>
            </c:dLbl>
            <c:spPr>
              <a:noFill/>
              <a:ln>
                <a:noFill/>
              </a:ln>
              <a:effectLst/>
            </c:spPr>
            <c:txPr>
              <a:bodyPr/>
              <a:lstStyle/>
              <a:p>
                <a:pPr>
                  <a:defRPr sz="1050" b="1"/>
                </a:pPr>
                <a:endParaRPr lang="en-US"/>
              </a:p>
            </c:tx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Cost!$H$6:$H$10</c:f>
              <c:strCache>
                <c:ptCount val="5"/>
                <c:pt idx="0">
                  <c:v>Commodity Cost</c:v>
                </c:pt>
                <c:pt idx="1">
                  <c:v>Supplier specific charges</c:v>
                </c:pt>
                <c:pt idx="2">
                  <c:v>Transportation &amp; Distribution cost</c:v>
                </c:pt>
                <c:pt idx="3">
                  <c:v>Third Party (Regulated) Charges</c:v>
                </c:pt>
                <c:pt idx="4">
                  <c:v>Taxes exc. VAT</c:v>
                </c:pt>
              </c:strCache>
            </c:strRef>
          </c:cat>
          <c:val>
            <c:numRef>
              <c:f>Cost!$I$6:$I$10</c:f>
              <c:numCache>
                <c:formatCode>0%</c:formatCode>
                <c:ptCount val="5"/>
                <c:pt idx="0">
                  <c:v>0.44</c:v>
                </c:pt>
                <c:pt idx="1">
                  <c:v>5.0000000000000001E-3</c:v>
                </c:pt>
                <c:pt idx="2">
                  <c:v>0.18</c:v>
                </c:pt>
                <c:pt idx="3">
                  <c:v>0.33</c:v>
                </c:pt>
                <c:pt idx="4">
                  <c:v>0.05</c:v>
                </c:pt>
              </c:numCache>
            </c:numRef>
          </c:val>
          <c:extLst>
            <c:ext xmlns:c16="http://schemas.microsoft.com/office/drawing/2014/chart" uri="{C3380CC4-5D6E-409C-BE32-E72D297353CC}">
              <c16:uniqueId val="{0000000A-BC3C-447E-AA3D-EDAA9DDEEF5E}"/>
            </c:ext>
          </c:extLst>
        </c:ser>
        <c:dLbls>
          <c:showLegendKey val="0"/>
          <c:showVal val="0"/>
          <c:showCatName val="0"/>
          <c:showSerName val="0"/>
          <c:showPercent val="0"/>
          <c:showBubbleSize val="0"/>
          <c:showLeaderLines val="1"/>
        </c:dLbls>
        <c:firstSliceAng val="0"/>
      </c:pieChart>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03E40-220F-4EB5-A30C-A0AA597B4B82}"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48D8B-0799-4F9D-A540-08F7577DA831}" type="slidenum">
              <a:rPr lang="en-US" smtClean="0"/>
              <a:t>‹#›</a:t>
            </a:fld>
            <a:endParaRPr lang="en-US"/>
          </a:p>
        </p:txBody>
      </p:sp>
    </p:spTree>
    <p:extLst>
      <p:ext uri="{BB962C8B-B14F-4D97-AF65-F5344CB8AC3E}">
        <p14:creationId xmlns:p14="http://schemas.microsoft.com/office/powerpoint/2010/main" val="38168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7F34D1A-B7E5-DE48-8EA9-859D9DE63652}" type="slidenum">
              <a:rPr lang="en-US" smtClean="0"/>
              <a:t>10</a:t>
            </a:fld>
            <a:endParaRPr lang="en-US" dirty="0"/>
          </a:p>
        </p:txBody>
      </p:sp>
    </p:spTree>
    <p:extLst>
      <p:ext uri="{BB962C8B-B14F-4D97-AF65-F5344CB8AC3E}">
        <p14:creationId xmlns:p14="http://schemas.microsoft.com/office/powerpoint/2010/main" val="313904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84F2-5D83-4B71-A710-318FFBE95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69DDBC-6791-4BFA-A8F1-7C952ADDD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203F8-E593-439C-88DE-83F071F83A9E}"/>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5EDF2EB6-1FB3-4000-9ACD-114F96261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4D75B-8670-44BD-9179-534CE126A36E}"/>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315257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6E3A-0CE6-4D66-979D-2F554730F1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16E7B-6325-456A-90C6-1C4B8423F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ABE6A-1FA5-4A14-A400-5153F6F4897F}"/>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FD6E0AFC-ABA8-4F69-87CA-B61339729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DE13C-8314-46A3-94CD-A7173D0939E2}"/>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378400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2621F-51B2-4750-A6BB-009DAC4F90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98306-9B55-43BA-9791-CD8966D4C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F8CD7-D0E9-4A9A-9383-6F9ACF7EC02D}"/>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29304773-9321-4469-910D-84E13C812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D7D96-9D48-479C-84C0-72F8E8DC83B5}"/>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27457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column">
    <p:spTree>
      <p:nvGrpSpPr>
        <p:cNvPr id="1" name=""/>
        <p:cNvGrpSpPr/>
        <p:nvPr/>
      </p:nvGrpSpPr>
      <p:grpSpPr>
        <a:xfrm>
          <a:off x="0" y="0"/>
          <a:ext cx="0" cy="0"/>
          <a:chOff x="0" y="0"/>
          <a:chExt cx="0" cy="0"/>
        </a:xfrm>
      </p:grpSpPr>
      <p:sp>
        <p:nvSpPr>
          <p:cNvPr id="17" name="Title 1"/>
          <p:cNvSpPr>
            <a:spLocks noGrp="1"/>
          </p:cNvSpPr>
          <p:nvPr>
            <p:ph type="title" hasCustomPrompt="1"/>
          </p:nvPr>
        </p:nvSpPr>
        <p:spPr>
          <a:xfrm>
            <a:off x="344075" y="281238"/>
            <a:ext cx="11511375" cy="461729"/>
          </a:xfrm>
        </p:spPr>
        <p:txBody>
          <a:bodyPr>
            <a:spAutoFit/>
          </a:bodyPr>
          <a:lstStyle>
            <a:lvl1pPr>
              <a:defRPr sz="2667"/>
            </a:lvl1pPr>
          </a:lstStyle>
          <a:p>
            <a:r>
              <a:rPr lang="en-US" dirty="0"/>
              <a:t>Click To Edit Master Title Style</a:t>
            </a:r>
          </a:p>
        </p:txBody>
      </p:sp>
      <p:sp>
        <p:nvSpPr>
          <p:cNvPr id="20" name="Text Placeholder 11"/>
          <p:cNvSpPr>
            <a:spLocks noGrp="1"/>
          </p:cNvSpPr>
          <p:nvPr>
            <p:ph type="body" sz="quarter" idx="13" hasCustomPrompt="1"/>
          </p:nvPr>
        </p:nvSpPr>
        <p:spPr>
          <a:xfrm>
            <a:off x="336552" y="5438088"/>
            <a:ext cx="7440081" cy="147797"/>
          </a:xfrm>
          <a:prstGeom prst="rect">
            <a:avLst/>
          </a:prstGeom>
        </p:spPr>
        <p:txBody>
          <a:bodyPr lIns="0" tIns="0" rIns="0" bIns="0" anchor="b" anchorCtr="0">
            <a:spAutoFit/>
          </a:bodyPr>
          <a:lstStyle>
            <a:lvl1pPr marL="21166" indent="0">
              <a:buNone/>
              <a:defRPr sz="1067" baseline="0">
                <a:solidFill>
                  <a:srgbClr val="8E8F93"/>
                </a:solidFill>
              </a:defRPr>
            </a:lvl1pPr>
          </a:lstStyle>
          <a:p>
            <a:pPr lvl="0"/>
            <a:r>
              <a:rPr lang="en-US" dirty="0"/>
              <a:t>Optional caption goes here</a:t>
            </a:r>
          </a:p>
        </p:txBody>
      </p:sp>
      <p:sp>
        <p:nvSpPr>
          <p:cNvPr id="23" name="Text Placeholder 2"/>
          <p:cNvSpPr>
            <a:spLocks noGrp="1"/>
          </p:cNvSpPr>
          <p:nvPr>
            <p:ph type="body" idx="15" hasCustomPrompt="1"/>
          </p:nvPr>
        </p:nvSpPr>
        <p:spPr>
          <a:xfrm>
            <a:off x="344074" y="806581"/>
            <a:ext cx="11511375" cy="203197"/>
          </a:xfrm>
          <a:prstGeom prst="rect">
            <a:avLst/>
          </a:prstGeom>
        </p:spPr>
        <p:txBody>
          <a:bodyPr lIns="0" tIns="0" rIns="0" bIns="0" anchor="t">
            <a:spAutoFit/>
          </a:bodyPr>
          <a:lstStyle>
            <a:lvl1pPr marL="0" indent="0">
              <a:spcBef>
                <a:spcPts val="0"/>
              </a:spcBef>
              <a:spcAft>
                <a:spcPts val="0"/>
              </a:spcAft>
              <a:buNone/>
              <a:defRPr sz="1467" b="0" baseline="0">
                <a:solidFill>
                  <a:schemeClr val="accent6"/>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quarter" idx="17"/>
          </p:nvPr>
        </p:nvSpPr>
        <p:spPr>
          <a:xfrm>
            <a:off x="336549" y="1604436"/>
            <a:ext cx="7440083" cy="1874017"/>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3"/>
          </p:nvPr>
        </p:nvSpPr>
        <p:spPr>
          <a:xfrm>
            <a:off x="336551" y="6476206"/>
            <a:ext cx="2013023" cy="123111"/>
          </a:xfrm>
          <a:prstGeom prst="rect">
            <a:avLst/>
          </a:prstGeom>
        </p:spPr>
        <p:txBody>
          <a:bodyPr vert="horz" wrap="square" lIns="0" tIns="0" rIns="0" bIns="0" rtlCol="0" anchor="ctr">
            <a:spAutoFit/>
          </a:bodyPr>
          <a:lstStyle>
            <a:lvl1pPr algn="l">
              <a:defRPr sz="800">
                <a:solidFill>
                  <a:schemeClr val="accent1"/>
                </a:solidFill>
                <a:latin typeface="Arial"/>
                <a:cs typeface="Arial"/>
              </a:defRPr>
            </a:lvl1pPr>
          </a:lstStyle>
          <a:p>
            <a:r>
              <a:rPr lang="hu-HU" dirty="0" err="1"/>
              <a:t>Source</a:t>
            </a:r>
            <a:r>
              <a:rPr lang="hu-HU" dirty="0"/>
              <a:t>:</a:t>
            </a:r>
            <a:endParaRPr lang="en-US" dirty="0"/>
          </a:p>
        </p:txBody>
      </p:sp>
      <p:sp>
        <p:nvSpPr>
          <p:cNvPr id="8" name="Slide Number Placeholder 7"/>
          <p:cNvSpPr>
            <a:spLocks noGrp="1"/>
          </p:cNvSpPr>
          <p:nvPr>
            <p:ph type="sldNum" sz="quarter" idx="4"/>
          </p:nvPr>
        </p:nvSpPr>
        <p:spPr>
          <a:xfrm>
            <a:off x="344075" y="6672854"/>
            <a:ext cx="700920" cy="123111"/>
          </a:xfrm>
        </p:spPr>
        <p:txBody>
          <a:bodyPr/>
          <a:lstStyle/>
          <a:p>
            <a:pPr algn="l"/>
            <a:r>
              <a:rPr lang="en-US" dirty="0"/>
              <a:t>Page </a:t>
            </a:r>
            <a:fld id="{5A9C12DC-491F-9444-86A2-13AC5C62A2FC}" type="slidenum">
              <a:rPr lang="en-US" smtClean="0"/>
              <a:pPr algn="l"/>
              <a:t>‹#›</a:t>
            </a:fld>
            <a:endParaRPr lang="en-US" dirty="0"/>
          </a:p>
        </p:txBody>
      </p:sp>
    </p:spTree>
    <p:extLst>
      <p:ext uri="{BB962C8B-B14F-4D97-AF65-F5344CB8AC3E}">
        <p14:creationId xmlns:p14="http://schemas.microsoft.com/office/powerpoint/2010/main" val="81905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EDEF-001C-4118-84CA-5C1A84710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474B5-7411-4843-9480-8562830B5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1C4BD-DD1E-4305-8313-8E8B47B697E6}"/>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9AC09A41-4A29-40FF-9E94-0FC8CD58B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AC0CF-FF17-4D31-879E-985F70A19602}"/>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411006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6BDA-1582-4707-961A-58F1B4090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47A60-1312-45D9-BD8E-65BB14D98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080A9E-7278-41B4-8F18-1D189D12FD36}"/>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71A7117D-02B9-4B43-9407-3D429A2AC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99B43-7179-4FAB-BC4F-392554EAACA4}"/>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26356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8B7D-6965-401C-9431-471306DA62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2E8AC-1785-4D9D-AA70-94B08ADC8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005296-04B5-40CB-AD69-3ACD86D1D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80C60-9903-44F8-AE28-5BCA1672AF5C}"/>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6" name="Footer Placeholder 5">
            <a:extLst>
              <a:ext uri="{FF2B5EF4-FFF2-40B4-BE49-F238E27FC236}">
                <a16:creationId xmlns:a16="http://schemas.microsoft.com/office/drawing/2014/main" id="{2F2F0FA9-5A5D-4E9E-A754-012C1A3C7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41E16-8731-402A-AF36-9C152620F320}"/>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280330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B980-F014-4664-A9F2-31E51C4862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2C813-D5FE-4FA8-8781-B2B61E207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98CBA-39DB-4082-B647-CAC819F37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0219C0-8694-4300-8A02-EE7849D3D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FDE6E-24E7-4848-9280-7AADBCAB9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97AF60-03D7-4E35-9CF9-97F50F2ED005}"/>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8" name="Footer Placeholder 7">
            <a:extLst>
              <a:ext uri="{FF2B5EF4-FFF2-40B4-BE49-F238E27FC236}">
                <a16:creationId xmlns:a16="http://schemas.microsoft.com/office/drawing/2014/main" id="{B55702A5-DAC1-49E3-9C9F-BE08AA7934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4D948B-81E1-4EB9-9621-9108FC3ABF71}"/>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208407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5171-9EA3-45D2-B5E6-3802DF7AA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7B48F5-9D99-4846-A3F9-0729299D0983}"/>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4" name="Footer Placeholder 3">
            <a:extLst>
              <a:ext uri="{FF2B5EF4-FFF2-40B4-BE49-F238E27FC236}">
                <a16:creationId xmlns:a16="http://schemas.microsoft.com/office/drawing/2014/main" id="{145DA56E-CAFB-4630-AC86-C903F935F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27B06D-AD62-4EEF-ACE0-62D066F8609B}"/>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108911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0CAFE3-6D5F-498D-ACC8-56831529A82C}"/>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3" name="Footer Placeholder 2">
            <a:extLst>
              <a:ext uri="{FF2B5EF4-FFF2-40B4-BE49-F238E27FC236}">
                <a16:creationId xmlns:a16="http://schemas.microsoft.com/office/drawing/2014/main" id="{32A008F0-8637-4596-885D-9124F6757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DB54A-E9BA-418B-830E-EF01267DB956}"/>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159006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1EBD-E25A-4A6E-9E37-10E9D28C9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7957E-EB99-4800-B418-887C16437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38CB7-3EF1-4361-A19E-77244D355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495E7-E391-4205-AD90-228872BE3BE8}"/>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6" name="Footer Placeholder 5">
            <a:extLst>
              <a:ext uri="{FF2B5EF4-FFF2-40B4-BE49-F238E27FC236}">
                <a16:creationId xmlns:a16="http://schemas.microsoft.com/office/drawing/2014/main" id="{749D72D0-6549-4CCD-9212-CE37EB471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70B04C-C8A6-4EDC-8889-B5F35C84EB7D}"/>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219476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F2B1-485D-4B1A-909F-981BA5F2D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7EEC1-9C45-49D1-B976-7D5F930B0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526BB-A366-4916-B606-09186DF8D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A9681E-BBA6-4D22-BDB3-3005B64AAD4E}"/>
              </a:ext>
            </a:extLst>
          </p:cNvPr>
          <p:cNvSpPr>
            <a:spLocks noGrp="1"/>
          </p:cNvSpPr>
          <p:nvPr>
            <p:ph type="dt" sz="half" idx="10"/>
          </p:nvPr>
        </p:nvSpPr>
        <p:spPr/>
        <p:txBody>
          <a:bodyPr/>
          <a:lstStyle/>
          <a:p>
            <a:fld id="{C944C5A0-46D1-41F0-AE8F-2490C59608A4}" type="datetimeFigureOut">
              <a:rPr lang="en-US" smtClean="0"/>
              <a:t>4/9/2020</a:t>
            </a:fld>
            <a:endParaRPr lang="en-US"/>
          </a:p>
        </p:txBody>
      </p:sp>
      <p:sp>
        <p:nvSpPr>
          <p:cNvPr id="6" name="Footer Placeholder 5">
            <a:extLst>
              <a:ext uri="{FF2B5EF4-FFF2-40B4-BE49-F238E27FC236}">
                <a16:creationId xmlns:a16="http://schemas.microsoft.com/office/drawing/2014/main" id="{AB22471C-E504-4D80-ACCC-90F19515D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76C04-B9A3-4F5C-BB8A-55C1CD01BE25}"/>
              </a:ext>
            </a:extLst>
          </p:cNvPr>
          <p:cNvSpPr>
            <a:spLocks noGrp="1"/>
          </p:cNvSpPr>
          <p:nvPr>
            <p:ph type="sldNum" sz="quarter" idx="12"/>
          </p:nvPr>
        </p:nvSpPr>
        <p:spPr/>
        <p:txBody>
          <a:bodyPr/>
          <a:lstStyle/>
          <a:p>
            <a:fld id="{0607FCFA-0A74-4FA7-8E0D-F860E60EE5CB}" type="slidenum">
              <a:rPr lang="en-US" smtClean="0"/>
              <a:t>‹#›</a:t>
            </a:fld>
            <a:endParaRPr lang="en-US"/>
          </a:p>
        </p:txBody>
      </p:sp>
    </p:spTree>
    <p:extLst>
      <p:ext uri="{BB962C8B-B14F-4D97-AF65-F5344CB8AC3E}">
        <p14:creationId xmlns:p14="http://schemas.microsoft.com/office/powerpoint/2010/main" val="4140327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4DF1C-F859-4F83-9001-A7245470D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31558-3A53-420A-8395-B5446C9FD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2B0EC-78B7-4736-B0E3-274F8CD8B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C5A0-46D1-41F0-AE8F-2490C59608A4}" type="datetimeFigureOut">
              <a:rPr lang="en-US" smtClean="0"/>
              <a:t>4/9/2020</a:t>
            </a:fld>
            <a:endParaRPr lang="en-US"/>
          </a:p>
        </p:txBody>
      </p:sp>
      <p:sp>
        <p:nvSpPr>
          <p:cNvPr id="5" name="Footer Placeholder 4">
            <a:extLst>
              <a:ext uri="{FF2B5EF4-FFF2-40B4-BE49-F238E27FC236}">
                <a16:creationId xmlns:a16="http://schemas.microsoft.com/office/drawing/2014/main" id="{03659557-7862-494D-8101-5CAC51DC5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A1CC0-A910-404E-B439-EB136E589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07FCFA-0A74-4FA7-8E0D-F860E60EE5CB}" type="slidenum">
              <a:rPr lang="en-US" smtClean="0"/>
              <a:t>‹#›</a:t>
            </a:fld>
            <a:endParaRPr lang="en-US"/>
          </a:p>
        </p:txBody>
      </p:sp>
    </p:spTree>
    <p:extLst>
      <p:ext uri="{BB962C8B-B14F-4D97-AF65-F5344CB8AC3E}">
        <p14:creationId xmlns:p14="http://schemas.microsoft.com/office/powerpoint/2010/main" val="3652193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C30A3E1-A7D2-4127-893B-9B4DE08BE2C2}"/>
              </a:ext>
            </a:extLst>
          </p:cNvPr>
          <p:cNvSpPr txBox="1">
            <a:spLocks/>
          </p:cNvSpPr>
          <p:nvPr/>
        </p:nvSpPr>
        <p:spPr>
          <a:xfrm>
            <a:off x="1935935" y="1091322"/>
            <a:ext cx="8633531" cy="307777"/>
          </a:xfrm>
          <a:prstGeom prst="rect">
            <a:avLst/>
          </a:prstGeom>
        </p:spPr>
        <p:txBody>
          <a:bodyPr vert="horz" lIns="0" tIns="0" rIns="0" bIns="0" rtlCol="0" anchor="t">
            <a:spAutoFit/>
          </a:bodyPr>
          <a:lstStyle>
            <a:lvl1pPr algn="l" defTabSz="457200" rtl="0" eaLnBrk="1" latinLnBrk="0" hangingPunct="1">
              <a:spcBef>
                <a:spcPct val="0"/>
              </a:spcBef>
              <a:buNone/>
              <a:defRPr sz="2000" kern="1200">
                <a:solidFill>
                  <a:srgbClr val="36C746"/>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accent1"/>
                </a:solidFill>
                <a:effectLst/>
                <a:uLnTx/>
                <a:uFillTx/>
                <a:latin typeface="Arial"/>
                <a:ea typeface="+mj-ea"/>
                <a:cs typeface="Arial"/>
              </a:rPr>
              <a:t>UK per capita electricity</a:t>
            </a:r>
            <a:r>
              <a:rPr kumimoji="0" lang="hu-HU" sz="2000" b="0" i="0" u="none" strike="noStrike" kern="1200" cap="none" spc="0" normalizeH="0" baseline="0" noProof="0" dirty="0">
                <a:ln>
                  <a:noFill/>
                </a:ln>
                <a:solidFill>
                  <a:schemeClr val="accent1"/>
                </a:solidFill>
                <a:effectLst/>
                <a:uLnTx/>
                <a:uFillTx/>
                <a:latin typeface="Arial"/>
                <a:ea typeface="+mj-ea"/>
                <a:cs typeface="Arial"/>
              </a:rPr>
              <a:t> </a:t>
            </a:r>
            <a:r>
              <a:rPr kumimoji="0" lang="en-GB" sz="2000" b="0" i="0" u="none" strike="noStrike" kern="1200" cap="none" spc="0" normalizeH="0" baseline="0" noProof="0" dirty="0">
                <a:ln>
                  <a:noFill/>
                </a:ln>
                <a:solidFill>
                  <a:schemeClr val="accent1"/>
                </a:solidFill>
                <a:effectLst/>
                <a:uLnTx/>
                <a:uFillTx/>
                <a:latin typeface="Arial"/>
                <a:ea typeface="+mj-ea"/>
                <a:cs typeface="Arial"/>
              </a:rPr>
              <a:t>consumption is a bit below the EU average</a:t>
            </a:r>
          </a:p>
        </p:txBody>
      </p:sp>
      <p:graphicFrame>
        <p:nvGraphicFramePr>
          <p:cNvPr id="6" name="Chart 5">
            <a:extLst>
              <a:ext uri="{FF2B5EF4-FFF2-40B4-BE49-F238E27FC236}">
                <a16:creationId xmlns:a16="http://schemas.microsoft.com/office/drawing/2014/main" id="{A9D918DF-D6E5-4E69-BEF0-6E6F768F80F9}"/>
              </a:ext>
            </a:extLst>
          </p:cNvPr>
          <p:cNvGraphicFramePr/>
          <p:nvPr>
            <p:extLst>
              <p:ext uri="{D42A27DB-BD31-4B8C-83A1-F6EECF244321}">
                <p14:modId xmlns:p14="http://schemas.microsoft.com/office/powerpoint/2010/main" val="1408255549"/>
              </p:ext>
            </p:extLst>
          </p:nvPr>
        </p:nvGraphicFramePr>
        <p:xfrm>
          <a:off x="1962191" y="1754272"/>
          <a:ext cx="8639173" cy="3944532"/>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3">
            <a:extLst>
              <a:ext uri="{FF2B5EF4-FFF2-40B4-BE49-F238E27FC236}">
                <a16:creationId xmlns:a16="http://schemas.microsoft.com/office/drawing/2014/main" id="{9947C88B-3AF2-4F31-837D-E99AA3B2B8EE}"/>
              </a:ext>
            </a:extLst>
          </p:cNvPr>
          <p:cNvSpPr txBox="1">
            <a:spLocks/>
          </p:cNvSpPr>
          <p:nvPr/>
        </p:nvSpPr>
        <p:spPr>
          <a:xfrm>
            <a:off x="1940923" y="1507214"/>
            <a:ext cx="5085136" cy="433452"/>
          </a:xfrm>
          <a:prstGeom prst="rect">
            <a:avLst/>
          </a:prstGeom>
        </p:spPr>
        <p:txBody>
          <a:bodyPr vert="horz" wrap="square" lIns="0" tIns="0" rIns="0" bIns="0" rtlCol="0">
            <a:spAutoFit/>
          </a:bodyPr>
          <a:lstStyle>
            <a:lvl1pPr marL="173038" indent="-157163" algn="l" defTabSz="457200" rtl="0" eaLnBrk="1" latinLnBrk="0" hangingPunct="1">
              <a:spcBef>
                <a:spcPts val="500"/>
              </a:spcBef>
              <a:spcAft>
                <a:spcPts val="500"/>
              </a:spcAft>
              <a:buClr>
                <a:schemeClr val="bg2"/>
              </a:buClr>
              <a:buFont typeface="Arial" panose="020B0604020202020204" pitchFamily="34" charset="0"/>
              <a:buChar char="•"/>
              <a:defRPr sz="1400" kern="1200">
                <a:solidFill>
                  <a:schemeClr val="accent1"/>
                </a:solidFill>
                <a:latin typeface="Arial"/>
                <a:ea typeface="+mn-ea"/>
                <a:cs typeface="Arial"/>
              </a:defRPr>
            </a:lvl1pPr>
            <a:lvl2pPr marL="361950" indent="-182563" algn="l" defTabSz="447675" rtl="0" eaLnBrk="1" latinLnBrk="0" hangingPunct="1">
              <a:spcBef>
                <a:spcPts val="500"/>
              </a:spcBef>
              <a:spcAft>
                <a:spcPts val="500"/>
              </a:spcAft>
              <a:buClr>
                <a:srgbClr val="36C746"/>
              </a:buClr>
              <a:buFont typeface="Arial"/>
              <a:buChar char="•"/>
              <a:defRPr sz="1200" kern="1200">
                <a:solidFill>
                  <a:schemeClr val="accent1"/>
                </a:solidFill>
                <a:latin typeface="Arial"/>
                <a:ea typeface="+mn-ea"/>
                <a:cs typeface="Arial"/>
              </a:defRPr>
            </a:lvl2pPr>
            <a:lvl3pPr marL="538163" indent="-179388" algn="l" defTabSz="457200" rtl="0" eaLnBrk="1" latinLnBrk="0" hangingPunct="1">
              <a:spcBef>
                <a:spcPts val="500"/>
              </a:spcBef>
              <a:spcAft>
                <a:spcPts val="500"/>
              </a:spcAft>
              <a:buClr>
                <a:srgbClr val="36C746"/>
              </a:buClr>
              <a:buFont typeface="Arial" panose="020B0604020202020204" pitchFamily="34" charset="0"/>
              <a:buChar char="–"/>
              <a:defRPr sz="1100" kern="1200">
                <a:solidFill>
                  <a:schemeClr val="accent1"/>
                </a:solidFill>
                <a:latin typeface="Arial"/>
                <a:ea typeface="+mn-ea"/>
                <a:cs typeface="Arial"/>
              </a:defRPr>
            </a:lvl3pPr>
            <a:lvl4pPr marL="719138" indent="-179388" algn="l" defTabSz="457200" rtl="0" eaLnBrk="1" latinLnBrk="0" hangingPunct="1">
              <a:spcBef>
                <a:spcPts val="500"/>
              </a:spcBef>
              <a:spcAft>
                <a:spcPts val="500"/>
              </a:spcAft>
              <a:buClr>
                <a:srgbClr val="36C746"/>
              </a:buClr>
              <a:buFont typeface="Arial" panose="020B0604020202020204" pitchFamily="34" charset="0"/>
              <a:buChar char="–"/>
              <a:defRPr sz="1050" kern="1200">
                <a:solidFill>
                  <a:schemeClr val="accent1"/>
                </a:solidFill>
                <a:latin typeface="Arial"/>
                <a:ea typeface="+mn-ea"/>
                <a:cs typeface="Arial"/>
              </a:defRPr>
            </a:lvl4pPr>
            <a:lvl5pPr marL="896938" indent="-185738" algn="l" defTabSz="457200" rtl="0" eaLnBrk="1" latinLnBrk="0" hangingPunct="1">
              <a:spcBef>
                <a:spcPts val="500"/>
              </a:spcBef>
              <a:spcAft>
                <a:spcPts val="500"/>
              </a:spcAft>
              <a:buClr>
                <a:srgbClr val="36C746"/>
              </a:buClr>
              <a:buFont typeface="Arial" panose="020B0604020202020204" pitchFamily="34" charset="0"/>
              <a:buChar char="–"/>
              <a:defRPr sz="1050" kern="1200">
                <a:solidFill>
                  <a:schemeClr val="accent1"/>
                </a:solidFill>
                <a:latin typeface="Arial"/>
                <a:ea typeface="+mn-ea"/>
                <a:cs typeface="Arial"/>
              </a:defRPr>
            </a:lvl5pPr>
            <a:lvl6pPr marL="896112" indent="-182880" algn="l" defTabSz="457200" rtl="0" eaLnBrk="1" latinLnBrk="0" hangingPunct="1">
              <a:spcBef>
                <a:spcPts val="500"/>
              </a:spcBef>
              <a:spcAft>
                <a:spcPts val="500"/>
              </a:spcAft>
              <a:buClr>
                <a:schemeClr val="bg2"/>
              </a:buClr>
              <a:buFont typeface="Arial" panose="020B0604020202020204" pitchFamily="34" charset="0"/>
              <a:buChar char="–"/>
              <a:defRPr sz="1050" kern="1200" baseline="0">
                <a:solidFill>
                  <a:schemeClr val="accent1"/>
                </a:solidFill>
                <a:latin typeface="Arial" panose="020B0604020202020204" pitchFamily="34" charset="0"/>
                <a:ea typeface="+mn-ea"/>
                <a:cs typeface="Arial" panose="020B0604020202020204" pitchFamily="34" charset="0"/>
              </a:defRPr>
            </a:lvl6pPr>
            <a:lvl7pPr marL="896112" indent="-182880" algn="l" defTabSz="457200" rtl="0" eaLnBrk="1" latinLnBrk="0" hangingPunct="1">
              <a:spcBef>
                <a:spcPts val="500"/>
              </a:spcBef>
              <a:spcAft>
                <a:spcPts val="500"/>
              </a:spcAft>
              <a:buClr>
                <a:schemeClr val="bg2"/>
              </a:buClr>
              <a:buFont typeface="Arial" panose="020B0604020202020204" pitchFamily="34" charset="0"/>
              <a:buChar char="–"/>
              <a:defRPr sz="1050" kern="1200">
                <a:solidFill>
                  <a:schemeClr val="accent1"/>
                </a:solidFill>
                <a:latin typeface="Arial" panose="020B0604020202020204" pitchFamily="34" charset="0"/>
                <a:ea typeface="+mn-ea"/>
                <a:cs typeface="Arial" panose="020B0604020202020204" pitchFamily="34" charset="0"/>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5875" marR="0" lvl="0" indent="0" algn="l" defTabSz="457200" rtl="0" eaLnBrk="1" fontAlgn="auto" latinLnBrk="0" hangingPunct="1">
              <a:lnSpc>
                <a:spcPct val="100000"/>
              </a:lnSpc>
              <a:spcBef>
                <a:spcPts val="0"/>
              </a:spcBef>
              <a:spcAft>
                <a:spcPts val="0"/>
              </a:spcAft>
              <a:buClr>
                <a:srgbClr val="3DCD58"/>
              </a:buClr>
              <a:buSzTx/>
              <a:buFont typeface="Arial" panose="020B0604020202020204" pitchFamily="34" charset="0"/>
              <a:buNone/>
              <a:tabLst/>
              <a:defRPr/>
            </a:pPr>
            <a:r>
              <a:rPr kumimoji="0" lang="en-GB" sz="1200" b="0" i="0" u="none" strike="noStrike" kern="1200" cap="none" spc="0" normalizeH="0" baseline="0" noProof="0">
                <a:ln>
                  <a:noFill/>
                </a:ln>
                <a:solidFill>
                  <a:sysClr val="windowText" lastClr="000000"/>
                </a:solidFill>
                <a:effectLst/>
                <a:uLnTx/>
                <a:uFillTx/>
                <a:latin typeface="Arial"/>
                <a:ea typeface="+mn-ea"/>
                <a:cs typeface="Arial"/>
              </a:rPr>
              <a:t>Electricity consumption in European countries</a:t>
            </a:r>
          </a:p>
          <a:p>
            <a:pPr marL="15875" marR="0" lvl="0" indent="0" algn="l" defTabSz="457200" rtl="0" eaLnBrk="1" fontAlgn="auto" latinLnBrk="0" hangingPunct="1">
              <a:lnSpc>
                <a:spcPct val="100000"/>
              </a:lnSpc>
              <a:spcBef>
                <a:spcPts val="500"/>
              </a:spcBef>
              <a:spcAft>
                <a:spcPts val="500"/>
              </a:spcAft>
              <a:buClr>
                <a:srgbClr val="3DCD58"/>
              </a:buClr>
              <a:buSzTx/>
              <a:buFont typeface="Arial" panose="020B0604020202020204" pitchFamily="34" charset="0"/>
              <a:buNone/>
              <a:tabLst/>
              <a:defRPr/>
            </a:pPr>
            <a:r>
              <a:rPr kumimoji="0" lang="en-GB" sz="1200" b="0" i="0" u="none" strike="noStrike" kern="1200" cap="none" spc="0" normalizeH="0" baseline="0" noProof="0">
                <a:ln>
                  <a:noFill/>
                </a:ln>
                <a:solidFill>
                  <a:sysClr val="windowText" lastClr="000000"/>
                </a:solidFill>
                <a:effectLst/>
                <a:uLnTx/>
                <a:uFillTx/>
                <a:latin typeface="Arial"/>
                <a:ea typeface="+mn-ea"/>
                <a:cs typeface="Arial"/>
              </a:rPr>
              <a:t>kWh/person, 201</a:t>
            </a:r>
            <a:r>
              <a:rPr kumimoji="0" lang="hu-HU" sz="1200" b="0" i="0" u="none" strike="noStrike" kern="1200" cap="none" spc="0" normalizeH="0" baseline="0" noProof="0">
                <a:ln>
                  <a:noFill/>
                </a:ln>
                <a:solidFill>
                  <a:sysClr val="windowText" lastClr="000000"/>
                </a:solidFill>
                <a:effectLst/>
                <a:uLnTx/>
                <a:uFillTx/>
                <a:latin typeface="Arial"/>
                <a:ea typeface="+mn-ea"/>
                <a:cs typeface="Arial"/>
              </a:rPr>
              <a:t>7</a:t>
            </a:r>
            <a:endParaRPr kumimoji="0" lang="en-GB" sz="1200" b="0" i="0" u="none" strike="noStrike" kern="1200" cap="none" spc="0" normalizeH="0" baseline="0" noProof="0" dirty="0">
              <a:ln>
                <a:noFill/>
              </a:ln>
              <a:solidFill>
                <a:sysClr val="windowText" lastClr="000000"/>
              </a:solidFill>
              <a:effectLst/>
              <a:uLnTx/>
              <a:uFillTx/>
              <a:latin typeface="Arial"/>
              <a:ea typeface="+mn-ea"/>
              <a:cs typeface="Arial"/>
            </a:endParaRPr>
          </a:p>
        </p:txBody>
      </p:sp>
    </p:spTree>
    <p:extLst>
      <p:ext uri="{BB962C8B-B14F-4D97-AF65-F5344CB8AC3E}">
        <p14:creationId xmlns:p14="http://schemas.microsoft.com/office/powerpoint/2010/main" val="399540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046921" y="5108161"/>
            <a:ext cx="6266121" cy="871091"/>
          </a:xfrm>
          <a:prstGeom prst="round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sp>
        <p:nvSpPr>
          <p:cNvPr id="14" name="Title 2"/>
          <p:cNvSpPr>
            <a:spLocks noGrp="1"/>
          </p:cNvSpPr>
          <p:nvPr>
            <p:ph type="title"/>
          </p:nvPr>
        </p:nvSpPr>
        <p:spPr>
          <a:xfrm>
            <a:off x="344075" y="301724"/>
            <a:ext cx="11511375" cy="831125"/>
          </a:xfrm>
        </p:spPr>
        <p:txBody>
          <a:bodyPr/>
          <a:lstStyle/>
          <a:p>
            <a:r>
              <a:rPr lang="en-GB" dirty="0">
                <a:solidFill>
                  <a:schemeClr val="accent1"/>
                </a:solidFill>
              </a:rPr>
              <a:t>Suppliers source the energy used by end consumers from the wholesale market or generators</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10</a:t>
            </a:fld>
            <a:endParaRPr lang="en-GB" dirty="0"/>
          </a:p>
        </p:txBody>
      </p:sp>
      <p:sp>
        <p:nvSpPr>
          <p:cNvPr id="8" name="TextBox 7"/>
          <p:cNvSpPr txBox="1"/>
          <p:nvPr/>
        </p:nvSpPr>
        <p:spPr>
          <a:xfrm>
            <a:off x="336551" y="1658681"/>
            <a:ext cx="4297791" cy="3457357"/>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hu-HU" sz="1600" dirty="0"/>
              <a:t>S</a:t>
            </a:r>
            <a:r>
              <a:rPr lang="en-GB" sz="1600" dirty="0" err="1"/>
              <a:t>uppliers</a:t>
            </a:r>
            <a:r>
              <a:rPr lang="en-GB" sz="1600" dirty="0"/>
              <a:t>, generators, traders and customers trade</a:t>
            </a:r>
            <a:r>
              <a:rPr lang="hu-HU" sz="1600" dirty="0"/>
              <a:t> </a:t>
            </a:r>
            <a:r>
              <a:rPr lang="en-GB" sz="1600" dirty="0"/>
              <a:t>in the wholesale market</a:t>
            </a:r>
          </a:p>
          <a:p>
            <a:pPr marL="239994" indent="-239994">
              <a:spcAft>
                <a:spcPts val="800"/>
              </a:spcAft>
              <a:buFont typeface="Arial" panose="020B0604020202020204" pitchFamily="34" charset="0"/>
              <a:buChar char="•"/>
            </a:pPr>
            <a:r>
              <a:rPr lang="en-GB" sz="1600" b="1" dirty="0"/>
              <a:t>Trading:</a:t>
            </a:r>
            <a:r>
              <a:rPr lang="en-GB" sz="1600" dirty="0"/>
              <a:t> bilaterally or on exchanges: </a:t>
            </a:r>
            <a:r>
              <a:rPr lang="hu-HU" sz="1600" dirty="0"/>
              <a:t>Spot prices (</a:t>
            </a:r>
            <a:r>
              <a:rPr lang="en-GB" sz="1600" dirty="0"/>
              <a:t>Day-Ahead - Years-Ahead</a:t>
            </a:r>
            <a:r>
              <a:rPr lang="hu-HU" sz="1600" dirty="0"/>
              <a:t>)</a:t>
            </a:r>
            <a:r>
              <a:rPr lang="en-GB" sz="1600" dirty="0"/>
              <a:t> forward purchasing</a:t>
            </a:r>
            <a:r>
              <a:rPr lang="hu-HU" sz="1600" dirty="0"/>
              <a:t> (OTC)</a:t>
            </a:r>
            <a:endParaRPr lang="en-GB" sz="1600" dirty="0"/>
          </a:p>
          <a:p>
            <a:pPr marL="239994" indent="-239994">
              <a:spcAft>
                <a:spcPts val="800"/>
              </a:spcAft>
              <a:buFont typeface="Arial" panose="020B0604020202020204" pitchFamily="34" charset="0"/>
              <a:buChar char="•"/>
            </a:pPr>
            <a:r>
              <a:rPr lang="en-GB" sz="1600" dirty="0"/>
              <a:t>National Grid: </a:t>
            </a:r>
            <a:r>
              <a:rPr lang="en-GB" sz="1600" b="1" dirty="0"/>
              <a:t>‘residual balancer’</a:t>
            </a:r>
            <a:r>
              <a:rPr lang="en-GB" sz="1600" dirty="0"/>
              <a:t> of the electricity system</a:t>
            </a:r>
            <a:r>
              <a:rPr lang="hu-HU" sz="1600" dirty="0"/>
              <a:t> (System Marginal Price)</a:t>
            </a:r>
            <a:endParaRPr lang="en-GB" sz="1600" dirty="0"/>
          </a:p>
          <a:p>
            <a:pPr marL="239994" indent="-239994">
              <a:spcAft>
                <a:spcPts val="800"/>
              </a:spcAft>
              <a:buFont typeface="Arial" panose="020B0604020202020204" pitchFamily="34" charset="0"/>
              <a:buChar char="•"/>
            </a:pPr>
            <a:r>
              <a:rPr lang="en-GB" sz="1600" dirty="0"/>
              <a:t>OFGEM: policy and incentive schemes to maintain and </a:t>
            </a:r>
            <a:r>
              <a:rPr lang="en-GB" sz="1600" b="1" dirty="0"/>
              <a:t>increase market liquidity</a:t>
            </a:r>
          </a:p>
          <a:p>
            <a:pPr marL="239994" indent="-239994">
              <a:spcAft>
                <a:spcPts val="800"/>
              </a:spcAft>
              <a:buFont typeface="Arial" panose="020B0604020202020204" pitchFamily="34" charset="0"/>
              <a:buChar char="•"/>
            </a:pPr>
            <a:r>
              <a:rPr lang="en-GB" sz="1600" b="1" dirty="0"/>
              <a:t>Virtually no customer transaction limits</a:t>
            </a:r>
            <a:r>
              <a:rPr lang="en-GB" sz="1600" dirty="0"/>
              <a:t>, almost acting as a trader, accessing all available markets</a:t>
            </a:r>
          </a:p>
        </p:txBody>
      </p:sp>
      <p:sp>
        <p:nvSpPr>
          <p:cNvPr id="2" name="Rectangle 1"/>
          <p:cNvSpPr/>
          <p:nvPr/>
        </p:nvSpPr>
        <p:spPr>
          <a:xfrm>
            <a:off x="4933502" y="5117477"/>
            <a:ext cx="6498953" cy="830997"/>
          </a:xfrm>
          <a:prstGeom prst="rect">
            <a:avLst/>
          </a:prstGeom>
        </p:spPr>
        <p:txBody>
          <a:bodyPr wrap="square">
            <a:spAutoFit/>
          </a:bodyPr>
          <a:lstStyle/>
          <a:p>
            <a:pPr algn="ctr"/>
            <a:r>
              <a:rPr lang="en-GB" sz="1600" dirty="0"/>
              <a:t>The chart shows total monthly volumes of electricity traded in GB across different trading platforms. The churn ratio is also shown. ‘Churn’ is the number of times one unit of electricity is traded.</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210" t="11894" r="6832" b="41626"/>
          <a:stretch/>
        </p:blipFill>
        <p:spPr bwMode="auto">
          <a:xfrm>
            <a:off x="4933502" y="1414450"/>
            <a:ext cx="6582692" cy="3596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230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281238"/>
            <a:ext cx="11511375" cy="461729"/>
          </a:xfrm>
        </p:spPr>
        <p:txBody>
          <a:bodyPr/>
          <a:lstStyle/>
          <a:p>
            <a:r>
              <a:rPr lang="en-GB" dirty="0">
                <a:solidFill>
                  <a:schemeClr val="accent1"/>
                </a:solidFill>
              </a:rPr>
              <a:t>UK large consumers pay the second highest price for power in Europe</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11</a:t>
            </a:fld>
            <a:endParaRPr lang="en-GB" dirty="0"/>
          </a:p>
        </p:txBody>
      </p:sp>
      <p:graphicFrame>
        <p:nvGraphicFramePr>
          <p:cNvPr id="3" name="Chart 2"/>
          <p:cNvGraphicFramePr/>
          <p:nvPr/>
        </p:nvGraphicFramePr>
        <p:xfrm>
          <a:off x="379084" y="1190851"/>
          <a:ext cx="11518897" cy="5089447"/>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3"/>
          <p:cNvSpPr>
            <a:spLocks noGrp="1"/>
          </p:cNvSpPr>
          <p:nvPr>
            <p:ph idx="4294967295"/>
          </p:nvPr>
        </p:nvSpPr>
        <p:spPr>
          <a:xfrm>
            <a:off x="350726" y="861441"/>
            <a:ext cx="6780181" cy="663771"/>
          </a:xfrm>
          <a:prstGeom prst="rect">
            <a:avLst/>
          </a:prstGeom>
        </p:spPr>
        <p:txBody>
          <a:bodyPr wrap="square">
            <a:spAutoFit/>
          </a:bodyPr>
          <a:lstStyle/>
          <a:p>
            <a:pPr marL="21166" indent="0">
              <a:spcBef>
                <a:spcPts val="0"/>
              </a:spcBef>
              <a:buNone/>
            </a:pPr>
            <a:r>
              <a:rPr lang="en-GB" sz="1600" dirty="0"/>
              <a:t>Cost of electricity in European countries</a:t>
            </a:r>
          </a:p>
          <a:p>
            <a:pPr marL="21166" indent="0">
              <a:buNone/>
            </a:pPr>
            <a:r>
              <a:rPr lang="en-GB" sz="1600" dirty="0"/>
              <a:t>€/kWh, 201</a:t>
            </a:r>
            <a:r>
              <a:rPr lang="hu-HU" sz="1600" dirty="0"/>
              <a:t>8</a:t>
            </a:r>
            <a:r>
              <a:rPr lang="en-GB" sz="1600" dirty="0"/>
              <a:t> S</a:t>
            </a:r>
            <a:r>
              <a:rPr lang="hu-HU" sz="1600" dirty="0"/>
              <a:t>1</a:t>
            </a:r>
            <a:r>
              <a:rPr lang="en-GB" sz="1600" dirty="0"/>
              <a:t>, consumption band 70-150 GWh / year</a:t>
            </a:r>
          </a:p>
        </p:txBody>
      </p:sp>
      <p:sp>
        <p:nvSpPr>
          <p:cNvPr id="4" name="Rectangle 3"/>
          <p:cNvSpPr/>
          <p:nvPr/>
        </p:nvSpPr>
        <p:spPr>
          <a:xfrm>
            <a:off x="10340336" y="2495113"/>
            <a:ext cx="368589" cy="3118884"/>
          </a:xfrm>
          <a:prstGeom prst="rect">
            <a:avLst/>
          </a:prstGeom>
          <a:noFill/>
          <a:ln>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cxnSp>
        <p:nvCxnSpPr>
          <p:cNvPr id="6" name="Straight Connector 5"/>
          <p:cNvCxnSpPr/>
          <p:nvPr/>
        </p:nvCxnSpPr>
        <p:spPr>
          <a:xfrm flipH="1">
            <a:off x="1059592" y="4144488"/>
            <a:ext cx="9615496" cy="0"/>
          </a:xfrm>
          <a:prstGeom prst="line">
            <a:avLst/>
          </a:prstGeom>
          <a:ln w="12700" cap="rnd">
            <a:solidFill>
              <a:schemeClr val="bg2">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1059592" y="3740345"/>
            <a:ext cx="9615496" cy="0"/>
          </a:xfrm>
          <a:prstGeom prst="line">
            <a:avLst/>
          </a:prstGeom>
          <a:ln w="12700" cap="rnd">
            <a:solidFill>
              <a:schemeClr val="bg2">
                <a:lumMod val="60000"/>
                <a:lumOff val="4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18" name="Content Placeholder 3"/>
          <p:cNvSpPr>
            <a:spLocks noGrp="1"/>
          </p:cNvSpPr>
          <p:nvPr>
            <p:ph idx="4294967295"/>
          </p:nvPr>
        </p:nvSpPr>
        <p:spPr>
          <a:xfrm>
            <a:off x="10814530" y="3723176"/>
            <a:ext cx="1137833" cy="313932"/>
          </a:xfrm>
          <a:prstGeom prst="rect">
            <a:avLst/>
          </a:prstGeom>
        </p:spPr>
        <p:txBody>
          <a:bodyPr wrap="square">
            <a:spAutoFit/>
          </a:bodyPr>
          <a:lstStyle/>
          <a:p>
            <a:pPr marL="21166" indent="0">
              <a:spcBef>
                <a:spcPts val="0"/>
              </a:spcBef>
              <a:buNone/>
            </a:pPr>
            <a:r>
              <a:rPr lang="en-GB" sz="1600" dirty="0"/>
              <a:t>EU average</a:t>
            </a:r>
          </a:p>
        </p:txBody>
      </p:sp>
      <p:grpSp>
        <p:nvGrpSpPr>
          <p:cNvPr id="7" name="Group 6"/>
          <p:cNvGrpSpPr/>
          <p:nvPr/>
        </p:nvGrpSpPr>
        <p:grpSpPr>
          <a:xfrm>
            <a:off x="3712475" y="1691897"/>
            <a:ext cx="4552568" cy="1200000"/>
            <a:chOff x="1127048" y="4203511"/>
            <a:chExt cx="4699592" cy="653318"/>
          </a:xfrm>
        </p:grpSpPr>
        <p:sp>
          <p:nvSpPr>
            <p:cNvPr id="19" name="Rounded Rectangle 18"/>
            <p:cNvSpPr/>
            <p:nvPr/>
          </p:nvSpPr>
          <p:spPr>
            <a:xfrm>
              <a:off x="1127048" y="4203511"/>
              <a:ext cx="4699591" cy="653318"/>
            </a:xfrm>
            <a:prstGeom prst="round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sp>
          <p:nvSpPr>
            <p:cNvPr id="13" name="Rectangle 12"/>
            <p:cNvSpPr/>
            <p:nvPr/>
          </p:nvSpPr>
          <p:spPr>
            <a:xfrm>
              <a:off x="1180214" y="4210498"/>
              <a:ext cx="4646426" cy="586471"/>
            </a:xfrm>
            <a:prstGeom prst="rect">
              <a:avLst/>
            </a:prstGeom>
          </p:spPr>
          <p:txBody>
            <a:bodyPr wrap="square">
              <a:spAutoFit/>
            </a:bodyPr>
            <a:lstStyle/>
            <a:p>
              <a:pPr algn="ctr"/>
              <a:r>
                <a:rPr lang="en-GB" sz="1600" dirty="0"/>
                <a:t>Low level of interconnectivity,</a:t>
              </a:r>
              <a:r>
                <a:rPr lang="hu-HU" sz="1600" dirty="0"/>
                <a:t> </a:t>
              </a:r>
              <a:r>
                <a:rPr lang="en-GB" sz="1600" dirty="0"/>
                <a:t>expensive government projects keep the UK electricity price high; for the same reasons the landscape is not likely to change</a:t>
              </a:r>
            </a:p>
          </p:txBody>
        </p:sp>
      </p:grpSp>
    </p:spTree>
    <p:extLst>
      <p:ext uri="{BB962C8B-B14F-4D97-AF65-F5344CB8AC3E}">
        <p14:creationId xmlns:p14="http://schemas.microsoft.com/office/powerpoint/2010/main" val="293558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pPr algn="l"/>
            <a:r>
              <a:rPr lang="en-US"/>
              <a:t>Page </a:t>
            </a:r>
            <a:fld id="{5A9C12DC-491F-9444-86A2-13AC5C62A2FC}" type="slidenum">
              <a:rPr lang="en-US" smtClean="0"/>
              <a:pPr algn="l"/>
              <a:t>12</a:t>
            </a:fld>
            <a:endParaRPr lang="en-US" dirty="0"/>
          </a:p>
        </p:txBody>
      </p:sp>
      <p:sp>
        <p:nvSpPr>
          <p:cNvPr id="9" name="Rounded Rectangle 8"/>
          <p:cNvSpPr/>
          <p:nvPr/>
        </p:nvSpPr>
        <p:spPr>
          <a:xfrm>
            <a:off x="5587999" y="1193801"/>
            <a:ext cx="6299200" cy="825500"/>
          </a:xfrm>
          <a:prstGeom prst="roundRect">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380990" indent="-380990">
              <a:buFont typeface="Arial" panose="020B0604020202020204" pitchFamily="34" charset="0"/>
              <a:buChar char="•"/>
            </a:pPr>
            <a:r>
              <a:rPr lang="hu-HU" sz="1600" b="1" dirty="0"/>
              <a:t>Comodity Cost:     </a:t>
            </a:r>
            <a:r>
              <a:rPr lang="hu-HU" sz="1600" dirty="0"/>
              <a:t>Wholesale commodity market price </a:t>
            </a:r>
            <a:endParaRPr lang="en-GB" sz="1600" dirty="0"/>
          </a:p>
        </p:txBody>
      </p:sp>
      <p:sp>
        <p:nvSpPr>
          <p:cNvPr id="10" name="Rounded Rectangle 9"/>
          <p:cNvSpPr/>
          <p:nvPr/>
        </p:nvSpPr>
        <p:spPr>
          <a:xfrm>
            <a:off x="5562600" y="4864099"/>
            <a:ext cx="6299200" cy="914400"/>
          </a:xfrm>
          <a:prstGeom prst="round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80990" indent="-380990">
              <a:buFont typeface="Arial" panose="020B0604020202020204" pitchFamily="34" charset="0"/>
              <a:buChar char="•"/>
            </a:pPr>
            <a:r>
              <a:rPr lang="hu-HU" sz="1600" b="1" dirty="0">
                <a:solidFill>
                  <a:schemeClr val="tx1"/>
                </a:solidFill>
              </a:rPr>
              <a:t>Supplier Specific charges: </a:t>
            </a:r>
            <a:r>
              <a:rPr lang="hu-HU" sz="1600" dirty="0">
                <a:solidFill>
                  <a:schemeClr val="tx1"/>
                </a:solidFill>
              </a:rPr>
              <a:t>Margin (Management, Shape and Imbalance fees)</a:t>
            </a:r>
            <a:endParaRPr lang="en-GB" sz="1600" dirty="0">
              <a:solidFill>
                <a:schemeClr val="tx1"/>
              </a:solidFill>
            </a:endParaRPr>
          </a:p>
        </p:txBody>
      </p:sp>
      <p:sp>
        <p:nvSpPr>
          <p:cNvPr id="11" name="Rounded Rectangle 10"/>
          <p:cNvSpPr/>
          <p:nvPr/>
        </p:nvSpPr>
        <p:spPr>
          <a:xfrm>
            <a:off x="5562600" y="3924300"/>
            <a:ext cx="6299200" cy="914400"/>
          </a:xfrm>
          <a:prstGeom prst="round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80990" indent="-380990">
              <a:buFont typeface="Arial" panose="020B0604020202020204" pitchFamily="34" charset="0"/>
              <a:buChar char="•"/>
            </a:pPr>
            <a:r>
              <a:rPr lang="hu-HU" sz="1600" b="1" dirty="0"/>
              <a:t>Transportation &amp; Distribution Cost:     </a:t>
            </a:r>
            <a:r>
              <a:rPr lang="hu-HU" sz="1600" dirty="0"/>
              <a:t>Network costs, Losses</a:t>
            </a:r>
            <a:endParaRPr lang="en-GB" sz="1600" dirty="0"/>
          </a:p>
        </p:txBody>
      </p:sp>
      <p:sp>
        <p:nvSpPr>
          <p:cNvPr id="12" name="Rounded Rectangle 11"/>
          <p:cNvSpPr/>
          <p:nvPr/>
        </p:nvSpPr>
        <p:spPr>
          <a:xfrm>
            <a:off x="5562600" y="2984500"/>
            <a:ext cx="6299200" cy="914400"/>
          </a:xfrm>
          <a:prstGeom prst="round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80990" indent="-380990">
              <a:buFont typeface="Arial" panose="020B0604020202020204" pitchFamily="34" charset="0"/>
              <a:buChar char="•"/>
            </a:pPr>
            <a:r>
              <a:rPr lang="hu-HU" sz="1600" b="1" dirty="0"/>
              <a:t>Third Party (Regulated) Charges: </a:t>
            </a:r>
            <a:r>
              <a:rPr lang="hu-HU" sz="1600" dirty="0"/>
              <a:t>BSUOS, RO, Hydro, Elexon, FiT, CfD, Capacity Market, etc.) </a:t>
            </a:r>
            <a:endParaRPr lang="en-GB" sz="1600" dirty="0"/>
          </a:p>
        </p:txBody>
      </p:sp>
      <p:sp>
        <p:nvSpPr>
          <p:cNvPr id="13" name="Rounded Rectangle 12"/>
          <p:cNvSpPr/>
          <p:nvPr/>
        </p:nvSpPr>
        <p:spPr>
          <a:xfrm>
            <a:off x="5562600" y="2044700"/>
            <a:ext cx="6299200" cy="914400"/>
          </a:xfrm>
          <a:prstGeom prst="round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80990" indent="-380990">
              <a:buFont typeface="Arial" panose="020B0604020202020204" pitchFamily="34" charset="0"/>
              <a:buChar char="•"/>
            </a:pPr>
            <a:r>
              <a:rPr lang="hu-HU" sz="1600" b="1" dirty="0"/>
              <a:t>Taxes exc. VAT:      </a:t>
            </a:r>
            <a:r>
              <a:rPr lang="hu-HU" sz="1600" dirty="0"/>
              <a:t>Climate Change Levy (CCL) - 100%</a:t>
            </a:r>
            <a:endParaRPr lang="en-GB" sz="1600" dirty="0"/>
          </a:p>
        </p:txBody>
      </p:sp>
      <p:sp>
        <p:nvSpPr>
          <p:cNvPr id="14" name="Title 2"/>
          <p:cNvSpPr txBox="1">
            <a:spLocks/>
          </p:cNvSpPr>
          <p:nvPr/>
        </p:nvSpPr>
        <p:spPr>
          <a:xfrm>
            <a:off x="350426" y="192617"/>
            <a:ext cx="11511375" cy="820866"/>
          </a:xfrm>
          <a:prstGeom prst="rect">
            <a:avLst/>
          </a:prstGeom>
        </p:spPr>
        <p:txBody>
          <a:bodyPr vert="horz" lIns="0" tIns="0" rIns="0" bIns="0" rtlCol="0" anchor="t">
            <a:spAutoFit/>
          </a:bodyPr>
          <a:lstStyle>
            <a:lvl1pPr algn="l" defTabSz="457200" rtl="0" eaLnBrk="1" latinLnBrk="0" hangingPunct="1">
              <a:spcBef>
                <a:spcPct val="0"/>
              </a:spcBef>
              <a:buNone/>
              <a:defRPr sz="2000" kern="1200">
                <a:solidFill>
                  <a:srgbClr val="36C746"/>
                </a:solidFill>
                <a:latin typeface="Arial"/>
                <a:ea typeface="+mj-ea"/>
                <a:cs typeface="Arial"/>
              </a:defRPr>
            </a:lvl1pPr>
          </a:lstStyle>
          <a:p>
            <a:r>
              <a:rPr lang="en-GB" sz="2667" dirty="0">
                <a:solidFill>
                  <a:schemeClr val="accent1"/>
                </a:solidFill>
              </a:rPr>
              <a:t>Non-commodity costs give </a:t>
            </a:r>
            <a:r>
              <a:rPr lang="hu-HU" sz="2667" dirty="0">
                <a:solidFill>
                  <a:schemeClr val="accent1"/>
                </a:solidFill>
              </a:rPr>
              <a:t>~</a:t>
            </a:r>
            <a:r>
              <a:rPr lang="en-GB" sz="2667" dirty="0">
                <a:solidFill>
                  <a:schemeClr val="accent1"/>
                </a:solidFill>
              </a:rPr>
              <a:t>5</a:t>
            </a:r>
            <a:r>
              <a:rPr lang="hu-HU" sz="2667" dirty="0">
                <a:solidFill>
                  <a:schemeClr val="accent1"/>
                </a:solidFill>
              </a:rPr>
              <a:t>6</a:t>
            </a:r>
            <a:r>
              <a:rPr lang="en-GB" sz="2667" dirty="0">
                <a:solidFill>
                  <a:schemeClr val="accent1"/>
                </a:solidFill>
              </a:rPr>
              <a:t>% of the invoice value for an average UK </a:t>
            </a:r>
            <a:r>
              <a:rPr lang="hu-HU" sz="2667" dirty="0">
                <a:solidFill>
                  <a:schemeClr val="accent1"/>
                </a:solidFill>
              </a:rPr>
              <a:t>electricity non-domestic customer</a:t>
            </a:r>
            <a:endParaRPr lang="en-GB" sz="2667" dirty="0">
              <a:solidFill>
                <a:schemeClr val="accent1"/>
              </a:solidFill>
            </a:endParaRPr>
          </a:p>
        </p:txBody>
      </p:sp>
      <p:graphicFrame>
        <p:nvGraphicFramePr>
          <p:cNvPr id="16" name="Chart 15"/>
          <p:cNvGraphicFramePr>
            <a:graphicFrameLocks/>
          </p:cNvGraphicFramePr>
          <p:nvPr>
            <p:extLst>
              <p:ext uri="{D42A27DB-BD31-4B8C-83A1-F6EECF244321}">
                <p14:modId xmlns:p14="http://schemas.microsoft.com/office/powerpoint/2010/main" val="1427295828"/>
              </p:ext>
            </p:extLst>
          </p:nvPr>
        </p:nvGraphicFramePr>
        <p:xfrm>
          <a:off x="615950" y="1428750"/>
          <a:ext cx="7004049" cy="4432300"/>
        </p:xfrm>
        <a:graphic>
          <a:graphicData uri="http://schemas.openxmlformats.org/drawingml/2006/chart">
            <c:chart xmlns:c="http://schemas.openxmlformats.org/drawingml/2006/chart" xmlns:r="http://schemas.openxmlformats.org/officeDocument/2006/relationships" r:id="rId2"/>
          </a:graphicData>
        </a:graphic>
      </p:graphicFrame>
      <p:sp>
        <p:nvSpPr>
          <p:cNvPr id="17" name="Oval 16"/>
          <p:cNvSpPr/>
          <p:nvPr/>
        </p:nvSpPr>
        <p:spPr>
          <a:xfrm>
            <a:off x="5215186" y="1497367"/>
            <a:ext cx="236561" cy="218365"/>
          </a:xfrm>
          <a:prstGeom prst="ellipse">
            <a:avLst/>
          </a:prstGeom>
          <a:solidFill>
            <a:schemeClr val="accent1">
              <a:lumMod val="50000"/>
            </a:schemeClr>
          </a:solidFill>
          <a:ln>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8" name="Oval 17"/>
          <p:cNvSpPr/>
          <p:nvPr/>
        </p:nvSpPr>
        <p:spPr>
          <a:xfrm>
            <a:off x="5214278" y="2374331"/>
            <a:ext cx="236561" cy="218365"/>
          </a:xfrm>
          <a:prstGeom prst="ellipse">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19" name="Oval 18"/>
          <p:cNvSpPr/>
          <p:nvPr/>
        </p:nvSpPr>
        <p:spPr>
          <a:xfrm>
            <a:off x="5193124" y="3253474"/>
            <a:ext cx="236561" cy="218365"/>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20" name="Oval 19"/>
          <p:cNvSpPr/>
          <p:nvPr/>
        </p:nvSpPr>
        <p:spPr>
          <a:xfrm>
            <a:off x="5214280" y="4163135"/>
            <a:ext cx="236561" cy="218365"/>
          </a:xfrm>
          <a:prstGeom prst="ellipse">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
        <p:nvSpPr>
          <p:cNvPr id="21" name="Oval 20"/>
          <p:cNvSpPr/>
          <p:nvPr/>
        </p:nvSpPr>
        <p:spPr>
          <a:xfrm>
            <a:off x="5215186" y="5212116"/>
            <a:ext cx="236561" cy="218365"/>
          </a:xfrm>
          <a:prstGeom prst="ellipse">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65365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9802A823-5DB6-4574-AB4D-19728E196460}"/>
              </a:ext>
            </a:extLst>
          </p:cNvPr>
          <p:cNvSpPr txBox="1">
            <a:spLocks/>
          </p:cNvSpPr>
          <p:nvPr/>
        </p:nvSpPr>
        <p:spPr>
          <a:xfrm>
            <a:off x="1518685" y="975912"/>
            <a:ext cx="8633531" cy="307777"/>
          </a:xfrm>
          <a:prstGeom prst="rect">
            <a:avLst/>
          </a:prstGeom>
        </p:spPr>
        <p:txBody>
          <a:bodyPr vert="horz" lIns="0" tIns="0" rIns="0" bIns="0" rtlCol="0" anchor="t">
            <a:spAutoFit/>
          </a:bodyPr>
          <a:lstStyle>
            <a:lvl1pPr algn="l" defTabSz="457200" rtl="0" eaLnBrk="1" latinLnBrk="0" hangingPunct="1">
              <a:spcBef>
                <a:spcPct val="0"/>
              </a:spcBef>
              <a:buNone/>
              <a:defRPr sz="2000" kern="1200">
                <a:solidFill>
                  <a:srgbClr val="36C746"/>
                </a:solidFill>
                <a:latin typeface="Arial"/>
                <a:ea typeface="+mj-ea"/>
                <a:cs typeface="Aria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GB" sz="2000" b="0" i="0" u="none" strike="noStrike" kern="1200" cap="none" spc="0" normalizeH="0" baseline="0" noProof="0" dirty="0">
                <a:ln>
                  <a:noFill/>
                </a:ln>
                <a:solidFill>
                  <a:schemeClr val="accent1"/>
                </a:solidFill>
                <a:effectLst/>
                <a:uLnTx/>
                <a:uFillTx/>
                <a:latin typeface="Arial"/>
                <a:ea typeface="+mj-ea"/>
                <a:cs typeface="Arial"/>
              </a:rPr>
              <a:t>The UK electricity market value chain is a best practice for all EU countries</a:t>
            </a:r>
          </a:p>
        </p:txBody>
      </p:sp>
      <p:sp>
        <p:nvSpPr>
          <p:cNvPr id="24" name="TextBox 23">
            <a:extLst>
              <a:ext uri="{FF2B5EF4-FFF2-40B4-BE49-F238E27FC236}">
                <a16:creationId xmlns:a16="http://schemas.microsoft.com/office/drawing/2014/main" id="{0187DD82-785C-4A98-8730-2A3162618E3F}"/>
              </a:ext>
            </a:extLst>
          </p:cNvPr>
          <p:cNvSpPr txBox="1"/>
          <p:nvPr/>
        </p:nvSpPr>
        <p:spPr>
          <a:xfrm>
            <a:off x="1909220" y="2308707"/>
            <a:ext cx="1892615" cy="1985159"/>
          </a:xfrm>
          <a:prstGeom prst="rect">
            <a:avLst/>
          </a:prstGeom>
          <a:noFill/>
        </p:spPr>
        <p:txBody>
          <a:bodyPr wrap="square" rtlCol="0">
            <a:spAutoFit/>
          </a:bodyPr>
          <a:lstStyle/>
          <a:p>
            <a:pPr marL="180000" indent="-180000" defTabSz="457200">
              <a:spcAft>
                <a:spcPts val="600"/>
              </a:spcAft>
              <a:buFont typeface="Arial" panose="020B0604020202020204" pitchFamily="34" charset="0"/>
              <a:buChar char="•"/>
            </a:pPr>
            <a:r>
              <a:rPr lang="en-GB" sz="1200" dirty="0">
                <a:solidFill>
                  <a:prstClr val="black"/>
                </a:solidFill>
                <a:latin typeface="Arial"/>
              </a:rPr>
              <a:t>~3</a:t>
            </a:r>
            <a:r>
              <a:rPr lang="hu-HU" sz="1200" dirty="0">
                <a:solidFill>
                  <a:prstClr val="black"/>
                </a:solidFill>
                <a:latin typeface="Arial"/>
              </a:rPr>
              <a:t>3</a:t>
            </a:r>
            <a:r>
              <a:rPr lang="en-GB" sz="1200" dirty="0">
                <a:solidFill>
                  <a:prstClr val="black"/>
                </a:solidFill>
                <a:latin typeface="Arial"/>
              </a:rPr>
              <a:t>0 </a:t>
            </a:r>
            <a:r>
              <a:rPr lang="en-GB" sz="1200" dirty="0" err="1">
                <a:solidFill>
                  <a:prstClr val="black"/>
                </a:solidFill>
                <a:latin typeface="Arial"/>
              </a:rPr>
              <a:t>TWh</a:t>
            </a:r>
            <a:endParaRPr lang="en-GB" sz="1200" dirty="0">
              <a:solidFill>
                <a:prstClr val="black"/>
              </a:solidFill>
              <a:latin typeface="Arial"/>
            </a:endParaRPr>
          </a:p>
          <a:p>
            <a:pPr marL="180000" indent="-180000" defTabSz="457200">
              <a:spcAft>
                <a:spcPts val="600"/>
              </a:spcAft>
              <a:buFont typeface="Arial" panose="020B0604020202020204" pitchFamily="34" charset="0"/>
              <a:buChar char="•"/>
            </a:pPr>
            <a:r>
              <a:rPr lang="en-GB" sz="1200" dirty="0">
                <a:solidFill>
                  <a:prstClr val="black"/>
                </a:solidFill>
                <a:latin typeface="Arial"/>
              </a:rPr>
              <a:t>&gt;100 companies</a:t>
            </a:r>
          </a:p>
          <a:p>
            <a:pPr marL="180000" indent="-180000" defTabSz="457200">
              <a:spcAft>
                <a:spcPts val="600"/>
              </a:spcAft>
              <a:buFont typeface="Arial" panose="020B0604020202020204" pitchFamily="34" charset="0"/>
              <a:buChar char="•"/>
            </a:pPr>
            <a:r>
              <a:rPr lang="en-GB" sz="1200" dirty="0">
                <a:solidFill>
                  <a:prstClr val="black"/>
                </a:solidFill>
                <a:latin typeface="Arial"/>
              </a:rPr>
              <a:t>Part of international energy groups (except </a:t>
            </a:r>
            <a:r>
              <a:rPr lang="en-GB" sz="1200" dirty="0" err="1">
                <a:solidFill>
                  <a:prstClr val="black"/>
                </a:solidFill>
                <a:latin typeface="Arial"/>
              </a:rPr>
              <a:t>Drax</a:t>
            </a:r>
            <a:r>
              <a:rPr lang="en-GB" sz="1200" dirty="0">
                <a:solidFill>
                  <a:prstClr val="black"/>
                </a:solidFill>
                <a:latin typeface="Arial"/>
              </a:rPr>
              <a:t>)</a:t>
            </a:r>
          </a:p>
          <a:p>
            <a:pPr marL="180000" indent="-180000" defTabSz="457200">
              <a:spcAft>
                <a:spcPts val="600"/>
              </a:spcAft>
              <a:buFont typeface="Arial" panose="020B0604020202020204" pitchFamily="34" charset="0"/>
              <a:buChar char="•"/>
            </a:pPr>
            <a:r>
              <a:rPr lang="en-GB" sz="1200" dirty="0" err="1">
                <a:solidFill>
                  <a:prstClr val="black"/>
                </a:solidFill>
                <a:latin typeface="Arial"/>
              </a:rPr>
              <a:t>Cleantech</a:t>
            </a:r>
            <a:r>
              <a:rPr lang="en-GB" sz="1200" dirty="0">
                <a:solidFill>
                  <a:prstClr val="black"/>
                </a:solidFill>
                <a:latin typeface="Arial"/>
              </a:rPr>
              <a:t> targets + investment promotion </a:t>
            </a:r>
            <a:r>
              <a:rPr lang="en-GB" sz="1200" dirty="0">
                <a:solidFill>
                  <a:prstClr val="black"/>
                </a:solidFill>
                <a:latin typeface="Arial"/>
                <a:sym typeface="Wingdings" panose="05000000000000000000" pitchFamily="2" charset="2"/>
              </a:rPr>
              <a:t> </a:t>
            </a:r>
            <a:r>
              <a:rPr lang="en-GB" sz="1200" dirty="0">
                <a:solidFill>
                  <a:prstClr val="black"/>
                </a:solidFill>
                <a:latin typeface="Arial"/>
              </a:rPr>
              <a:t>Share of renewable is growing fast</a:t>
            </a:r>
          </a:p>
        </p:txBody>
      </p:sp>
      <p:sp>
        <p:nvSpPr>
          <p:cNvPr id="25" name="TextBox 24">
            <a:extLst>
              <a:ext uri="{FF2B5EF4-FFF2-40B4-BE49-F238E27FC236}">
                <a16:creationId xmlns:a16="http://schemas.microsoft.com/office/drawing/2014/main" id="{022155C3-9400-4D98-9D0E-F7148DED65A9}"/>
              </a:ext>
            </a:extLst>
          </p:cNvPr>
          <p:cNvSpPr txBox="1"/>
          <p:nvPr/>
        </p:nvSpPr>
        <p:spPr>
          <a:xfrm>
            <a:off x="3823051" y="2308707"/>
            <a:ext cx="1892615" cy="2985433"/>
          </a:xfrm>
          <a:prstGeom prst="rect">
            <a:avLst/>
          </a:prstGeom>
          <a:noFill/>
        </p:spPr>
        <p:txBody>
          <a:bodyPr wrap="square" rtlCol="0">
            <a:spAutoFit/>
          </a:bodyPr>
          <a:lstStyle/>
          <a:p>
            <a:pPr marL="180000" indent="-180000" defTabSz="457200">
              <a:spcAft>
                <a:spcPts val="600"/>
              </a:spcAft>
              <a:buFont typeface="Arial" panose="020B0604020202020204" pitchFamily="34" charset="0"/>
              <a:buChar char="•"/>
            </a:pPr>
            <a:r>
              <a:rPr lang="en-GB" sz="1200" dirty="0">
                <a:solidFill>
                  <a:prstClr val="black"/>
                </a:solidFill>
                <a:latin typeface="Arial"/>
              </a:rPr>
              <a:t>Owned and maintained by regional TSOs (17 licensees), mainland is covered by 3 companies</a:t>
            </a:r>
          </a:p>
          <a:p>
            <a:pPr marL="180000" indent="-180000" defTabSz="457200">
              <a:spcAft>
                <a:spcPts val="600"/>
              </a:spcAft>
              <a:buFont typeface="Arial" panose="020B0604020202020204" pitchFamily="34" charset="0"/>
              <a:buChar char="•"/>
            </a:pPr>
            <a:r>
              <a:rPr lang="en-GB" sz="1200" dirty="0">
                <a:solidFill>
                  <a:prstClr val="black"/>
                </a:solidFill>
                <a:latin typeface="Arial"/>
              </a:rPr>
              <a:t>System Operator is National Grid)</a:t>
            </a:r>
          </a:p>
          <a:p>
            <a:pPr marL="180000" indent="-180000" defTabSz="457200">
              <a:spcAft>
                <a:spcPts val="600"/>
              </a:spcAft>
              <a:buFont typeface="Arial" panose="020B0604020202020204" pitchFamily="34" charset="0"/>
              <a:buChar char="•"/>
            </a:pPr>
            <a:r>
              <a:rPr lang="en-GB" sz="1200" dirty="0">
                <a:solidFill>
                  <a:prstClr val="black"/>
                </a:solidFill>
                <a:latin typeface="Arial"/>
              </a:rPr>
              <a:t>&gt; 25,000 km</a:t>
            </a:r>
          </a:p>
          <a:p>
            <a:pPr marL="180000" indent="-180000" defTabSz="457200">
              <a:spcAft>
                <a:spcPts val="600"/>
              </a:spcAft>
              <a:buFont typeface="Arial" panose="020B0604020202020204" pitchFamily="34" charset="0"/>
              <a:buChar char="•"/>
            </a:pPr>
            <a:r>
              <a:rPr lang="en-GB" sz="1200" dirty="0">
                <a:solidFill>
                  <a:prstClr val="black"/>
                </a:solidFill>
                <a:latin typeface="Arial"/>
              </a:rPr>
              <a:t>Natural monopolies</a:t>
            </a:r>
            <a:br>
              <a:rPr lang="en-GB" sz="1200" dirty="0">
                <a:solidFill>
                  <a:prstClr val="black"/>
                </a:solidFill>
                <a:latin typeface="Arial"/>
              </a:rPr>
            </a:br>
            <a:r>
              <a:rPr lang="en-GB" sz="1200" dirty="0">
                <a:solidFill>
                  <a:prstClr val="black"/>
                </a:solidFill>
                <a:latin typeface="Arial"/>
                <a:sym typeface="Wingdings" panose="05000000000000000000" pitchFamily="2" charset="2"/>
              </a:rPr>
              <a:t> regulated tariff system: revenue cap</a:t>
            </a:r>
          </a:p>
          <a:p>
            <a:pPr marL="180000" indent="-180000" defTabSz="457200">
              <a:spcAft>
                <a:spcPts val="600"/>
              </a:spcAft>
              <a:buFont typeface="Arial" panose="020B0604020202020204" pitchFamily="34" charset="0"/>
              <a:buChar char="•"/>
            </a:pPr>
            <a:r>
              <a:rPr lang="en-GB" sz="1200" dirty="0">
                <a:solidFill>
                  <a:prstClr val="black"/>
                </a:solidFill>
                <a:latin typeface="Arial"/>
                <a:sym typeface="Wingdings" panose="05000000000000000000" pitchFamily="2" charset="2"/>
              </a:rPr>
              <a:t>4 GW existing interconnection + </a:t>
            </a:r>
            <a:br>
              <a:rPr lang="en-GB" sz="1200" dirty="0">
                <a:solidFill>
                  <a:prstClr val="black"/>
                </a:solidFill>
                <a:latin typeface="Arial"/>
                <a:sym typeface="Wingdings" panose="05000000000000000000" pitchFamily="2" charset="2"/>
              </a:rPr>
            </a:br>
            <a:r>
              <a:rPr lang="en-GB" sz="1200" dirty="0">
                <a:solidFill>
                  <a:prstClr val="black"/>
                </a:solidFill>
                <a:latin typeface="Arial"/>
                <a:sym typeface="Wingdings" panose="05000000000000000000" pitchFamily="2" charset="2"/>
              </a:rPr>
              <a:t>7 GW planned</a:t>
            </a:r>
          </a:p>
        </p:txBody>
      </p:sp>
      <p:sp>
        <p:nvSpPr>
          <p:cNvPr id="26" name="TextBox 25">
            <a:extLst>
              <a:ext uri="{FF2B5EF4-FFF2-40B4-BE49-F238E27FC236}">
                <a16:creationId xmlns:a16="http://schemas.microsoft.com/office/drawing/2014/main" id="{C9C0CF95-07A5-44EE-9D6A-4274BCB070AE}"/>
              </a:ext>
            </a:extLst>
          </p:cNvPr>
          <p:cNvSpPr txBox="1"/>
          <p:nvPr/>
        </p:nvSpPr>
        <p:spPr>
          <a:xfrm>
            <a:off x="5715666" y="2308707"/>
            <a:ext cx="1892615" cy="2508379"/>
          </a:xfrm>
          <a:prstGeom prst="rect">
            <a:avLst/>
          </a:prstGeom>
          <a:noFill/>
        </p:spPr>
        <p:txBody>
          <a:bodyPr wrap="square" rtlCol="0">
            <a:spAutoFit/>
          </a:bodyPr>
          <a:lstStyle/>
          <a:p>
            <a:pPr marL="180000" indent="-180000" defTabSz="457200">
              <a:spcAft>
                <a:spcPts val="600"/>
              </a:spcAft>
              <a:buFont typeface="Arial" panose="020B0604020202020204" pitchFamily="34" charset="0"/>
              <a:buChar char="•"/>
            </a:pPr>
            <a:r>
              <a:rPr lang="en-GB" sz="1200" dirty="0">
                <a:solidFill>
                  <a:prstClr val="black"/>
                </a:solidFill>
                <a:latin typeface="Arial"/>
              </a:rPr>
              <a:t>14 British DNO (6 energy groups)</a:t>
            </a:r>
          </a:p>
          <a:p>
            <a:pPr marL="180000" indent="-180000" defTabSz="457200">
              <a:spcAft>
                <a:spcPts val="600"/>
              </a:spcAft>
              <a:buFont typeface="Arial" panose="020B0604020202020204" pitchFamily="34" charset="0"/>
              <a:buChar char="•"/>
            </a:pPr>
            <a:r>
              <a:rPr lang="en-GB" sz="1200" dirty="0">
                <a:solidFill>
                  <a:prstClr val="black"/>
                </a:solidFill>
                <a:latin typeface="Arial"/>
              </a:rPr>
              <a:t>~837,000 km</a:t>
            </a:r>
          </a:p>
          <a:p>
            <a:pPr marL="180000" indent="-180000" defTabSz="457200">
              <a:spcAft>
                <a:spcPts val="600"/>
              </a:spcAft>
              <a:buFont typeface="Arial" panose="020B0604020202020204" pitchFamily="34" charset="0"/>
              <a:buChar char="•"/>
            </a:pPr>
            <a:r>
              <a:rPr lang="en-GB" sz="1200" dirty="0">
                <a:solidFill>
                  <a:prstClr val="black"/>
                </a:solidFill>
                <a:latin typeface="Arial"/>
              </a:rPr>
              <a:t>Natural monopolies</a:t>
            </a:r>
            <a:br>
              <a:rPr lang="en-GB" sz="1200" dirty="0">
                <a:solidFill>
                  <a:prstClr val="black"/>
                </a:solidFill>
                <a:latin typeface="Arial"/>
              </a:rPr>
            </a:br>
            <a:r>
              <a:rPr lang="en-GB" sz="1200" dirty="0">
                <a:solidFill>
                  <a:prstClr val="black"/>
                </a:solidFill>
                <a:latin typeface="Arial"/>
                <a:sym typeface="Wingdings" panose="05000000000000000000" pitchFamily="2" charset="2"/>
              </a:rPr>
              <a:t></a:t>
            </a:r>
            <a:r>
              <a:rPr lang="en-GB" sz="1200" dirty="0">
                <a:solidFill>
                  <a:prstClr val="black"/>
                </a:solidFill>
                <a:latin typeface="Arial"/>
              </a:rPr>
              <a:t> regulated tariff system: revenue cap</a:t>
            </a:r>
          </a:p>
          <a:p>
            <a:pPr marL="180000" indent="-180000" defTabSz="457200">
              <a:spcAft>
                <a:spcPts val="600"/>
              </a:spcAft>
              <a:buFont typeface="Arial" panose="020B0604020202020204" pitchFamily="34" charset="0"/>
              <a:buChar char="•"/>
            </a:pPr>
            <a:r>
              <a:rPr lang="en-GB" sz="1200" dirty="0">
                <a:solidFill>
                  <a:prstClr val="black"/>
                </a:solidFill>
                <a:latin typeface="Arial"/>
              </a:rPr>
              <a:t>Multi-billion investment needed to upgrade to smart grid</a:t>
            </a:r>
          </a:p>
          <a:p>
            <a:pPr marL="180000" indent="-180000" defTabSz="457200">
              <a:spcAft>
                <a:spcPts val="600"/>
              </a:spcAft>
              <a:buFont typeface="Arial" panose="020B0604020202020204" pitchFamily="34" charset="0"/>
              <a:buChar char="•"/>
            </a:pPr>
            <a:endParaRPr lang="en-GB" sz="1200" dirty="0">
              <a:solidFill>
                <a:prstClr val="black"/>
              </a:solidFill>
              <a:latin typeface="Arial"/>
            </a:endParaRPr>
          </a:p>
          <a:p>
            <a:pPr marL="180000" indent="-180000" defTabSz="457200">
              <a:spcAft>
                <a:spcPts val="600"/>
              </a:spcAft>
              <a:buFont typeface="Arial" panose="020B0604020202020204" pitchFamily="34" charset="0"/>
              <a:buChar char="•"/>
            </a:pPr>
            <a:endParaRPr lang="en-GB" sz="1200" dirty="0">
              <a:solidFill>
                <a:prstClr val="black"/>
              </a:solidFill>
              <a:latin typeface="Arial"/>
            </a:endParaRPr>
          </a:p>
        </p:txBody>
      </p:sp>
      <p:sp>
        <p:nvSpPr>
          <p:cNvPr id="27" name="TextBox 26">
            <a:extLst>
              <a:ext uri="{FF2B5EF4-FFF2-40B4-BE49-F238E27FC236}">
                <a16:creationId xmlns:a16="http://schemas.microsoft.com/office/drawing/2014/main" id="{0D0D99A2-0D07-4CD1-A438-0E433B99605B}"/>
              </a:ext>
            </a:extLst>
          </p:cNvPr>
          <p:cNvSpPr txBox="1"/>
          <p:nvPr/>
        </p:nvSpPr>
        <p:spPr>
          <a:xfrm>
            <a:off x="7608281" y="2308707"/>
            <a:ext cx="2006043" cy="2539157"/>
          </a:xfrm>
          <a:prstGeom prst="rect">
            <a:avLst/>
          </a:prstGeom>
          <a:noFill/>
        </p:spPr>
        <p:txBody>
          <a:bodyPr wrap="square" rtlCol="0">
            <a:spAutoFit/>
          </a:bodyPr>
          <a:lstStyle/>
          <a:p>
            <a:pPr marL="180000" indent="-180000" defTabSz="457200">
              <a:spcAft>
                <a:spcPts val="600"/>
              </a:spcAft>
              <a:buFont typeface="Arial" panose="020B0604020202020204" pitchFamily="34" charset="0"/>
              <a:buChar char="•"/>
            </a:pPr>
            <a:r>
              <a:rPr lang="en-GB" sz="1200" dirty="0">
                <a:solidFill>
                  <a:prstClr val="black"/>
                </a:solidFill>
                <a:latin typeface="Arial"/>
              </a:rPr>
              <a:t>Fully open market since 1999</a:t>
            </a:r>
          </a:p>
          <a:p>
            <a:pPr marL="180000" indent="-180000" defTabSz="457200">
              <a:spcAft>
                <a:spcPts val="600"/>
              </a:spcAft>
              <a:buFont typeface="Arial" panose="020B0604020202020204" pitchFamily="34" charset="0"/>
              <a:buChar char="•"/>
            </a:pPr>
            <a:r>
              <a:rPr lang="en-GB" sz="1200" dirty="0">
                <a:solidFill>
                  <a:prstClr val="black"/>
                </a:solidFill>
                <a:latin typeface="Arial"/>
              </a:rPr>
              <a:t>Number of active suppliers: ~60, Big6 + few others dominating the market</a:t>
            </a:r>
          </a:p>
          <a:p>
            <a:pPr marL="180000" indent="-180000" defTabSz="457200">
              <a:spcAft>
                <a:spcPts val="600"/>
              </a:spcAft>
              <a:buFont typeface="Arial" panose="020B0604020202020204" pitchFamily="34" charset="0"/>
              <a:buChar char="•"/>
            </a:pPr>
            <a:r>
              <a:rPr lang="en-GB" sz="1200" dirty="0">
                <a:solidFill>
                  <a:prstClr val="black"/>
                </a:solidFill>
                <a:latin typeface="Arial"/>
              </a:rPr>
              <a:t>Prices: bilateral negotiations / supplier tariff schemes</a:t>
            </a:r>
          </a:p>
          <a:p>
            <a:pPr marL="180000" indent="-180000" defTabSz="457200">
              <a:spcAft>
                <a:spcPts val="600"/>
              </a:spcAft>
              <a:buFont typeface="Arial" panose="020B0604020202020204" pitchFamily="34" charset="0"/>
              <a:buChar char="•"/>
            </a:pPr>
            <a:r>
              <a:rPr lang="en-GB" sz="1200" dirty="0">
                <a:solidFill>
                  <a:prstClr val="black"/>
                </a:solidFill>
                <a:latin typeface="Arial"/>
              </a:rPr>
              <a:t>Regulator intervenes to increase competition and supply security</a:t>
            </a:r>
          </a:p>
        </p:txBody>
      </p:sp>
      <p:sp>
        <p:nvSpPr>
          <p:cNvPr id="28" name="Pentagon 1">
            <a:extLst>
              <a:ext uri="{FF2B5EF4-FFF2-40B4-BE49-F238E27FC236}">
                <a16:creationId xmlns:a16="http://schemas.microsoft.com/office/drawing/2014/main" id="{79A79FF7-DB50-4080-85E0-C3A800F1D059}"/>
              </a:ext>
            </a:extLst>
          </p:cNvPr>
          <p:cNvSpPr/>
          <p:nvPr/>
        </p:nvSpPr>
        <p:spPr>
          <a:xfrm>
            <a:off x="1965271" y="1575069"/>
            <a:ext cx="1921618" cy="595424"/>
          </a:xfrm>
          <a:prstGeom prst="homePlate">
            <a:avLst/>
          </a:prstGeom>
          <a:solidFill>
            <a:schemeClr val="accent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Arial"/>
                <a:ea typeface="+mn-ea"/>
                <a:cs typeface="+mn-cs"/>
              </a:rPr>
              <a:t>Generation</a:t>
            </a:r>
          </a:p>
        </p:txBody>
      </p:sp>
      <p:sp>
        <p:nvSpPr>
          <p:cNvPr id="29" name="Chevron 21">
            <a:extLst>
              <a:ext uri="{FF2B5EF4-FFF2-40B4-BE49-F238E27FC236}">
                <a16:creationId xmlns:a16="http://schemas.microsoft.com/office/drawing/2014/main" id="{47F92A4F-7DED-4AFF-9D31-8ADB404C03D4}"/>
              </a:ext>
            </a:extLst>
          </p:cNvPr>
          <p:cNvSpPr/>
          <p:nvPr/>
        </p:nvSpPr>
        <p:spPr>
          <a:xfrm>
            <a:off x="5715666" y="1575069"/>
            <a:ext cx="2048571" cy="595424"/>
          </a:xfrm>
          <a:prstGeom prst="chevron">
            <a:avLst/>
          </a:prstGeom>
          <a:solidFill>
            <a:schemeClr val="accent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Arial"/>
                <a:ea typeface="+mn-ea"/>
                <a:cs typeface="+mn-cs"/>
              </a:rPr>
              <a:t>Distribution</a:t>
            </a:r>
          </a:p>
        </p:txBody>
      </p:sp>
      <p:sp>
        <p:nvSpPr>
          <p:cNvPr id="30" name="Chevron 23">
            <a:extLst>
              <a:ext uri="{FF2B5EF4-FFF2-40B4-BE49-F238E27FC236}">
                <a16:creationId xmlns:a16="http://schemas.microsoft.com/office/drawing/2014/main" id="{E1F0B707-2271-45E5-A36A-2EA7306D7A78}"/>
              </a:ext>
            </a:extLst>
          </p:cNvPr>
          <p:cNvSpPr/>
          <p:nvPr/>
        </p:nvSpPr>
        <p:spPr>
          <a:xfrm>
            <a:off x="3684876" y="1575069"/>
            <a:ext cx="2230669" cy="595424"/>
          </a:xfrm>
          <a:prstGeom prst="chevron">
            <a:avLst/>
          </a:prstGeom>
          <a:solidFill>
            <a:schemeClr val="accent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Arial"/>
                <a:ea typeface="+mn-ea"/>
                <a:cs typeface="+mn-cs"/>
              </a:rPr>
              <a:t>Transmission</a:t>
            </a:r>
          </a:p>
        </p:txBody>
      </p:sp>
      <p:sp>
        <p:nvSpPr>
          <p:cNvPr id="31" name="Chevron 24">
            <a:extLst>
              <a:ext uri="{FF2B5EF4-FFF2-40B4-BE49-F238E27FC236}">
                <a16:creationId xmlns:a16="http://schemas.microsoft.com/office/drawing/2014/main" id="{4F2FEF99-97A4-48A1-BBCB-88C85F3A67EF}"/>
              </a:ext>
            </a:extLst>
          </p:cNvPr>
          <p:cNvSpPr/>
          <p:nvPr/>
        </p:nvSpPr>
        <p:spPr>
          <a:xfrm>
            <a:off x="7565753" y="1575069"/>
            <a:ext cx="2048571" cy="595424"/>
          </a:xfrm>
          <a:prstGeom prst="chevron">
            <a:avLst/>
          </a:prstGeom>
          <a:solidFill>
            <a:schemeClr val="accent1"/>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Arial"/>
                <a:ea typeface="+mn-ea"/>
                <a:cs typeface="+mn-cs"/>
              </a:rPr>
              <a:t>Retail</a:t>
            </a:r>
          </a:p>
        </p:txBody>
      </p:sp>
    </p:spTree>
    <p:extLst>
      <p:ext uri="{BB962C8B-B14F-4D97-AF65-F5344CB8AC3E}">
        <p14:creationId xmlns:p14="http://schemas.microsoft.com/office/powerpoint/2010/main" val="391554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281238"/>
            <a:ext cx="11511375" cy="461729"/>
          </a:xfrm>
        </p:spPr>
        <p:txBody>
          <a:bodyPr/>
          <a:lstStyle/>
          <a:p>
            <a:r>
              <a:rPr lang="en-GB" dirty="0">
                <a:solidFill>
                  <a:schemeClr val="accent1"/>
                </a:solidFill>
              </a:rPr>
              <a:t>The UK electricity market value chain is a best practice for all EU countries</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3</a:t>
            </a:fld>
            <a:endParaRPr lang="en-GB" dirty="0"/>
          </a:p>
        </p:txBody>
      </p:sp>
      <p:sp>
        <p:nvSpPr>
          <p:cNvPr id="4" name="TextBox 3"/>
          <p:cNvSpPr txBox="1"/>
          <p:nvPr/>
        </p:nvSpPr>
        <p:spPr>
          <a:xfrm>
            <a:off x="864789" y="2083978"/>
            <a:ext cx="2523487" cy="2616101"/>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~3</a:t>
            </a:r>
            <a:r>
              <a:rPr lang="hu-HU" sz="1600" dirty="0"/>
              <a:t>3</a:t>
            </a:r>
            <a:r>
              <a:rPr lang="en-GB" sz="1600" dirty="0"/>
              <a:t>0 </a:t>
            </a:r>
            <a:r>
              <a:rPr lang="en-GB" sz="1600" dirty="0" err="1"/>
              <a:t>TWh</a:t>
            </a:r>
            <a:endParaRPr lang="en-GB" sz="1600" dirty="0"/>
          </a:p>
          <a:p>
            <a:pPr marL="239994" indent="-239994">
              <a:spcAft>
                <a:spcPts val="800"/>
              </a:spcAft>
              <a:buFont typeface="Arial" panose="020B0604020202020204" pitchFamily="34" charset="0"/>
              <a:buChar char="•"/>
            </a:pPr>
            <a:r>
              <a:rPr lang="en-GB" sz="1600" dirty="0"/>
              <a:t>&gt;100 companies</a:t>
            </a:r>
          </a:p>
          <a:p>
            <a:pPr marL="239994" indent="-239994">
              <a:spcAft>
                <a:spcPts val="800"/>
              </a:spcAft>
              <a:buFont typeface="Arial" panose="020B0604020202020204" pitchFamily="34" charset="0"/>
              <a:buChar char="•"/>
            </a:pPr>
            <a:r>
              <a:rPr lang="en-GB" sz="1600" dirty="0"/>
              <a:t>Part of international energy groups (except </a:t>
            </a:r>
            <a:r>
              <a:rPr lang="en-GB" sz="1600" dirty="0" err="1"/>
              <a:t>Drax</a:t>
            </a:r>
            <a:r>
              <a:rPr lang="en-GB" sz="1600" dirty="0"/>
              <a:t>)</a:t>
            </a:r>
          </a:p>
          <a:p>
            <a:pPr marL="239994" indent="-239994">
              <a:spcAft>
                <a:spcPts val="800"/>
              </a:spcAft>
              <a:buFont typeface="Arial" panose="020B0604020202020204" pitchFamily="34" charset="0"/>
              <a:buChar char="•"/>
            </a:pPr>
            <a:r>
              <a:rPr lang="en-GB" sz="1600" dirty="0" err="1"/>
              <a:t>Cleantech</a:t>
            </a:r>
            <a:r>
              <a:rPr lang="en-GB" sz="1600" dirty="0"/>
              <a:t> targets + investment promotion </a:t>
            </a:r>
            <a:r>
              <a:rPr lang="en-GB" sz="1600" dirty="0">
                <a:sym typeface="Wingdings" panose="05000000000000000000" pitchFamily="2" charset="2"/>
              </a:rPr>
              <a:t> </a:t>
            </a:r>
            <a:r>
              <a:rPr lang="en-GB" sz="1600" dirty="0"/>
              <a:t>Share of renewable is growing fast</a:t>
            </a:r>
          </a:p>
        </p:txBody>
      </p:sp>
      <p:sp>
        <p:nvSpPr>
          <p:cNvPr id="32" name="TextBox 31"/>
          <p:cNvSpPr txBox="1"/>
          <p:nvPr/>
        </p:nvSpPr>
        <p:spPr>
          <a:xfrm>
            <a:off x="3416563" y="2083977"/>
            <a:ext cx="2523487" cy="3703578"/>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Owned and maintained by regional TSOs (17 licensees), mainland is covered by 3 companies</a:t>
            </a:r>
          </a:p>
          <a:p>
            <a:pPr marL="239994" indent="-239994">
              <a:spcAft>
                <a:spcPts val="800"/>
              </a:spcAft>
              <a:buFont typeface="Arial" panose="020B0604020202020204" pitchFamily="34" charset="0"/>
              <a:buChar char="•"/>
            </a:pPr>
            <a:r>
              <a:rPr lang="en-GB" sz="1600" dirty="0"/>
              <a:t>System Operator is National Grid)</a:t>
            </a:r>
          </a:p>
          <a:p>
            <a:pPr marL="239994" indent="-239994">
              <a:spcAft>
                <a:spcPts val="800"/>
              </a:spcAft>
              <a:buFont typeface="Arial" panose="020B0604020202020204" pitchFamily="34" charset="0"/>
              <a:buChar char="•"/>
            </a:pPr>
            <a:r>
              <a:rPr lang="en-GB" sz="1600" dirty="0"/>
              <a:t>&gt; 25,000 km</a:t>
            </a:r>
          </a:p>
          <a:p>
            <a:pPr marL="239994" indent="-239994">
              <a:spcAft>
                <a:spcPts val="800"/>
              </a:spcAft>
              <a:buFont typeface="Arial" panose="020B0604020202020204" pitchFamily="34" charset="0"/>
              <a:buChar char="•"/>
            </a:pPr>
            <a:r>
              <a:rPr lang="en-GB" sz="1600" dirty="0"/>
              <a:t>Natural monopolies</a:t>
            </a:r>
            <a:br>
              <a:rPr lang="en-GB" sz="1600" dirty="0"/>
            </a:br>
            <a:r>
              <a:rPr lang="en-GB" sz="1600" dirty="0">
                <a:sym typeface="Wingdings" panose="05000000000000000000" pitchFamily="2" charset="2"/>
              </a:rPr>
              <a:t> regulated tariff system: revenue cap</a:t>
            </a:r>
          </a:p>
          <a:p>
            <a:pPr marL="239994" indent="-239994">
              <a:spcAft>
                <a:spcPts val="800"/>
              </a:spcAft>
              <a:buFont typeface="Arial" panose="020B0604020202020204" pitchFamily="34" charset="0"/>
              <a:buChar char="•"/>
            </a:pPr>
            <a:r>
              <a:rPr lang="en-GB" sz="1600" dirty="0">
                <a:sym typeface="Wingdings" panose="05000000000000000000" pitchFamily="2" charset="2"/>
              </a:rPr>
              <a:t>4 GW existing interconnection + </a:t>
            </a:r>
            <a:br>
              <a:rPr lang="en-GB" sz="1600" dirty="0">
                <a:sym typeface="Wingdings" panose="05000000000000000000" pitchFamily="2" charset="2"/>
              </a:rPr>
            </a:br>
            <a:r>
              <a:rPr lang="en-GB" sz="1600" dirty="0">
                <a:sym typeface="Wingdings" panose="05000000000000000000" pitchFamily="2" charset="2"/>
              </a:rPr>
              <a:t>7 GW planned</a:t>
            </a:r>
          </a:p>
        </p:txBody>
      </p:sp>
      <p:sp>
        <p:nvSpPr>
          <p:cNvPr id="33" name="TextBox 32"/>
          <p:cNvSpPr txBox="1"/>
          <p:nvPr/>
        </p:nvSpPr>
        <p:spPr>
          <a:xfrm>
            <a:off x="5940050" y="2083978"/>
            <a:ext cx="2523487" cy="3313728"/>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14 British DNO (6 energy groups)</a:t>
            </a:r>
          </a:p>
          <a:p>
            <a:pPr marL="239994" indent="-239994">
              <a:spcAft>
                <a:spcPts val="800"/>
              </a:spcAft>
              <a:buFont typeface="Arial" panose="020B0604020202020204" pitchFamily="34" charset="0"/>
              <a:buChar char="•"/>
            </a:pPr>
            <a:r>
              <a:rPr lang="en-GB" sz="1600" dirty="0"/>
              <a:t>~837,000 km</a:t>
            </a:r>
          </a:p>
          <a:p>
            <a:pPr marL="239994" indent="-239994">
              <a:spcAft>
                <a:spcPts val="800"/>
              </a:spcAft>
              <a:buFont typeface="Arial" panose="020B0604020202020204" pitchFamily="34" charset="0"/>
              <a:buChar char="•"/>
            </a:pPr>
            <a:r>
              <a:rPr lang="en-GB" sz="1600" dirty="0"/>
              <a:t>Natural monopolies</a:t>
            </a:r>
            <a:br>
              <a:rPr lang="en-GB" sz="1600" dirty="0"/>
            </a:br>
            <a:r>
              <a:rPr lang="en-GB" sz="1600" dirty="0">
                <a:sym typeface="Wingdings" panose="05000000000000000000" pitchFamily="2" charset="2"/>
              </a:rPr>
              <a:t></a:t>
            </a:r>
            <a:r>
              <a:rPr lang="en-GB" sz="1600" dirty="0"/>
              <a:t> regulated tariff system: revenue cap</a:t>
            </a:r>
          </a:p>
          <a:p>
            <a:pPr marL="239994" indent="-239994">
              <a:spcAft>
                <a:spcPts val="800"/>
              </a:spcAft>
              <a:buFont typeface="Arial" panose="020B0604020202020204" pitchFamily="34" charset="0"/>
              <a:buChar char="•"/>
            </a:pPr>
            <a:r>
              <a:rPr lang="en-GB" sz="1600" dirty="0"/>
              <a:t>Multi-billion investment needed to upgrade to smart grid</a:t>
            </a:r>
          </a:p>
          <a:p>
            <a:pPr marL="239994" indent="-239994">
              <a:spcAft>
                <a:spcPts val="800"/>
              </a:spcAft>
              <a:buFont typeface="Arial" panose="020B0604020202020204" pitchFamily="34" charset="0"/>
              <a:buChar char="•"/>
            </a:pPr>
            <a:endParaRPr lang="en-GB" sz="1600" dirty="0"/>
          </a:p>
          <a:p>
            <a:pPr marL="239994" indent="-239994">
              <a:spcAft>
                <a:spcPts val="800"/>
              </a:spcAft>
              <a:buFont typeface="Arial" panose="020B0604020202020204" pitchFamily="34" charset="0"/>
              <a:buChar char="•"/>
            </a:pPr>
            <a:endParaRPr lang="en-GB" sz="1600" dirty="0"/>
          </a:p>
        </p:txBody>
      </p:sp>
      <p:sp>
        <p:nvSpPr>
          <p:cNvPr id="34" name="TextBox 33"/>
          <p:cNvSpPr txBox="1"/>
          <p:nvPr/>
        </p:nvSpPr>
        <p:spPr>
          <a:xfrm>
            <a:off x="8463537" y="2083977"/>
            <a:ext cx="2674724" cy="3354765"/>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Fully open market since 1999</a:t>
            </a:r>
          </a:p>
          <a:p>
            <a:pPr marL="239994" indent="-239994">
              <a:spcAft>
                <a:spcPts val="800"/>
              </a:spcAft>
              <a:buFont typeface="Arial" panose="020B0604020202020204" pitchFamily="34" charset="0"/>
              <a:buChar char="•"/>
            </a:pPr>
            <a:r>
              <a:rPr lang="en-GB" sz="1600" dirty="0"/>
              <a:t>Number of active suppliers: ~60, Big6 + few others dominating the market</a:t>
            </a:r>
          </a:p>
          <a:p>
            <a:pPr marL="239994" indent="-239994">
              <a:spcAft>
                <a:spcPts val="800"/>
              </a:spcAft>
              <a:buFont typeface="Arial" panose="020B0604020202020204" pitchFamily="34" charset="0"/>
              <a:buChar char="•"/>
            </a:pPr>
            <a:r>
              <a:rPr lang="en-GB" sz="1600" dirty="0"/>
              <a:t>Prices: bilateral negotiations / supplier tariff schemes</a:t>
            </a:r>
          </a:p>
          <a:p>
            <a:pPr marL="239994" indent="-239994">
              <a:spcAft>
                <a:spcPts val="800"/>
              </a:spcAft>
              <a:buFont typeface="Arial" panose="020B0604020202020204" pitchFamily="34" charset="0"/>
              <a:buChar char="•"/>
            </a:pPr>
            <a:r>
              <a:rPr lang="en-GB" sz="1600" dirty="0"/>
              <a:t>Regulator intervenes to increase competition and supply security</a:t>
            </a:r>
          </a:p>
        </p:txBody>
      </p:sp>
      <p:sp>
        <p:nvSpPr>
          <p:cNvPr id="2" name="Pentagon 1"/>
          <p:cNvSpPr/>
          <p:nvPr/>
        </p:nvSpPr>
        <p:spPr>
          <a:xfrm>
            <a:off x="939523" y="1105793"/>
            <a:ext cx="2562157" cy="793899"/>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bg1"/>
                </a:solidFill>
              </a:rPr>
              <a:t>Generation</a:t>
            </a:r>
          </a:p>
        </p:txBody>
      </p:sp>
      <p:sp>
        <p:nvSpPr>
          <p:cNvPr id="22" name="Chevron 21"/>
          <p:cNvSpPr/>
          <p:nvPr/>
        </p:nvSpPr>
        <p:spPr>
          <a:xfrm>
            <a:off x="5940050" y="1105793"/>
            <a:ext cx="2731428" cy="793899"/>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bg1"/>
                </a:solidFill>
              </a:rPr>
              <a:t>Distribution</a:t>
            </a:r>
          </a:p>
        </p:txBody>
      </p:sp>
      <p:sp>
        <p:nvSpPr>
          <p:cNvPr id="24" name="Chevron 23"/>
          <p:cNvSpPr/>
          <p:nvPr/>
        </p:nvSpPr>
        <p:spPr>
          <a:xfrm>
            <a:off x="3232330" y="1105793"/>
            <a:ext cx="2974225" cy="793899"/>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bg1"/>
                </a:solidFill>
              </a:rPr>
              <a:t>Transmission</a:t>
            </a:r>
          </a:p>
        </p:txBody>
      </p:sp>
      <p:sp>
        <p:nvSpPr>
          <p:cNvPr id="25" name="Chevron 24"/>
          <p:cNvSpPr/>
          <p:nvPr/>
        </p:nvSpPr>
        <p:spPr>
          <a:xfrm>
            <a:off x="8406833" y="1105793"/>
            <a:ext cx="2731428" cy="793899"/>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133" dirty="0">
                <a:solidFill>
                  <a:schemeClr val="bg1"/>
                </a:solidFill>
              </a:rPr>
              <a:t>Retail</a:t>
            </a:r>
          </a:p>
        </p:txBody>
      </p:sp>
    </p:spTree>
    <p:extLst>
      <p:ext uri="{BB962C8B-B14F-4D97-AF65-F5344CB8AC3E}">
        <p14:creationId xmlns:p14="http://schemas.microsoft.com/office/powerpoint/2010/main" val="176010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2779204" y="1820743"/>
            <a:ext cx="1248000" cy="432000"/>
          </a:xfrm>
          <a:prstGeom prst="ellipse">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p>
        </p:txBody>
      </p:sp>
      <p:graphicFrame>
        <p:nvGraphicFramePr>
          <p:cNvPr id="5" name="Chart 4"/>
          <p:cNvGraphicFramePr/>
          <p:nvPr/>
        </p:nvGraphicFramePr>
        <p:xfrm>
          <a:off x="150150" y="824153"/>
          <a:ext cx="7083716"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8" name="Oval 7"/>
          <p:cNvSpPr/>
          <p:nvPr/>
        </p:nvSpPr>
        <p:spPr>
          <a:xfrm>
            <a:off x="681121" y="1820743"/>
            <a:ext cx="1248000" cy="432000"/>
          </a:xfrm>
          <a:prstGeom prst="ellipse">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2400" dirty="0"/>
          </a:p>
        </p:txBody>
      </p:sp>
      <p:sp>
        <p:nvSpPr>
          <p:cNvPr id="14" name="Title 2"/>
          <p:cNvSpPr>
            <a:spLocks noGrp="1"/>
          </p:cNvSpPr>
          <p:nvPr>
            <p:ph type="title"/>
          </p:nvPr>
        </p:nvSpPr>
        <p:spPr>
          <a:xfrm>
            <a:off x="344075" y="281238"/>
            <a:ext cx="11511375" cy="461729"/>
          </a:xfrm>
        </p:spPr>
        <p:txBody>
          <a:bodyPr/>
          <a:lstStyle/>
          <a:p>
            <a:r>
              <a:rPr lang="en-GB" dirty="0">
                <a:solidFill>
                  <a:schemeClr val="accent1"/>
                </a:solidFill>
              </a:rPr>
              <a:t>Total electricity generation reached 3</a:t>
            </a:r>
            <a:r>
              <a:rPr lang="hu-HU" dirty="0">
                <a:solidFill>
                  <a:schemeClr val="accent1"/>
                </a:solidFill>
              </a:rPr>
              <a:t>3</a:t>
            </a:r>
            <a:r>
              <a:rPr lang="en-GB" dirty="0">
                <a:solidFill>
                  <a:schemeClr val="accent1"/>
                </a:solidFill>
              </a:rPr>
              <a:t>0 </a:t>
            </a:r>
            <a:r>
              <a:rPr lang="en-GB" dirty="0" err="1">
                <a:solidFill>
                  <a:schemeClr val="accent1"/>
                </a:solidFill>
              </a:rPr>
              <a:t>TWh</a:t>
            </a:r>
            <a:r>
              <a:rPr lang="en-GB" dirty="0">
                <a:solidFill>
                  <a:schemeClr val="accent1"/>
                </a:solidFill>
              </a:rPr>
              <a:t> in 201</a:t>
            </a:r>
            <a:r>
              <a:rPr lang="hu-HU" dirty="0">
                <a:solidFill>
                  <a:schemeClr val="accent1"/>
                </a:solidFill>
              </a:rPr>
              <a:t>7</a:t>
            </a:r>
            <a:endParaRPr lang="en-GB" dirty="0">
              <a:solidFill>
                <a:schemeClr val="accent1"/>
              </a:solidFill>
            </a:endParaRP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4</a:t>
            </a:fld>
            <a:endParaRPr lang="en-GB" dirty="0"/>
          </a:p>
        </p:txBody>
      </p:sp>
      <p:sp>
        <p:nvSpPr>
          <p:cNvPr id="6" name="TextBox 5"/>
          <p:cNvSpPr txBox="1"/>
          <p:nvPr/>
        </p:nvSpPr>
        <p:spPr>
          <a:xfrm>
            <a:off x="798165" y="1852076"/>
            <a:ext cx="1701208" cy="338554"/>
          </a:xfrm>
          <a:prstGeom prst="rect">
            <a:avLst/>
          </a:prstGeom>
          <a:noFill/>
        </p:spPr>
        <p:txBody>
          <a:bodyPr wrap="square" rtlCol="0">
            <a:spAutoFit/>
          </a:bodyPr>
          <a:lstStyle/>
          <a:p>
            <a:r>
              <a:rPr lang="en-GB" sz="1600" b="1" dirty="0">
                <a:solidFill>
                  <a:schemeClr val="tx2">
                    <a:lumMod val="50000"/>
                  </a:schemeClr>
                </a:solidFill>
              </a:rPr>
              <a:t>3</a:t>
            </a:r>
            <a:r>
              <a:rPr lang="hu-HU" sz="1600" b="1" dirty="0">
                <a:solidFill>
                  <a:schemeClr val="tx2">
                    <a:lumMod val="50000"/>
                  </a:schemeClr>
                </a:solidFill>
              </a:rPr>
              <a:t>78</a:t>
            </a:r>
            <a:r>
              <a:rPr lang="en-GB" sz="1600" b="1" dirty="0">
                <a:solidFill>
                  <a:schemeClr val="tx2">
                    <a:lumMod val="50000"/>
                  </a:schemeClr>
                </a:solidFill>
              </a:rPr>
              <a:t> </a:t>
            </a:r>
            <a:r>
              <a:rPr lang="en-GB" sz="1600" b="1" dirty="0" err="1">
                <a:solidFill>
                  <a:schemeClr val="tx2">
                    <a:lumMod val="50000"/>
                  </a:schemeClr>
                </a:solidFill>
              </a:rPr>
              <a:t>TWh</a:t>
            </a:r>
            <a:endParaRPr lang="en-GB" sz="1600" b="1" dirty="0">
              <a:solidFill>
                <a:schemeClr val="tx2">
                  <a:lumMod val="50000"/>
                </a:schemeClr>
              </a:solidFill>
            </a:endParaRPr>
          </a:p>
        </p:txBody>
      </p:sp>
      <p:sp>
        <p:nvSpPr>
          <p:cNvPr id="13" name="TextBox 12"/>
          <p:cNvSpPr txBox="1"/>
          <p:nvPr/>
        </p:nvSpPr>
        <p:spPr>
          <a:xfrm>
            <a:off x="2779205" y="1852075"/>
            <a:ext cx="1360964" cy="338554"/>
          </a:xfrm>
          <a:prstGeom prst="rect">
            <a:avLst/>
          </a:prstGeom>
          <a:noFill/>
        </p:spPr>
        <p:txBody>
          <a:bodyPr wrap="square" rtlCol="0">
            <a:spAutoFit/>
          </a:bodyPr>
          <a:lstStyle/>
          <a:p>
            <a:r>
              <a:rPr lang="hu-HU" sz="1600" b="1" dirty="0">
                <a:solidFill>
                  <a:schemeClr val="tx2">
                    <a:lumMod val="50000"/>
                  </a:schemeClr>
                </a:solidFill>
              </a:rPr>
              <a:t>~</a:t>
            </a:r>
            <a:r>
              <a:rPr lang="en-GB" sz="1600" b="1" dirty="0">
                <a:solidFill>
                  <a:schemeClr val="tx2">
                    <a:lumMod val="50000"/>
                  </a:schemeClr>
                </a:solidFill>
              </a:rPr>
              <a:t>33</a:t>
            </a:r>
            <a:r>
              <a:rPr lang="hu-HU" sz="1600" b="1" dirty="0">
                <a:solidFill>
                  <a:schemeClr val="tx2">
                    <a:lumMod val="50000"/>
                  </a:schemeClr>
                </a:solidFill>
              </a:rPr>
              <a:t>0</a:t>
            </a:r>
            <a:r>
              <a:rPr lang="en-GB" sz="1600" b="1" dirty="0">
                <a:solidFill>
                  <a:schemeClr val="tx2">
                    <a:lumMod val="50000"/>
                  </a:schemeClr>
                </a:solidFill>
              </a:rPr>
              <a:t> </a:t>
            </a:r>
            <a:r>
              <a:rPr lang="en-GB" sz="1600" b="1" dirty="0" err="1">
                <a:solidFill>
                  <a:schemeClr val="tx2">
                    <a:lumMod val="50000"/>
                  </a:schemeClr>
                </a:solidFill>
              </a:rPr>
              <a:t>TWh</a:t>
            </a:r>
            <a:endParaRPr lang="en-GB" sz="1600" b="1" dirty="0">
              <a:solidFill>
                <a:schemeClr val="tx2">
                  <a:lumMod val="50000"/>
                </a:schemeClr>
              </a:solidFill>
            </a:endParaRPr>
          </a:p>
        </p:txBody>
      </p:sp>
      <p:sp>
        <p:nvSpPr>
          <p:cNvPr id="18" name="TextBox 17"/>
          <p:cNvSpPr txBox="1"/>
          <p:nvPr/>
        </p:nvSpPr>
        <p:spPr>
          <a:xfrm>
            <a:off x="14795" y="874681"/>
            <a:ext cx="5373059" cy="379656"/>
          </a:xfrm>
          <a:prstGeom prst="rect">
            <a:avLst/>
          </a:prstGeom>
          <a:noFill/>
        </p:spPr>
        <p:txBody>
          <a:bodyPr wrap="square" rtlCol="0">
            <a:spAutoFit/>
          </a:bodyPr>
          <a:lstStyle/>
          <a:p>
            <a:r>
              <a:rPr lang="en-GB" sz="1867" dirty="0"/>
              <a:t>Electricity generation fuel mix in the UK</a:t>
            </a:r>
          </a:p>
        </p:txBody>
      </p:sp>
      <p:sp>
        <p:nvSpPr>
          <p:cNvPr id="19" name="TextBox 18"/>
          <p:cNvSpPr txBox="1"/>
          <p:nvPr/>
        </p:nvSpPr>
        <p:spPr>
          <a:xfrm>
            <a:off x="6620469" y="981968"/>
            <a:ext cx="5103699" cy="666977"/>
          </a:xfrm>
          <a:prstGeom prst="rect">
            <a:avLst/>
          </a:prstGeom>
          <a:noFill/>
        </p:spPr>
        <p:txBody>
          <a:bodyPr wrap="square" rtlCol="0">
            <a:spAutoFit/>
          </a:bodyPr>
          <a:lstStyle/>
          <a:p>
            <a:r>
              <a:rPr lang="en-GB" sz="1867" dirty="0"/>
              <a:t>Electricity generation supplier market shares in the UK, 201</a:t>
            </a:r>
            <a:r>
              <a:rPr lang="hu-HU" sz="1867" dirty="0"/>
              <a:t>7</a:t>
            </a:r>
            <a:r>
              <a:rPr lang="en-GB" sz="1867" dirty="0"/>
              <a:t>, generated volume</a:t>
            </a:r>
          </a:p>
        </p:txBody>
      </p:sp>
      <p:graphicFrame>
        <p:nvGraphicFramePr>
          <p:cNvPr id="7" name="Chart 6"/>
          <p:cNvGraphicFramePr/>
          <p:nvPr>
            <p:extLst>
              <p:ext uri="{D42A27DB-BD31-4B8C-83A1-F6EECF244321}">
                <p14:modId xmlns:p14="http://schemas.microsoft.com/office/powerpoint/2010/main" val="3315308671"/>
              </p:ext>
            </p:extLst>
          </p:nvPr>
        </p:nvGraphicFramePr>
        <p:xfrm>
          <a:off x="5854995" y="1897398"/>
          <a:ext cx="6166884" cy="4048260"/>
        </p:xfrm>
        <a:graphic>
          <a:graphicData uri="http://schemas.openxmlformats.org/drawingml/2006/chart">
            <c:chart xmlns:c="http://schemas.openxmlformats.org/drawingml/2006/chart" xmlns:r="http://schemas.openxmlformats.org/officeDocument/2006/relationships" r:id="rId3"/>
          </a:graphicData>
        </a:graphic>
      </p:graphicFrame>
      <p:sp>
        <p:nvSpPr>
          <p:cNvPr id="11" name="Explosion 1 10"/>
          <p:cNvSpPr/>
          <p:nvPr/>
        </p:nvSpPr>
        <p:spPr>
          <a:xfrm>
            <a:off x="5172996" y="4993852"/>
            <a:ext cx="1888605" cy="1538433"/>
          </a:xfrm>
          <a:prstGeom prst="irregularSeal1">
            <a:avLst/>
          </a:prstGeom>
          <a:solidFill>
            <a:srgbClr val="0E381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hu-HU" sz="1400" b="1" dirty="0"/>
              <a:t>90</a:t>
            </a:r>
            <a:r>
              <a:rPr lang="en-GB" sz="1400" b="1" dirty="0"/>
              <a:t> </a:t>
            </a:r>
            <a:r>
              <a:rPr lang="hu-HU" sz="1400" b="1" dirty="0"/>
              <a:t>G</a:t>
            </a:r>
            <a:r>
              <a:rPr lang="en-GB" sz="1400" b="1" dirty="0"/>
              <a:t>W installed capacity</a:t>
            </a:r>
          </a:p>
        </p:txBody>
      </p:sp>
      <p:sp>
        <p:nvSpPr>
          <p:cNvPr id="20" name="Footer Placeholder 8"/>
          <p:cNvSpPr txBox="1">
            <a:spLocks/>
          </p:cNvSpPr>
          <p:nvPr/>
        </p:nvSpPr>
        <p:spPr>
          <a:xfrm>
            <a:off x="344075" y="6351284"/>
            <a:ext cx="2013023" cy="123111"/>
          </a:xfrm>
          <a:prstGeom prst="rect">
            <a:avLst/>
          </a:prstGeom>
        </p:spPr>
        <p:txBody>
          <a:bodyPr vert="horz" wrap="square" lIns="0" tIns="0" rIns="0" bIns="0" rtlCol="0" anchor="ctr">
            <a:spAutoFit/>
          </a:bodyPr>
          <a:lstStyle>
            <a:defPPr>
              <a:defRPr lang="en-US"/>
            </a:defPPr>
            <a:lvl1pPr marL="0" algn="l" defTabSz="457200" rtl="0" eaLnBrk="1" latinLnBrk="0" hangingPunct="1">
              <a:defRPr sz="600" kern="1200">
                <a:solidFill>
                  <a:schemeClr val="accent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hu-HU" sz="800" dirty="0"/>
              <a:t>* First three quarters of 2018</a:t>
            </a:r>
            <a:endParaRPr lang="en-GB" sz="800" dirty="0"/>
          </a:p>
        </p:txBody>
      </p:sp>
    </p:spTree>
    <p:extLst>
      <p:ext uri="{BB962C8B-B14F-4D97-AF65-F5344CB8AC3E}">
        <p14:creationId xmlns:p14="http://schemas.microsoft.com/office/powerpoint/2010/main" val="228897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281238"/>
            <a:ext cx="11511375" cy="461729"/>
          </a:xfrm>
        </p:spPr>
        <p:txBody>
          <a:bodyPr/>
          <a:lstStyle/>
          <a:p>
            <a:r>
              <a:rPr lang="hu-HU" dirty="0">
                <a:solidFill>
                  <a:schemeClr val="accent1"/>
                </a:solidFill>
              </a:rPr>
              <a:t>A deeper look into renewable energy in the UK</a:t>
            </a:r>
            <a:endParaRPr lang="en-GB" dirty="0">
              <a:solidFill>
                <a:schemeClr val="accent1"/>
              </a:solidFill>
            </a:endParaRP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5</a:t>
            </a:fld>
            <a:endParaRPr lang="en-GB" dirty="0"/>
          </a:p>
        </p:txBody>
      </p:sp>
      <p:sp>
        <p:nvSpPr>
          <p:cNvPr id="20" name="Footer Placeholder 8"/>
          <p:cNvSpPr txBox="1">
            <a:spLocks/>
          </p:cNvSpPr>
          <p:nvPr/>
        </p:nvSpPr>
        <p:spPr>
          <a:xfrm>
            <a:off x="344075" y="6351284"/>
            <a:ext cx="2013023" cy="123111"/>
          </a:xfrm>
          <a:prstGeom prst="rect">
            <a:avLst/>
          </a:prstGeom>
        </p:spPr>
        <p:txBody>
          <a:bodyPr vert="horz" wrap="square" lIns="0" tIns="0" rIns="0" bIns="0" rtlCol="0" anchor="ctr">
            <a:spAutoFit/>
          </a:bodyPr>
          <a:lstStyle>
            <a:defPPr>
              <a:defRPr lang="en-US"/>
            </a:defPPr>
            <a:lvl1pPr marL="0" algn="l" defTabSz="457200" rtl="0" eaLnBrk="1" latinLnBrk="0" hangingPunct="1">
              <a:defRPr sz="600" kern="1200">
                <a:solidFill>
                  <a:schemeClr val="accent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hu-HU" sz="800" dirty="0"/>
              <a:t>* First three quarters of 2018</a:t>
            </a:r>
            <a:endParaRPr lang="en-GB" sz="800" dirty="0"/>
          </a:p>
        </p:txBody>
      </p:sp>
      <p:graphicFrame>
        <p:nvGraphicFramePr>
          <p:cNvPr id="21" name="Chart 20"/>
          <p:cNvGraphicFramePr>
            <a:graphicFrameLocks/>
          </p:cNvGraphicFramePr>
          <p:nvPr/>
        </p:nvGraphicFramePr>
        <p:xfrm>
          <a:off x="551129" y="1626070"/>
          <a:ext cx="5385584" cy="4112111"/>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p:cNvSpPr txBox="1"/>
          <p:nvPr/>
        </p:nvSpPr>
        <p:spPr>
          <a:xfrm>
            <a:off x="344075" y="1420885"/>
            <a:ext cx="5103699" cy="379656"/>
          </a:xfrm>
          <a:prstGeom prst="rect">
            <a:avLst/>
          </a:prstGeom>
          <a:noFill/>
        </p:spPr>
        <p:txBody>
          <a:bodyPr wrap="square" rtlCol="0">
            <a:spAutoFit/>
          </a:bodyPr>
          <a:lstStyle/>
          <a:p>
            <a:r>
              <a:rPr lang="hu-HU" sz="1867" dirty="0"/>
              <a:t>Renewable electricity generation , Q1 2018</a:t>
            </a:r>
            <a:endParaRPr lang="en-GB" sz="1867" dirty="0"/>
          </a:p>
        </p:txBody>
      </p:sp>
      <p:sp>
        <p:nvSpPr>
          <p:cNvPr id="2" name="Rounded Rectangle 1"/>
          <p:cNvSpPr/>
          <p:nvPr/>
        </p:nvSpPr>
        <p:spPr>
          <a:xfrm>
            <a:off x="6583680" y="1387100"/>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867" b="1" dirty="0">
                <a:solidFill>
                  <a:schemeClr val="tx2">
                    <a:lumMod val="50000"/>
                  </a:schemeClr>
                </a:solidFill>
              </a:rPr>
              <a:t>93 TWh generated in 2017</a:t>
            </a:r>
          </a:p>
        </p:txBody>
      </p:sp>
      <p:sp>
        <p:nvSpPr>
          <p:cNvPr id="24" name="Rounded Rectangle 23"/>
          <p:cNvSpPr/>
          <p:nvPr/>
        </p:nvSpPr>
        <p:spPr>
          <a:xfrm>
            <a:off x="8952179" y="2542653"/>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867" b="1" dirty="0">
                <a:solidFill>
                  <a:schemeClr val="tx2">
                    <a:lumMod val="50000"/>
                  </a:schemeClr>
                </a:solidFill>
              </a:rPr>
              <a:t>41.9 GW capacity</a:t>
            </a:r>
          </a:p>
        </p:txBody>
      </p:sp>
      <p:sp>
        <p:nvSpPr>
          <p:cNvPr id="25" name="Rounded Rectangle 24"/>
          <p:cNvSpPr/>
          <p:nvPr/>
        </p:nvSpPr>
        <p:spPr>
          <a:xfrm>
            <a:off x="6583680" y="3723539"/>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333" b="1" dirty="0">
                <a:solidFill>
                  <a:schemeClr val="tx2">
                    <a:lumMod val="50000"/>
                  </a:schemeClr>
                </a:solidFill>
              </a:rPr>
              <a:t>Increasing  government projects to grow renewable</a:t>
            </a:r>
            <a:r>
              <a:rPr lang="hu-HU" sz="1400" b="1" dirty="0">
                <a:solidFill>
                  <a:schemeClr val="tx2">
                    <a:lumMod val="50000"/>
                  </a:schemeClr>
                </a:solidFill>
              </a:rPr>
              <a:t> </a:t>
            </a:r>
            <a:r>
              <a:rPr lang="hu-HU" sz="1333" b="1" dirty="0">
                <a:solidFill>
                  <a:schemeClr val="tx2">
                    <a:lumMod val="50000"/>
                  </a:schemeClr>
                </a:solidFill>
              </a:rPr>
              <a:t>generation</a:t>
            </a:r>
          </a:p>
        </p:txBody>
      </p:sp>
      <p:sp>
        <p:nvSpPr>
          <p:cNvPr id="26" name="Rounded Rectangle 25"/>
          <p:cNvSpPr/>
          <p:nvPr/>
        </p:nvSpPr>
        <p:spPr>
          <a:xfrm>
            <a:off x="8952179" y="4885129"/>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333" b="1" dirty="0">
                <a:solidFill>
                  <a:schemeClr val="tx2">
                    <a:lumMod val="50000"/>
                  </a:schemeClr>
                </a:solidFill>
              </a:rPr>
              <a:t>Significant reduction of renewable energy cost for final consumers</a:t>
            </a:r>
          </a:p>
        </p:txBody>
      </p:sp>
    </p:spTree>
    <p:extLst>
      <p:ext uri="{BB962C8B-B14F-4D97-AF65-F5344CB8AC3E}">
        <p14:creationId xmlns:p14="http://schemas.microsoft.com/office/powerpoint/2010/main" val="401342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301724"/>
            <a:ext cx="11511375" cy="831125"/>
          </a:xfrm>
        </p:spPr>
        <p:txBody>
          <a:bodyPr/>
          <a:lstStyle/>
          <a:p>
            <a:r>
              <a:rPr lang="en-GB" dirty="0">
                <a:solidFill>
                  <a:schemeClr val="accent1"/>
                </a:solidFill>
              </a:rPr>
              <a:t>Mainland transmission operation is performed by a few companies, limiting competition</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6</a:t>
            </a:fld>
            <a:endParaRPr lang="en-GB" dirty="0"/>
          </a:p>
        </p:txBody>
      </p:sp>
      <p:sp>
        <p:nvSpPr>
          <p:cNvPr id="17" name="TextBox 16"/>
          <p:cNvSpPr txBox="1"/>
          <p:nvPr/>
        </p:nvSpPr>
        <p:spPr>
          <a:xfrm>
            <a:off x="336551" y="1800467"/>
            <a:ext cx="5273781" cy="2226250"/>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Few natural monopolies</a:t>
            </a:r>
          </a:p>
          <a:p>
            <a:pPr marL="239994" indent="-239994">
              <a:spcAft>
                <a:spcPts val="800"/>
              </a:spcAft>
              <a:buFont typeface="Arial" panose="020B0604020202020204" pitchFamily="34" charset="0"/>
              <a:buChar char="•"/>
            </a:pPr>
            <a:r>
              <a:rPr lang="en-GB" sz="1600" dirty="0"/>
              <a:t>Prices: fully regulated, revenue cap</a:t>
            </a:r>
          </a:p>
          <a:p>
            <a:pPr marL="239994" indent="-239994">
              <a:spcAft>
                <a:spcPts val="800"/>
              </a:spcAft>
              <a:buFont typeface="Arial" panose="020B0604020202020204" pitchFamily="34" charset="0"/>
              <a:buChar char="•"/>
            </a:pPr>
            <a:r>
              <a:rPr lang="en-GB" sz="1600" dirty="0"/>
              <a:t>Three types of charges: Connection charges, </a:t>
            </a:r>
            <a:r>
              <a:rPr lang="en-GB" sz="1600" dirty="0" err="1"/>
              <a:t>TNUoS</a:t>
            </a:r>
            <a:r>
              <a:rPr lang="en-GB" sz="1600" dirty="0"/>
              <a:t>, </a:t>
            </a:r>
            <a:r>
              <a:rPr lang="en-GB" sz="1600" dirty="0" err="1"/>
              <a:t>BSUoS</a:t>
            </a:r>
            <a:r>
              <a:rPr lang="en-GB" sz="1600" dirty="0"/>
              <a:t>, payable to the System Operator</a:t>
            </a:r>
          </a:p>
          <a:p>
            <a:pPr marL="239994" indent="-239994">
              <a:spcAft>
                <a:spcPts val="800"/>
              </a:spcAft>
              <a:buFont typeface="Arial" panose="020B0604020202020204" pitchFamily="34" charset="0"/>
              <a:buChar char="•"/>
            </a:pPr>
            <a:r>
              <a:rPr lang="en-GB" sz="1600" dirty="0"/>
              <a:t>OFGEM </a:t>
            </a:r>
            <a:r>
              <a:rPr lang="hu-HU" sz="1600" dirty="0"/>
              <a:t>as regulator</a:t>
            </a:r>
            <a:endParaRPr lang="en-GB" sz="1600" dirty="0"/>
          </a:p>
          <a:p>
            <a:pPr marL="239994" indent="-239994">
              <a:spcAft>
                <a:spcPts val="800"/>
              </a:spcAft>
              <a:buFont typeface="Arial" panose="020B0604020202020204" pitchFamily="34" charset="0"/>
              <a:buChar char="•"/>
            </a:pPr>
            <a:r>
              <a:rPr lang="en-GB" sz="1600" dirty="0"/>
              <a:t>Ambitious renewable government targets. For offshore wind, offshore transmission system needs to be developed</a:t>
            </a:r>
          </a:p>
        </p:txBody>
      </p:sp>
      <p:pic>
        <p:nvPicPr>
          <p:cNvPr id="1030" name="Picture 6" descr="http://www.energynetworks.org/assets/files/info/ENA%20Map%20-%20Elec%20Transmission%20-%2019%20Oct%202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2" y="-17708033"/>
            <a:ext cx="11006953" cy="7200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821" y="1436431"/>
            <a:ext cx="5816156" cy="4695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467" y="1067379"/>
            <a:ext cx="3183815" cy="574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370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301724"/>
            <a:ext cx="11511375" cy="831125"/>
          </a:xfrm>
        </p:spPr>
        <p:txBody>
          <a:bodyPr/>
          <a:lstStyle/>
          <a:p>
            <a:r>
              <a:rPr lang="en-GB" dirty="0">
                <a:solidFill>
                  <a:schemeClr val="accent1"/>
                </a:solidFill>
              </a:rPr>
              <a:t>Currently 4 GW interconnection capacity is existing, to be ~</a:t>
            </a:r>
            <a:r>
              <a:rPr lang="hu-HU" dirty="0">
                <a:solidFill>
                  <a:schemeClr val="accent1"/>
                </a:solidFill>
              </a:rPr>
              <a:t>doubled</a:t>
            </a:r>
            <a:r>
              <a:rPr lang="en-GB" dirty="0">
                <a:solidFill>
                  <a:schemeClr val="accent1"/>
                </a:solidFill>
              </a:rPr>
              <a:t> by 2022, most of them regulated by ‚cap and floor’ regime</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7</a:t>
            </a:fld>
            <a:endParaRPr lang="en-GB" dirty="0"/>
          </a:p>
        </p:txBody>
      </p:sp>
      <p:pic>
        <p:nvPicPr>
          <p:cNvPr id="7" name="Picture 7" descr="Image result for ireland sha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73" y="3320645"/>
            <a:ext cx="1335808" cy="1727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descr="Image result for mainland u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216" y="1297244"/>
            <a:ext cx="3992185" cy="4038309"/>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flipV="1">
            <a:off x="3784397" y="3121412"/>
            <a:ext cx="1238707" cy="292781"/>
          </a:xfrm>
          <a:prstGeom prst="straightConnector1">
            <a:avLst/>
          </a:prstGeom>
          <a:ln w="19050" cap="rnd">
            <a:solidFill>
              <a:srgbClr val="00953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784398" y="4485145"/>
            <a:ext cx="1284079" cy="0"/>
          </a:xfrm>
          <a:prstGeom prst="straightConnector1">
            <a:avLst/>
          </a:prstGeom>
          <a:ln w="19050" cap="rnd">
            <a:solidFill>
              <a:srgbClr val="00953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6761684" y="4941133"/>
            <a:ext cx="509625" cy="793052"/>
          </a:xfrm>
          <a:prstGeom prst="straightConnector1">
            <a:avLst/>
          </a:prstGeom>
          <a:ln w="19050" cap="rnd">
            <a:solidFill>
              <a:srgbClr val="00953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7147854" y="4327463"/>
            <a:ext cx="1284079" cy="0"/>
          </a:xfrm>
          <a:prstGeom prst="straightConnector1">
            <a:avLst/>
          </a:prstGeom>
          <a:ln w="19050" cap="rnd">
            <a:solidFill>
              <a:srgbClr val="009530"/>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505651" y="5047981"/>
            <a:ext cx="512064" cy="804179"/>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046975" y="4684804"/>
            <a:ext cx="1126543" cy="445589"/>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6364169" y="1901953"/>
            <a:ext cx="2067764" cy="900841"/>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685380" y="4834286"/>
            <a:ext cx="1474275" cy="106847"/>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6644638" y="2506675"/>
            <a:ext cx="2923644" cy="930536"/>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552850" y="1901952"/>
            <a:ext cx="1124769" cy="0"/>
          </a:xfrm>
          <a:prstGeom prst="straightConnector1">
            <a:avLst/>
          </a:prstGeom>
          <a:ln w="19050" cap="rnd">
            <a:solidFill>
              <a:srgbClr val="F63B16"/>
            </a:solidFill>
            <a:prstDash val="dash"/>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552850" y="1550823"/>
            <a:ext cx="1124769" cy="0"/>
          </a:xfrm>
          <a:prstGeom prst="straightConnector1">
            <a:avLst/>
          </a:prstGeom>
          <a:ln w="19050" cap="rnd">
            <a:solidFill>
              <a:srgbClr val="009530"/>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753637" y="1396935"/>
            <a:ext cx="1026139" cy="276999"/>
          </a:xfrm>
          <a:prstGeom prst="rect">
            <a:avLst/>
          </a:prstGeom>
          <a:noFill/>
        </p:spPr>
        <p:txBody>
          <a:bodyPr wrap="square" rtlCol="0">
            <a:spAutoFit/>
          </a:bodyPr>
          <a:lstStyle/>
          <a:p>
            <a:r>
              <a:rPr lang="hu-HU" sz="1200" b="1" dirty="0"/>
              <a:t>Existing</a:t>
            </a:r>
            <a:endParaRPr lang="en-GB" sz="1067" dirty="0"/>
          </a:p>
        </p:txBody>
      </p:sp>
      <p:sp>
        <p:nvSpPr>
          <p:cNvPr id="53" name="TextBox 52"/>
          <p:cNvSpPr txBox="1"/>
          <p:nvPr/>
        </p:nvSpPr>
        <p:spPr>
          <a:xfrm>
            <a:off x="1753638" y="1772985"/>
            <a:ext cx="1476429" cy="276999"/>
          </a:xfrm>
          <a:prstGeom prst="rect">
            <a:avLst/>
          </a:prstGeom>
          <a:noFill/>
        </p:spPr>
        <p:txBody>
          <a:bodyPr wrap="square" rtlCol="0">
            <a:spAutoFit/>
          </a:bodyPr>
          <a:lstStyle/>
          <a:p>
            <a:r>
              <a:rPr lang="hu-HU" sz="1200" b="1" dirty="0"/>
              <a:t>In Development</a:t>
            </a:r>
            <a:endParaRPr lang="en-GB" sz="1067" dirty="0"/>
          </a:p>
        </p:txBody>
      </p:sp>
      <p:pic>
        <p:nvPicPr>
          <p:cNvPr id="54" name="Picture 11" descr="Image result for norway fl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654" y="1394764"/>
            <a:ext cx="837641" cy="609384"/>
          </a:xfrm>
          <a:prstGeom prst="rect">
            <a:avLst/>
          </a:prstGeom>
          <a:noFill/>
          <a:extLst>
            <a:ext uri="{909E8E84-426E-40DD-AFC4-6F175D3DCCD1}">
              <a14:hiddenFill xmlns:a14="http://schemas.microsoft.com/office/drawing/2010/main">
                <a:solidFill>
                  <a:srgbClr val="FFFFFF"/>
                </a:solidFill>
              </a14:hiddenFill>
            </a:ext>
          </a:extLst>
        </p:spPr>
      </p:pic>
      <p:sp>
        <p:nvSpPr>
          <p:cNvPr id="1038" name="AutoShape 2" descr="Image result for denmark flag"/>
          <p:cNvSpPr>
            <a:spLocks noChangeAspect="1" noChangeArrowheads="1"/>
          </p:cNvSpPr>
          <p:nvPr/>
        </p:nvSpPr>
        <p:spPr bwMode="auto">
          <a:xfrm>
            <a:off x="207433" y="-192617"/>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GB" sz="2400"/>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0580" y="2121530"/>
            <a:ext cx="837641" cy="60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9" name="AutoShape 5" descr="Image result for netherlands flag"/>
          <p:cNvSpPr>
            <a:spLocks noChangeAspect="1" noChangeArrowheads="1"/>
          </p:cNvSpPr>
          <p:nvPr/>
        </p:nvSpPr>
        <p:spPr bwMode="auto">
          <a:xfrm>
            <a:off x="410633" y="10584"/>
            <a:ext cx="4064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GB" sz="2400"/>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6296" y="4023856"/>
            <a:ext cx="837641" cy="60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t="18122" b="18544"/>
          <a:stretch/>
        </p:blipFill>
        <p:spPr bwMode="auto">
          <a:xfrm>
            <a:off x="8388327" y="5011561"/>
            <a:ext cx="837640" cy="647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6975" y="5982084"/>
            <a:ext cx="912479" cy="607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Box 62"/>
          <p:cNvSpPr txBox="1"/>
          <p:nvPr/>
        </p:nvSpPr>
        <p:spPr>
          <a:xfrm>
            <a:off x="6925862" y="5084614"/>
            <a:ext cx="690892" cy="276999"/>
          </a:xfrm>
          <a:prstGeom prst="rect">
            <a:avLst/>
          </a:prstGeom>
          <a:noFill/>
        </p:spPr>
        <p:txBody>
          <a:bodyPr wrap="square" rtlCol="0">
            <a:spAutoFit/>
          </a:bodyPr>
          <a:lstStyle/>
          <a:p>
            <a:r>
              <a:rPr lang="hu-HU" sz="1200" b="1" dirty="0">
                <a:solidFill>
                  <a:srgbClr val="006600"/>
                </a:solidFill>
              </a:rPr>
              <a:t>2 GW</a:t>
            </a:r>
            <a:endParaRPr lang="en-GB" sz="1200" b="1" dirty="0">
              <a:solidFill>
                <a:srgbClr val="006600"/>
              </a:solidFill>
            </a:endParaRPr>
          </a:p>
        </p:txBody>
      </p:sp>
      <p:sp>
        <p:nvSpPr>
          <p:cNvPr id="64" name="TextBox 63"/>
          <p:cNvSpPr txBox="1"/>
          <p:nvPr/>
        </p:nvSpPr>
        <p:spPr>
          <a:xfrm>
            <a:off x="7444446" y="4030425"/>
            <a:ext cx="690892" cy="276999"/>
          </a:xfrm>
          <a:prstGeom prst="rect">
            <a:avLst/>
          </a:prstGeom>
          <a:noFill/>
        </p:spPr>
        <p:txBody>
          <a:bodyPr wrap="square" rtlCol="0">
            <a:spAutoFit/>
          </a:bodyPr>
          <a:lstStyle/>
          <a:p>
            <a:r>
              <a:rPr lang="hu-HU" sz="1200" b="1" dirty="0">
                <a:solidFill>
                  <a:srgbClr val="006600"/>
                </a:solidFill>
              </a:rPr>
              <a:t>1 GW</a:t>
            </a:r>
            <a:endParaRPr lang="en-GB" sz="1200" b="1" dirty="0">
              <a:solidFill>
                <a:srgbClr val="006600"/>
              </a:solidFill>
            </a:endParaRPr>
          </a:p>
        </p:txBody>
      </p:sp>
      <p:sp>
        <p:nvSpPr>
          <p:cNvPr id="65" name="TextBox 64"/>
          <p:cNvSpPr txBox="1"/>
          <p:nvPr/>
        </p:nvSpPr>
        <p:spPr>
          <a:xfrm>
            <a:off x="4050214" y="2960028"/>
            <a:ext cx="797325" cy="276999"/>
          </a:xfrm>
          <a:prstGeom prst="rect">
            <a:avLst/>
          </a:prstGeom>
          <a:noFill/>
        </p:spPr>
        <p:txBody>
          <a:bodyPr wrap="square" rtlCol="0">
            <a:spAutoFit/>
          </a:bodyPr>
          <a:lstStyle/>
          <a:p>
            <a:r>
              <a:rPr lang="hu-HU" sz="1200" b="1" dirty="0">
                <a:solidFill>
                  <a:srgbClr val="006600"/>
                </a:solidFill>
              </a:rPr>
              <a:t>0.5 GW</a:t>
            </a:r>
            <a:endParaRPr lang="en-GB" sz="1200" b="1" dirty="0">
              <a:solidFill>
                <a:srgbClr val="006600"/>
              </a:solidFill>
            </a:endParaRPr>
          </a:p>
        </p:txBody>
      </p:sp>
      <p:sp>
        <p:nvSpPr>
          <p:cNvPr id="66" name="TextBox 65"/>
          <p:cNvSpPr txBox="1"/>
          <p:nvPr/>
        </p:nvSpPr>
        <p:spPr>
          <a:xfrm>
            <a:off x="4061206" y="4223326"/>
            <a:ext cx="797325" cy="276999"/>
          </a:xfrm>
          <a:prstGeom prst="rect">
            <a:avLst/>
          </a:prstGeom>
          <a:noFill/>
        </p:spPr>
        <p:txBody>
          <a:bodyPr wrap="square" rtlCol="0">
            <a:spAutoFit/>
          </a:bodyPr>
          <a:lstStyle/>
          <a:p>
            <a:r>
              <a:rPr lang="hu-HU" sz="1200" b="1" dirty="0">
                <a:solidFill>
                  <a:srgbClr val="006600"/>
                </a:solidFill>
              </a:rPr>
              <a:t>0.5 GW</a:t>
            </a:r>
            <a:endParaRPr lang="en-GB" sz="1200" b="1" dirty="0">
              <a:solidFill>
                <a:srgbClr val="006600"/>
              </a:solidFill>
            </a:endParaRPr>
          </a:p>
        </p:txBody>
      </p:sp>
      <p:sp>
        <p:nvSpPr>
          <p:cNvPr id="67" name="TextBox 66"/>
          <p:cNvSpPr txBox="1"/>
          <p:nvPr/>
        </p:nvSpPr>
        <p:spPr>
          <a:xfrm>
            <a:off x="5939943" y="5371276"/>
            <a:ext cx="926592" cy="379656"/>
          </a:xfrm>
          <a:prstGeom prst="rect">
            <a:avLst/>
          </a:prstGeom>
          <a:noFill/>
        </p:spPr>
        <p:txBody>
          <a:bodyPr wrap="square" rtlCol="0">
            <a:spAutoFit/>
          </a:bodyPr>
          <a:lstStyle/>
          <a:p>
            <a:r>
              <a:rPr lang="hu-HU" sz="1067" b="1" dirty="0">
                <a:solidFill>
                  <a:srgbClr val="F63B16"/>
                </a:solidFill>
              </a:rPr>
              <a:t>3.4 GW </a:t>
            </a:r>
          </a:p>
          <a:p>
            <a:r>
              <a:rPr lang="hu-HU" sz="800" b="1" dirty="0">
                <a:solidFill>
                  <a:srgbClr val="F63B16"/>
                </a:solidFill>
              </a:rPr>
              <a:t>3 int. planned</a:t>
            </a:r>
            <a:endParaRPr lang="en-GB" sz="800" b="1" dirty="0">
              <a:solidFill>
                <a:srgbClr val="F63B16"/>
              </a:solidFill>
            </a:endParaRPr>
          </a:p>
        </p:txBody>
      </p:sp>
      <p:sp>
        <p:nvSpPr>
          <p:cNvPr id="68" name="TextBox 67"/>
          <p:cNvSpPr txBox="1"/>
          <p:nvPr/>
        </p:nvSpPr>
        <p:spPr>
          <a:xfrm>
            <a:off x="4001355" y="4928578"/>
            <a:ext cx="804791" cy="276999"/>
          </a:xfrm>
          <a:prstGeom prst="rect">
            <a:avLst/>
          </a:prstGeom>
          <a:noFill/>
        </p:spPr>
        <p:txBody>
          <a:bodyPr wrap="square" rtlCol="0">
            <a:spAutoFit/>
          </a:bodyPr>
          <a:lstStyle/>
          <a:p>
            <a:r>
              <a:rPr lang="hu-HU" sz="1200" b="1" dirty="0">
                <a:solidFill>
                  <a:srgbClr val="F63B16"/>
                </a:solidFill>
              </a:rPr>
              <a:t>0.5 GW</a:t>
            </a:r>
            <a:endParaRPr lang="en-GB" sz="1200" b="1" dirty="0">
              <a:solidFill>
                <a:srgbClr val="F63B16"/>
              </a:solidFill>
            </a:endParaRPr>
          </a:p>
        </p:txBody>
      </p:sp>
      <p:sp>
        <p:nvSpPr>
          <p:cNvPr id="69" name="TextBox 68"/>
          <p:cNvSpPr txBox="1"/>
          <p:nvPr/>
        </p:nvSpPr>
        <p:spPr>
          <a:xfrm>
            <a:off x="7411066" y="4633357"/>
            <a:ext cx="804791" cy="276999"/>
          </a:xfrm>
          <a:prstGeom prst="rect">
            <a:avLst/>
          </a:prstGeom>
          <a:noFill/>
        </p:spPr>
        <p:txBody>
          <a:bodyPr wrap="square" rtlCol="0">
            <a:spAutoFit/>
          </a:bodyPr>
          <a:lstStyle/>
          <a:p>
            <a:r>
              <a:rPr lang="hu-HU" sz="1200" b="1" dirty="0">
                <a:solidFill>
                  <a:srgbClr val="F63B16"/>
                </a:solidFill>
              </a:rPr>
              <a:t>1 GW</a:t>
            </a:r>
            <a:endParaRPr lang="en-GB" sz="1200" b="1" dirty="0">
              <a:solidFill>
                <a:srgbClr val="F63B16"/>
              </a:solidFill>
            </a:endParaRPr>
          </a:p>
        </p:txBody>
      </p:sp>
      <p:sp>
        <p:nvSpPr>
          <p:cNvPr id="70" name="TextBox 69"/>
          <p:cNvSpPr txBox="1"/>
          <p:nvPr/>
        </p:nvSpPr>
        <p:spPr>
          <a:xfrm>
            <a:off x="7911505" y="2996261"/>
            <a:ext cx="804791" cy="276999"/>
          </a:xfrm>
          <a:prstGeom prst="rect">
            <a:avLst/>
          </a:prstGeom>
          <a:noFill/>
        </p:spPr>
        <p:txBody>
          <a:bodyPr wrap="square" rtlCol="0">
            <a:spAutoFit/>
          </a:bodyPr>
          <a:lstStyle/>
          <a:p>
            <a:r>
              <a:rPr lang="hu-HU" sz="1200" b="1" dirty="0">
                <a:solidFill>
                  <a:srgbClr val="F63B16"/>
                </a:solidFill>
              </a:rPr>
              <a:t>1.4 GW</a:t>
            </a:r>
            <a:endParaRPr lang="en-GB" sz="1200" b="1" dirty="0">
              <a:solidFill>
                <a:srgbClr val="F63B16"/>
              </a:solidFill>
            </a:endParaRPr>
          </a:p>
        </p:txBody>
      </p:sp>
      <p:sp>
        <p:nvSpPr>
          <p:cNvPr id="71" name="TextBox 70"/>
          <p:cNvSpPr txBox="1"/>
          <p:nvPr/>
        </p:nvSpPr>
        <p:spPr>
          <a:xfrm>
            <a:off x="7106714" y="1967642"/>
            <a:ext cx="804791" cy="276999"/>
          </a:xfrm>
          <a:prstGeom prst="rect">
            <a:avLst/>
          </a:prstGeom>
          <a:noFill/>
        </p:spPr>
        <p:txBody>
          <a:bodyPr wrap="square" rtlCol="0">
            <a:spAutoFit/>
          </a:bodyPr>
          <a:lstStyle/>
          <a:p>
            <a:r>
              <a:rPr lang="hu-HU" sz="1200" b="1" dirty="0">
                <a:solidFill>
                  <a:srgbClr val="F63B16"/>
                </a:solidFill>
              </a:rPr>
              <a:t>1.4 GW</a:t>
            </a:r>
            <a:endParaRPr lang="en-GB" sz="1200" b="1" dirty="0">
              <a:solidFill>
                <a:srgbClr val="F63B16"/>
              </a:solidFill>
            </a:endParaRPr>
          </a:p>
        </p:txBody>
      </p:sp>
      <p:sp>
        <p:nvSpPr>
          <p:cNvPr id="73" name="Rounded Rectangle 72"/>
          <p:cNvSpPr/>
          <p:nvPr/>
        </p:nvSpPr>
        <p:spPr>
          <a:xfrm>
            <a:off x="237958" y="2648363"/>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400" b="1" dirty="0">
                <a:solidFill>
                  <a:schemeClr val="tx2">
                    <a:lumMod val="50000"/>
                  </a:schemeClr>
                </a:solidFill>
              </a:rPr>
              <a:t>~5% of UK’s electricity is imported through interconnectors</a:t>
            </a:r>
          </a:p>
        </p:txBody>
      </p:sp>
      <p:sp>
        <p:nvSpPr>
          <p:cNvPr id="74" name="Rounded Rectangle 73"/>
          <p:cNvSpPr/>
          <p:nvPr/>
        </p:nvSpPr>
        <p:spPr>
          <a:xfrm>
            <a:off x="9826700" y="4633356"/>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200" b="1" dirty="0">
                <a:solidFill>
                  <a:schemeClr val="tx2">
                    <a:lumMod val="50000"/>
                  </a:schemeClr>
                </a:solidFill>
              </a:rPr>
              <a:t>2 new Interconnectors expected to operate in 2019 (1 FR, 1 BEL)  </a:t>
            </a:r>
          </a:p>
        </p:txBody>
      </p:sp>
      <p:sp>
        <p:nvSpPr>
          <p:cNvPr id="39" name="Rounded Rectangle 38"/>
          <p:cNvSpPr/>
          <p:nvPr/>
        </p:nvSpPr>
        <p:spPr>
          <a:xfrm>
            <a:off x="237958" y="5141039"/>
            <a:ext cx="2028749" cy="946099"/>
          </a:xfrm>
          <a:prstGeom prst="roundRec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hu-HU" sz="1400" b="1" dirty="0">
                <a:solidFill>
                  <a:schemeClr val="tx2">
                    <a:lumMod val="50000"/>
                  </a:schemeClr>
                </a:solidFill>
              </a:rPr>
              <a:t>Exports between 1-3 % of UK’s consumption </a:t>
            </a:r>
          </a:p>
        </p:txBody>
      </p:sp>
    </p:spTree>
    <p:extLst>
      <p:ext uri="{BB962C8B-B14F-4D97-AF65-F5344CB8AC3E}">
        <p14:creationId xmlns:p14="http://schemas.microsoft.com/office/powerpoint/2010/main" val="145751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a:xfrm>
            <a:off x="344075" y="301724"/>
            <a:ext cx="11511375" cy="831125"/>
          </a:xfrm>
        </p:spPr>
        <p:txBody>
          <a:bodyPr/>
          <a:lstStyle/>
          <a:p>
            <a:r>
              <a:rPr lang="en-GB" dirty="0">
                <a:solidFill>
                  <a:schemeClr val="accent1"/>
                </a:solidFill>
              </a:rPr>
              <a:t>The task of distribution network operation is allocated to several companies, on a regional basis</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8</a:t>
            </a:fld>
            <a:endParaRPr lang="en-GB" dirty="0"/>
          </a:p>
        </p:txBody>
      </p:sp>
      <p:pic>
        <p:nvPicPr>
          <p:cNvPr id="3074" name="Picture 2" descr="http://www.energynetworks.org/assets/files/info/ENA%20Map%20-%20Elec%20Distribution%20-%2019%20Oct%2020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342" y="1127655"/>
            <a:ext cx="7447937" cy="49258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6551" y="1774679"/>
            <a:ext cx="4297791" cy="3108543"/>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14 licensed DNOs in Britain with regional split (owned by six groups) + 1 ROI and 1 Northern Ireland.</a:t>
            </a:r>
          </a:p>
          <a:p>
            <a:pPr marL="239994" indent="-239994">
              <a:spcAft>
                <a:spcPts val="800"/>
              </a:spcAft>
              <a:buFont typeface="Arial" panose="020B0604020202020204" pitchFamily="34" charset="0"/>
              <a:buChar char="•"/>
            </a:pPr>
            <a:r>
              <a:rPr lang="en-GB" sz="1600" dirty="0"/>
              <a:t>8 smaller networks owned and operated by Independent Network Operators (IDNOs), located within the areas of DNOs</a:t>
            </a:r>
          </a:p>
          <a:p>
            <a:pPr marL="239994" indent="-239994">
              <a:spcAft>
                <a:spcPts val="800"/>
              </a:spcAft>
              <a:buFont typeface="Arial" panose="020B0604020202020204" pitchFamily="34" charset="0"/>
              <a:buChar char="•"/>
            </a:pPr>
            <a:r>
              <a:rPr lang="en-GB" sz="1600" dirty="0"/>
              <a:t>Price control: RIIO revenue cap: Revenue = Incentives + Innovation + Outputs</a:t>
            </a:r>
          </a:p>
          <a:p>
            <a:pPr marL="239994" indent="-239994">
              <a:spcAft>
                <a:spcPts val="800"/>
              </a:spcAft>
              <a:buFont typeface="Arial" panose="020B0604020202020204" pitchFamily="34" charset="0"/>
              <a:buChar char="•"/>
            </a:pPr>
            <a:r>
              <a:rPr lang="en-GB" sz="1600" dirty="0"/>
              <a:t>Distribution charges (Connection charges, Unit Charge, Capacity Charge, Standing Charge) paid to the DNOs, via the supplier</a:t>
            </a:r>
          </a:p>
        </p:txBody>
      </p:sp>
    </p:spTree>
    <p:extLst>
      <p:ext uri="{BB962C8B-B14F-4D97-AF65-F5344CB8AC3E}">
        <p14:creationId xmlns:p14="http://schemas.microsoft.com/office/powerpoint/2010/main" val="7966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p:cNvGraphicFramePr/>
          <p:nvPr>
            <p:extLst>
              <p:ext uri="{D42A27DB-BD31-4B8C-83A1-F6EECF244321}">
                <p14:modId xmlns:p14="http://schemas.microsoft.com/office/powerpoint/2010/main" val="324725494"/>
              </p:ext>
            </p:extLst>
          </p:nvPr>
        </p:nvGraphicFramePr>
        <p:xfrm>
          <a:off x="9268328" y="1029191"/>
          <a:ext cx="3589985"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634342" y="1318438"/>
            <a:ext cx="7458421" cy="4607441"/>
          </a:xfrm>
          <a:prstGeom prst="rect">
            <a:avLst/>
          </a:prstGeom>
          <a:noFill/>
          <a:ln>
            <a:solidFill>
              <a:srgbClr val="00682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graphicFrame>
        <p:nvGraphicFramePr>
          <p:cNvPr id="4" name="Chart 3"/>
          <p:cNvGraphicFramePr/>
          <p:nvPr>
            <p:extLst>
              <p:ext uri="{D42A27DB-BD31-4B8C-83A1-F6EECF244321}">
                <p14:modId xmlns:p14="http://schemas.microsoft.com/office/powerpoint/2010/main" val="2289379611"/>
              </p:ext>
            </p:extLst>
          </p:nvPr>
        </p:nvGraphicFramePr>
        <p:xfrm>
          <a:off x="4323920" y="1029191"/>
          <a:ext cx="3589985"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2"/>
          <p:cNvSpPr>
            <a:spLocks noGrp="1"/>
          </p:cNvSpPr>
          <p:nvPr>
            <p:ph type="title"/>
          </p:nvPr>
        </p:nvSpPr>
        <p:spPr>
          <a:xfrm>
            <a:off x="344075" y="301724"/>
            <a:ext cx="11511375" cy="831125"/>
          </a:xfrm>
        </p:spPr>
        <p:txBody>
          <a:bodyPr/>
          <a:lstStyle/>
          <a:p>
            <a:r>
              <a:rPr lang="en-GB" dirty="0">
                <a:solidFill>
                  <a:schemeClr val="accent1"/>
                </a:solidFill>
              </a:rPr>
              <a:t>The UK retail power market is fully competitive, especially in the</a:t>
            </a:r>
            <a:br>
              <a:rPr lang="hu-HU" dirty="0">
                <a:solidFill>
                  <a:schemeClr val="accent1"/>
                </a:solidFill>
              </a:rPr>
            </a:br>
            <a:r>
              <a:rPr lang="en-GB" dirty="0">
                <a:solidFill>
                  <a:schemeClr val="accent1"/>
                </a:solidFill>
              </a:rPr>
              <a:t>non-domestic segment</a:t>
            </a:r>
          </a:p>
        </p:txBody>
      </p:sp>
      <p:sp>
        <p:nvSpPr>
          <p:cNvPr id="16" name="Slide Number Placeholder 7"/>
          <p:cNvSpPr>
            <a:spLocks noGrp="1"/>
          </p:cNvSpPr>
          <p:nvPr>
            <p:ph type="sldNum" sz="quarter" idx="4"/>
          </p:nvPr>
        </p:nvSpPr>
        <p:spPr>
          <a:xfrm>
            <a:off x="344075" y="6672854"/>
            <a:ext cx="700920" cy="123111"/>
          </a:xfrm>
        </p:spPr>
        <p:txBody>
          <a:bodyPr/>
          <a:lstStyle/>
          <a:p>
            <a:pPr algn="l"/>
            <a:r>
              <a:rPr lang="en-GB" dirty="0"/>
              <a:t>Page </a:t>
            </a:r>
            <a:fld id="{5A9C12DC-491F-9444-86A2-13AC5C62A2FC}" type="slidenum">
              <a:rPr lang="en-GB" smtClean="0"/>
              <a:pPr algn="l"/>
              <a:t>9</a:t>
            </a:fld>
            <a:endParaRPr lang="en-GB" dirty="0"/>
          </a:p>
        </p:txBody>
      </p:sp>
      <p:sp>
        <p:nvSpPr>
          <p:cNvPr id="8" name="TextBox 7"/>
          <p:cNvSpPr txBox="1"/>
          <p:nvPr/>
        </p:nvSpPr>
        <p:spPr>
          <a:xfrm>
            <a:off x="336551" y="1652387"/>
            <a:ext cx="4297791" cy="3416320"/>
          </a:xfrm>
          <a:prstGeom prst="rect">
            <a:avLst/>
          </a:prstGeom>
          <a:noFill/>
        </p:spPr>
        <p:txBody>
          <a:bodyPr wrap="square" rtlCol="0">
            <a:spAutoFit/>
          </a:bodyPr>
          <a:lstStyle/>
          <a:p>
            <a:pPr marL="239994" indent="-239994">
              <a:spcAft>
                <a:spcPts val="800"/>
              </a:spcAft>
              <a:buFont typeface="Arial" panose="020B0604020202020204" pitchFamily="34" charset="0"/>
              <a:buChar char="•"/>
            </a:pPr>
            <a:r>
              <a:rPr lang="en-GB" sz="1600" dirty="0"/>
              <a:t>Fully open market with ease of switching</a:t>
            </a:r>
          </a:p>
          <a:p>
            <a:pPr marL="239994" indent="-239994">
              <a:spcAft>
                <a:spcPts val="800"/>
              </a:spcAft>
              <a:buFont typeface="Arial" panose="020B0604020202020204" pitchFamily="34" charset="0"/>
              <a:buChar char="•"/>
            </a:pPr>
            <a:r>
              <a:rPr lang="en-GB" sz="1600" dirty="0"/>
              <a:t>Generators / wholesale market </a:t>
            </a:r>
            <a:r>
              <a:rPr lang="en-GB" sz="1600" dirty="0">
                <a:sym typeface="Wingdings" panose="05000000000000000000" pitchFamily="2" charset="2"/>
              </a:rPr>
              <a:t> suppliers  end consumer</a:t>
            </a:r>
            <a:endParaRPr lang="en-GB" sz="1600" dirty="0"/>
          </a:p>
          <a:p>
            <a:pPr marL="239994" indent="-239994">
              <a:spcAft>
                <a:spcPts val="800"/>
              </a:spcAft>
              <a:buFont typeface="Arial" panose="020B0604020202020204" pitchFamily="34" charset="0"/>
              <a:buChar char="•"/>
            </a:pPr>
            <a:r>
              <a:rPr lang="en-GB" sz="1600" dirty="0"/>
              <a:t>Suppliers set prices: Bilaterally negotiations or tariff schemes</a:t>
            </a:r>
          </a:p>
          <a:p>
            <a:pPr marL="239994" indent="-239994">
              <a:spcAft>
                <a:spcPts val="800"/>
              </a:spcAft>
              <a:buFont typeface="Arial" panose="020B0604020202020204" pitchFamily="34" charset="0"/>
              <a:buChar char="•"/>
            </a:pPr>
            <a:r>
              <a:rPr lang="en-GB" sz="1600" dirty="0"/>
              <a:t>OFGEM: increase competition and enforce rules (monitoring, intervention)</a:t>
            </a:r>
          </a:p>
          <a:p>
            <a:pPr marL="239994" indent="-239994">
              <a:spcAft>
                <a:spcPts val="800"/>
              </a:spcAft>
              <a:buFont typeface="Arial" panose="020B0604020202020204" pitchFamily="34" charset="0"/>
              <a:buChar char="•"/>
            </a:pPr>
            <a:r>
              <a:rPr lang="hu-HU" sz="1600" dirty="0"/>
              <a:t>35% electricty  demand comes from domestic customers and 65% from non-domestic.</a:t>
            </a:r>
            <a:endParaRPr lang="en-GB" sz="1600" dirty="0"/>
          </a:p>
          <a:p>
            <a:pPr marL="239994" indent="-239994">
              <a:spcAft>
                <a:spcPts val="800"/>
              </a:spcAft>
              <a:buFont typeface="Arial" panose="020B0604020202020204" pitchFamily="34" charset="0"/>
              <a:buChar char="•"/>
            </a:pPr>
            <a:r>
              <a:rPr lang="en-GB" sz="1600" dirty="0"/>
              <a:t>~</a:t>
            </a:r>
            <a:r>
              <a:rPr lang="hu-HU" sz="1600" dirty="0"/>
              <a:t>30.5</a:t>
            </a:r>
            <a:r>
              <a:rPr lang="en-GB" sz="1600" dirty="0"/>
              <a:t> million electricity </a:t>
            </a:r>
            <a:r>
              <a:rPr lang="hu-HU" sz="1600" dirty="0"/>
              <a:t>meters</a:t>
            </a:r>
            <a:r>
              <a:rPr lang="en-GB" sz="1600" dirty="0"/>
              <a:t> in the country</a:t>
            </a:r>
          </a:p>
          <a:p>
            <a:pPr marL="239994" indent="-239994">
              <a:spcAft>
                <a:spcPts val="800"/>
              </a:spcAft>
              <a:buFont typeface="Arial" panose="020B0604020202020204" pitchFamily="34" charset="0"/>
              <a:buChar char="•"/>
            </a:pPr>
            <a:r>
              <a:rPr lang="en-GB" sz="1600" dirty="0"/>
              <a:t>~6</a:t>
            </a:r>
            <a:r>
              <a:rPr lang="hu-HU" sz="1600" dirty="0"/>
              <a:t>4</a:t>
            </a:r>
            <a:r>
              <a:rPr lang="en-GB" sz="1600" dirty="0"/>
              <a:t> suppliers present on the market actively</a:t>
            </a:r>
          </a:p>
        </p:txBody>
      </p:sp>
      <p:sp>
        <p:nvSpPr>
          <p:cNvPr id="9" name="TextBox 8"/>
          <p:cNvSpPr txBox="1"/>
          <p:nvPr/>
        </p:nvSpPr>
        <p:spPr>
          <a:xfrm>
            <a:off x="4791772" y="1460435"/>
            <a:ext cx="1531083" cy="379656"/>
          </a:xfrm>
          <a:prstGeom prst="rect">
            <a:avLst/>
          </a:prstGeom>
          <a:noFill/>
        </p:spPr>
        <p:txBody>
          <a:bodyPr wrap="square" rtlCol="0">
            <a:spAutoFit/>
          </a:bodyPr>
          <a:lstStyle/>
          <a:p>
            <a:r>
              <a:rPr lang="en-GB" sz="1867" b="1" dirty="0"/>
              <a:t>Domestic</a:t>
            </a:r>
          </a:p>
        </p:txBody>
      </p:sp>
      <p:sp>
        <p:nvSpPr>
          <p:cNvPr id="17" name="TextBox 16"/>
          <p:cNvSpPr txBox="1"/>
          <p:nvPr/>
        </p:nvSpPr>
        <p:spPr>
          <a:xfrm>
            <a:off x="5032762" y="844882"/>
            <a:ext cx="6968169" cy="379656"/>
          </a:xfrm>
          <a:prstGeom prst="rect">
            <a:avLst/>
          </a:prstGeom>
          <a:noFill/>
        </p:spPr>
        <p:txBody>
          <a:bodyPr wrap="square" rtlCol="0">
            <a:spAutoFit/>
          </a:bodyPr>
          <a:lstStyle/>
          <a:p>
            <a:r>
              <a:rPr lang="en-GB" sz="1867" b="1" dirty="0"/>
              <a:t>Electricity market share of suppliers in the UK, </a:t>
            </a:r>
            <a:r>
              <a:rPr lang="hu-HU" sz="1867" b="1" dirty="0"/>
              <a:t>June 2018</a:t>
            </a:r>
            <a:endParaRPr lang="en-GB" sz="1867" b="1" dirty="0"/>
          </a:p>
        </p:txBody>
      </p:sp>
      <p:graphicFrame>
        <p:nvGraphicFramePr>
          <p:cNvPr id="18" name="Chart 17"/>
          <p:cNvGraphicFramePr/>
          <p:nvPr>
            <p:extLst>
              <p:ext uri="{D42A27DB-BD31-4B8C-83A1-F6EECF244321}">
                <p14:modId xmlns:p14="http://schemas.microsoft.com/office/powerpoint/2010/main" val="435896679"/>
              </p:ext>
            </p:extLst>
          </p:nvPr>
        </p:nvGraphicFramePr>
        <p:xfrm>
          <a:off x="6815750" y="1029191"/>
          <a:ext cx="3589985"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p:cNvSpPr txBox="1"/>
          <p:nvPr/>
        </p:nvSpPr>
        <p:spPr>
          <a:xfrm>
            <a:off x="7067717" y="1460435"/>
            <a:ext cx="2668463" cy="379656"/>
          </a:xfrm>
          <a:prstGeom prst="rect">
            <a:avLst/>
          </a:prstGeom>
          <a:noFill/>
        </p:spPr>
        <p:txBody>
          <a:bodyPr wrap="square" rtlCol="0">
            <a:spAutoFit/>
          </a:bodyPr>
          <a:lstStyle/>
          <a:p>
            <a:r>
              <a:rPr lang="en-GB" sz="1867" b="1" dirty="0"/>
              <a:t>Non-domestic HH</a:t>
            </a:r>
          </a:p>
        </p:txBody>
      </p:sp>
      <p:sp>
        <p:nvSpPr>
          <p:cNvPr id="22" name="TextBox 21"/>
          <p:cNvSpPr txBox="1"/>
          <p:nvPr/>
        </p:nvSpPr>
        <p:spPr>
          <a:xfrm>
            <a:off x="9523538" y="1460435"/>
            <a:ext cx="2668463" cy="379656"/>
          </a:xfrm>
          <a:prstGeom prst="rect">
            <a:avLst/>
          </a:prstGeom>
          <a:noFill/>
        </p:spPr>
        <p:txBody>
          <a:bodyPr wrap="square" rtlCol="0">
            <a:spAutoFit/>
          </a:bodyPr>
          <a:lstStyle/>
          <a:p>
            <a:r>
              <a:rPr lang="en-GB" sz="1867" b="1" dirty="0"/>
              <a:t>Non-domestic NHH</a:t>
            </a:r>
          </a:p>
        </p:txBody>
      </p:sp>
    </p:spTree>
    <p:extLst>
      <p:ext uri="{BB962C8B-B14F-4D97-AF65-F5344CB8AC3E}">
        <p14:creationId xmlns:p14="http://schemas.microsoft.com/office/powerpoint/2010/main" val="1757498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TotalTime>
  <Words>1072</Words>
  <Application>Microsoft Office PowerPoint</Application>
  <PresentationFormat>Widescreen</PresentationFormat>
  <Paragraphs>142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The UK electricity market value chain is a best practice for all EU countries</vt:lpstr>
      <vt:lpstr>Total electricity generation reached 330 TWh in 2017</vt:lpstr>
      <vt:lpstr>A deeper look into renewable energy in the UK</vt:lpstr>
      <vt:lpstr>Mainland transmission operation is performed by a few companies, limiting competition</vt:lpstr>
      <vt:lpstr>Currently 4 GW interconnection capacity is existing, to be ~doubled by 2022, most of them regulated by ‚cap and floor’ regime</vt:lpstr>
      <vt:lpstr>The task of distribution network operation is allocated to several companies, on a regional basis</vt:lpstr>
      <vt:lpstr>The UK retail power market is fully competitive, especially in the non-domestic segment</vt:lpstr>
      <vt:lpstr>Suppliers source the energy used by end consumers from the wholesale market or generators</vt:lpstr>
      <vt:lpstr>UK large consumers pay the second highest price for power in Europe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Laszlo</dc:creator>
  <cp:lastModifiedBy>David Laszlo</cp:lastModifiedBy>
  <cp:revision>4</cp:revision>
  <dcterms:created xsi:type="dcterms:W3CDTF">2020-04-09T17:54:03Z</dcterms:created>
  <dcterms:modified xsi:type="dcterms:W3CDTF">2020-04-09T18:05:10Z</dcterms:modified>
</cp:coreProperties>
</file>