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7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0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8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doc/manuals/R-intro.pdf" TargetMode="External"/><Relationship Id="rId3" Type="http://schemas.openxmlformats.org/officeDocument/2006/relationships/hyperlink" Target="https://www.codeschool.com/courses/try-r" TargetMode="External"/><Relationship Id="rId7" Type="http://schemas.openxmlformats.org/officeDocument/2006/relationships/hyperlink" Target="https://www.datacamp.com/courses/writing-functions-in-r" TargetMode="External"/><Relationship Id="rId2" Type="http://schemas.openxmlformats.org/officeDocument/2006/relationships/hyperlink" Target="http://swirlstats.com/stud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urses/free-introduction-to-r" TargetMode="External"/><Relationship Id="rId5" Type="http://schemas.openxmlformats.org/officeDocument/2006/relationships/hyperlink" Target="http://adv-r.had.co.nz/Style.html" TargetMode="External"/><Relationship Id="rId4" Type="http://schemas.openxmlformats.org/officeDocument/2006/relationships/hyperlink" Target="http://www.computerworld.com/article/2497143/business-intelligence/business-intelligence-beginner-s-guide-to-r-introduction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Sarah Bowden, Ph.D.</a:t>
            </a:r>
          </a:p>
          <a:p>
            <a:r>
              <a:rPr lang="en-US" cap="none" dirty="0" smtClean="0"/>
              <a:t>14 June 2017</a:t>
            </a:r>
          </a:p>
        </p:txBody>
      </p:sp>
      <p:pic>
        <p:nvPicPr>
          <p:cNvPr id="1026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736" y="2848737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2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functionality: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 uses multiple different data structures that are assigned to names</a:t>
            </a:r>
          </a:p>
          <a:p>
            <a:pPr marL="0" indent="0">
              <a:buNone/>
            </a:pPr>
            <a:r>
              <a:rPr lang="en-US" dirty="0" smtClean="0"/>
              <a:t>	vectors, matrices, lists, data frames</a:t>
            </a:r>
          </a:p>
          <a:p>
            <a:pPr marL="0" indent="0">
              <a:buNone/>
            </a:pPr>
            <a:r>
              <a:rPr lang="en-US" dirty="0" smtClean="0"/>
              <a:t>Vectors are the most basic = collection of numbers in a specific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Create a two vectors of the same length and write a few lines of code to manipulate them individually and together</a:t>
            </a:r>
          </a:p>
          <a:p>
            <a:pPr marL="0" indent="0">
              <a:buNone/>
            </a:pPr>
            <a:r>
              <a:rPr lang="en-US" dirty="0" smtClean="0"/>
              <a:t>Create a new vector consisting of your two previous vectors</a:t>
            </a:r>
          </a:p>
        </p:txBody>
      </p:sp>
    </p:spTree>
    <p:extLst>
      <p:ext uri="{BB962C8B-B14F-4D97-AF65-F5344CB8AC3E}">
        <p14:creationId xmlns:p14="http://schemas.microsoft.com/office/powerpoint/2010/main" val="39343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8" y="286603"/>
            <a:ext cx="10573791" cy="1450757"/>
          </a:xfrm>
        </p:spPr>
        <p:txBody>
          <a:bodyPr/>
          <a:lstStyle/>
          <a:p>
            <a:r>
              <a:rPr lang="en-US" dirty="0" smtClean="0"/>
              <a:t>Basic functionality: sequences +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9720"/>
            <a:ext cx="10058400" cy="38893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we need to created a vector that is a sequence of numbers or the same number repeated several times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Exercise:</a:t>
            </a:r>
          </a:p>
          <a:p>
            <a:r>
              <a:rPr lang="en-US" dirty="0" smtClean="0"/>
              <a:t>Create a sequence that contains 250 numbers between 6 and 15</a:t>
            </a:r>
          </a:p>
          <a:p>
            <a:r>
              <a:rPr lang="en-US" dirty="0" smtClean="0"/>
              <a:t>Create a vector that repeats that sequence 8 times</a:t>
            </a:r>
          </a:p>
          <a:p>
            <a:r>
              <a:rPr lang="en-US" dirty="0" smtClean="0"/>
              <a:t>Add a sequence of numbers from 1 to 10 to the end of the previous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learn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Swirl (R package with interactive courses) </a:t>
            </a:r>
            <a:r>
              <a:rPr lang="en-US" dirty="0" smtClean="0">
                <a:hlinkClick r:id="rId2"/>
              </a:rPr>
              <a:t>http://swirlstats.com/students.html</a:t>
            </a:r>
            <a:endParaRPr lang="en-US" dirty="0" smtClean="0"/>
          </a:p>
          <a:p>
            <a:r>
              <a:rPr lang="en-US" dirty="0" smtClean="0"/>
              <a:t>R code </a:t>
            </a:r>
            <a:r>
              <a:rPr lang="en-US" dirty="0"/>
              <a:t>school </a:t>
            </a:r>
            <a:r>
              <a:rPr lang="en-US" dirty="0" smtClean="0">
                <a:hlinkClick r:id="rId3"/>
              </a:rPr>
              <a:t>https://www.codeschool.com/courses/try-r</a:t>
            </a:r>
            <a:endParaRPr lang="en-US" dirty="0" smtClean="0"/>
          </a:p>
          <a:p>
            <a:r>
              <a:rPr lang="en-US" dirty="0" err="1" smtClean="0"/>
              <a:t>ComputerWorld</a:t>
            </a:r>
            <a:r>
              <a:rPr lang="en-US" dirty="0" smtClean="0"/>
              <a:t> Beginner’s guide to R </a:t>
            </a:r>
            <a:r>
              <a:rPr lang="en-US" dirty="0" smtClean="0">
                <a:hlinkClick r:id="rId4"/>
              </a:rPr>
              <a:t>http://www.computerworld.com/article/2497143/business-intelligence/business-intelligence-beginner-s-guide-to-r-introduction.html</a:t>
            </a:r>
            <a:endParaRPr lang="en-US" dirty="0" smtClean="0"/>
          </a:p>
          <a:p>
            <a:r>
              <a:rPr lang="en-US" dirty="0" smtClean="0"/>
              <a:t>R Style guide </a:t>
            </a:r>
            <a:r>
              <a:rPr lang="en-US" dirty="0" smtClean="0">
                <a:hlinkClick r:id="rId5"/>
              </a:rPr>
              <a:t>http://adv-r.had.co.nz/Style.html</a:t>
            </a:r>
            <a:endParaRPr lang="en-US" dirty="0" smtClean="0"/>
          </a:p>
          <a:p>
            <a:r>
              <a:rPr lang="en-US" dirty="0" err="1" smtClean="0"/>
              <a:t>DataCamp</a:t>
            </a:r>
            <a:r>
              <a:rPr lang="en-US" dirty="0" smtClean="0"/>
              <a:t> Intro to R </a:t>
            </a:r>
            <a:r>
              <a:rPr lang="en-US" dirty="0" smtClean="0">
                <a:hlinkClick r:id="rId6"/>
              </a:rPr>
              <a:t>https://www.datacamp.com/courses/free-introduction-to-r</a:t>
            </a:r>
            <a:endParaRPr lang="en-US" dirty="0" smtClean="0"/>
          </a:p>
          <a:p>
            <a:r>
              <a:rPr lang="en-US" dirty="0" err="1" smtClean="0"/>
              <a:t>DataCamp</a:t>
            </a:r>
            <a:r>
              <a:rPr lang="en-US" dirty="0" smtClean="0"/>
              <a:t> R functions (advanced) </a:t>
            </a:r>
            <a:r>
              <a:rPr lang="en-US" dirty="0" smtClean="0">
                <a:hlinkClick r:id="rId7"/>
              </a:rPr>
              <a:t>https://www.datacamp.com/courses/writing-functions-in-r</a:t>
            </a:r>
            <a:endParaRPr lang="en-US" dirty="0" smtClean="0"/>
          </a:p>
          <a:p>
            <a:r>
              <a:rPr lang="en-US" dirty="0" smtClean="0"/>
              <a:t>Introduction to R (</a:t>
            </a:r>
            <a:r>
              <a:rPr lang="en-US" dirty="0" err="1" smtClean="0"/>
              <a:t>Venables</a:t>
            </a:r>
            <a:r>
              <a:rPr lang="en-US" dirty="0" smtClean="0"/>
              <a:t> and Smith) </a:t>
            </a:r>
            <a:r>
              <a:rPr lang="en-US" dirty="0" smtClean="0">
                <a:hlinkClick r:id="rId8"/>
              </a:rPr>
              <a:t>https://cran.r-project.org/doc/manuals/R-intro.pdf</a:t>
            </a:r>
            <a:endParaRPr lang="en-US" dirty="0" smtClean="0"/>
          </a:p>
          <a:p>
            <a:r>
              <a:rPr lang="en-US" dirty="0" smtClean="0"/>
              <a:t>The R book (Crawley 2009) – available @ Cary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with your </a:t>
            </a:r>
            <a:br>
              <a:rPr lang="en-US" dirty="0" smtClean="0"/>
            </a:br>
            <a:r>
              <a:rPr lang="en-US" dirty="0" smtClean="0"/>
              <a:t>own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+ formatting your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Standard: Excel spreadsheet</a:t>
            </a:r>
          </a:p>
          <a:p>
            <a:r>
              <a:rPr lang="en-US" dirty="0" smtClean="0"/>
              <a:t>One table per sheet/file</a:t>
            </a:r>
          </a:p>
          <a:p>
            <a:r>
              <a:rPr lang="en-US" dirty="0" smtClean="0"/>
              <a:t>Short, descriptive column names (no spaces)</a:t>
            </a:r>
          </a:p>
          <a:p>
            <a:pPr lvl="1"/>
            <a:r>
              <a:rPr lang="en-US" dirty="0" smtClean="0"/>
              <a:t>Camel-case: </a:t>
            </a:r>
            <a:r>
              <a:rPr lang="en-US" dirty="0" err="1" smtClean="0"/>
              <a:t>VariablesNamedLikeThis</a:t>
            </a:r>
            <a:endParaRPr lang="en-US" dirty="0" smtClean="0"/>
          </a:p>
          <a:p>
            <a:pPr lvl="1"/>
            <a:r>
              <a:rPr lang="en-US" dirty="0" smtClean="0"/>
              <a:t>Period-case: </a:t>
            </a:r>
            <a:r>
              <a:rPr lang="en-US" dirty="0" err="1" smtClean="0"/>
              <a:t>variables.named.like.this</a:t>
            </a:r>
            <a:endParaRPr lang="en-US" dirty="0" smtClean="0"/>
          </a:p>
          <a:p>
            <a:pPr lvl="1"/>
            <a:r>
              <a:rPr lang="en-US" dirty="0" smtClean="0"/>
              <a:t>Snake-case: </a:t>
            </a:r>
            <a:r>
              <a:rPr lang="en-US" dirty="0" err="1" smtClean="0"/>
              <a:t>variables_named_like_this</a:t>
            </a:r>
            <a:endParaRPr lang="en-US" dirty="0" smtClean="0"/>
          </a:p>
          <a:p>
            <a:pPr lvl="1"/>
            <a:r>
              <a:rPr lang="en-US" dirty="0" smtClean="0"/>
              <a:t>Column names can’t start with a number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(column name)</a:t>
            </a:r>
          </a:p>
          <a:p>
            <a:r>
              <a:rPr lang="en-US" dirty="0" smtClean="0"/>
              <a:t>Variable description</a:t>
            </a:r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Variable type (continuous, categorical, binary, logical/Boolean (True/False), count)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Save 1</a:t>
            </a:r>
            <a:r>
              <a:rPr lang="en-US" baseline="30000" dirty="0" smtClean="0"/>
              <a:t>st</a:t>
            </a:r>
            <a:r>
              <a:rPr lang="en-US" dirty="0" smtClean="0"/>
              <a:t> sheet (data only) as .csv</a:t>
            </a:r>
          </a:p>
          <a:p>
            <a:r>
              <a:rPr lang="en-US" dirty="0" smtClean="0"/>
              <a:t>Save entire worksheet (data + metadata) as .</a:t>
            </a:r>
            <a:r>
              <a:rPr lang="en-US" dirty="0" err="1" smtClean="0"/>
              <a:t>xlsx</a:t>
            </a:r>
            <a:endParaRPr lang="en-US" dirty="0" smtClean="0"/>
          </a:p>
          <a:p>
            <a:r>
              <a:rPr lang="en-US" dirty="0" smtClean="0"/>
              <a:t>Give BOTH files the SAME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Working with data </a:t>
            </a:r>
            <a:r>
              <a:rPr lang="en-US" dirty="0" smtClean="0"/>
              <a:t>(June 19) – manipulating and summarizing your own data in R</a:t>
            </a:r>
          </a:p>
          <a:p>
            <a:r>
              <a:rPr lang="en-US" b="1" dirty="0" smtClean="0"/>
              <a:t>Data visualization </a:t>
            </a:r>
            <a:r>
              <a:rPr lang="en-US" dirty="0" smtClean="0"/>
              <a:t>(July 7) – scatterplots, bar plots, regression, and plot customization</a:t>
            </a:r>
          </a:p>
          <a:p>
            <a:r>
              <a:rPr lang="en-US" b="1" dirty="0" smtClean="0"/>
              <a:t>Basic statistical tests </a:t>
            </a:r>
            <a:r>
              <a:rPr lang="en-US" dirty="0" smtClean="0"/>
              <a:t>(July 19) – t-tests, ANOVA, linear regression, choosing the right statistical test, interpreting your results</a:t>
            </a:r>
          </a:p>
          <a:p>
            <a:endParaRPr lang="en-US" dirty="0"/>
          </a:p>
          <a:p>
            <a:r>
              <a:rPr lang="en-US" dirty="0" smtClean="0"/>
              <a:t>End of summer (July 31 – August 4): </a:t>
            </a:r>
            <a:r>
              <a:rPr lang="en-US" b="1" dirty="0" smtClean="0"/>
              <a:t>individual meetings by appointment</a:t>
            </a:r>
          </a:p>
          <a:p>
            <a:r>
              <a:rPr lang="en-US" b="1" dirty="0" smtClean="0"/>
              <a:t>bowdens@caryinstitute.org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17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programming environment</a:t>
            </a:r>
          </a:p>
          <a:p>
            <a:r>
              <a:rPr lang="en-US" dirty="0" smtClean="0"/>
              <a:t>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use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(non-proprietary)</a:t>
            </a:r>
          </a:p>
          <a:p>
            <a:r>
              <a:rPr lang="en-US" dirty="0" smtClean="0"/>
              <a:t>Constantly improved and added to by a large community of users</a:t>
            </a:r>
          </a:p>
          <a:p>
            <a:r>
              <a:rPr lang="en-US" dirty="0" smtClean="0"/>
              <a:t>Code-sharing and ease of collaboration</a:t>
            </a:r>
          </a:p>
          <a:p>
            <a:r>
              <a:rPr lang="en-US" dirty="0" smtClean="0"/>
              <a:t>Reproducible and easily adaptable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588" y="950513"/>
            <a:ext cx="6923787" cy="689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GUI: graphical user interface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136" b="5107"/>
          <a:stretch/>
        </p:blipFill>
        <p:spPr>
          <a:xfrm>
            <a:off x="1809750" y="1801779"/>
            <a:ext cx="8496300" cy="4545397"/>
          </a:xfrm>
          <a:prstGeom prst="rect">
            <a:avLst/>
          </a:prstGeom>
        </p:spPr>
      </p:pic>
      <p:pic>
        <p:nvPicPr>
          <p:cNvPr id="11" name="Picture 2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313" y="710801"/>
            <a:ext cx="1303632" cy="101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88" y="204186"/>
            <a:ext cx="10058400" cy="689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IDE: integrated development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94"/>
          <a:stretch/>
        </p:blipFill>
        <p:spPr>
          <a:xfrm>
            <a:off x="675507" y="878890"/>
            <a:ext cx="10670433" cy="5708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5105" y="2332108"/>
            <a:ext cx="1722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5105" y="4991875"/>
            <a:ext cx="1722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6757" y="2332108"/>
            <a:ext cx="1722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6757" y="4988963"/>
            <a:ext cx="1722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Plots/Files/Help</a:t>
            </a:r>
            <a:endParaRPr lang="en-US" dirty="0"/>
          </a:p>
        </p:txBody>
      </p:sp>
      <p:pic>
        <p:nvPicPr>
          <p:cNvPr id="9" name="Picture 4" descr="R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31" y="205109"/>
            <a:ext cx="1659314" cy="58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+ executing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 a new script for a new project</a:t>
            </a:r>
          </a:p>
          <a:p>
            <a:r>
              <a:rPr lang="en-US" dirty="0" smtClean="0"/>
              <a:t>Annotate, annotate, annotate! (see next slide)</a:t>
            </a:r>
          </a:p>
          <a:p>
            <a:r>
              <a:rPr lang="en-US" dirty="0" smtClean="0"/>
              <a:t>Execute from your script 3 ways:</a:t>
            </a:r>
            <a:endParaRPr lang="en-US" dirty="0"/>
          </a:p>
          <a:p>
            <a:pPr lvl="1"/>
            <a:r>
              <a:rPr lang="en-US" dirty="0" smtClean="0"/>
              <a:t>Highlight line(s) of code + hit Run</a:t>
            </a:r>
          </a:p>
          <a:p>
            <a:pPr lvl="1"/>
            <a:r>
              <a:rPr lang="en-US" dirty="0" smtClean="0"/>
              <a:t>Highlight line(s) of code and hit </a:t>
            </a:r>
            <a:r>
              <a:rPr lang="en-US" dirty="0" err="1" smtClean="0"/>
              <a:t>Ctrl+Enter</a:t>
            </a:r>
            <a:endParaRPr lang="en-US" dirty="0" smtClean="0"/>
          </a:p>
          <a:p>
            <a:pPr lvl="1"/>
            <a:r>
              <a:rPr lang="en-US" dirty="0" smtClean="0"/>
              <a:t>Place cursor anywhere in a single line of code and hit </a:t>
            </a:r>
            <a:r>
              <a:rPr lang="en-US" dirty="0" err="1" smtClean="0"/>
              <a:t>Ctrl+Enter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functionality: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7178" cy="4422062"/>
          </a:xfrm>
        </p:spPr>
        <p:txBody>
          <a:bodyPr/>
          <a:lstStyle/>
          <a:p>
            <a:r>
              <a:rPr lang="en-US" dirty="0" smtClean="0"/>
              <a:t>Use one or more # to add comments (annotate) your code</a:t>
            </a:r>
          </a:p>
          <a:p>
            <a:pPr lvl="1"/>
            <a:r>
              <a:rPr lang="en-US" dirty="0" smtClean="0"/>
              <a:t>Title your script</a:t>
            </a:r>
          </a:p>
          <a:p>
            <a:pPr lvl="1"/>
            <a:r>
              <a:rPr lang="en-US" dirty="0" smtClean="0"/>
              <a:t>Include author(s), date started and/or last edited date</a:t>
            </a:r>
          </a:p>
          <a:p>
            <a:pPr lvl="1"/>
            <a:r>
              <a:rPr lang="en-US" dirty="0" smtClean="0"/>
              <a:t>Use this to remind your (future) self or explain to someone else what a line or chunk of code is doing</a:t>
            </a:r>
          </a:p>
          <a:p>
            <a:pPr lvl="1"/>
            <a:r>
              <a:rPr lang="en-US" dirty="0" smtClean="0"/>
              <a:t>When you’re learning R, you can never annotate too much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Exercise:</a:t>
            </a:r>
          </a:p>
          <a:p>
            <a:pPr marL="201168" lvl="1" indent="0">
              <a:buNone/>
            </a:pPr>
            <a:r>
              <a:rPr lang="en-US" dirty="0" smtClean="0"/>
              <a:t>Start your own new script to use throughout this tutorial</a:t>
            </a:r>
          </a:p>
          <a:p>
            <a:pPr marL="201168" lvl="1" indent="0">
              <a:buNone/>
            </a:pPr>
            <a:r>
              <a:rPr lang="en-US" dirty="0" smtClean="0"/>
              <a:t>Annotate it: give it a title, add your name and today’s 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functionality: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5942712" cy="4471940"/>
          </a:xfrm>
        </p:spPr>
        <p:txBody>
          <a:bodyPr>
            <a:normAutofit/>
          </a:bodyPr>
          <a:lstStyle/>
          <a:p>
            <a:r>
              <a:rPr lang="en-US" dirty="0" smtClean="0"/>
              <a:t>In R, we’re always working with ‘objects’</a:t>
            </a:r>
          </a:p>
          <a:p>
            <a:pPr lvl="1"/>
            <a:r>
              <a:rPr lang="en-US" dirty="0" smtClean="0"/>
              <a:t>Objects can be single numbers</a:t>
            </a:r>
          </a:p>
          <a:p>
            <a:pPr lvl="1"/>
            <a:r>
              <a:rPr lang="en-US" dirty="0" smtClean="0"/>
              <a:t>Vectors, matrices, lists, data frames</a:t>
            </a:r>
          </a:p>
          <a:p>
            <a:pPr lvl="1"/>
            <a:r>
              <a:rPr lang="en-US" dirty="0" smtClean="0"/>
              <a:t>We need to assign these objects to name to more easily access them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Assignments use &lt;- to associate an object with a name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Exercise:</a:t>
            </a:r>
          </a:p>
          <a:p>
            <a:pPr marL="201168" lvl="1" indent="0">
              <a:buNone/>
            </a:pPr>
            <a:r>
              <a:rPr lang="en-US" dirty="0" smtClean="0"/>
              <a:t>Pick four numbers and assign each of them to a different name of your choice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*everything in R is CASE SENSITIVE</a:t>
            </a:r>
          </a:p>
          <a:p>
            <a:pPr marL="201168" lvl="1" indent="0">
              <a:buNone/>
            </a:pPr>
            <a:r>
              <a:rPr lang="en-US" dirty="0" smtClean="0"/>
              <a:t>So  </a:t>
            </a:r>
            <a:r>
              <a:rPr lang="en-US" dirty="0" err="1" smtClean="0"/>
              <a:t>myvariable</a:t>
            </a:r>
            <a:r>
              <a:rPr lang="en-US" dirty="0" smtClean="0"/>
              <a:t> =/= </a:t>
            </a:r>
            <a:r>
              <a:rPr lang="en-US" dirty="0" err="1" smtClean="0"/>
              <a:t>MyVariable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828" t="10831" r="33434" b="33412"/>
          <a:stretch/>
        </p:blipFill>
        <p:spPr>
          <a:xfrm>
            <a:off x="7208040" y="1845734"/>
            <a:ext cx="4101203" cy="38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functionality: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a wide range of mathematical functionally</a:t>
            </a:r>
          </a:p>
          <a:p>
            <a:pPr lvl="1"/>
            <a:r>
              <a:rPr lang="en-US" dirty="0" smtClean="0"/>
              <a:t>Addition, subtraction, multiplication, division</a:t>
            </a:r>
          </a:p>
          <a:p>
            <a:pPr lvl="1"/>
            <a:r>
              <a:rPr lang="en-US" dirty="0" smtClean="0"/>
              <a:t>Exponents, logs, square roots</a:t>
            </a:r>
          </a:p>
          <a:p>
            <a:pPr lvl="1"/>
            <a:r>
              <a:rPr lang="en-US" dirty="0" smtClean="0"/>
              <a:t>Linear algebra (manipulation of vectors and matrices)</a:t>
            </a:r>
          </a:p>
          <a:p>
            <a:pPr lvl="1"/>
            <a:r>
              <a:rPr lang="en-US" dirty="0" smtClean="0"/>
              <a:t>Built-in summary functions</a:t>
            </a:r>
          </a:p>
          <a:p>
            <a:pPr lvl="1"/>
            <a:r>
              <a:rPr lang="en-US" dirty="0" smtClean="0"/>
              <a:t>Build your own functions*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Exercise:</a:t>
            </a:r>
          </a:p>
          <a:p>
            <a:pPr marL="201168" lvl="1" indent="0">
              <a:buNone/>
            </a:pPr>
            <a:r>
              <a:rPr lang="en-US" dirty="0" smtClean="0"/>
              <a:t>Write a line of code for each math function we reviewed using the objects you previously assigned</a:t>
            </a:r>
          </a:p>
          <a:p>
            <a:pPr marL="201168" lvl="1" indent="0">
              <a:buNone/>
            </a:pPr>
            <a:r>
              <a:rPr lang="en-US" dirty="0" smtClean="0"/>
              <a:t>Make sure you’re comfortable with the syntax of each of these mathematical functions</a:t>
            </a:r>
          </a:p>
          <a:p>
            <a:pPr marL="201168" lvl="1" indent="0">
              <a:buNone/>
            </a:pPr>
            <a:r>
              <a:rPr lang="en-US" dirty="0" smtClean="0"/>
              <a:t>(P.S. – Are you still annotating your code?)</a:t>
            </a:r>
          </a:p>
        </p:txBody>
      </p:sp>
    </p:spTree>
    <p:extLst>
      <p:ext uri="{BB962C8B-B14F-4D97-AF65-F5344CB8AC3E}">
        <p14:creationId xmlns:p14="http://schemas.microsoft.com/office/powerpoint/2010/main" val="10778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3236</TotalTime>
  <Words>700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Introduction to </vt:lpstr>
      <vt:lpstr>What is R?</vt:lpstr>
      <vt:lpstr>Why should you use R?</vt:lpstr>
      <vt:lpstr>GUI: graphical user interface</vt:lpstr>
      <vt:lpstr>IDE: integrated development environment</vt:lpstr>
      <vt:lpstr>Writing + executing your code</vt:lpstr>
      <vt:lpstr>Basic functionality: code annotation</vt:lpstr>
      <vt:lpstr>Basic functionality: assignments</vt:lpstr>
      <vt:lpstr>Basic functionality: math</vt:lpstr>
      <vt:lpstr>Basic functionality: vectors</vt:lpstr>
      <vt:lpstr>Basic functionality: sequences + repetitions</vt:lpstr>
      <vt:lpstr>If you want to learn more…</vt:lpstr>
      <vt:lpstr>Working with your  own data</vt:lpstr>
      <vt:lpstr>Entering + formatting your data</vt:lpstr>
      <vt:lpstr>Metadata requirements</vt:lpstr>
      <vt:lpstr>Future workshops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Microsoft account</dc:creator>
  <cp:lastModifiedBy>Microsoft account</cp:lastModifiedBy>
  <cp:revision>36</cp:revision>
  <dcterms:created xsi:type="dcterms:W3CDTF">2016-06-13T13:22:24Z</dcterms:created>
  <dcterms:modified xsi:type="dcterms:W3CDTF">2017-06-16T14:38:17Z</dcterms:modified>
</cp:coreProperties>
</file>